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661" r:id="rId5"/>
    <p:sldMasterId id="2147483663" r:id="rId6"/>
  </p:sldMasterIdLst>
  <p:notesMasterIdLst>
    <p:notesMasterId r:id="rId15"/>
  </p:notesMasterIdLst>
  <p:handoutMasterIdLst>
    <p:handoutMasterId r:id="rId16"/>
  </p:handoutMasterIdLst>
  <p:sldIdLst>
    <p:sldId id="283" r:id="rId7"/>
    <p:sldId id="284" r:id="rId8"/>
    <p:sldId id="280" r:id="rId9"/>
    <p:sldId id="290" r:id="rId10"/>
    <p:sldId id="292" r:id="rId11"/>
    <p:sldId id="297" r:id="rId12"/>
    <p:sldId id="296" r:id="rId13"/>
    <p:sldId id="298" r:id="rId14"/>
  </p:sldIdLst>
  <p:sldSz cx="9144000" cy="5143500" type="screen16x9"/>
  <p:notesSz cx="6865938" cy="9998075"/>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0A0F"/>
    <a:srgbClr val="3D7CC9"/>
    <a:srgbClr val="1A86D0"/>
    <a:srgbClr val="1FA1E5"/>
    <a:srgbClr val="9B008A"/>
    <a:srgbClr val="7800FF"/>
    <a:srgbClr val="8800D1"/>
    <a:srgbClr val="7B00AC"/>
    <a:srgbClr val="6E008E"/>
    <a:srgbClr val="8211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26" autoAdjust="0"/>
    <p:restoredTop sz="95110" autoAdjust="0"/>
  </p:normalViewPr>
  <p:slideViewPr>
    <p:cSldViewPr snapToGrid="0" snapToObjects="1">
      <p:cViewPr varScale="1">
        <p:scale>
          <a:sx n="84" d="100"/>
          <a:sy n="84" d="100"/>
        </p:scale>
        <p:origin x="475" y="67"/>
      </p:cViewPr>
      <p:guideLst>
        <p:guide orient="horz" pos="1620"/>
        <p:guide pos="2880"/>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957AD6-0E25-4445-85E5-AB7CE5DB08F5}"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fr-FR"/>
        </a:p>
      </dgm:t>
    </dgm:pt>
    <dgm:pt modelId="{FE868F63-B8BA-4CBD-8930-59F2A888B8FA}">
      <dgm:prSet phldrT="[Texte]" custT="1"/>
      <dgm:spPr/>
      <dgm:t>
        <a:bodyPr/>
        <a:lstStyle/>
        <a:p>
          <a:pPr rtl="0"/>
          <a:r>
            <a:rPr lang="fr-FR" sz="1600" b="1" dirty="0">
              <a:solidFill>
                <a:schemeClr val="dk1"/>
              </a:solidFill>
              <a:effectLst/>
              <a:latin typeface="+mn-lt"/>
              <a:ea typeface="+mn-ea"/>
              <a:cs typeface="+mn-cs"/>
            </a:rPr>
            <a:t>Organiser  la JPO</a:t>
          </a:r>
          <a:endParaRPr lang="fr-FR" sz="1600" dirty="0"/>
        </a:p>
      </dgm:t>
    </dgm:pt>
    <dgm:pt modelId="{8C6167B1-7ED2-437C-9521-59CC0CC03C73}" type="parTrans" cxnId="{21741926-63FF-49C4-A1D9-42E22DE8E4D6}">
      <dgm:prSet/>
      <dgm:spPr/>
      <dgm:t>
        <a:bodyPr/>
        <a:lstStyle/>
        <a:p>
          <a:endParaRPr lang="fr-FR"/>
        </a:p>
      </dgm:t>
    </dgm:pt>
    <dgm:pt modelId="{DA39B2AD-65F8-40D3-AA6F-F27F5009400E}" type="sibTrans" cxnId="{21741926-63FF-49C4-A1D9-42E22DE8E4D6}">
      <dgm:prSet/>
      <dgm:spPr>
        <a:solidFill>
          <a:schemeClr val="bg1"/>
        </a:solidFill>
      </dgm:spPr>
      <dgm:t>
        <a:bodyPr/>
        <a:lstStyle/>
        <a:p>
          <a:endParaRPr lang="fr-FR"/>
        </a:p>
      </dgm:t>
    </dgm:pt>
    <dgm:pt modelId="{2D36A954-A3D5-4853-B9AC-4A7007F1D532}">
      <dgm:prSet phldrT="[Texte]" custT="1"/>
      <dgm:spPr/>
      <dgm:t>
        <a:bodyPr/>
        <a:lstStyle/>
        <a:p>
          <a:pPr algn="just" rtl="0">
            <a:lnSpc>
              <a:spcPct val="100000"/>
            </a:lnSpc>
          </a:pPr>
          <a:r>
            <a:rPr lang="fr-FR" sz="1000" dirty="0">
              <a:solidFill>
                <a:schemeClr val="dk1"/>
              </a:solidFill>
              <a:effectLst/>
              <a:latin typeface="+mn-lt"/>
              <a:ea typeface="+mn-ea"/>
              <a:cs typeface="+mn-cs"/>
            </a:rPr>
            <a:t>Cuisine Occitane souhaite développer sa notoriété en créant des liens avec les constructeurs de maisons individuelles de la région lectouroise en leur proposant une rencontre lors d’une journée portes ouvertes. </a:t>
          </a:r>
          <a:r>
            <a:rPr lang="fr-FR" sz="1000" b="1" u="sng" dirty="0">
              <a:solidFill>
                <a:srgbClr val="FF0000"/>
              </a:solidFill>
              <a:effectLst/>
              <a:latin typeface="+mn-lt"/>
              <a:ea typeface="+mn-ea"/>
              <a:cs typeface="+mn-cs"/>
            </a:rPr>
            <a:t>Situation professionnelle 1 : participer aux opérations de prospection</a:t>
          </a:r>
          <a:endParaRPr lang="fr-FR" sz="1000" b="1" u="sng" dirty="0">
            <a:solidFill>
              <a:srgbClr val="FF0000"/>
            </a:solidFill>
          </a:endParaRPr>
        </a:p>
      </dgm:t>
    </dgm:pt>
    <dgm:pt modelId="{D28D37AD-1E0A-4E42-87E1-B33CAAF8ED38}" type="parTrans" cxnId="{80EE729E-A700-436B-9E5A-F419F5B79F4D}">
      <dgm:prSet/>
      <dgm:spPr/>
      <dgm:t>
        <a:bodyPr/>
        <a:lstStyle/>
        <a:p>
          <a:endParaRPr lang="fr-FR"/>
        </a:p>
      </dgm:t>
    </dgm:pt>
    <dgm:pt modelId="{1C621E48-A171-426A-A862-972745D4AC0A}" type="sibTrans" cxnId="{80EE729E-A700-436B-9E5A-F419F5B79F4D}">
      <dgm:prSet/>
      <dgm:spPr/>
      <dgm:t>
        <a:bodyPr/>
        <a:lstStyle/>
        <a:p>
          <a:endParaRPr lang="fr-FR"/>
        </a:p>
      </dgm:t>
    </dgm:pt>
    <dgm:pt modelId="{E862FF1F-4304-4F89-B97E-C3C1857E1651}">
      <dgm:prSet phldrT="[Texte]" custT="1"/>
      <dgm:spPr/>
      <dgm:t>
        <a:bodyPr/>
        <a:lstStyle/>
        <a:p>
          <a:pPr algn="just">
            <a:lnSpc>
              <a:spcPct val="100000"/>
            </a:lnSpc>
          </a:pPr>
          <a:r>
            <a:rPr lang="fr-FR" sz="1000" dirty="0">
              <a:solidFill>
                <a:schemeClr val="dk1"/>
              </a:solidFill>
              <a:effectLst/>
              <a:latin typeface="+mn-lt"/>
              <a:ea typeface="+mn-ea"/>
              <a:cs typeface="+mn-cs"/>
            </a:rPr>
            <a:t>Cela fait maintenant 2 semaines que le courrier a été envoyé aux constructeurs de maisons individuelles. Il faut maintenant organiser l’évènemen</a:t>
          </a:r>
          <a:r>
            <a:rPr lang="fr-FR" sz="1000" dirty="0">
              <a:solidFill>
                <a:schemeClr val="tx1"/>
              </a:solidFill>
              <a:effectLst/>
              <a:latin typeface="+mn-lt"/>
              <a:ea typeface="+mn-ea"/>
              <a:cs typeface="+mn-cs"/>
            </a:rPr>
            <a:t>t .                                                                                                          </a:t>
          </a:r>
          <a:r>
            <a:rPr lang="fr-FR" sz="1000" b="1" u="sng" dirty="0">
              <a:solidFill>
                <a:srgbClr val="FF0000"/>
              </a:solidFill>
              <a:effectLst/>
              <a:latin typeface="+mn-lt"/>
              <a:ea typeface="+mn-ea"/>
              <a:cs typeface="+mn-cs"/>
            </a:rPr>
            <a:t>Situation professionnelle 2 : participer à l’organisation d’un évènement</a:t>
          </a:r>
        </a:p>
      </dgm:t>
    </dgm:pt>
    <dgm:pt modelId="{CD7FC308-AB02-40E1-AE6F-062D3AF2F9A1}" type="parTrans" cxnId="{E7120F56-193C-4760-8AC0-7E27F680DC4A}">
      <dgm:prSet/>
      <dgm:spPr/>
      <dgm:t>
        <a:bodyPr/>
        <a:lstStyle/>
        <a:p>
          <a:endParaRPr lang="fr-FR"/>
        </a:p>
      </dgm:t>
    </dgm:pt>
    <dgm:pt modelId="{B2E0D229-2F4C-4E31-A778-262CE8C7AFB5}" type="sibTrans" cxnId="{E7120F56-193C-4760-8AC0-7E27F680DC4A}">
      <dgm:prSet/>
      <dgm:spPr/>
      <dgm:t>
        <a:bodyPr/>
        <a:lstStyle/>
        <a:p>
          <a:endParaRPr lang="fr-FR"/>
        </a:p>
      </dgm:t>
    </dgm:pt>
    <dgm:pt modelId="{78365967-4130-4F23-8E7C-99C0B40F167F}">
      <dgm:prSet phldrT="[Texte]" custT="1"/>
      <dgm:spPr/>
      <dgm:t>
        <a:bodyPr/>
        <a:lstStyle/>
        <a:p>
          <a:r>
            <a:rPr lang="fr-FR" sz="1600" b="1" dirty="0">
              <a:solidFill>
                <a:schemeClr val="dk1"/>
              </a:solidFill>
              <a:effectLst/>
              <a:latin typeface="+mn-lt"/>
              <a:ea typeface="+mn-ea"/>
              <a:cs typeface="+mn-cs"/>
            </a:rPr>
            <a:t>Traiter les demandes commerciales reçues lors de la JPO</a:t>
          </a:r>
        </a:p>
      </dgm:t>
    </dgm:pt>
    <dgm:pt modelId="{CE6905DF-AEC4-468A-8CC2-4785EF196621}" type="parTrans" cxnId="{AB9BA34A-CADB-484A-848D-1468A628B883}">
      <dgm:prSet/>
      <dgm:spPr/>
      <dgm:t>
        <a:bodyPr/>
        <a:lstStyle/>
        <a:p>
          <a:endParaRPr lang="fr-FR"/>
        </a:p>
      </dgm:t>
    </dgm:pt>
    <dgm:pt modelId="{24672EC6-C007-4262-BA9A-A412C08410DD}" type="sibTrans" cxnId="{AB9BA34A-CADB-484A-848D-1468A628B883}">
      <dgm:prSet/>
      <dgm:spPr/>
      <dgm:t>
        <a:bodyPr/>
        <a:lstStyle/>
        <a:p>
          <a:endParaRPr lang="fr-FR"/>
        </a:p>
      </dgm:t>
    </dgm:pt>
    <dgm:pt modelId="{36AC6675-41CC-47CC-82C6-66D39595BC6A}">
      <dgm:prSet phldrT="[Texte]" custT="1"/>
      <dgm:spPr/>
      <dgm:t>
        <a:bodyPr/>
        <a:lstStyle/>
        <a:p>
          <a:pPr algn="just">
            <a:lnSpc>
              <a:spcPct val="100000"/>
            </a:lnSpc>
          </a:pPr>
          <a:r>
            <a:rPr lang="fr-FR" sz="1000" dirty="0">
              <a:solidFill>
                <a:schemeClr val="dk1"/>
              </a:solidFill>
              <a:effectLst/>
              <a:latin typeface="+mn-lt"/>
              <a:ea typeface="+mn-ea"/>
              <a:cs typeface="+mn-cs"/>
            </a:rPr>
            <a:t>La JPO a été un véritable succès. Il convient maintenant d’analyser l’organisation de cet évènement et de voir ce qu’il faudrait améliorer pour une prochaine JPO. </a:t>
          </a:r>
          <a:r>
            <a:rPr lang="fr-FR" sz="1000" b="1" u="sng" dirty="0">
              <a:solidFill>
                <a:srgbClr val="FF0000"/>
              </a:solidFill>
              <a:effectLst/>
              <a:latin typeface="+mn-lt"/>
              <a:ea typeface="+mn-ea"/>
              <a:cs typeface="+mn-cs"/>
            </a:rPr>
            <a:t>Situation professionnelle 3 : assurer le suivi de la JPO</a:t>
          </a:r>
          <a:endParaRPr lang="fr-FR" sz="1000" b="1" u="sng" dirty="0">
            <a:solidFill>
              <a:srgbClr val="FF0000"/>
            </a:solidFill>
          </a:endParaRPr>
        </a:p>
      </dgm:t>
    </dgm:pt>
    <dgm:pt modelId="{9CD1DD96-0EAD-4660-A1A2-FFC93911C6B9}" type="parTrans" cxnId="{055B7E1E-7CC6-4CDD-9821-E4E2C811B7A4}">
      <dgm:prSet/>
      <dgm:spPr/>
      <dgm:t>
        <a:bodyPr/>
        <a:lstStyle/>
        <a:p>
          <a:endParaRPr lang="fr-FR"/>
        </a:p>
      </dgm:t>
    </dgm:pt>
    <dgm:pt modelId="{229B4560-C44F-49AF-A6C2-8B9C48DCF810}" type="sibTrans" cxnId="{055B7E1E-7CC6-4CDD-9821-E4E2C811B7A4}">
      <dgm:prSet/>
      <dgm:spPr/>
      <dgm:t>
        <a:bodyPr/>
        <a:lstStyle/>
        <a:p>
          <a:endParaRPr lang="fr-FR"/>
        </a:p>
      </dgm:t>
    </dgm:pt>
    <dgm:pt modelId="{E05E3071-38AA-4284-98CA-359F49900720}">
      <dgm:prSet custT="1"/>
      <dgm:spPr/>
      <dgm:t>
        <a:bodyPr/>
        <a:lstStyle/>
        <a:p>
          <a:pPr algn="just"/>
          <a:r>
            <a:rPr lang="fr-FR" sz="1000" dirty="0">
              <a:solidFill>
                <a:schemeClr val="dk1"/>
              </a:solidFill>
              <a:effectLst/>
              <a:latin typeface="+mn-lt"/>
              <a:ea typeface="+mn-ea"/>
              <a:cs typeface="+mn-cs"/>
            </a:rPr>
            <a:t>Des ventes ont été conclues lors de cette JPO et des prospects ont demandé des devis. Nous avons aujourd'hui un retour favorable de certains devis. Il convient de prendre en charge les traitements de ces diverses opérations commerciales                                                                                     </a:t>
          </a:r>
          <a:r>
            <a:rPr lang="fr-FR" sz="1000" b="1" u="sng" dirty="0">
              <a:solidFill>
                <a:srgbClr val="FF0000"/>
              </a:solidFill>
              <a:effectLst/>
              <a:latin typeface="+mn-lt"/>
              <a:ea typeface="+mn-ea"/>
              <a:cs typeface="+mn-cs"/>
            </a:rPr>
            <a:t>Situation professionnelle 4 : traiter les commandes conclues lors de la JPO</a:t>
          </a:r>
        </a:p>
      </dgm:t>
    </dgm:pt>
    <dgm:pt modelId="{02E99E97-9C40-4F8C-8B9C-61D2D130AD0C}" type="parTrans" cxnId="{08A92E69-489F-4A69-927B-527D7C8150A4}">
      <dgm:prSet/>
      <dgm:spPr/>
      <dgm:t>
        <a:bodyPr/>
        <a:lstStyle/>
        <a:p>
          <a:endParaRPr lang="fr-FR"/>
        </a:p>
      </dgm:t>
    </dgm:pt>
    <dgm:pt modelId="{DED076C4-5D28-4647-AF72-BC49946F5D18}" type="sibTrans" cxnId="{08A92E69-489F-4A69-927B-527D7C8150A4}">
      <dgm:prSet/>
      <dgm:spPr/>
      <dgm:t>
        <a:bodyPr/>
        <a:lstStyle/>
        <a:p>
          <a:endParaRPr lang="fr-FR"/>
        </a:p>
      </dgm:t>
    </dgm:pt>
    <dgm:pt modelId="{F4FF8F41-2B3B-485C-81C1-5915E6D146F1}" type="pres">
      <dgm:prSet presAssocID="{97957AD6-0E25-4445-85E5-AB7CE5DB08F5}" presName="Name0" presStyleCnt="0">
        <dgm:presLayoutVars>
          <dgm:dir/>
          <dgm:animLvl val="lvl"/>
          <dgm:resizeHandles val="exact"/>
        </dgm:presLayoutVars>
      </dgm:prSet>
      <dgm:spPr/>
    </dgm:pt>
    <dgm:pt modelId="{B1620773-7F80-4C64-AE68-B808CAB64F44}" type="pres">
      <dgm:prSet presAssocID="{97957AD6-0E25-4445-85E5-AB7CE5DB08F5}" presName="tSp" presStyleCnt="0"/>
      <dgm:spPr/>
    </dgm:pt>
    <dgm:pt modelId="{E51D4B7E-4A81-4614-B19E-CE74D2920AB3}" type="pres">
      <dgm:prSet presAssocID="{97957AD6-0E25-4445-85E5-AB7CE5DB08F5}" presName="bSp" presStyleCnt="0"/>
      <dgm:spPr/>
    </dgm:pt>
    <dgm:pt modelId="{1933A31E-D352-4524-A47D-D043203FD59C}" type="pres">
      <dgm:prSet presAssocID="{97957AD6-0E25-4445-85E5-AB7CE5DB08F5}" presName="process" presStyleCnt="0"/>
      <dgm:spPr/>
    </dgm:pt>
    <dgm:pt modelId="{1F7576D6-2956-4610-ACD7-A25F7F7CC047}" type="pres">
      <dgm:prSet presAssocID="{FE868F63-B8BA-4CBD-8930-59F2A888B8FA}" presName="composite1" presStyleCnt="0"/>
      <dgm:spPr/>
    </dgm:pt>
    <dgm:pt modelId="{5F00ED9D-A452-4ABA-A5AD-6330D579F6F0}" type="pres">
      <dgm:prSet presAssocID="{FE868F63-B8BA-4CBD-8930-59F2A888B8FA}" presName="dummyNode1" presStyleLbl="node1" presStyleIdx="0" presStyleCnt="2"/>
      <dgm:spPr/>
    </dgm:pt>
    <dgm:pt modelId="{F75E36E9-BD76-408A-82A1-7C412D2C4731}" type="pres">
      <dgm:prSet presAssocID="{FE868F63-B8BA-4CBD-8930-59F2A888B8FA}" presName="childNode1" presStyleLbl="bgAcc1" presStyleIdx="0" presStyleCnt="2" custScaleX="173168" custScaleY="119803" custLinFactNeighborX="2640" custLinFactNeighborY="-3608">
        <dgm:presLayoutVars>
          <dgm:bulletEnabled val="1"/>
        </dgm:presLayoutVars>
      </dgm:prSet>
      <dgm:spPr/>
    </dgm:pt>
    <dgm:pt modelId="{ABE5533A-3984-4D90-A965-31D52FA998DB}" type="pres">
      <dgm:prSet presAssocID="{FE868F63-B8BA-4CBD-8930-59F2A888B8FA}" presName="childNode1tx" presStyleLbl="bgAcc1" presStyleIdx="0" presStyleCnt="2">
        <dgm:presLayoutVars>
          <dgm:bulletEnabled val="1"/>
        </dgm:presLayoutVars>
      </dgm:prSet>
      <dgm:spPr/>
    </dgm:pt>
    <dgm:pt modelId="{BCED95FA-368A-4773-8729-4D8D3E7DF244}" type="pres">
      <dgm:prSet presAssocID="{FE868F63-B8BA-4CBD-8930-59F2A888B8FA}" presName="parentNode1" presStyleLbl="node1" presStyleIdx="0" presStyleCnt="2" custLinFactNeighborX="39435" custLinFactNeighborY="49380">
        <dgm:presLayoutVars>
          <dgm:chMax val="1"/>
          <dgm:bulletEnabled val="1"/>
        </dgm:presLayoutVars>
      </dgm:prSet>
      <dgm:spPr/>
    </dgm:pt>
    <dgm:pt modelId="{3D737229-3C20-4BD1-AD6B-F91FBE035C23}" type="pres">
      <dgm:prSet presAssocID="{FE868F63-B8BA-4CBD-8930-59F2A888B8FA}" presName="connSite1" presStyleCnt="0"/>
      <dgm:spPr/>
    </dgm:pt>
    <dgm:pt modelId="{47B77DE1-D84B-40A8-9B57-1B40233EBBB7}" type="pres">
      <dgm:prSet presAssocID="{DA39B2AD-65F8-40D3-AA6F-F27F5009400E}" presName="Name9" presStyleLbl="sibTrans2D1" presStyleIdx="0" presStyleCnt="1"/>
      <dgm:spPr/>
    </dgm:pt>
    <dgm:pt modelId="{FDAB4BB7-9D1B-4593-BD48-ECDF93FE0FD9}" type="pres">
      <dgm:prSet presAssocID="{78365967-4130-4F23-8E7C-99C0B40F167F}" presName="composite2" presStyleCnt="0"/>
      <dgm:spPr/>
    </dgm:pt>
    <dgm:pt modelId="{A78F43C1-68F7-4D1E-9AA1-35BACDE40EF9}" type="pres">
      <dgm:prSet presAssocID="{78365967-4130-4F23-8E7C-99C0B40F167F}" presName="dummyNode2" presStyleLbl="node1" presStyleIdx="0" presStyleCnt="2"/>
      <dgm:spPr/>
    </dgm:pt>
    <dgm:pt modelId="{2C2F48D9-6EA4-43C1-AD3B-5C01C60BF16D}" type="pres">
      <dgm:prSet presAssocID="{78365967-4130-4F23-8E7C-99C0B40F167F}" presName="childNode2" presStyleLbl="bgAcc1" presStyleIdx="1" presStyleCnt="2" custScaleX="146235" custScaleY="73808">
        <dgm:presLayoutVars>
          <dgm:bulletEnabled val="1"/>
        </dgm:presLayoutVars>
      </dgm:prSet>
      <dgm:spPr/>
    </dgm:pt>
    <dgm:pt modelId="{312EB91A-C585-4282-AB1F-D0F02E08D7C8}" type="pres">
      <dgm:prSet presAssocID="{78365967-4130-4F23-8E7C-99C0B40F167F}" presName="childNode2tx" presStyleLbl="bgAcc1" presStyleIdx="1" presStyleCnt="2">
        <dgm:presLayoutVars>
          <dgm:bulletEnabled val="1"/>
        </dgm:presLayoutVars>
      </dgm:prSet>
      <dgm:spPr/>
    </dgm:pt>
    <dgm:pt modelId="{5EB1A927-76F0-43EE-964B-CA412E963E65}" type="pres">
      <dgm:prSet presAssocID="{78365967-4130-4F23-8E7C-99C0B40F167F}" presName="parentNode2" presStyleLbl="node1" presStyleIdx="1" presStyleCnt="2" custScaleX="117945" custLinFactNeighborX="-2618" custLinFactNeighborY="21294">
        <dgm:presLayoutVars>
          <dgm:chMax val="0"/>
          <dgm:bulletEnabled val="1"/>
        </dgm:presLayoutVars>
      </dgm:prSet>
      <dgm:spPr/>
    </dgm:pt>
    <dgm:pt modelId="{1142C585-64D2-42DA-8177-BD2B4C50A2ED}" type="pres">
      <dgm:prSet presAssocID="{78365967-4130-4F23-8E7C-99C0B40F167F}" presName="connSite2" presStyleCnt="0"/>
      <dgm:spPr/>
    </dgm:pt>
  </dgm:ptLst>
  <dgm:cxnLst>
    <dgm:cxn modelId="{77813500-A8C7-41ED-94E3-F3D2F0DF29BA}" type="presOf" srcId="{E862FF1F-4304-4F89-B97E-C3C1857E1651}" destId="{ABE5533A-3984-4D90-A965-31D52FA998DB}" srcOrd="1" destOrd="1" presId="urn:microsoft.com/office/officeart/2005/8/layout/hProcess4"/>
    <dgm:cxn modelId="{AD4A310B-75B3-44D2-ABBB-E9E754C810B1}" type="presOf" srcId="{FE868F63-B8BA-4CBD-8930-59F2A888B8FA}" destId="{BCED95FA-368A-4773-8729-4D8D3E7DF244}" srcOrd="0" destOrd="0" presId="urn:microsoft.com/office/officeart/2005/8/layout/hProcess4"/>
    <dgm:cxn modelId="{F9B2F20B-76BE-4BA9-9C1F-BA9A4D1D3018}" type="presOf" srcId="{36AC6675-41CC-47CC-82C6-66D39595BC6A}" destId="{ABE5533A-3984-4D90-A965-31D52FA998DB}" srcOrd="1" destOrd="2" presId="urn:microsoft.com/office/officeart/2005/8/layout/hProcess4"/>
    <dgm:cxn modelId="{D598E71D-A839-4D52-91B1-B9F0ED587EFB}" type="presOf" srcId="{E862FF1F-4304-4F89-B97E-C3C1857E1651}" destId="{F75E36E9-BD76-408A-82A1-7C412D2C4731}" srcOrd="0" destOrd="1" presId="urn:microsoft.com/office/officeart/2005/8/layout/hProcess4"/>
    <dgm:cxn modelId="{055B7E1E-7CC6-4CDD-9821-E4E2C811B7A4}" srcId="{FE868F63-B8BA-4CBD-8930-59F2A888B8FA}" destId="{36AC6675-41CC-47CC-82C6-66D39595BC6A}" srcOrd="2" destOrd="0" parTransId="{9CD1DD96-0EAD-4660-A1A2-FFC93911C6B9}" sibTransId="{229B4560-C44F-49AF-A6C2-8B9C48DCF810}"/>
    <dgm:cxn modelId="{5DF02E22-80B9-4105-A3D6-C948E5A41C9A}" type="presOf" srcId="{2D36A954-A3D5-4853-B9AC-4A7007F1D532}" destId="{ABE5533A-3984-4D90-A965-31D52FA998DB}" srcOrd="1" destOrd="0" presId="urn:microsoft.com/office/officeart/2005/8/layout/hProcess4"/>
    <dgm:cxn modelId="{21741926-63FF-49C4-A1D9-42E22DE8E4D6}" srcId="{97957AD6-0E25-4445-85E5-AB7CE5DB08F5}" destId="{FE868F63-B8BA-4CBD-8930-59F2A888B8FA}" srcOrd="0" destOrd="0" parTransId="{8C6167B1-7ED2-437C-9521-59CC0CC03C73}" sibTransId="{DA39B2AD-65F8-40D3-AA6F-F27F5009400E}"/>
    <dgm:cxn modelId="{08A92E69-489F-4A69-927B-527D7C8150A4}" srcId="{78365967-4130-4F23-8E7C-99C0B40F167F}" destId="{E05E3071-38AA-4284-98CA-359F49900720}" srcOrd="0" destOrd="0" parTransId="{02E99E97-9C40-4F8C-8B9C-61D2D130AD0C}" sibTransId="{DED076C4-5D28-4647-AF72-BC49946F5D18}"/>
    <dgm:cxn modelId="{AB9BA34A-CADB-484A-848D-1468A628B883}" srcId="{97957AD6-0E25-4445-85E5-AB7CE5DB08F5}" destId="{78365967-4130-4F23-8E7C-99C0B40F167F}" srcOrd="1" destOrd="0" parTransId="{CE6905DF-AEC4-468A-8CC2-4785EF196621}" sibTransId="{24672EC6-C007-4262-BA9A-A412C08410DD}"/>
    <dgm:cxn modelId="{E7120F56-193C-4760-8AC0-7E27F680DC4A}" srcId="{FE868F63-B8BA-4CBD-8930-59F2A888B8FA}" destId="{E862FF1F-4304-4F89-B97E-C3C1857E1651}" srcOrd="1" destOrd="0" parTransId="{CD7FC308-AB02-40E1-AE6F-062D3AF2F9A1}" sibTransId="{B2E0D229-2F4C-4E31-A778-262CE8C7AFB5}"/>
    <dgm:cxn modelId="{7A51EE79-6CA7-4D0D-8F92-4A30C272BFF3}" type="presOf" srcId="{97957AD6-0E25-4445-85E5-AB7CE5DB08F5}" destId="{F4FF8F41-2B3B-485C-81C1-5915E6D146F1}" srcOrd="0" destOrd="0" presId="urn:microsoft.com/office/officeart/2005/8/layout/hProcess4"/>
    <dgm:cxn modelId="{53FF327F-2F55-4E1E-B7CA-6B6FCE843E8F}" type="presOf" srcId="{E05E3071-38AA-4284-98CA-359F49900720}" destId="{2C2F48D9-6EA4-43C1-AD3B-5C01C60BF16D}" srcOrd="0" destOrd="0" presId="urn:microsoft.com/office/officeart/2005/8/layout/hProcess4"/>
    <dgm:cxn modelId="{EAD7C592-F336-4BCC-9CBD-53E5DDF22D23}" type="presOf" srcId="{2D36A954-A3D5-4853-B9AC-4A7007F1D532}" destId="{F75E36E9-BD76-408A-82A1-7C412D2C4731}" srcOrd="0" destOrd="0" presId="urn:microsoft.com/office/officeart/2005/8/layout/hProcess4"/>
    <dgm:cxn modelId="{80EE729E-A700-436B-9E5A-F419F5B79F4D}" srcId="{FE868F63-B8BA-4CBD-8930-59F2A888B8FA}" destId="{2D36A954-A3D5-4853-B9AC-4A7007F1D532}" srcOrd="0" destOrd="0" parTransId="{D28D37AD-1E0A-4E42-87E1-B33CAAF8ED38}" sibTransId="{1C621E48-A171-426A-A862-972745D4AC0A}"/>
    <dgm:cxn modelId="{06AEB9BF-02FD-4E24-8220-DC4BEA818033}" type="presOf" srcId="{E05E3071-38AA-4284-98CA-359F49900720}" destId="{312EB91A-C585-4282-AB1F-D0F02E08D7C8}" srcOrd="1" destOrd="0" presId="urn:microsoft.com/office/officeart/2005/8/layout/hProcess4"/>
    <dgm:cxn modelId="{D052BFCF-5AFB-4732-A362-7FB1467ECDEF}" type="presOf" srcId="{78365967-4130-4F23-8E7C-99C0B40F167F}" destId="{5EB1A927-76F0-43EE-964B-CA412E963E65}" srcOrd="0" destOrd="0" presId="urn:microsoft.com/office/officeart/2005/8/layout/hProcess4"/>
    <dgm:cxn modelId="{E404EEEB-439E-4FF1-B448-E35C37F52D2C}" type="presOf" srcId="{DA39B2AD-65F8-40D3-AA6F-F27F5009400E}" destId="{47B77DE1-D84B-40A8-9B57-1B40233EBBB7}" srcOrd="0" destOrd="0" presId="urn:microsoft.com/office/officeart/2005/8/layout/hProcess4"/>
    <dgm:cxn modelId="{DA20FAF6-5EAE-4F14-87A4-F7387CA9D012}" type="presOf" srcId="{36AC6675-41CC-47CC-82C6-66D39595BC6A}" destId="{F75E36E9-BD76-408A-82A1-7C412D2C4731}" srcOrd="0" destOrd="2" presId="urn:microsoft.com/office/officeart/2005/8/layout/hProcess4"/>
    <dgm:cxn modelId="{A5450F7E-E8D4-465B-8A23-19196CB29CBA}" type="presParOf" srcId="{F4FF8F41-2B3B-485C-81C1-5915E6D146F1}" destId="{B1620773-7F80-4C64-AE68-B808CAB64F44}" srcOrd="0" destOrd="0" presId="urn:microsoft.com/office/officeart/2005/8/layout/hProcess4"/>
    <dgm:cxn modelId="{72CBF118-387B-4350-B6D7-5EF419210E05}" type="presParOf" srcId="{F4FF8F41-2B3B-485C-81C1-5915E6D146F1}" destId="{E51D4B7E-4A81-4614-B19E-CE74D2920AB3}" srcOrd="1" destOrd="0" presId="urn:microsoft.com/office/officeart/2005/8/layout/hProcess4"/>
    <dgm:cxn modelId="{8879BEC4-A8C6-482D-8727-05DEE5C8052C}" type="presParOf" srcId="{F4FF8F41-2B3B-485C-81C1-5915E6D146F1}" destId="{1933A31E-D352-4524-A47D-D043203FD59C}" srcOrd="2" destOrd="0" presId="urn:microsoft.com/office/officeart/2005/8/layout/hProcess4"/>
    <dgm:cxn modelId="{96E820BC-A04B-4040-9DE3-D562907605C1}" type="presParOf" srcId="{1933A31E-D352-4524-A47D-D043203FD59C}" destId="{1F7576D6-2956-4610-ACD7-A25F7F7CC047}" srcOrd="0" destOrd="0" presId="urn:microsoft.com/office/officeart/2005/8/layout/hProcess4"/>
    <dgm:cxn modelId="{0CB82271-BF7F-4E0E-ADD6-44F76A0025BF}" type="presParOf" srcId="{1F7576D6-2956-4610-ACD7-A25F7F7CC047}" destId="{5F00ED9D-A452-4ABA-A5AD-6330D579F6F0}" srcOrd="0" destOrd="0" presId="urn:microsoft.com/office/officeart/2005/8/layout/hProcess4"/>
    <dgm:cxn modelId="{7195AABB-14A1-473D-A1DC-D2A783B2F169}" type="presParOf" srcId="{1F7576D6-2956-4610-ACD7-A25F7F7CC047}" destId="{F75E36E9-BD76-408A-82A1-7C412D2C4731}" srcOrd="1" destOrd="0" presId="urn:microsoft.com/office/officeart/2005/8/layout/hProcess4"/>
    <dgm:cxn modelId="{F3BCA0D6-99E6-46D6-AE79-0368AF0B6CB1}" type="presParOf" srcId="{1F7576D6-2956-4610-ACD7-A25F7F7CC047}" destId="{ABE5533A-3984-4D90-A965-31D52FA998DB}" srcOrd="2" destOrd="0" presId="urn:microsoft.com/office/officeart/2005/8/layout/hProcess4"/>
    <dgm:cxn modelId="{1D181DFE-0B4F-4FE4-B4BB-0ABCD2336D7F}" type="presParOf" srcId="{1F7576D6-2956-4610-ACD7-A25F7F7CC047}" destId="{BCED95FA-368A-4773-8729-4D8D3E7DF244}" srcOrd="3" destOrd="0" presId="urn:microsoft.com/office/officeart/2005/8/layout/hProcess4"/>
    <dgm:cxn modelId="{8B103483-8C07-4E3F-B598-8466B2B7EFD8}" type="presParOf" srcId="{1F7576D6-2956-4610-ACD7-A25F7F7CC047}" destId="{3D737229-3C20-4BD1-AD6B-F91FBE035C23}" srcOrd="4" destOrd="0" presId="urn:microsoft.com/office/officeart/2005/8/layout/hProcess4"/>
    <dgm:cxn modelId="{7C86621A-22E0-49D9-AA7F-A731CACD4C9F}" type="presParOf" srcId="{1933A31E-D352-4524-A47D-D043203FD59C}" destId="{47B77DE1-D84B-40A8-9B57-1B40233EBBB7}" srcOrd="1" destOrd="0" presId="urn:microsoft.com/office/officeart/2005/8/layout/hProcess4"/>
    <dgm:cxn modelId="{730DE689-8687-4927-90EE-ED41F07E4782}" type="presParOf" srcId="{1933A31E-D352-4524-A47D-D043203FD59C}" destId="{FDAB4BB7-9D1B-4593-BD48-ECDF93FE0FD9}" srcOrd="2" destOrd="0" presId="urn:microsoft.com/office/officeart/2005/8/layout/hProcess4"/>
    <dgm:cxn modelId="{E2BA0C48-37B8-4AA7-863F-8567C3C638BC}" type="presParOf" srcId="{FDAB4BB7-9D1B-4593-BD48-ECDF93FE0FD9}" destId="{A78F43C1-68F7-4D1E-9AA1-35BACDE40EF9}" srcOrd="0" destOrd="0" presId="urn:microsoft.com/office/officeart/2005/8/layout/hProcess4"/>
    <dgm:cxn modelId="{79BB8ED7-8E75-4D6B-B0AD-65751D792F67}" type="presParOf" srcId="{FDAB4BB7-9D1B-4593-BD48-ECDF93FE0FD9}" destId="{2C2F48D9-6EA4-43C1-AD3B-5C01C60BF16D}" srcOrd="1" destOrd="0" presId="urn:microsoft.com/office/officeart/2005/8/layout/hProcess4"/>
    <dgm:cxn modelId="{070EB0A8-5E3F-4F60-9B2C-BF5D9C2B338F}" type="presParOf" srcId="{FDAB4BB7-9D1B-4593-BD48-ECDF93FE0FD9}" destId="{312EB91A-C585-4282-AB1F-D0F02E08D7C8}" srcOrd="2" destOrd="0" presId="urn:microsoft.com/office/officeart/2005/8/layout/hProcess4"/>
    <dgm:cxn modelId="{A42CA910-2D6D-4D46-836D-ED6EC691E095}" type="presParOf" srcId="{FDAB4BB7-9D1B-4593-BD48-ECDF93FE0FD9}" destId="{5EB1A927-76F0-43EE-964B-CA412E963E65}" srcOrd="3" destOrd="0" presId="urn:microsoft.com/office/officeart/2005/8/layout/hProcess4"/>
    <dgm:cxn modelId="{64007644-30B7-4CD9-BFBD-16862153F61D}" type="presParOf" srcId="{FDAB4BB7-9D1B-4593-BD48-ECDF93FE0FD9}" destId="{1142C585-64D2-42DA-8177-BD2B4C50A2ED}"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E36E9-BD76-408A-82A1-7C412D2C4731}">
      <dsp:nvSpPr>
        <dsp:cNvPr id="0" name=""/>
        <dsp:cNvSpPr/>
      </dsp:nvSpPr>
      <dsp:spPr>
        <a:xfrm>
          <a:off x="261291" y="777887"/>
          <a:ext cx="4230878" cy="24142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just" defTabSz="444500" rtl="0">
            <a:lnSpc>
              <a:spcPct val="100000"/>
            </a:lnSpc>
            <a:spcBef>
              <a:spcPct val="0"/>
            </a:spcBef>
            <a:spcAft>
              <a:spcPct val="15000"/>
            </a:spcAft>
            <a:buChar char="•"/>
          </a:pPr>
          <a:r>
            <a:rPr lang="fr-FR" sz="1000" kern="1200" dirty="0">
              <a:solidFill>
                <a:schemeClr val="dk1"/>
              </a:solidFill>
              <a:effectLst/>
              <a:latin typeface="+mn-lt"/>
              <a:ea typeface="+mn-ea"/>
              <a:cs typeface="+mn-cs"/>
            </a:rPr>
            <a:t>Cuisine Occitane souhaite développer sa notoriété en créant des liens avec les constructeurs de maisons individuelles de la région lectouroise en leur proposant une rencontre lors d’une journée portes ouvertes. </a:t>
          </a:r>
          <a:r>
            <a:rPr lang="fr-FR" sz="1000" b="1" u="sng" kern="1200" dirty="0">
              <a:solidFill>
                <a:srgbClr val="FF0000"/>
              </a:solidFill>
              <a:effectLst/>
              <a:latin typeface="+mn-lt"/>
              <a:ea typeface="+mn-ea"/>
              <a:cs typeface="+mn-cs"/>
            </a:rPr>
            <a:t>Situation professionnelle 1 : participer aux opérations de prospection</a:t>
          </a:r>
          <a:endParaRPr lang="fr-FR" sz="1000" b="1" u="sng" kern="1200" dirty="0">
            <a:solidFill>
              <a:srgbClr val="FF0000"/>
            </a:solidFill>
          </a:endParaRPr>
        </a:p>
        <a:p>
          <a:pPr marL="57150" lvl="1" indent="-57150" algn="just" defTabSz="444500">
            <a:lnSpc>
              <a:spcPct val="100000"/>
            </a:lnSpc>
            <a:spcBef>
              <a:spcPct val="0"/>
            </a:spcBef>
            <a:spcAft>
              <a:spcPct val="15000"/>
            </a:spcAft>
            <a:buChar char="•"/>
          </a:pPr>
          <a:r>
            <a:rPr lang="fr-FR" sz="1000" kern="1200" dirty="0">
              <a:solidFill>
                <a:schemeClr val="dk1"/>
              </a:solidFill>
              <a:effectLst/>
              <a:latin typeface="+mn-lt"/>
              <a:ea typeface="+mn-ea"/>
              <a:cs typeface="+mn-cs"/>
            </a:rPr>
            <a:t>Cela fait maintenant 2 semaines que le courrier a été envoyé aux constructeurs de maisons individuelles. Il faut maintenant organiser l’évènemen</a:t>
          </a:r>
          <a:r>
            <a:rPr lang="fr-FR" sz="1000" kern="1200" dirty="0">
              <a:solidFill>
                <a:schemeClr val="tx1"/>
              </a:solidFill>
              <a:effectLst/>
              <a:latin typeface="+mn-lt"/>
              <a:ea typeface="+mn-ea"/>
              <a:cs typeface="+mn-cs"/>
            </a:rPr>
            <a:t>t .                                                                                                          </a:t>
          </a:r>
          <a:r>
            <a:rPr lang="fr-FR" sz="1000" b="1" u="sng" kern="1200" dirty="0">
              <a:solidFill>
                <a:srgbClr val="FF0000"/>
              </a:solidFill>
              <a:effectLst/>
              <a:latin typeface="+mn-lt"/>
              <a:ea typeface="+mn-ea"/>
              <a:cs typeface="+mn-cs"/>
            </a:rPr>
            <a:t>Situation professionnelle 2 : participer à l’organisation d’un évènement</a:t>
          </a:r>
        </a:p>
        <a:p>
          <a:pPr marL="57150" lvl="1" indent="-57150" algn="just" defTabSz="444500">
            <a:lnSpc>
              <a:spcPct val="100000"/>
            </a:lnSpc>
            <a:spcBef>
              <a:spcPct val="0"/>
            </a:spcBef>
            <a:spcAft>
              <a:spcPct val="15000"/>
            </a:spcAft>
            <a:buChar char="•"/>
          </a:pPr>
          <a:r>
            <a:rPr lang="fr-FR" sz="1000" kern="1200" dirty="0">
              <a:solidFill>
                <a:schemeClr val="dk1"/>
              </a:solidFill>
              <a:effectLst/>
              <a:latin typeface="+mn-lt"/>
              <a:ea typeface="+mn-ea"/>
              <a:cs typeface="+mn-cs"/>
            </a:rPr>
            <a:t>La JPO a été un véritable succès. Il convient maintenant d’analyser l’organisation de cet évènement et de voir ce qu’il faudrait améliorer pour une prochaine JPO. </a:t>
          </a:r>
          <a:r>
            <a:rPr lang="fr-FR" sz="1000" b="1" u="sng" kern="1200" dirty="0">
              <a:solidFill>
                <a:srgbClr val="FF0000"/>
              </a:solidFill>
              <a:effectLst/>
              <a:latin typeface="+mn-lt"/>
              <a:ea typeface="+mn-ea"/>
              <a:cs typeface="+mn-cs"/>
            </a:rPr>
            <a:t>Situation professionnelle 3 : assurer le suivi de la JPO</a:t>
          </a:r>
          <a:endParaRPr lang="fr-FR" sz="1000" b="1" u="sng" kern="1200" dirty="0">
            <a:solidFill>
              <a:srgbClr val="FF0000"/>
            </a:solidFill>
          </a:endParaRPr>
        </a:p>
      </dsp:txBody>
      <dsp:txXfrm>
        <a:off x="316849" y="833445"/>
        <a:ext cx="4119762" cy="1785760"/>
      </dsp:txXfrm>
    </dsp:sp>
    <dsp:sp modelId="{47B77DE1-D84B-40A8-9B57-1B40233EBBB7}">
      <dsp:nvSpPr>
        <dsp:cNvPr id="0" name=""/>
        <dsp:cNvSpPr/>
      </dsp:nvSpPr>
      <dsp:spPr>
        <a:xfrm>
          <a:off x="3143684" y="1406653"/>
          <a:ext cx="3159524" cy="3159524"/>
        </a:xfrm>
        <a:prstGeom prst="leftCircularArrow">
          <a:avLst>
            <a:gd name="adj1" fmla="val 2868"/>
            <a:gd name="adj2" fmla="val 350521"/>
            <a:gd name="adj3" fmla="val 1547403"/>
            <a:gd name="adj4" fmla="val 8445860"/>
            <a:gd name="adj5" fmla="val 3346"/>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BCED95FA-368A-4773-8729-4D8D3E7DF244}">
      <dsp:nvSpPr>
        <dsp:cNvPr id="0" name=""/>
        <dsp:cNvSpPr/>
      </dsp:nvSpPr>
      <dsp:spPr>
        <a:xfrm>
          <a:off x="2489987" y="3059916"/>
          <a:ext cx="2171752" cy="8636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rtl="0">
            <a:lnSpc>
              <a:spcPct val="90000"/>
            </a:lnSpc>
            <a:spcBef>
              <a:spcPct val="0"/>
            </a:spcBef>
            <a:spcAft>
              <a:spcPct val="35000"/>
            </a:spcAft>
            <a:buNone/>
          </a:pPr>
          <a:r>
            <a:rPr lang="fr-FR" sz="1600" b="1" kern="1200" dirty="0">
              <a:solidFill>
                <a:schemeClr val="dk1"/>
              </a:solidFill>
              <a:effectLst/>
              <a:latin typeface="+mn-lt"/>
              <a:ea typeface="+mn-ea"/>
              <a:cs typeface="+mn-cs"/>
            </a:rPr>
            <a:t>Organiser  la JPO</a:t>
          </a:r>
          <a:endParaRPr lang="fr-FR" sz="1600" kern="1200" dirty="0"/>
        </a:p>
      </dsp:txBody>
      <dsp:txXfrm>
        <a:off x="2515282" y="3085211"/>
        <a:ext cx="2121162" cy="813044"/>
      </dsp:txXfrm>
    </dsp:sp>
    <dsp:sp modelId="{2C2F48D9-6EA4-43C1-AD3B-5C01C60BF16D}">
      <dsp:nvSpPr>
        <dsp:cNvPr id="0" name=""/>
        <dsp:cNvSpPr/>
      </dsp:nvSpPr>
      <dsp:spPr>
        <a:xfrm>
          <a:off x="4859106" y="1312602"/>
          <a:ext cx="3572845" cy="148733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just" defTabSz="444500">
            <a:lnSpc>
              <a:spcPct val="90000"/>
            </a:lnSpc>
            <a:spcBef>
              <a:spcPct val="0"/>
            </a:spcBef>
            <a:spcAft>
              <a:spcPct val="15000"/>
            </a:spcAft>
            <a:buChar char="•"/>
          </a:pPr>
          <a:r>
            <a:rPr lang="fr-FR" sz="1000" kern="1200" dirty="0">
              <a:solidFill>
                <a:schemeClr val="dk1"/>
              </a:solidFill>
              <a:effectLst/>
              <a:latin typeface="+mn-lt"/>
              <a:ea typeface="+mn-ea"/>
              <a:cs typeface="+mn-cs"/>
            </a:rPr>
            <a:t>Des ventes ont été conclues lors de cette JPO et des prospects ont demandé des devis. Nous avons aujourd'hui un retour favorable de certains devis. Il convient de prendre en charge les traitements de ces diverses opérations commerciales                                                                                     </a:t>
          </a:r>
          <a:r>
            <a:rPr lang="fr-FR" sz="1000" b="1" u="sng" kern="1200" dirty="0">
              <a:solidFill>
                <a:srgbClr val="FF0000"/>
              </a:solidFill>
              <a:effectLst/>
              <a:latin typeface="+mn-lt"/>
              <a:ea typeface="+mn-ea"/>
              <a:cs typeface="+mn-cs"/>
            </a:rPr>
            <a:t>Situation professionnelle 4 : traiter les commandes conclues lors de la JPO</a:t>
          </a:r>
        </a:p>
      </dsp:txBody>
      <dsp:txXfrm>
        <a:off x="4893334" y="1665546"/>
        <a:ext cx="3504389" cy="1100168"/>
      </dsp:txXfrm>
    </dsp:sp>
    <dsp:sp modelId="{5EB1A927-76F0-43EE-964B-CA412E963E65}">
      <dsp:nvSpPr>
        <dsp:cNvPr id="0" name=""/>
        <dsp:cNvSpPr/>
      </dsp:nvSpPr>
      <dsp:spPr>
        <a:xfrm>
          <a:off x="5715139" y="800784"/>
          <a:ext cx="2561473" cy="8636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dk1"/>
              </a:solidFill>
              <a:effectLst/>
              <a:latin typeface="+mn-lt"/>
              <a:ea typeface="+mn-ea"/>
              <a:cs typeface="+mn-cs"/>
            </a:rPr>
            <a:t>Traiter les demandes commerciales reçues lors de la JPO</a:t>
          </a:r>
        </a:p>
      </dsp:txBody>
      <dsp:txXfrm>
        <a:off x="5740434" y="826079"/>
        <a:ext cx="2510883" cy="81304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5240" cy="499904"/>
          </a:xfrm>
          <a:prstGeom prst="rect">
            <a:avLst/>
          </a:prstGeom>
        </p:spPr>
        <p:txBody>
          <a:bodyPr vert="horz" lIns="96359" tIns="48180" rIns="96359" bIns="48180" rtlCol="0"/>
          <a:lstStyle>
            <a:lvl1pPr algn="l">
              <a:defRPr sz="1300"/>
            </a:lvl1pPr>
          </a:lstStyle>
          <a:p>
            <a:endParaRPr lang="fr-FR"/>
          </a:p>
        </p:txBody>
      </p:sp>
      <p:sp>
        <p:nvSpPr>
          <p:cNvPr id="3" name="Espace réservé de la date 2"/>
          <p:cNvSpPr>
            <a:spLocks noGrp="1"/>
          </p:cNvSpPr>
          <p:nvPr>
            <p:ph type="dt" sz="quarter" idx="1"/>
          </p:nvPr>
        </p:nvSpPr>
        <p:spPr>
          <a:xfrm>
            <a:off x="3889109" y="0"/>
            <a:ext cx="2975240" cy="499904"/>
          </a:xfrm>
          <a:prstGeom prst="rect">
            <a:avLst/>
          </a:prstGeom>
        </p:spPr>
        <p:txBody>
          <a:bodyPr vert="horz" lIns="96359" tIns="48180" rIns="96359" bIns="48180" rtlCol="0"/>
          <a:lstStyle>
            <a:lvl1pPr algn="r">
              <a:defRPr sz="1300"/>
            </a:lvl1pPr>
          </a:lstStyle>
          <a:p>
            <a:fld id="{C7D9186E-EAA7-3A42-AFD2-CC349621202A}" type="datetimeFigureOut">
              <a:rPr lang="fr-FR" smtClean="0"/>
              <a:t>10/06/2020</a:t>
            </a:fld>
            <a:endParaRPr lang="fr-FR"/>
          </a:p>
        </p:txBody>
      </p:sp>
      <p:sp>
        <p:nvSpPr>
          <p:cNvPr id="4" name="Espace réservé du pied de page 3"/>
          <p:cNvSpPr>
            <a:spLocks noGrp="1"/>
          </p:cNvSpPr>
          <p:nvPr>
            <p:ph type="ftr" sz="quarter" idx="2"/>
          </p:nvPr>
        </p:nvSpPr>
        <p:spPr>
          <a:xfrm>
            <a:off x="0" y="9496436"/>
            <a:ext cx="2975240" cy="499904"/>
          </a:xfrm>
          <a:prstGeom prst="rect">
            <a:avLst/>
          </a:prstGeom>
        </p:spPr>
        <p:txBody>
          <a:bodyPr vert="horz" lIns="96359" tIns="48180" rIns="96359" bIns="48180"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89109" y="9496436"/>
            <a:ext cx="2975240" cy="499904"/>
          </a:xfrm>
          <a:prstGeom prst="rect">
            <a:avLst/>
          </a:prstGeom>
        </p:spPr>
        <p:txBody>
          <a:bodyPr vert="horz" lIns="96359" tIns="48180" rIns="96359" bIns="48180" rtlCol="0" anchor="b"/>
          <a:lstStyle>
            <a:lvl1pPr algn="r">
              <a:defRPr sz="13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5240" cy="499904"/>
          </a:xfrm>
          <a:prstGeom prst="rect">
            <a:avLst/>
          </a:prstGeom>
        </p:spPr>
        <p:txBody>
          <a:bodyPr vert="horz" lIns="96359" tIns="48180" rIns="96359" bIns="48180" rtlCol="0"/>
          <a:lstStyle>
            <a:lvl1pPr algn="l">
              <a:defRPr sz="1300"/>
            </a:lvl1pPr>
          </a:lstStyle>
          <a:p>
            <a:endParaRPr lang="fr-FR"/>
          </a:p>
        </p:txBody>
      </p:sp>
      <p:sp>
        <p:nvSpPr>
          <p:cNvPr id="3" name="Espace réservé de la date 2"/>
          <p:cNvSpPr>
            <a:spLocks noGrp="1"/>
          </p:cNvSpPr>
          <p:nvPr>
            <p:ph type="dt" idx="1"/>
          </p:nvPr>
        </p:nvSpPr>
        <p:spPr>
          <a:xfrm>
            <a:off x="3889109" y="0"/>
            <a:ext cx="2975240" cy="499904"/>
          </a:xfrm>
          <a:prstGeom prst="rect">
            <a:avLst/>
          </a:prstGeom>
        </p:spPr>
        <p:txBody>
          <a:bodyPr vert="horz" lIns="96359" tIns="48180" rIns="96359" bIns="48180" rtlCol="0"/>
          <a:lstStyle>
            <a:lvl1pPr algn="r">
              <a:defRPr sz="1300"/>
            </a:lvl1pPr>
          </a:lstStyle>
          <a:p>
            <a:fld id="{EE2EF2D4-44B9-F34D-AC77-36ED78FDDA30}" type="datetimeFigureOut">
              <a:rPr lang="fr-FR" smtClean="0"/>
              <a:t>10/06/2020</a:t>
            </a:fld>
            <a:endParaRPr lang="fr-FR"/>
          </a:p>
        </p:txBody>
      </p:sp>
      <p:sp>
        <p:nvSpPr>
          <p:cNvPr id="4" name="Espace réservé de l'image des diapositives 3"/>
          <p:cNvSpPr>
            <a:spLocks noGrp="1" noRot="1" noChangeAspect="1"/>
          </p:cNvSpPr>
          <p:nvPr>
            <p:ph type="sldImg" idx="2"/>
          </p:nvPr>
        </p:nvSpPr>
        <p:spPr>
          <a:xfrm>
            <a:off x="100013" y="749300"/>
            <a:ext cx="6665912" cy="3749675"/>
          </a:xfrm>
          <a:prstGeom prst="rect">
            <a:avLst/>
          </a:prstGeom>
          <a:noFill/>
          <a:ln w="12700">
            <a:solidFill>
              <a:prstClr val="black"/>
            </a:solidFill>
          </a:ln>
        </p:spPr>
        <p:txBody>
          <a:bodyPr vert="horz" lIns="96359" tIns="48180" rIns="96359" bIns="48180" rtlCol="0" anchor="ctr"/>
          <a:lstStyle/>
          <a:p>
            <a:endParaRPr lang="fr-FR"/>
          </a:p>
        </p:txBody>
      </p:sp>
      <p:sp>
        <p:nvSpPr>
          <p:cNvPr id="5" name="Espace réservé des commentaires 4"/>
          <p:cNvSpPr>
            <a:spLocks noGrp="1"/>
          </p:cNvSpPr>
          <p:nvPr>
            <p:ph type="body" sz="quarter" idx="3"/>
          </p:nvPr>
        </p:nvSpPr>
        <p:spPr>
          <a:xfrm>
            <a:off x="686594" y="4749086"/>
            <a:ext cx="5492750" cy="4499134"/>
          </a:xfrm>
          <a:prstGeom prst="rect">
            <a:avLst/>
          </a:prstGeom>
        </p:spPr>
        <p:txBody>
          <a:bodyPr vert="horz" lIns="96359" tIns="48180" rIns="96359" bIns="4818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96436"/>
            <a:ext cx="2975240" cy="499904"/>
          </a:xfrm>
          <a:prstGeom prst="rect">
            <a:avLst/>
          </a:prstGeom>
        </p:spPr>
        <p:txBody>
          <a:bodyPr vert="horz" lIns="96359" tIns="48180" rIns="96359" bIns="48180"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89109" y="9496436"/>
            <a:ext cx="2975240" cy="499904"/>
          </a:xfrm>
          <a:prstGeom prst="rect">
            <a:avLst/>
          </a:prstGeom>
        </p:spPr>
        <p:txBody>
          <a:bodyPr vert="horz" lIns="96359" tIns="48180" rIns="96359" bIns="48180" rtlCol="0" anchor="b"/>
          <a:lstStyle>
            <a:lvl1pPr algn="r">
              <a:defRPr sz="13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u="none" baseline="0"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3</a:t>
            </a:fld>
            <a:endParaRPr lang="fr-FR"/>
          </a:p>
        </p:txBody>
      </p:sp>
    </p:spTree>
    <p:extLst>
      <p:ext uri="{BB962C8B-B14F-4D97-AF65-F5344CB8AC3E}">
        <p14:creationId xmlns:p14="http://schemas.microsoft.com/office/powerpoint/2010/main" val="989238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4</a:t>
            </a:fld>
            <a:endParaRPr lang="fr-FR"/>
          </a:p>
        </p:txBody>
      </p:sp>
    </p:spTree>
    <p:extLst>
      <p:ext uri="{BB962C8B-B14F-4D97-AF65-F5344CB8AC3E}">
        <p14:creationId xmlns:p14="http://schemas.microsoft.com/office/powerpoint/2010/main" val="3948702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FR" baseline="0"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5</a:t>
            </a:fld>
            <a:endParaRPr lang="fr-FR"/>
          </a:p>
        </p:txBody>
      </p:sp>
    </p:spTree>
    <p:extLst>
      <p:ext uri="{BB962C8B-B14F-4D97-AF65-F5344CB8AC3E}">
        <p14:creationId xmlns:p14="http://schemas.microsoft.com/office/powerpoint/2010/main" val="1596650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r>
              <a:rPr lang="fr-FR" baseline="0" dirty="0"/>
              <a:t>A partir du référentiel de compétences, cette fiche permet de:</a:t>
            </a:r>
          </a:p>
          <a:p>
            <a:pPr marL="171450" indent="-171450">
              <a:buFont typeface="Wingdings" panose="05000000000000000000" pitchFamily="2" charset="2"/>
              <a:buChar char="q"/>
            </a:pPr>
            <a:r>
              <a:rPr lang="fr-FR" baseline="0" dirty="0"/>
              <a:t> réfléchir aux:</a:t>
            </a:r>
          </a:p>
          <a:p>
            <a:pPr marL="0" indent="0">
              <a:buFontTx/>
              <a:buNone/>
            </a:pPr>
            <a:r>
              <a:rPr lang="fr-FR" baseline="0" dirty="0"/>
              <a:t>- compétences se référant aux activités identifiées</a:t>
            </a:r>
          </a:p>
          <a:p>
            <a:pPr marL="0" indent="0">
              <a:buFontTx/>
              <a:buNone/>
            </a:pPr>
            <a:r>
              <a:rPr lang="fr-FR" baseline="0" dirty="0"/>
              <a:t>- différentes tâches à exécuter pour chaque activité.</a:t>
            </a:r>
          </a:p>
          <a:p>
            <a:pPr marL="0" indent="0">
              <a:buFontTx/>
              <a:buNone/>
            </a:pPr>
            <a:r>
              <a:rPr lang="fr-FR" baseline="0" dirty="0"/>
              <a:t>- résultats attendus (référentiel des activités)</a:t>
            </a:r>
          </a:p>
          <a:p>
            <a:pPr marL="0" indent="0">
              <a:buFontTx/>
              <a:buNone/>
            </a:pPr>
            <a:r>
              <a:rPr lang="fr-FR" baseline="0" dirty="0"/>
              <a:t>- différents savoirs associés à la situation (gestion, numérique, communication, économique, juridique)</a:t>
            </a:r>
          </a:p>
          <a:p>
            <a:pPr marL="0" indent="0">
              <a:buFontTx/>
              <a:buNone/>
            </a:pPr>
            <a:r>
              <a:rPr lang="fr-FR" baseline="0" dirty="0"/>
              <a:t>- indicateurs de performance </a:t>
            </a:r>
            <a:r>
              <a:rPr lang="fr-FR" u="sng" baseline="0" dirty="0"/>
              <a:t>contextualisés</a:t>
            </a:r>
            <a:r>
              <a:rPr lang="fr-FR" baseline="0" dirty="0"/>
              <a:t> qui permettront d’apprécier le degré d’acquisition de la compétence travaillée</a:t>
            </a:r>
          </a:p>
          <a:p>
            <a:pPr marL="171450" indent="-171450">
              <a:buFontTx/>
              <a:buChar char="-"/>
            </a:pPr>
            <a:endParaRPr lang="fr-FR" baseline="0" dirty="0"/>
          </a:p>
          <a:p>
            <a:pPr marL="171450" indent="-171450">
              <a:buFont typeface="Wingdings" panose="05000000000000000000" pitchFamily="2" charset="2"/>
              <a:buChar char="q"/>
            </a:pPr>
            <a:r>
              <a:rPr lang="fr-FR" baseline="0" dirty="0"/>
              <a:t>d’identifier le matériau pédagogique à utiliser:</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fr-FR" baseline="0" dirty="0"/>
              <a:t>Quelles ressources? (référentiel des activités)</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fr-FR" baseline="0" dirty="0"/>
              <a:t>Quels équipements et logiciels?... (référentiel des activités)</a:t>
            </a:r>
          </a:p>
          <a:p>
            <a:pPr marL="171450" indent="-171450">
              <a:buFontTx/>
              <a:buChar char="-"/>
            </a:pPr>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6</a:t>
            </a:fld>
            <a:endParaRPr lang="fr-FR"/>
          </a:p>
        </p:txBody>
      </p:sp>
    </p:spTree>
    <p:extLst>
      <p:ext uri="{BB962C8B-B14F-4D97-AF65-F5344CB8AC3E}">
        <p14:creationId xmlns:p14="http://schemas.microsoft.com/office/powerpoint/2010/main" val="33749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42" name="Google Shape;342;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2977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10" y="732241"/>
            <a:ext cx="7894637" cy="1825421"/>
          </a:xfrm>
        </p:spPr>
        <p:txBody>
          <a:bodyPr/>
          <a:lstStyle/>
          <a:p>
            <a:r>
              <a:rPr lang="fr-FR" dirty="0"/>
              <a:t>CLIQUEZ ET MODIFIEZ LE TITRE</a:t>
            </a:r>
          </a:p>
        </p:txBody>
      </p:sp>
      <p:sp>
        <p:nvSpPr>
          <p:cNvPr id="3" name="Sous-titre 2"/>
          <p:cNvSpPr>
            <a:spLocks noGrp="1"/>
          </p:cNvSpPr>
          <p:nvPr>
            <p:ph type="subTitle" idx="1"/>
          </p:nvPr>
        </p:nvSpPr>
        <p:spPr>
          <a:xfrm>
            <a:off x="1090609" y="2604156"/>
            <a:ext cx="7596190" cy="1314450"/>
          </a:xfrm>
        </p:spPr>
        <p:txBody>
          <a:bodyPr/>
          <a:lstStyle>
            <a:lvl1pPr marL="0" indent="0" algn="l">
              <a:buNone/>
              <a:defRPr baseline="0">
                <a:solidFill>
                  <a:srgbClr val="407CC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Tree>
    <p:extLst>
      <p:ext uri="{BB962C8B-B14F-4D97-AF65-F5344CB8AC3E}">
        <p14:creationId xmlns:p14="http://schemas.microsoft.com/office/powerpoint/2010/main" val="263367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2462400"/>
            <a:ext cx="5897726" cy="1581120"/>
          </a:xfrm>
        </p:spPr>
        <p:txBody>
          <a:bodyPr anchor="t" anchorCtr="0">
            <a:normAutofit/>
          </a:bodyPr>
          <a:lstStyle>
            <a:lvl1pPr>
              <a:defRPr sz="1500" baseline="0"/>
            </a:lvl1pPr>
          </a:lstStyle>
          <a:p>
            <a:r>
              <a:rPr lang="fr-FR" dirty="0"/>
              <a:t>Contacts :</a:t>
            </a:r>
          </a:p>
        </p:txBody>
      </p:sp>
    </p:spTree>
    <p:extLst>
      <p:ext uri="{BB962C8B-B14F-4D97-AF65-F5344CB8AC3E}">
        <p14:creationId xmlns:p14="http://schemas.microsoft.com/office/powerpoint/2010/main" val="2270721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solidFill>
                  <a:srgbClr val="407CC9"/>
                </a:solidFill>
              </a:defRPr>
            </a:lvl1pPr>
          </a:lstStyle>
          <a:p>
            <a:r>
              <a:rPr lang="fr-FR" dirty="0"/>
              <a:t>Cliquez et modifiez le titre</a:t>
            </a:r>
          </a:p>
        </p:txBody>
      </p:sp>
      <p:sp>
        <p:nvSpPr>
          <p:cNvPr id="8" name="Espace réservé du texte 7"/>
          <p:cNvSpPr>
            <a:spLocks noGrp="1"/>
          </p:cNvSpPr>
          <p:nvPr>
            <p:ph type="body" sz="quarter" idx="13"/>
          </p:nvPr>
        </p:nvSpPr>
        <p:spPr>
          <a:xfrm>
            <a:off x="1095375" y="3090863"/>
            <a:ext cx="7505700" cy="1360885"/>
          </a:xfr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a:t>Cliquez pour modifier les styles du texte du masque</a:t>
            </a:r>
          </a:p>
        </p:txBody>
      </p:sp>
      <p:sp>
        <p:nvSpPr>
          <p:cNvPr id="10" name="Espace réservé du texte 9"/>
          <p:cNvSpPr>
            <a:spLocks noGrp="1"/>
          </p:cNvSpPr>
          <p:nvPr>
            <p:ph type="body" sz="quarter" idx="14"/>
          </p:nvPr>
        </p:nvSpPr>
        <p:spPr>
          <a:xfrm>
            <a:off x="1095375" y="2028826"/>
            <a:ext cx="7505700" cy="867735"/>
          </a:xfrm>
        </p:spPr>
        <p:txBody>
          <a:bodyPr>
            <a:noAutofit/>
          </a:bodyPr>
          <a:lstStyle>
            <a:lvl1pPr marL="0" indent="0">
              <a:buFont typeface="Arial"/>
              <a:buNone/>
              <a:defRPr sz="3000"/>
            </a:lvl1pPr>
            <a:lvl2pPr marL="0" indent="0">
              <a:buNone/>
              <a:defRPr sz="3000"/>
            </a:lvl2pPr>
            <a:lvl3pPr marL="0" indent="0">
              <a:buNone/>
              <a:defRPr sz="3000"/>
            </a:lvl3pPr>
            <a:lvl4pPr marL="0" indent="0">
              <a:buNone/>
              <a:defRPr sz="3000"/>
            </a:lvl4pPr>
            <a:lvl5pPr marL="0" indent="0">
              <a:buNone/>
              <a:defRPr sz="3000"/>
            </a:lvl5pPr>
          </a:lstStyle>
          <a:p>
            <a:pPr lvl="0"/>
            <a:r>
              <a:rPr lang="fr-FR" dirty="0"/>
              <a:t>Cliquez pour modifier les styles du texte du masque</a:t>
            </a:r>
          </a:p>
        </p:txBody>
      </p:sp>
    </p:spTree>
    <p:extLst>
      <p:ext uri="{BB962C8B-B14F-4D97-AF65-F5344CB8AC3E}">
        <p14:creationId xmlns:p14="http://schemas.microsoft.com/office/powerpoint/2010/main" val="402432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6" name="Espace réservé du texte 6"/>
          <p:cNvSpPr>
            <a:spLocks noGrp="1"/>
          </p:cNvSpPr>
          <p:nvPr>
            <p:ph type="body" sz="quarter" idx="13" hasCustomPrompt="1"/>
          </p:nvPr>
        </p:nvSpPr>
        <p:spPr>
          <a:xfrm>
            <a:off x="804864" y="1103312"/>
            <a:ext cx="7881937" cy="3449241"/>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baseline="0">
                <a:solidFill>
                  <a:srgbClr val="3D7CC9"/>
                </a:solidFill>
              </a:defRPr>
            </a:lvl1pPr>
            <a:lvl2pPr marL="627063" marR="0" indent="-169863" algn="l" defTabSz="457200" rtl="0" eaLnBrk="1" fontAlgn="auto" latinLnBrk="0" hangingPunct="1">
              <a:lnSpc>
                <a:spcPct val="100000"/>
              </a:lnSpc>
              <a:spcBef>
                <a:spcPct val="20000"/>
              </a:spcBef>
              <a:spcAft>
                <a:spcPts val="0"/>
              </a:spcAft>
              <a:buClr>
                <a:srgbClr val="3D7CC9"/>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3D7CC9"/>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33979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3" name="Espace réservé du contenu 2"/>
          <p:cNvSpPr>
            <a:spLocks noGrp="1"/>
          </p:cNvSpPr>
          <p:nvPr>
            <p:ph idx="1" hasCustomPrompt="1"/>
          </p:nvPr>
        </p:nvSpPr>
        <p:spPr>
          <a:xfrm>
            <a:off x="805400" y="1107223"/>
            <a:ext cx="7881400" cy="3394472"/>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baseline="0">
                <a:solidFill>
                  <a:srgbClr val="3D7CC9"/>
                </a:solidFill>
              </a:defRPr>
            </a:lvl1pPr>
            <a:lvl2pPr marL="627063" marR="0" indent="-169863" algn="l" defTabSz="457200" rtl="0" eaLnBrk="1" fontAlgn="auto" latinLnBrk="0" hangingPunct="1">
              <a:lnSpc>
                <a:spcPct val="100000"/>
              </a:lnSpc>
              <a:spcBef>
                <a:spcPct val="20000"/>
              </a:spcBef>
              <a:spcAft>
                <a:spcPts val="0"/>
              </a:spcAft>
              <a:buClr>
                <a:srgbClr val="1A86D0"/>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1A86D0"/>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68153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7" name="Espace réservé du texte 6"/>
          <p:cNvSpPr>
            <a:spLocks noGrp="1"/>
          </p:cNvSpPr>
          <p:nvPr>
            <p:ph type="body" sz="quarter" idx="13" hasCustomPrompt="1"/>
          </p:nvPr>
        </p:nvSpPr>
        <p:spPr>
          <a:xfrm>
            <a:off x="804864" y="1102034"/>
            <a:ext cx="7881937" cy="3298031"/>
          </a:xfrm>
        </p:spPr>
        <p:txBody>
          <a:bodyPr/>
          <a:lstStyle>
            <a:lvl1pPr>
              <a:buClr>
                <a:srgbClr val="1A86D0"/>
              </a:buClr>
              <a:defRPr>
                <a:solidFill>
                  <a:srgbClr val="000000"/>
                </a:solidFill>
              </a:defRPr>
            </a:lvl1pPr>
          </a:lstStyle>
          <a:p>
            <a:pPr lvl="0"/>
            <a:r>
              <a:rPr lang="fr-FR" dirty="0"/>
              <a:t> Cliquez pour modifier les styles du texte du masque</a:t>
            </a:r>
          </a:p>
        </p:txBody>
      </p:sp>
    </p:spTree>
    <p:extLst>
      <p:ext uri="{BB962C8B-B14F-4D97-AF65-F5344CB8AC3E}">
        <p14:creationId xmlns:p14="http://schemas.microsoft.com/office/powerpoint/2010/main" val="1917172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08773" y="52269"/>
            <a:ext cx="8004162" cy="621431"/>
          </a:xfrm>
        </p:spPr>
        <p:txBody>
          <a:bodyPr anchor="b">
            <a:normAutofit/>
          </a:bodyPr>
          <a:lstStyle>
            <a:lvl1pPr algn="l">
              <a:defRPr sz="3000" b="0"/>
            </a:lvl1pPr>
          </a:lstStyle>
          <a:p>
            <a:r>
              <a:rPr lang="fr-FR" dirty="0"/>
              <a:t>Cliquez et modifiez le titre</a:t>
            </a:r>
          </a:p>
        </p:txBody>
      </p:sp>
      <p:sp>
        <p:nvSpPr>
          <p:cNvPr id="3" name="Espace réservé pour une image  2"/>
          <p:cNvSpPr>
            <a:spLocks noGrp="1"/>
          </p:cNvSpPr>
          <p:nvPr>
            <p:ph type="pic" idx="1"/>
          </p:nvPr>
        </p:nvSpPr>
        <p:spPr>
          <a:xfrm>
            <a:off x="677333" y="1120898"/>
            <a:ext cx="7923066" cy="24247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677333" y="4025503"/>
            <a:ext cx="7923066" cy="603647"/>
          </a:xfrm>
        </p:spPr>
        <p:txBody>
          <a:bodyPr/>
          <a:lstStyle>
            <a:lvl1pPr marL="0" indent="0">
              <a:buNone/>
              <a:defRPr sz="1400" baseline="0">
                <a:solidFill>
                  <a:srgbClr val="407CC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Tree>
    <p:extLst>
      <p:ext uri="{BB962C8B-B14F-4D97-AF65-F5344CB8AC3E}">
        <p14:creationId xmlns:p14="http://schemas.microsoft.com/office/powerpoint/2010/main" val="24309252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6" y="686880"/>
            <a:ext cx="7982797" cy="1911722"/>
          </a:xfrm>
          <a:prstGeom prst="rect">
            <a:avLst/>
          </a:prstGeom>
        </p:spPr>
        <p:txBody>
          <a:bodyPr vert="horz" lIns="91440" tIns="45720" rIns="91440" bIns="45720" rtlCol="0" anchor="ctr">
            <a:noAutofit/>
          </a:bodyPr>
          <a:lstStyle/>
          <a:p>
            <a:r>
              <a:rPr lang="fr-FR" dirty="0"/>
              <a:t>CLIQUEZ ET MODIFIEZ </a:t>
            </a:r>
            <a:br>
              <a:rPr lang="fr-FR" dirty="0"/>
            </a:br>
            <a:r>
              <a:rPr lang="fr-FR" dirty="0"/>
              <a:t>LE TITRE</a:t>
            </a:r>
          </a:p>
        </p:txBody>
      </p:sp>
      <p:sp>
        <p:nvSpPr>
          <p:cNvPr id="3" name="Espace réservé du texte 2"/>
          <p:cNvSpPr>
            <a:spLocks noGrp="1"/>
          </p:cNvSpPr>
          <p:nvPr>
            <p:ph type="body" idx="1"/>
          </p:nvPr>
        </p:nvSpPr>
        <p:spPr>
          <a:xfrm>
            <a:off x="1097487" y="2598603"/>
            <a:ext cx="7589313" cy="936947"/>
          </a:xfrm>
          <a:prstGeom prst="rect">
            <a:avLst/>
          </a:prstGeom>
        </p:spPr>
        <p:txBody>
          <a:bodyPr vert="horz" lIns="91440" tIns="45720" rIns="91440" bIns="45720" rtlCol="0">
            <a:normAutofit/>
          </a:bodyPr>
          <a:lstStyle/>
          <a:p>
            <a:pPr lvl="0"/>
            <a:r>
              <a:rPr lang="fr-FR" dirty="0"/>
              <a:t>Cliquez pour modifier les styles du texte du masque</a:t>
            </a:r>
          </a:p>
        </p:txBody>
      </p:sp>
      <p:cxnSp>
        <p:nvCxnSpPr>
          <p:cNvPr id="16" name="Connecteur droit 15"/>
          <p:cNvCxnSpPr/>
          <p:nvPr userDrawn="1"/>
        </p:nvCxnSpPr>
        <p:spPr>
          <a:xfrm>
            <a:off x="698886" y="4137313"/>
            <a:ext cx="6290733" cy="0"/>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6995214" y="3366810"/>
            <a:ext cx="1519767" cy="768349"/>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8886" y="0"/>
            <a:ext cx="295" cy="4130965"/>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pic>
        <p:nvPicPr>
          <p:cNvPr id="1026" name="Picture 2"/>
          <p:cNvPicPr>
            <a:picLocks noChangeAspect="1" noChangeArrowheads="1"/>
          </p:cNvPicPr>
          <p:nvPr userDrawn="1"/>
        </p:nvPicPr>
        <p:blipFill>
          <a:blip r:embed="rId4">
            <a:extLst>
              <a:ext uri="{28A0092B-C50C-407E-A947-70E740481C1C}">
                <a14:useLocalDpi xmlns:a14="http://schemas.microsoft.com/office/drawing/2010/main" val="0"/>
              </a:ext>
            </a:extLst>
          </a:blip>
          <a:stretch>
            <a:fillRect/>
          </a:stretch>
        </p:blipFill>
        <p:spPr bwMode="auto">
          <a:xfrm>
            <a:off x="736256" y="4441211"/>
            <a:ext cx="6258958" cy="507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baseline="0">
          <a:solidFill>
            <a:srgbClr val="407CC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5184" y="523498"/>
            <a:ext cx="7781697" cy="1504742"/>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1095183" y="2028240"/>
            <a:ext cx="7781697" cy="885547"/>
          </a:xfrm>
          <a:prstGeom prst="rect">
            <a:avLst/>
          </a:prstGeom>
        </p:spPr>
        <p:txBody>
          <a:bodyPr vert="horz" lIns="91440" tIns="45720" rIns="91440" bIns="45720" rtlCol="0">
            <a:normAutofit/>
          </a:bodyPr>
          <a:lstStyle/>
          <a:p>
            <a:pPr lvl="0"/>
            <a:r>
              <a:rPr lang="fr-FR" dirty="0"/>
              <a:t>Cliquez pour modifier </a:t>
            </a:r>
            <a:br>
              <a:rPr lang="fr-FR" dirty="0"/>
            </a:br>
            <a:r>
              <a:rPr lang="fr-FR" dirty="0"/>
              <a:t>les styles du texte du masque</a:t>
            </a:r>
          </a:p>
          <a:p>
            <a:pPr lvl="0"/>
            <a:endParaRPr lang="fr-FR" dirty="0"/>
          </a:p>
        </p:txBody>
      </p:sp>
      <p:cxnSp>
        <p:nvCxnSpPr>
          <p:cNvPr id="15" name="Connecteur droit 14"/>
          <p:cNvCxnSpPr/>
          <p:nvPr userDrawn="1"/>
        </p:nvCxnSpPr>
        <p:spPr>
          <a:xfrm>
            <a:off x="698886" y="2920134"/>
            <a:ext cx="6290733" cy="0"/>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V="1">
            <a:off x="6995214" y="2149632"/>
            <a:ext cx="1519767" cy="768349"/>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H="1" flipV="1">
            <a:off x="699181" y="0"/>
            <a:ext cx="1" cy="2913787"/>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pic>
        <p:nvPicPr>
          <p:cNvPr id="10" name="Picture 2"/>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736256" y="4441211"/>
            <a:ext cx="6258958" cy="507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411295"/>
      </p:ext>
    </p:extLst>
  </p:cSld>
  <p:clrMap bg1="lt1" tx1="dk1" bg2="lt2" tx2="dk2" accent1="accent1" accent2="accent2" accent3="accent3" accent4="accent4" accent5="accent5" accent6="accent6" hlink="hlink" folHlink="folHlink"/>
  <p:sldLayoutIdLst>
    <p:sldLayoutId id="2147483679" r:id="rId1"/>
  </p:sldLayoutIdLst>
  <p:hf hdr="0"/>
  <p:txStyles>
    <p:titleStyle>
      <a:lvl1pPr algn="l" defTabSz="457200" rtl="0" eaLnBrk="1" latinLnBrk="0" hangingPunct="1">
        <a:spcBef>
          <a:spcPct val="0"/>
        </a:spcBef>
        <a:buNone/>
        <a:defRPr sz="4400" kern="1200">
          <a:solidFill>
            <a:srgbClr val="1A86D0"/>
          </a:solidFill>
          <a:latin typeface="+mj-lt"/>
          <a:ea typeface="+mj-ea"/>
          <a:cs typeface="+mj-cs"/>
        </a:defRPr>
      </a:lvl1pPr>
    </p:titleStyle>
    <p:bodyStyle>
      <a:lvl1pPr marL="0" indent="0" algn="l" defTabSz="457200" rtl="0" eaLnBrk="1" latinLnBrk="0" hangingPunct="1">
        <a:spcBef>
          <a:spcPct val="20000"/>
        </a:spcBef>
        <a:buFont typeface="Arial"/>
        <a:buNone/>
        <a:defRPr sz="3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965203"/>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805400" y="1107017"/>
            <a:ext cx="7881400" cy="3394472"/>
          </a:xfrm>
          <a:prstGeom prst="rect">
            <a:avLst/>
          </a:prstGeom>
        </p:spPr>
        <p:txBody>
          <a:bodyPr vert="horz" lIns="91440" tIns="45720" rIns="91440" bIns="45720" rtlCol="0">
            <a:normAutofit/>
          </a:body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cxnSp>
        <p:nvCxnSpPr>
          <p:cNvPr id="13" name="Connecteur droit 12"/>
          <p:cNvCxnSpPr/>
          <p:nvPr userDrawn="1"/>
        </p:nvCxnSpPr>
        <p:spPr>
          <a:xfrm>
            <a:off x="698886" y="971550"/>
            <a:ext cx="7173849" cy="0"/>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7872734" y="654480"/>
            <a:ext cx="642246" cy="314917"/>
          </a:xfrm>
          <a:prstGeom prst="line">
            <a:avLst/>
          </a:prstGeom>
          <a:ln w="57150" cap="rnd" cmpd="sng">
            <a:solidFill>
              <a:srgbClr val="1A86D0"/>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9181" y="0"/>
            <a:ext cx="1" cy="965203"/>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 id="2147483672" r:id="rId4"/>
  </p:sldLayoutIdLst>
  <p:hf hdr="0"/>
  <p:txStyles>
    <p:title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baseline="0">
          <a:solidFill>
            <a:srgbClr val="407CC9"/>
          </a:solidFill>
          <a:latin typeface="+mn-lt"/>
          <a:ea typeface="+mn-ea"/>
          <a:cs typeface="+mn-cs"/>
        </a:defRPr>
      </a:lvl1pPr>
      <a:lvl2pPr marL="627063" indent="-169863" algn="l" defTabSz="457200" rtl="0" eaLnBrk="1" latinLnBrk="0" hangingPunct="1">
        <a:spcBef>
          <a:spcPct val="20000"/>
        </a:spcBef>
        <a:buClr>
          <a:srgbClr val="3D7CC9"/>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3D7CC9"/>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5184" y="953804"/>
            <a:ext cx="7781697" cy="1504742"/>
          </a:xfrm>
        </p:spPr>
        <p:txBody>
          <a:bodyPr/>
          <a:lstStyle/>
          <a:p>
            <a:r>
              <a:rPr lang="fr-FR" b="1" dirty="0"/>
              <a:t>Cuisine Occitane</a:t>
            </a:r>
            <a:br>
              <a:rPr lang="fr-FR" dirty="0"/>
            </a:br>
            <a:endParaRPr lang="fr-FR" dirty="0"/>
          </a:p>
        </p:txBody>
      </p:sp>
      <p:sp>
        <p:nvSpPr>
          <p:cNvPr id="6" name="Espace réservé du texte 5"/>
          <p:cNvSpPr>
            <a:spLocks noGrp="1"/>
          </p:cNvSpPr>
          <p:nvPr>
            <p:ph type="body" sz="quarter" idx="13"/>
          </p:nvPr>
        </p:nvSpPr>
        <p:spPr>
          <a:xfrm>
            <a:off x="1095375" y="3121486"/>
            <a:ext cx="7505700" cy="1360885"/>
          </a:xfrm>
        </p:spPr>
        <p:txBody>
          <a:bodyPr/>
          <a:lstStyle/>
          <a:p>
            <a:r>
              <a:rPr lang="fr-FR" i="1" dirty="0"/>
              <a:t>Académie de Toulouse</a:t>
            </a:r>
          </a:p>
          <a:p>
            <a:r>
              <a:rPr lang="fr-FR" b="1" i="1" dirty="0"/>
              <a:t>Véronique </a:t>
            </a:r>
            <a:r>
              <a:rPr lang="fr-FR" b="1" i="1" dirty="0" err="1"/>
              <a:t>Coustel</a:t>
            </a:r>
            <a:endParaRPr lang="fr-FR" b="1" i="1" dirty="0"/>
          </a:p>
          <a:p>
            <a:r>
              <a:rPr lang="fr-FR" b="1" i="1" dirty="0"/>
              <a:t>Sandrine </a:t>
            </a:r>
            <a:r>
              <a:rPr lang="fr-FR" b="1" i="1" dirty="0" err="1"/>
              <a:t>Dutrey</a:t>
            </a:r>
            <a:endParaRPr lang="fr-FR" b="1" i="1" dirty="0"/>
          </a:p>
          <a:p>
            <a:endParaRPr lang="fr-FR" b="1" dirty="0"/>
          </a:p>
        </p:txBody>
      </p:sp>
    </p:spTree>
    <p:extLst>
      <p:ext uri="{BB962C8B-B14F-4D97-AF65-F5344CB8AC3E}">
        <p14:creationId xmlns:p14="http://schemas.microsoft.com/office/powerpoint/2010/main" val="826451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SOMMAIRE</a:t>
            </a:r>
          </a:p>
        </p:txBody>
      </p:sp>
      <p:sp>
        <p:nvSpPr>
          <p:cNvPr id="6" name="Espace réservé du texte 5"/>
          <p:cNvSpPr>
            <a:spLocks noGrp="1"/>
          </p:cNvSpPr>
          <p:nvPr>
            <p:ph type="body" sz="quarter" idx="13"/>
          </p:nvPr>
        </p:nvSpPr>
        <p:spPr>
          <a:xfrm>
            <a:off x="725034" y="1697121"/>
            <a:ext cx="7881937" cy="2606366"/>
          </a:xfrm>
        </p:spPr>
        <p:txBody>
          <a:bodyPr>
            <a:normAutofit/>
          </a:bodyPr>
          <a:lstStyle/>
          <a:p>
            <a:pPr marL="268288" indent="-268288">
              <a:buClr>
                <a:srgbClr val="3D7CC9"/>
              </a:buClr>
              <a:buFont typeface="+mj-lt"/>
              <a:buAutoNum type="arabicPeriod"/>
            </a:pPr>
            <a:r>
              <a:rPr lang="fr-FR" dirty="0">
                <a:solidFill>
                  <a:schemeClr val="tx1"/>
                </a:solidFill>
              </a:rPr>
              <a:t>De la réalité professionnelle au choix didactique</a:t>
            </a:r>
          </a:p>
          <a:p>
            <a:pPr marL="268288" indent="-268288">
              <a:buClr>
                <a:srgbClr val="3D7CC9"/>
              </a:buClr>
              <a:buFont typeface="+mj-lt"/>
              <a:buAutoNum type="arabicPeriod"/>
            </a:pPr>
            <a:r>
              <a:rPr lang="fr-FR" dirty="0">
                <a:solidFill>
                  <a:schemeClr val="tx1"/>
                </a:solidFill>
              </a:rPr>
              <a:t>Du contexte professionnel au contexte spécifique … du contexte spécifique aux situations professionnelles</a:t>
            </a:r>
          </a:p>
          <a:p>
            <a:pPr marL="268288" indent="-268288">
              <a:buClr>
                <a:srgbClr val="3D7CC9"/>
              </a:buClr>
              <a:buFont typeface="+mj-lt"/>
              <a:buAutoNum type="arabicPeriod"/>
            </a:pPr>
            <a:r>
              <a:rPr lang="fr-FR" dirty="0">
                <a:solidFill>
                  <a:schemeClr val="tx1"/>
                </a:solidFill>
              </a:rPr>
              <a:t>Des situations professionnelles aux activités … des activités</a:t>
            </a:r>
            <a:r>
              <a:rPr lang="is-IS" dirty="0">
                <a:solidFill>
                  <a:schemeClr val="tx1"/>
                </a:solidFill>
              </a:rPr>
              <a:t> </a:t>
            </a:r>
            <a:r>
              <a:rPr lang="fr-FR" dirty="0">
                <a:solidFill>
                  <a:schemeClr val="tx1"/>
                </a:solidFill>
              </a:rPr>
              <a:t>a</a:t>
            </a:r>
            <a:r>
              <a:rPr lang="is-IS" dirty="0">
                <a:solidFill>
                  <a:schemeClr val="tx1"/>
                </a:solidFill>
              </a:rPr>
              <a:t>ux compétences</a:t>
            </a:r>
          </a:p>
          <a:p>
            <a:pPr marL="268288" indent="-268288">
              <a:buClr>
                <a:srgbClr val="3D7CC9"/>
              </a:buClr>
              <a:buFont typeface="+mj-lt"/>
              <a:buAutoNum type="arabicPeriod"/>
            </a:pPr>
            <a:r>
              <a:rPr lang="is-IS" dirty="0">
                <a:solidFill>
                  <a:schemeClr val="tx1"/>
                </a:solidFill>
              </a:rPr>
              <a:t>Des compétences aux tâches</a:t>
            </a:r>
          </a:p>
          <a:p>
            <a:pPr marL="268288" indent="-268288">
              <a:buClr>
                <a:srgbClr val="3D7CC9"/>
              </a:buClr>
              <a:buFont typeface="+mj-lt"/>
              <a:buAutoNum type="arabicPeriod"/>
            </a:pPr>
            <a:r>
              <a:rPr lang="fr-FR" dirty="0"/>
              <a:t>Les ressources et documents supports</a:t>
            </a:r>
          </a:p>
        </p:txBody>
      </p:sp>
    </p:spTree>
    <p:extLst>
      <p:ext uri="{BB962C8B-B14F-4D97-AF65-F5344CB8AC3E}">
        <p14:creationId xmlns:p14="http://schemas.microsoft.com/office/powerpoint/2010/main" val="3268864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200" b="1" dirty="0"/>
              <a:t>1. De la réalité professionnelle au choix didactique</a:t>
            </a:r>
          </a:p>
        </p:txBody>
      </p:sp>
      <p:sp>
        <p:nvSpPr>
          <p:cNvPr id="6" name="Espace réservé du texte 5"/>
          <p:cNvSpPr>
            <a:spLocks noGrp="1"/>
          </p:cNvSpPr>
          <p:nvPr>
            <p:ph type="body" sz="quarter" idx="13"/>
          </p:nvPr>
        </p:nvSpPr>
        <p:spPr>
          <a:xfrm>
            <a:off x="765822" y="1103311"/>
            <a:ext cx="7881937" cy="2186299"/>
          </a:xfrm>
        </p:spPr>
        <p:txBody>
          <a:bodyPr>
            <a:normAutofit/>
          </a:bodyPr>
          <a:lstStyle/>
          <a:p>
            <a:r>
              <a:rPr lang="fr-FR" dirty="0"/>
              <a:t> Contexte professionnel</a:t>
            </a:r>
          </a:p>
          <a:p>
            <a:pPr marL="0" indent="0" algn="just">
              <a:buNone/>
            </a:pPr>
            <a:r>
              <a:rPr lang="fr-FR" sz="1300" dirty="0">
                <a:solidFill>
                  <a:schemeClr val="tx1"/>
                </a:solidFill>
              </a:rPr>
              <a:t>Cuisine Occitane fabrique des meubles de cuisines et vend de l’électroménager et des accessoires. Elle revend ses produits à des particuliers, des artisans, des magasins de meubles, dans son magasin et par l'intermédiaire de son site internet. En 4 ans d’existence, Cuisine Occitane est devenue une référence en tant que distributeur de cuisines dans le Gers.</a:t>
            </a:r>
          </a:p>
          <a:p>
            <a:pPr marL="0" indent="0" algn="just">
              <a:buNone/>
            </a:pPr>
            <a:r>
              <a:rPr lang="fr-FR" sz="1300" dirty="0">
                <a:solidFill>
                  <a:schemeClr val="tx1"/>
                </a:solidFill>
              </a:rPr>
              <a:t>Cuisine Occitane souhaite poursuivre son développement. Sa stratégie consiste à développer les ventes dans son secteur géographique ainsi qu’à toucher une clientèle qui dépasse </a:t>
            </a:r>
            <a:r>
              <a:rPr lang="fr-FR" sz="1300">
                <a:solidFill>
                  <a:schemeClr val="tx1"/>
                </a:solidFill>
              </a:rPr>
              <a:t>la région de </a:t>
            </a:r>
            <a:r>
              <a:rPr lang="fr-FR" sz="1300" dirty="0">
                <a:solidFill>
                  <a:schemeClr val="tx1"/>
                </a:solidFill>
              </a:rPr>
              <a:t>Lectoure (</a:t>
            </a:r>
            <a:r>
              <a:rPr lang="fr-FR" sz="1300">
                <a:solidFill>
                  <a:schemeClr val="tx1"/>
                </a:solidFill>
              </a:rPr>
              <a:t>32).</a:t>
            </a:r>
          </a:p>
          <a:p>
            <a:pPr marL="0" indent="0" algn="just">
              <a:buNone/>
            </a:pPr>
            <a:r>
              <a:rPr lang="fr-FR" sz="1300">
                <a:solidFill>
                  <a:schemeClr val="tx1"/>
                </a:solidFill>
              </a:rPr>
              <a:t>Pour </a:t>
            </a:r>
            <a:r>
              <a:rPr lang="fr-FR" sz="1300" dirty="0">
                <a:solidFill>
                  <a:schemeClr val="tx1"/>
                </a:solidFill>
              </a:rPr>
              <a:t>cela elle souhaite mettre en œuvre plusieurs actions pour développer la notoriété de l’entreprise en </a:t>
            </a:r>
            <a:r>
              <a:rPr lang="fr-FR" sz="1300" b="1" dirty="0">
                <a:solidFill>
                  <a:srgbClr val="FF0000"/>
                </a:solidFill>
              </a:rPr>
              <a:t>organisant une journée portes ouvertes</a:t>
            </a:r>
            <a:r>
              <a:rPr lang="fr-FR" sz="1300" dirty="0">
                <a:solidFill>
                  <a:schemeClr val="tx1"/>
                </a:solidFill>
              </a:rPr>
              <a:t> (JPO) et ainsi </a:t>
            </a:r>
            <a:r>
              <a:rPr lang="fr-FR" sz="1300" b="1" dirty="0">
                <a:solidFill>
                  <a:srgbClr val="FF0000"/>
                </a:solidFill>
              </a:rPr>
              <a:t>augmenter ses ventes</a:t>
            </a:r>
            <a:r>
              <a:rPr lang="fr-FR" sz="1300" dirty="0">
                <a:solidFill>
                  <a:srgbClr val="FF0000"/>
                </a:solidFill>
              </a:rPr>
              <a:t>.</a:t>
            </a:r>
            <a:endParaRPr lang="fr-FR" sz="1300" dirty="0">
              <a:solidFill>
                <a:schemeClr val="tx1"/>
              </a:solidFill>
            </a:endParaRPr>
          </a:p>
        </p:txBody>
      </p:sp>
      <p:sp>
        <p:nvSpPr>
          <p:cNvPr id="4" name="Titre 1"/>
          <p:cNvSpPr txBox="1">
            <a:spLocks/>
          </p:cNvSpPr>
          <p:nvPr/>
        </p:nvSpPr>
        <p:spPr>
          <a:xfrm>
            <a:off x="830216" y="3289610"/>
            <a:ext cx="7881400" cy="742908"/>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a:lstStyle>
          <a:p>
            <a:pPr marL="342900" indent="-342900">
              <a:buClr>
                <a:srgbClr val="0070C0"/>
              </a:buClr>
              <a:buFont typeface="Arial" panose="020B0604020202020204" pitchFamily="34" charset="0"/>
              <a:buChar char="■"/>
            </a:pPr>
            <a:r>
              <a:rPr lang="fr-FR" sz="2000" cap="none" dirty="0">
                <a:solidFill>
                  <a:srgbClr val="3D7CC9"/>
                </a:solidFill>
                <a:latin typeface="+mn-lt"/>
                <a:ea typeface="+mn-ea"/>
                <a:cs typeface="+mn-cs"/>
              </a:rPr>
              <a:t>Choix didactique</a:t>
            </a:r>
            <a:endParaRPr lang="fr-FR" sz="2000" dirty="0">
              <a:solidFill>
                <a:srgbClr val="3D7CC9"/>
              </a:solidFill>
              <a:latin typeface="+mn-lt"/>
              <a:ea typeface="+mn-ea"/>
              <a:cs typeface="+mn-cs"/>
            </a:endParaRPr>
          </a:p>
        </p:txBody>
      </p:sp>
      <p:sp>
        <p:nvSpPr>
          <p:cNvPr id="5" name="Espace réservé du contenu 2"/>
          <p:cNvSpPr txBox="1">
            <a:spLocks/>
          </p:cNvSpPr>
          <p:nvPr/>
        </p:nvSpPr>
        <p:spPr>
          <a:xfrm>
            <a:off x="894610" y="3858322"/>
            <a:ext cx="7881400" cy="1003389"/>
          </a:xfrm>
          <a:prstGeom prst="rect">
            <a:avLst/>
          </a:prstGeom>
        </p:spPr>
        <p:txBody>
          <a:bodyPr>
            <a:normAutofit/>
          </a:bodyPr>
          <a:lstStyle>
            <a:lvl1pPr marL="177800" indent="-177800" algn="l" defTabSz="457200" rtl="0" eaLnBrk="1" latinLnBrk="0" hangingPunct="1">
              <a:spcBef>
                <a:spcPct val="20000"/>
              </a:spcBef>
              <a:buSzPct val="100000"/>
              <a:buFont typeface="Arial"/>
              <a:buChar char="■"/>
              <a:defRPr sz="2000" kern="1200" baseline="0">
                <a:solidFill>
                  <a:srgbClr val="407CC9"/>
                </a:solidFill>
                <a:latin typeface="+mn-lt"/>
                <a:ea typeface="+mn-ea"/>
                <a:cs typeface="+mn-cs"/>
              </a:defRPr>
            </a:lvl1pPr>
            <a:lvl2pPr marL="627063" indent="-169863" algn="l" defTabSz="457200" rtl="0" eaLnBrk="1" latinLnBrk="0" hangingPunct="1">
              <a:spcBef>
                <a:spcPct val="20000"/>
              </a:spcBef>
              <a:buClr>
                <a:srgbClr val="3D7CC9"/>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3D7CC9"/>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1300" b="1" dirty="0">
                <a:solidFill>
                  <a:schemeClr val="tx1"/>
                </a:solidFill>
                <a:effectLst>
                  <a:outerShdw blurRad="38100" dist="38100" dir="2700000" algn="tl">
                    <a:srgbClr val="000000">
                      <a:alpha val="43137"/>
                    </a:srgbClr>
                  </a:outerShdw>
                </a:effectLst>
              </a:rPr>
              <a:t>Bloc de compétences 1 : Gérer des relations avec les clients, les usagers et les adhérents</a:t>
            </a:r>
          </a:p>
          <a:p>
            <a:pPr marL="0" indent="0">
              <a:buNone/>
            </a:pPr>
            <a:r>
              <a:rPr lang="fr-FR" sz="1300" b="1" dirty="0">
                <a:solidFill>
                  <a:schemeClr val="tx1"/>
                </a:solidFill>
                <a:effectLst>
                  <a:outerShdw blurRad="38100" dist="38100" dir="2700000" algn="tl">
                    <a:srgbClr val="000000">
                      <a:alpha val="43137"/>
                    </a:srgbClr>
                  </a:outerShdw>
                </a:effectLst>
              </a:rPr>
              <a:t>Classe concernée : Seconde professionnelle </a:t>
            </a:r>
          </a:p>
          <a:p>
            <a:pPr marL="0" indent="0">
              <a:buNone/>
            </a:pPr>
            <a:endParaRPr lang="fr-FR" sz="1300" dirty="0">
              <a:solidFill>
                <a:schemeClr val="tx1"/>
              </a:solidFill>
            </a:endParaRPr>
          </a:p>
          <a:p>
            <a:pPr marL="0" indent="0">
              <a:buNone/>
            </a:pPr>
            <a:endParaRPr lang="fr-FR" sz="1900" dirty="0">
              <a:solidFill>
                <a:schemeClr val="tx1"/>
              </a:solidFill>
            </a:endParaRPr>
          </a:p>
          <a:p>
            <a:endParaRPr lang="fr-FR" sz="1900" dirty="0"/>
          </a:p>
          <a:p>
            <a:endParaRPr lang="fr-FR" dirty="0"/>
          </a:p>
        </p:txBody>
      </p:sp>
    </p:spTree>
    <p:extLst>
      <p:ext uri="{BB962C8B-B14F-4D97-AF65-F5344CB8AC3E}">
        <p14:creationId xmlns:p14="http://schemas.microsoft.com/office/powerpoint/2010/main" val="2328634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txBox="1">
            <a:spLocks/>
          </p:cNvSpPr>
          <p:nvPr/>
        </p:nvSpPr>
        <p:spPr>
          <a:xfrm>
            <a:off x="856200" y="4876"/>
            <a:ext cx="7881400" cy="965203"/>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a:lstStyle>
          <a:p>
            <a:r>
              <a:rPr lang="fr-FR" sz="2200" b="1" dirty="0"/>
              <a:t>2. DU Contexte PROFESSIONNEL AU CONTEXTE spécifique… du contexte spécifique aux situations professionnelles</a:t>
            </a:r>
          </a:p>
        </p:txBody>
      </p:sp>
      <p:sp>
        <p:nvSpPr>
          <p:cNvPr id="13" name="Rectangle 12"/>
          <p:cNvSpPr/>
          <p:nvPr/>
        </p:nvSpPr>
        <p:spPr>
          <a:xfrm>
            <a:off x="336221" y="1205135"/>
            <a:ext cx="4307526" cy="307777"/>
          </a:xfrm>
          <a:prstGeom prst="rect">
            <a:avLst/>
          </a:prstGeom>
        </p:spPr>
        <p:txBody>
          <a:bodyPr wrap="none">
            <a:spAutoFit/>
          </a:bodyPr>
          <a:lstStyle/>
          <a:p>
            <a:r>
              <a:rPr lang="fr-FR" sz="1400" b="1" dirty="0">
                <a:solidFill>
                  <a:srgbClr val="002060"/>
                </a:solidFill>
              </a:rPr>
              <a:t>Contexte spécifique : Écrire le fil conducteur du scénario</a:t>
            </a:r>
            <a:endParaRPr lang="fr-FR" sz="1400" dirty="0"/>
          </a:p>
        </p:txBody>
      </p:sp>
      <p:graphicFrame>
        <p:nvGraphicFramePr>
          <p:cNvPr id="2" name="Diagramme 1"/>
          <p:cNvGraphicFramePr/>
          <p:nvPr>
            <p:extLst>
              <p:ext uri="{D42A27DB-BD31-4B8C-83A1-F6EECF244321}">
                <p14:modId xmlns:p14="http://schemas.microsoft.com/office/powerpoint/2010/main" val="2399020407"/>
              </p:ext>
            </p:extLst>
          </p:nvPr>
        </p:nvGraphicFramePr>
        <p:xfrm>
          <a:off x="108858" y="976211"/>
          <a:ext cx="8628742" cy="41125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lèche courbée vers le haut 2"/>
          <p:cNvSpPr/>
          <p:nvPr/>
        </p:nvSpPr>
        <p:spPr>
          <a:xfrm rot="20399809">
            <a:off x="4832306" y="3968037"/>
            <a:ext cx="1644722" cy="49706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4" name="Flèche droite 3"/>
          <p:cNvSpPr/>
          <p:nvPr/>
        </p:nvSpPr>
        <p:spPr>
          <a:xfrm>
            <a:off x="4719947" y="1279195"/>
            <a:ext cx="675739" cy="18868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p:cNvSpPr txBox="1"/>
          <p:nvPr/>
        </p:nvSpPr>
        <p:spPr>
          <a:xfrm>
            <a:off x="5471886" y="1219650"/>
            <a:ext cx="3265714" cy="307777"/>
          </a:xfrm>
          <a:prstGeom prst="rect">
            <a:avLst/>
          </a:prstGeom>
          <a:noFill/>
        </p:spPr>
        <p:txBody>
          <a:bodyPr wrap="square" rtlCol="0">
            <a:spAutoFit/>
          </a:bodyPr>
          <a:lstStyle/>
          <a:p>
            <a:r>
              <a:rPr lang="fr-FR" sz="1400" b="1" dirty="0">
                <a:solidFill>
                  <a:srgbClr val="002060"/>
                </a:solidFill>
              </a:rPr>
              <a:t>Y ancrer des situations professionnelles</a:t>
            </a:r>
          </a:p>
        </p:txBody>
      </p:sp>
    </p:spTree>
    <p:extLst>
      <p:ext uri="{BB962C8B-B14F-4D97-AF65-F5344CB8AC3E}">
        <p14:creationId xmlns:p14="http://schemas.microsoft.com/office/powerpoint/2010/main" val="156434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200" b="1" dirty="0"/>
              <a:t>3. DES Situations PROFESSIONNELLES aux activités… Des activités</a:t>
            </a:r>
            <a:r>
              <a:rPr lang="is-IS" sz="2200" b="1" dirty="0"/>
              <a:t> </a:t>
            </a:r>
            <a:r>
              <a:rPr lang="fr-FR" sz="2200" b="1" dirty="0"/>
              <a:t>a</a:t>
            </a:r>
            <a:r>
              <a:rPr lang="is-IS" sz="2200" b="1" dirty="0"/>
              <a:t>ux compétences</a:t>
            </a:r>
            <a:endParaRPr lang="fr-FR" sz="2200" b="1" dirty="0"/>
          </a:p>
        </p:txBody>
      </p:sp>
      <p:graphicFrame>
        <p:nvGraphicFramePr>
          <p:cNvPr id="15" name="Tableau 14"/>
          <p:cNvGraphicFramePr>
            <a:graphicFrameLocks noGrp="1"/>
          </p:cNvGraphicFramePr>
          <p:nvPr>
            <p:extLst>
              <p:ext uri="{D42A27DB-BD31-4B8C-83A1-F6EECF244321}">
                <p14:modId xmlns:p14="http://schemas.microsoft.com/office/powerpoint/2010/main" val="2226032189"/>
              </p:ext>
            </p:extLst>
          </p:nvPr>
        </p:nvGraphicFramePr>
        <p:xfrm>
          <a:off x="333152" y="1143116"/>
          <a:ext cx="8548577" cy="3884695"/>
        </p:xfrm>
        <a:graphic>
          <a:graphicData uri="http://schemas.openxmlformats.org/drawingml/2006/table">
            <a:tbl>
              <a:tblPr firstRow="1" bandRow="1">
                <a:tableStyleId>{5C22544A-7EE6-4342-B048-85BDC9FD1C3A}</a:tableStyleId>
              </a:tblPr>
              <a:tblGrid>
                <a:gridCol w="1517430">
                  <a:extLst>
                    <a:ext uri="{9D8B030D-6E8A-4147-A177-3AD203B41FA5}">
                      <a16:colId xmlns:a16="http://schemas.microsoft.com/office/drawing/2014/main" val="673513405"/>
                    </a:ext>
                  </a:extLst>
                </a:gridCol>
                <a:gridCol w="1601741">
                  <a:extLst>
                    <a:ext uri="{9D8B030D-6E8A-4147-A177-3AD203B41FA5}">
                      <a16:colId xmlns:a16="http://schemas.microsoft.com/office/drawing/2014/main" val="1584979557"/>
                    </a:ext>
                  </a:extLst>
                </a:gridCol>
                <a:gridCol w="1418847">
                  <a:extLst>
                    <a:ext uri="{9D8B030D-6E8A-4147-A177-3AD203B41FA5}">
                      <a16:colId xmlns:a16="http://schemas.microsoft.com/office/drawing/2014/main" val="4133175472"/>
                    </a:ext>
                  </a:extLst>
                </a:gridCol>
                <a:gridCol w="4010559">
                  <a:extLst>
                    <a:ext uri="{9D8B030D-6E8A-4147-A177-3AD203B41FA5}">
                      <a16:colId xmlns:a16="http://schemas.microsoft.com/office/drawing/2014/main" val="3107986896"/>
                    </a:ext>
                  </a:extLst>
                </a:gridCol>
              </a:tblGrid>
              <a:tr h="269864">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000" b="1" dirty="0">
                          <a:effectLst>
                            <a:outerShdw blurRad="38100" dist="38100" dir="2700000" algn="tl">
                              <a:srgbClr val="000000">
                                <a:alpha val="43137"/>
                              </a:srgbClr>
                            </a:outerShdw>
                          </a:effectLst>
                        </a:rPr>
                        <a:t>ORGANISER ET SUIVRE LA JPO</a:t>
                      </a:r>
                      <a:endParaRPr lang="fr-FR"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000" b="1" dirty="0">
                          <a:effectLst>
                            <a:outerShdw blurRad="38100" dist="38100" dir="2700000" algn="tl">
                              <a:srgbClr val="000000">
                                <a:alpha val="43137"/>
                              </a:srgbClr>
                            </a:outerShdw>
                          </a:effectLst>
                        </a:rPr>
                        <a:t>TRAITER LES  DEMANDES COMMERCIALES REÇUES LORS DE LA JPO</a:t>
                      </a:r>
                      <a:endParaRPr lang="fr-FR"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9933880"/>
                  </a:ext>
                </a:extLst>
              </a:tr>
              <a:tr h="462362">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800" b="1" u="sng" dirty="0">
                          <a:solidFill>
                            <a:schemeClr val="tx1"/>
                          </a:solidFill>
                          <a:effectLst/>
                          <a:latin typeface="+mn-lt"/>
                          <a:ea typeface="+mn-ea"/>
                          <a:cs typeface="+mn-cs"/>
                        </a:rPr>
                        <a:t>Situation 1</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800" b="1" u="none" dirty="0">
                          <a:solidFill>
                            <a:schemeClr val="tx1"/>
                          </a:solidFill>
                          <a:effectLst/>
                          <a:latin typeface="+mn-lt"/>
                          <a:ea typeface="+mn-ea"/>
                          <a:cs typeface="+mn-cs"/>
                        </a:rPr>
                        <a:t>Participer aux opérations de prospection</a:t>
                      </a:r>
                      <a:endParaRPr lang="fr-FR" sz="8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800" b="1" u="sng" dirty="0">
                          <a:solidFill>
                            <a:schemeClr val="tx1"/>
                          </a:solidFill>
                          <a:effectLst/>
                          <a:latin typeface="+mn-lt"/>
                          <a:ea typeface="+mn-ea"/>
                          <a:cs typeface="+mn-cs"/>
                        </a:rPr>
                        <a:t>Situation 2</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800" b="1" u="none" dirty="0">
                          <a:solidFill>
                            <a:schemeClr val="tx1"/>
                          </a:solidFill>
                          <a:effectLst/>
                          <a:latin typeface="+mn-lt"/>
                          <a:ea typeface="+mn-ea"/>
                          <a:cs typeface="+mn-cs"/>
                        </a:rPr>
                        <a:t>Participer à l’organisation d’un évènement</a:t>
                      </a:r>
                      <a:endParaRPr lang="fr-FR" sz="8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800" b="1" u="sng" dirty="0">
                          <a:solidFill>
                            <a:schemeClr val="tx1"/>
                          </a:solidFill>
                          <a:effectLst/>
                          <a:latin typeface="+mn-lt"/>
                          <a:ea typeface="+mn-ea"/>
                          <a:cs typeface="+mn-cs"/>
                        </a:rPr>
                        <a:t>Situation 3</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800" b="1" u="none" dirty="0">
                          <a:solidFill>
                            <a:schemeClr val="tx1"/>
                          </a:solidFill>
                          <a:effectLst/>
                          <a:latin typeface="+mn-lt"/>
                          <a:ea typeface="+mn-ea"/>
                          <a:cs typeface="+mn-cs"/>
                        </a:rPr>
                        <a:t>Assurer le suivi de la JPO</a:t>
                      </a:r>
                      <a:endParaRPr lang="fr-FR" sz="8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800" b="1" u="sng" dirty="0">
                          <a:solidFill>
                            <a:schemeClr val="tx1"/>
                          </a:solidFill>
                          <a:effectLst/>
                          <a:latin typeface="+mn-lt"/>
                          <a:ea typeface="+mn-ea"/>
                          <a:cs typeface="+mn-cs"/>
                        </a:rPr>
                        <a:t>Situation</a:t>
                      </a:r>
                      <a:r>
                        <a:rPr lang="fr-FR" sz="800" b="1" u="sng" baseline="0" dirty="0">
                          <a:solidFill>
                            <a:schemeClr val="tx1"/>
                          </a:solidFill>
                          <a:effectLst/>
                          <a:latin typeface="+mn-lt"/>
                          <a:ea typeface="+mn-ea"/>
                          <a:cs typeface="+mn-cs"/>
                        </a:rPr>
                        <a:t> 4</a:t>
                      </a:r>
                      <a:endParaRPr lang="fr-FR" sz="800" b="1" u="sng" dirty="0">
                        <a:solidFill>
                          <a:schemeClr val="tx1"/>
                        </a:solidFill>
                        <a:effectLst/>
                        <a:latin typeface="+mn-lt"/>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fr-FR" sz="800" b="1" u="none" dirty="0">
                          <a:solidFill>
                            <a:schemeClr val="tx1"/>
                          </a:solidFill>
                          <a:effectLst/>
                          <a:latin typeface="+mn-lt"/>
                          <a:ea typeface="+mn-ea"/>
                          <a:cs typeface="+mn-cs"/>
                        </a:rPr>
                        <a:t>Traiter les commandes conclues lors de la JPO</a:t>
                      </a:r>
                      <a:endParaRPr lang="fr-FR" sz="8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257247"/>
                  </a:ext>
                </a:extLst>
              </a:tr>
              <a:tr h="1092856">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800" b="1" i="1" dirty="0"/>
                        <a:t>1.1. Préparation et prise en charge de la relation avec le client, l’usager ou l’adhérent</a:t>
                      </a:r>
                    </a:p>
                    <a:p>
                      <a:pPr marL="92075" indent="-92075">
                        <a:buFontTx/>
                        <a:buChar char="-"/>
                      </a:pPr>
                      <a:r>
                        <a:rPr lang="fr-FR" sz="800" i="1" dirty="0"/>
                        <a:t>Assistance et suivi des opérations de prospection</a:t>
                      </a:r>
                    </a:p>
                    <a:p>
                      <a:pPr marL="92075" indent="-92075">
                        <a:buFontTx/>
                        <a:buChar char="-"/>
                      </a:pPr>
                      <a:endParaRPr lang="fr-FR" sz="800" i="1" dirty="0"/>
                    </a:p>
                    <a:p>
                      <a:pPr marL="0" indent="0">
                        <a:buFontTx/>
                        <a:buNone/>
                      </a:pPr>
                      <a:r>
                        <a:rPr lang="fr-FR" sz="800" i="1" u="sng" dirty="0">
                          <a:solidFill>
                            <a:schemeClr val="accent1"/>
                          </a:solidFill>
                        </a:rPr>
                        <a:t>Compétence</a:t>
                      </a:r>
                      <a:r>
                        <a:rPr lang="fr-FR" sz="800" i="1" baseline="0" dirty="0">
                          <a:solidFill>
                            <a:schemeClr val="accent1"/>
                          </a:solidFill>
                        </a:rPr>
                        <a:t> : </a:t>
                      </a:r>
                      <a:r>
                        <a:rPr lang="fr-FR" sz="800" i="1" dirty="0">
                          <a:solidFill>
                            <a:schemeClr val="accent1"/>
                          </a:solidFill>
                        </a:rPr>
                        <a:t>Assurer le suivi administratif</a:t>
                      </a:r>
                      <a:r>
                        <a:rPr lang="fr-FR" sz="800" i="1" baseline="0" dirty="0">
                          <a:solidFill>
                            <a:schemeClr val="accent1"/>
                          </a:solidFill>
                        </a:rPr>
                        <a:t> des opérations de promotion et de prospection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lang="fr-FR"/>
                    </a:p>
                  </a:txBody>
                  <a:tcPr/>
                </a:tc>
                <a:tc hMerge="1">
                  <a:txBody>
                    <a:bodyPr/>
                    <a:lstStyle/>
                    <a:p>
                      <a:endParaRPr lang="fr-FR"/>
                    </a:p>
                  </a:txBody>
                  <a:tcPr/>
                </a:tc>
                <a:tc>
                  <a:txBody>
                    <a:bodyPr/>
                    <a:lstStyle/>
                    <a:p>
                      <a:r>
                        <a:rPr lang="fr-FR" sz="800" b="1" i="1" dirty="0"/>
                        <a:t>1.2. Traitement des opérations administratives et de gestion liées aux relations avec le client, l’usager ou l’adhérent</a:t>
                      </a:r>
                    </a:p>
                    <a:p>
                      <a:pPr marL="92075" indent="-92075">
                        <a:buFontTx/>
                        <a:buChar char="-"/>
                      </a:pPr>
                      <a:r>
                        <a:rPr lang="fr-FR" sz="800" i="1" dirty="0"/>
                        <a:t>Suivi des devis, commandes, contrats, conventions</a:t>
                      </a:r>
                    </a:p>
                    <a:p>
                      <a:pPr marL="92075" indent="-92075">
                        <a:buFontTx/>
                        <a:buChar char="-"/>
                      </a:pPr>
                      <a:endParaRPr lang="fr-FR" sz="800" i="1" dirty="0"/>
                    </a:p>
                    <a:p>
                      <a:pPr marL="0" indent="0">
                        <a:buFontTx/>
                        <a:buNone/>
                      </a:pPr>
                      <a:r>
                        <a:rPr lang="fr-FR" sz="800" i="1" u="sng" dirty="0">
                          <a:solidFill>
                            <a:schemeClr val="accent1"/>
                          </a:solidFill>
                        </a:rPr>
                        <a:t>Compétence</a:t>
                      </a:r>
                      <a:r>
                        <a:rPr lang="fr-FR" sz="800" i="1" u="none" dirty="0">
                          <a:solidFill>
                            <a:schemeClr val="accent1"/>
                          </a:solidFill>
                        </a:rPr>
                        <a:t> : </a:t>
                      </a:r>
                      <a:r>
                        <a:rPr lang="fr-FR" sz="800" i="1" kern="1200" baseline="0" dirty="0">
                          <a:solidFill>
                            <a:schemeClr val="accent1"/>
                          </a:solidFill>
                          <a:latin typeface="+mn-lt"/>
                          <a:ea typeface="+mn-ea"/>
                          <a:cs typeface="+mn-cs"/>
                        </a:rPr>
                        <a:t>Appliquer les procédures internes de traitement des relations « clients »</a:t>
                      </a:r>
                    </a:p>
                    <a:p>
                      <a:pPr marL="0" indent="0">
                        <a:buFontTx/>
                        <a:buNone/>
                      </a:pPr>
                      <a:r>
                        <a:rPr lang="fr-FR" sz="800" i="1" kern="1200" baseline="0" dirty="0">
                          <a:solidFill>
                            <a:schemeClr val="accent1"/>
                          </a:solidFill>
                          <a:latin typeface="+mn-lt"/>
                          <a:ea typeface="+mn-ea"/>
                          <a:cs typeface="+mn-cs"/>
                        </a:rPr>
                        <a:t>Produire les documents liés au traitement des relation « clients » dans un environnement numérique</a:t>
                      </a:r>
                      <a:endParaRPr lang="fr-FR" sz="800" i="1" kern="1200" dirty="0">
                        <a:solidFill>
                          <a:schemeClr val="accen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989271787"/>
                  </a:ext>
                </a:extLst>
              </a:tr>
              <a:tr h="966757">
                <a:tc>
                  <a:txBody>
                    <a:bodyPr/>
                    <a:lstStyle/>
                    <a:p>
                      <a:endParaRPr lang="fr-FR" sz="800" i="1" baseline="0"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fr-FR" sz="800" b="1" i="1" dirty="0"/>
                        <a:t>1.1. Préparation et prise en charge de la relation avec le client, l’usager ou l’adhérent</a:t>
                      </a:r>
                    </a:p>
                    <a:p>
                      <a:pPr marL="92075" indent="-92075">
                        <a:buFontTx/>
                        <a:buChar char="-"/>
                      </a:pPr>
                      <a:r>
                        <a:rPr lang="fr-FR" sz="800" i="1" dirty="0"/>
                        <a:t>Préparation et suivi d’évènements liés à la promotion de l’organisation.</a:t>
                      </a:r>
                    </a:p>
                    <a:p>
                      <a:pPr marL="92075" indent="-92075">
                        <a:buFontTx/>
                        <a:buChar char="-"/>
                      </a:pPr>
                      <a:endParaRPr lang="fr-FR" sz="800" i="1" dirty="0"/>
                    </a:p>
                    <a:p>
                      <a:pPr marL="0" indent="0">
                        <a:buFontTx/>
                        <a:buNone/>
                      </a:pPr>
                      <a:r>
                        <a:rPr lang="fr-FR" sz="800" i="1" u="sng" dirty="0">
                          <a:solidFill>
                            <a:schemeClr val="accent1"/>
                          </a:solidFill>
                        </a:rPr>
                        <a:t>Compétence</a:t>
                      </a:r>
                      <a:r>
                        <a:rPr lang="fr-FR" sz="800" i="1" baseline="0" dirty="0">
                          <a:solidFill>
                            <a:schemeClr val="accent1"/>
                          </a:solidFill>
                        </a:rPr>
                        <a:t> : </a:t>
                      </a:r>
                      <a:r>
                        <a:rPr lang="fr-FR" sz="800" i="1" dirty="0">
                          <a:solidFill>
                            <a:schemeClr val="accent1"/>
                          </a:solidFill>
                        </a:rPr>
                        <a:t>Produire</a:t>
                      </a:r>
                      <a:r>
                        <a:rPr lang="fr-FR" sz="800" i="1" baseline="0" dirty="0">
                          <a:solidFill>
                            <a:schemeClr val="accent1"/>
                          </a:solidFill>
                        </a:rPr>
                        <a:t>, dans un environnement numérique, des supports de communications adaptés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dirty="0"/>
                    </a:p>
                  </a:txBody>
                  <a:tcPr/>
                </a:tc>
                <a:tc>
                  <a:txBody>
                    <a:bodyPr/>
                    <a:lstStyle/>
                    <a:p>
                      <a:endParaRPr lang="fr-FR" sz="800" i="1" kern="1200" dirty="0">
                        <a:solidFill>
                          <a:schemeClr val="accen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9768175"/>
                  </a:ext>
                </a:extLst>
              </a:tr>
              <a:tr h="1092856">
                <a:tc>
                  <a:txBody>
                    <a:bodyPr/>
                    <a:lstStyle/>
                    <a:p>
                      <a:r>
                        <a:rPr lang="fr-FR" sz="800" b="1" i="1" dirty="0"/>
                        <a:t>1.3. Actualisation du système d’information en lien avec le client, l’usager ou l’adhérent</a:t>
                      </a:r>
                    </a:p>
                    <a:p>
                      <a:pPr marL="92075" indent="-92075">
                        <a:buFontTx/>
                        <a:buChar char="-"/>
                      </a:pPr>
                      <a:r>
                        <a:rPr lang="fr-FR" sz="800" i="1" dirty="0"/>
                        <a:t>Mise à jour des dossiers</a:t>
                      </a:r>
                    </a:p>
                    <a:p>
                      <a:pPr marL="92075" indent="-92075">
                        <a:buFontTx/>
                        <a:buChar char="-"/>
                      </a:pPr>
                      <a:endParaRPr lang="fr-FR" sz="800" i="1" dirty="0"/>
                    </a:p>
                    <a:p>
                      <a:pPr marL="0" indent="0">
                        <a:buFontTx/>
                        <a:buNone/>
                      </a:pPr>
                      <a:r>
                        <a:rPr lang="fr-FR" sz="800" i="1" u="sng" dirty="0">
                          <a:solidFill>
                            <a:schemeClr val="accent1"/>
                          </a:solidFill>
                        </a:rPr>
                        <a:t>Compétence</a:t>
                      </a:r>
                      <a:r>
                        <a:rPr lang="fr-FR" sz="800" i="1" u="none" dirty="0">
                          <a:solidFill>
                            <a:schemeClr val="accent1"/>
                          </a:solidFill>
                        </a:rPr>
                        <a:t> : </a:t>
                      </a:r>
                      <a:r>
                        <a:rPr lang="fr-FR" sz="800" i="1" kern="1200" dirty="0">
                          <a:solidFill>
                            <a:schemeClr val="accent1"/>
                          </a:solidFill>
                          <a:latin typeface="+mn-lt"/>
                          <a:ea typeface="+mn-ea"/>
                          <a:cs typeface="+mn-cs"/>
                        </a:rPr>
                        <a:t>Mettre à jour l’information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a:p>
                  </a:txBody>
                  <a:tcPr/>
                </a:tc>
                <a:tc>
                  <a:txBody>
                    <a:bodyPr/>
                    <a:lstStyle/>
                    <a:p>
                      <a:r>
                        <a:rPr lang="fr-FR" sz="800" b="1" i="1" dirty="0"/>
                        <a:t>1.3. Actualisation du système d’information en lien avec le client, l’usager ou l’adhérent</a:t>
                      </a:r>
                    </a:p>
                    <a:p>
                      <a:pPr marL="92075" indent="-92075">
                        <a:buFontTx/>
                        <a:buChar char="-"/>
                      </a:pPr>
                      <a:r>
                        <a:rPr lang="fr-FR" sz="800" i="1" dirty="0"/>
                        <a:t>Mise à jour des dossiers</a:t>
                      </a:r>
                    </a:p>
                    <a:p>
                      <a:pPr marL="92075" indent="-92075">
                        <a:buFontTx/>
                        <a:buChar char="-"/>
                      </a:pPr>
                      <a:endParaRPr lang="fr-FR" sz="800" i="1" dirty="0"/>
                    </a:p>
                    <a:p>
                      <a:pPr marL="0" indent="0">
                        <a:buFontTx/>
                        <a:buNone/>
                      </a:pPr>
                      <a:r>
                        <a:rPr lang="fr-FR" sz="800" i="1" u="sng" dirty="0">
                          <a:solidFill>
                            <a:schemeClr val="accent1"/>
                          </a:solidFill>
                        </a:rPr>
                        <a:t>Compétence</a:t>
                      </a:r>
                      <a:r>
                        <a:rPr lang="fr-FR" sz="800" i="1" u="none" dirty="0">
                          <a:solidFill>
                            <a:schemeClr val="accent1"/>
                          </a:solidFill>
                        </a:rPr>
                        <a:t> : </a:t>
                      </a:r>
                      <a:r>
                        <a:rPr lang="fr-FR" sz="800" i="1" kern="1200" dirty="0">
                          <a:solidFill>
                            <a:schemeClr val="accent1"/>
                          </a:solidFill>
                          <a:latin typeface="+mn-lt"/>
                          <a:ea typeface="+mn-ea"/>
                          <a:cs typeface="+mn-cs"/>
                        </a:rPr>
                        <a:t>Mettre à jour l’information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800" i="1" kern="1200" dirty="0">
                        <a:solidFill>
                          <a:schemeClr val="accen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870719461"/>
                  </a:ext>
                </a:extLst>
              </a:tr>
            </a:tbl>
          </a:graphicData>
        </a:graphic>
      </p:graphicFrame>
    </p:spTree>
    <p:extLst>
      <p:ext uri="{BB962C8B-B14F-4D97-AF65-F5344CB8AC3E}">
        <p14:creationId xmlns:p14="http://schemas.microsoft.com/office/powerpoint/2010/main" val="1249384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3"/>
          <a:srcRect t="3927"/>
          <a:stretch/>
        </p:blipFill>
        <p:spPr>
          <a:xfrm>
            <a:off x="4652774" y="2081637"/>
            <a:ext cx="4615394" cy="2414507"/>
          </a:xfrm>
          <a:prstGeom prst="rect">
            <a:avLst/>
          </a:prstGeom>
        </p:spPr>
      </p:pic>
      <p:sp>
        <p:nvSpPr>
          <p:cNvPr id="15" name="Ellipse 14"/>
          <p:cNvSpPr/>
          <p:nvPr/>
        </p:nvSpPr>
        <p:spPr>
          <a:xfrm>
            <a:off x="4652774" y="2518896"/>
            <a:ext cx="945782" cy="245755"/>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Ellipse 15"/>
          <p:cNvSpPr/>
          <p:nvPr/>
        </p:nvSpPr>
        <p:spPr>
          <a:xfrm>
            <a:off x="4652774" y="2046646"/>
            <a:ext cx="896040" cy="245755"/>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7" name="Ellipse 16"/>
          <p:cNvSpPr/>
          <p:nvPr/>
        </p:nvSpPr>
        <p:spPr>
          <a:xfrm>
            <a:off x="4652774" y="3201910"/>
            <a:ext cx="945782" cy="430613"/>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8" name="Image 17"/>
          <p:cNvPicPr>
            <a:picLocks noChangeAspect="1"/>
          </p:cNvPicPr>
          <p:nvPr/>
        </p:nvPicPr>
        <p:blipFill rotWithShape="1">
          <a:blip r:embed="rId4"/>
          <a:srcRect b="1235"/>
          <a:stretch/>
        </p:blipFill>
        <p:spPr>
          <a:xfrm>
            <a:off x="53241" y="17880"/>
            <a:ext cx="4411284" cy="5080000"/>
          </a:xfrm>
          <a:prstGeom prst="rect">
            <a:avLst/>
          </a:prstGeom>
        </p:spPr>
      </p:pic>
      <p:sp>
        <p:nvSpPr>
          <p:cNvPr id="13" name="Flèche droite 12"/>
          <p:cNvSpPr/>
          <p:nvPr/>
        </p:nvSpPr>
        <p:spPr>
          <a:xfrm>
            <a:off x="81787" y="3489563"/>
            <a:ext cx="224369" cy="10903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Flèche droite 13"/>
          <p:cNvSpPr/>
          <p:nvPr/>
        </p:nvSpPr>
        <p:spPr>
          <a:xfrm rot="2014013">
            <a:off x="106429" y="3620867"/>
            <a:ext cx="177513" cy="9949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Flèche droite 18"/>
          <p:cNvSpPr/>
          <p:nvPr/>
        </p:nvSpPr>
        <p:spPr>
          <a:xfrm>
            <a:off x="81787" y="822563"/>
            <a:ext cx="224369" cy="10903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0" name="Flèche droite 19"/>
          <p:cNvSpPr/>
          <p:nvPr/>
        </p:nvSpPr>
        <p:spPr>
          <a:xfrm rot="2014013">
            <a:off x="127275" y="1062903"/>
            <a:ext cx="177513" cy="9949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llipse 20"/>
          <p:cNvSpPr/>
          <p:nvPr/>
        </p:nvSpPr>
        <p:spPr>
          <a:xfrm>
            <a:off x="1178678" y="1029056"/>
            <a:ext cx="945782" cy="245755"/>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3" name="Ellipse 22"/>
          <p:cNvSpPr/>
          <p:nvPr/>
        </p:nvSpPr>
        <p:spPr>
          <a:xfrm>
            <a:off x="2586029" y="1031505"/>
            <a:ext cx="1380352" cy="245755"/>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4" name="Ellipse 23"/>
          <p:cNvSpPr/>
          <p:nvPr/>
        </p:nvSpPr>
        <p:spPr>
          <a:xfrm>
            <a:off x="4652774" y="3818578"/>
            <a:ext cx="945782" cy="245755"/>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3" name="Connecteur droit avec flèche 2"/>
          <p:cNvCxnSpPr/>
          <p:nvPr/>
        </p:nvCxnSpPr>
        <p:spPr>
          <a:xfrm flipH="1" flipV="1">
            <a:off x="688063" y="1460866"/>
            <a:ext cx="3964713" cy="1179407"/>
          </a:xfrm>
          <a:prstGeom prst="straightConnector1">
            <a:avLst/>
          </a:prstGeom>
          <a:ln w="6350">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22" name="Connecteur droit avec flèche 21"/>
          <p:cNvCxnSpPr>
            <a:stCxn id="15" idx="3"/>
          </p:cNvCxnSpPr>
          <p:nvPr/>
        </p:nvCxnSpPr>
        <p:spPr>
          <a:xfrm flipH="1">
            <a:off x="688063" y="2728661"/>
            <a:ext cx="4103218" cy="1089917"/>
          </a:xfrm>
          <a:prstGeom prst="straightConnector1">
            <a:avLst/>
          </a:prstGeom>
          <a:ln w="6350">
            <a:prstDash val="sysDot"/>
            <a:tailEnd type="triangle"/>
          </a:ln>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4876405" y="1374482"/>
            <a:ext cx="2444900" cy="276999"/>
          </a:xfrm>
          <a:prstGeom prst="rect">
            <a:avLst/>
          </a:prstGeom>
        </p:spPr>
        <p:txBody>
          <a:bodyPr wrap="none">
            <a:spAutoFit/>
          </a:bodyPr>
          <a:lstStyle/>
          <a:p>
            <a:pPr>
              <a:spcBef>
                <a:spcPct val="0"/>
              </a:spcBef>
            </a:pPr>
            <a:r>
              <a:rPr lang="is-IS" sz="1200" b="1" cap="all" dirty="0">
                <a:solidFill>
                  <a:schemeClr val="tx1">
                    <a:lumMod val="75000"/>
                    <a:lumOff val="25000"/>
                  </a:schemeClr>
                </a:solidFill>
                <a:latin typeface="+mj-lt"/>
                <a:ea typeface="+mj-ea"/>
                <a:cs typeface="+mj-cs"/>
              </a:rPr>
              <a:t>Fiche d‘intention pédagogique</a:t>
            </a:r>
            <a:endParaRPr lang="fr-FR" sz="1200" b="1" cap="all" dirty="0">
              <a:solidFill>
                <a:schemeClr val="tx1">
                  <a:lumMod val="75000"/>
                  <a:lumOff val="25000"/>
                </a:schemeClr>
              </a:solidFill>
              <a:latin typeface="+mj-lt"/>
              <a:ea typeface="+mj-ea"/>
              <a:cs typeface="+mj-cs"/>
            </a:endParaRPr>
          </a:p>
        </p:txBody>
      </p:sp>
      <p:sp>
        <p:nvSpPr>
          <p:cNvPr id="10" name="Rectangle 9"/>
          <p:cNvSpPr/>
          <p:nvPr/>
        </p:nvSpPr>
        <p:spPr>
          <a:xfrm>
            <a:off x="4464525" y="283657"/>
            <a:ext cx="3503331" cy="369332"/>
          </a:xfrm>
          <a:prstGeom prst="rect">
            <a:avLst/>
          </a:prstGeom>
        </p:spPr>
        <p:txBody>
          <a:bodyPr wrap="none">
            <a:spAutoFit/>
          </a:bodyPr>
          <a:lstStyle/>
          <a:p>
            <a:r>
              <a:rPr lang="is-IS" b="1" cap="all" dirty="0">
                <a:solidFill>
                  <a:schemeClr val="tx1">
                    <a:lumMod val="75000"/>
                    <a:lumOff val="25000"/>
                  </a:schemeClr>
                </a:solidFill>
              </a:rPr>
              <a:t>4. Des compétences aux tâches</a:t>
            </a:r>
            <a:endParaRPr lang="fr-FR" dirty="0"/>
          </a:p>
        </p:txBody>
      </p:sp>
    </p:spTree>
    <p:extLst>
      <p:ext uri="{BB962C8B-B14F-4D97-AF65-F5344CB8AC3E}">
        <p14:creationId xmlns:p14="http://schemas.microsoft.com/office/powerpoint/2010/main" val="251738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ircle(in)">
                                      <p:cBhvr>
                                        <p:cTn id="7" dur="2000"/>
                                        <p:tgtEl>
                                          <p:spTgt spid="19"/>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circle(in)">
                                      <p:cBhvr>
                                        <p:cTn id="10" dur="2000"/>
                                        <p:tgtEl>
                                          <p:spTgt spid="20"/>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ircle(in)">
                                      <p:cBhvr>
                                        <p:cTn id="13" dur="2000"/>
                                        <p:tgtEl>
                                          <p:spTgt spid="13"/>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circle(in)">
                                      <p:cBhvr>
                                        <p:cTn id="16" dur="2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circle(in)">
                                      <p:cBhvr>
                                        <p:cTn id="21" dur="2000"/>
                                        <p:tgtEl>
                                          <p:spTgt spid="15"/>
                                        </p:tgtEl>
                                      </p:cBhvr>
                                    </p:animEffect>
                                  </p:childTnLst>
                                </p:cTn>
                              </p:par>
                            </p:childTnLst>
                          </p:cTn>
                        </p:par>
                        <p:par>
                          <p:cTn id="22" fill="hold">
                            <p:stCondLst>
                              <p:cond delay="2000"/>
                            </p:stCondLst>
                            <p:childTnLst>
                              <p:par>
                                <p:cTn id="23" presetID="6"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circle(in)">
                                      <p:cBhvr>
                                        <p:cTn id="25" dur="1500"/>
                                        <p:tgtEl>
                                          <p:spTgt spid="24"/>
                                        </p:tgtEl>
                                      </p:cBhvr>
                                    </p:animEffect>
                                  </p:childTnLst>
                                </p:cTn>
                              </p:par>
                            </p:childTnLst>
                          </p:cTn>
                        </p:par>
                        <p:par>
                          <p:cTn id="26" fill="hold">
                            <p:stCondLst>
                              <p:cond delay="3500"/>
                            </p:stCondLst>
                            <p:childTnLst>
                              <p:par>
                                <p:cTn id="27" presetID="16" presetClass="entr" presetSubtype="21" fill="hold" nodeType="afterEffect">
                                  <p:stCondLst>
                                    <p:cond delay="500"/>
                                  </p:stCondLst>
                                  <p:childTnLst>
                                    <p:set>
                                      <p:cBhvr>
                                        <p:cTn id="28" dur="1" fill="hold">
                                          <p:stCondLst>
                                            <p:cond delay="0"/>
                                          </p:stCondLst>
                                        </p:cTn>
                                        <p:tgtEl>
                                          <p:spTgt spid="3"/>
                                        </p:tgtEl>
                                        <p:attrNameLst>
                                          <p:attrName>style.visibility</p:attrName>
                                        </p:attrNameLst>
                                      </p:cBhvr>
                                      <p:to>
                                        <p:strVal val="visible"/>
                                      </p:to>
                                    </p:set>
                                    <p:animEffect transition="in" filter="barn(inVertical)">
                                      <p:cBhvr>
                                        <p:cTn id="29" dur="500"/>
                                        <p:tgtEl>
                                          <p:spTgt spid="3"/>
                                        </p:tgtEl>
                                      </p:cBhvr>
                                    </p:animEffect>
                                  </p:childTnLst>
                                </p:cTn>
                              </p:par>
                            </p:childTnLst>
                          </p:cTn>
                        </p:par>
                        <p:par>
                          <p:cTn id="30" fill="hold">
                            <p:stCondLst>
                              <p:cond delay="4500"/>
                            </p:stCondLst>
                            <p:childTnLst>
                              <p:par>
                                <p:cTn id="31" presetID="16" presetClass="entr" presetSubtype="21" fill="hold" nodeType="afterEffect">
                                  <p:stCondLst>
                                    <p:cond delay="500"/>
                                  </p:stCondLst>
                                  <p:childTnLst>
                                    <p:set>
                                      <p:cBhvr>
                                        <p:cTn id="32" dur="1" fill="hold">
                                          <p:stCondLst>
                                            <p:cond delay="0"/>
                                          </p:stCondLst>
                                        </p:cTn>
                                        <p:tgtEl>
                                          <p:spTgt spid="22"/>
                                        </p:tgtEl>
                                        <p:attrNameLst>
                                          <p:attrName>style.visibility</p:attrName>
                                        </p:attrNameLst>
                                      </p:cBhvr>
                                      <p:to>
                                        <p:strVal val="visible"/>
                                      </p:to>
                                    </p:set>
                                    <p:animEffect transition="in" filter="barn(inVertical)">
                                      <p:cBhvr>
                                        <p:cTn id="33" dur="500"/>
                                        <p:tgtEl>
                                          <p:spTgt spid="22"/>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circle(in)">
                                      <p:cBhvr>
                                        <p:cTn id="38" dur="20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circle(in)">
                                      <p:cBhvr>
                                        <p:cTn id="43" dur="2000"/>
                                        <p:tgtEl>
                                          <p:spTgt spid="16"/>
                                        </p:tgtEl>
                                      </p:cBhvr>
                                    </p:animEffect>
                                  </p:childTnLst>
                                </p:cTn>
                              </p:par>
                            </p:childTnLst>
                          </p:cTn>
                        </p:par>
                        <p:par>
                          <p:cTn id="44" fill="hold">
                            <p:stCondLst>
                              <p:cond delay="2000"/>
                            </p:stCondLst>
                            <p:childTnLst>
                              <p:par>
                                <p:cTn id="45" presetID="6" presetClass="entr" presetSubtype="16" fill="hold" grpId="0" nodeType="afterEffect">
                                  <p:stCondLst>
                                    <p:cond delay="250"/>
                                  </p:stCondLst>
                                  <p:childTnLst>
                                    <p:set>
                                      <p:cBhvr>
                                        <p:cTn id="46" dur="1" fill="hold">
                                          <p:stCondLst>
                                            <p:cond delay="0"/>
                                          </p:stCondLst>
                                        </p:cTn>
                                        <p:tgtEl>
                                          <p:spTgt spid="17"/>
                                        </p:tgtEl>
                                        <p:attrNameLst>
                                          <p:attrName>style.visibility</p:attrName>
                                        </p:attrNameLst>
                                      </p:cBhvr>
                                      <p:to>
                                        <p:strVal val="visible"/>
                                      </p:to>
                                    </p:set>
                                    <p:animEffect transition="in" filter="circle(in)">
                                      <p:cBhvr>
                                        <p:cTn id="47" dur="20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circle(in)">
                                      <p:cBhvr>
                                        <p:cTn id="52"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3" grpId="0" animBg="1"/>
      <p:bldP spid="14" grpId="0" animBg="1"/>
      <p:bldP spid="19" grpId="0" animBg="1"/>
      <p:bldP spid="20" grpId="0" animBg="1"/>
      <p:bldP spid="21" grpId="0" animBg="1"/>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10" name="Titre 1"/>
          <p:cNvSpPr txBox="1">
            <a:spLocks/>
          </p:cNvSpPr>
          <p:nvPr/>
        </p:nvSpPr>
        <p:spPr>
          <a:xfrm>
            <a:off x="805400" y="0"/>
            <a:ext cx="7881400" cy="965203"/>
          </a:xfrm>
          <a:prstGeom prst="rect">
            <a:avLst/>
          </a:prstGeom>
        </p:spPr>
        <p:txBody>
          <a:bodyPr vert="horz" lIns="91440" tIns="45720" rIns="91440" bIns="45720" rtlCol="0" anchor="ctr">
            <a:normAutofit fontScale="97500"/>
          </a:bodyPr>
          <a:lst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a:lstStyle>
          <a:p>
            <a:r>
              <a:rPr lang="fr-FR" sz="2200" b="1" dirty="0"/>
              <a:t>5. Les ressources</a:t>
            </a:r>
          </a:p>
        </p:txBody>
      </p:sp>
      <p:graphicFrame>
        <p:nvGraphicFramePr>
          <p:cNvPr id="3" name="Tableau 2"/>
          <p:cNvGraphicFramePr>
            <a:graphicFrameLocks noGrp="1"/>
          </p:cNvGraphicFramePr>
          <p:nvPr>
            <p:extLst>
              <p:ext uri="{D42A27DB-BD31-4B8C-83A1-F6EECF244321}">
                <p14:modId xmlns:p14="http://schemas.microsoft.com/office/powerpoint/2010/main" val="918253081"/>
              </p:ext>
            </p:extLst>
          </p:nvPr>
        </p:nvGraphicFramePr>
        <p:xfrm>
          <a:off x="153620" y="1297283"/>
          <a:ext cx="8807500" cy="3483897"/>
        </p:xfrm>
        <a:graphic>
          <a:graphicData uri="http://schemas.openxmlformats.org/drawingml/2006/table">
            <a:tbl>
              <a:tblPr firstRow="1" firstCol="1" bandRow="1">
                <a:tableStyleId>{BC89EF96-8CEA-46FF-86C4-4CE0E7609802}</a:tableStyleId>
              </a:tblPr>
              <a:tblGrid>
                <a:gridCol w="2788630">
                  <a:extLst>
                    <a:ext uri="{9D8B030D-6E8A-4147-A177-3AD203B41FA5}">
                      <a16:colId xmlns:a16="http://schemas.microsoft.com/office/drawing/2014/main" val="654715564"/>
                    </a:ext>
                  </a:extLst>
                </a:gridCol>
                <a:gridCol w="6018870">
                  <a:extLst>
                    <a:ext uri="{9D8B030D-6E8A-4147-A177-3AD203B41FA5}">
                      <a16:colId xmlns:a16="http://schemas.microsoft.com/office/drawing/2014/main" val="2270502035"/>
                    </a:ext>
                  </a:extLst>
                </a:gridCol>
              </a:tblGrid>
              <a:tr h="234797">
                <a:tc>
                  <a:txBody>
                    <a:bodyPr/>
                    <a:lstStyle/>
                    <a:p>
                      <a:pPr algn="ctr">
                        <a:lnSpc>
                          <a:spcPct val="107000"/>
                        </a:lnSpc>
                        <a:spcBef>
                          <a:spcPts val="600"/>
                        </a:spcBef>
                        <a:spcAft>
                          <a:spcPts val="600"/>
                        </a:spcAft>
                      </a:pPr>
                      <a:r>
                        <a:rPr lang="fr-FR" sz="1000" dirty="0">
                          <a:solidFill>
                            <a:schemeClr val="bg1"/>
                          </a:solidFill>
                          <a:effectLst/>
                        </a:rPr>
                        <a:t>Documents ressources</a:t>
                      </a:r>
                      <a:endParaRPr lang="fr-FR" sz="1000" dirty="0">
                        <a:solidFill>
                          <a:schemeClr val="bg1"/>
                        </a:solidFill>
                        <a:effectLst/>
                        <a:latin typeface="+mn-lt"/>
                        <a:ea typeface="+mn-ea"/>
                        <a:cs typeface="+mn-cs"/>
                      </a:endParaRPr>
                    </a:p>
                  </a:txBody>
                  <a:tcPr marL="22403" marR="22403" marT="0" marB="0" anchor="ctr">
                    <a:solidFill>
                      <a:schemeClr val="accent1"/>
                    </a:solidFill>
                  </a:tcPr>
                </a:tc>
                <a:tc>
                  <a:txBody>
                    <a:bodyPr/>
                    <a:lstStyle/>
                    <a:p>
                      <a:pPr algn="ctr">
                        <a:lnSpc>
                          <a:spcPct val="107000"/>
                        </a:lnSpc>
                        <a:spcBef>
                          <a:spcPts val="600"/>
                        </a:spcBef>
                        <a:spcAft>
                          <a:spcPts val="600"/>
                        </a:spcAft>
                      </a:pPr>
                      <a:r>
                        <a:rPr lang="fr-FR" sz="1000" dirty="0">
                          <a:solidFill>
                            <a:schemeClr val="bg1"/>
                          </a:solidFill>
                          <a:effectLst/>
                        </a:rPr>
                        <a:t>Intérêt dans le cadre des actions à mener</a:t>
                      </a:r>
                      <a:endParaRPr lang="fr-FR" sz="1000" dirty="0">
                        <a:solidFill>
                          <a:schemeClr val="bg1"/>
                        </a:solidFill>
                        <a:effectLst/>
                        <a:latin typeface="+mn-lt"/>
                        <a:ea typeface="+mn-ea"/>
                        <a:cs typeface="+mn-cs"/>
                      </a:endParaRPr>
                    </a:p>
                  </a:txBody>
                  <a:tcPr marL="22403" marR="22403" marT="0" marB="0" anchor="ctr">
                    <a:solidFill>
                      <a:schemeClr val="accent1"/>
                    </a:solidFill>
                  </a:tcPr>
                </a:tc>
                <a:extLst>
                  <a:ext uri="{0D108BD9-81ED-4DB2-BD59-A6C34878D82A}">
                    <a16:rowId xmlns:a16="http://schemas.microsoft.com/office/drawing/2014/main" val="546189976"/>
                  </a:ext>
                </a:extLst>
              </a:tr>
              <a:tr h="625904">
                <a:tc>
                  <a:txBody>
                    <a:bodyPr/>
                    <a:lstStyle/>
                    <a:p>
                      <a:pPr>
                        <a:lnSpc>
                          <a:spcPct val="107000"/>
                        </a:lnSpc>
                        <a:spcBef>
                          <a:spcPts val="600"/>
                        </a:spcBef>
                        <a:spcAft>
                          <a:spcPts val="600"/>
                        </a:spcAft>
                      </a:pPr>
                      <a:r>
                        <a:rPr lang="fr-FR" sz="1200" dirty="0">
                          <a:effectLst/>
                        </a:rPr>
                        <a:t>Fiche d’identité de l’entreprise</a:t>
                      </a:r>
                      <a:endParaRPr lang="fr-FR" sz="1200" dirty="0">
                        <a:solidFill>
                          <a:schemeClr val="dk1"/>
                        </a:solidFill>
                        <a:effectLst/>
                        <a:latin typeface="+mn-lt"/>
                        <a:ea typeface="+mn-ea"/>
                        <a:cs typeface="+mn-cs"/>
                      </a:endParaRPr>
                    </a:p>
                  </a:txBody>
                  <a:tcPr marL="22403" marR="22403" marT="0" marB="0"/>
                </a:tc>
                <a:tc>
                  <a:txBody>
                    <a:bodyPr/>
                    <a:lstStyle/>
                    <a:p>
                      <a:pPr marL="171450" indent="-171450" algn="just">
                        <a:lnSpc>
                          <a:spcPct val="100000"/>
                        </a:lnSpc>
                        <a:spcBef>
                          <a:spcPts val="50"/>
                        </a:spcBef>
                        <a:spcAft>
                          <a:spcPts val="50"/>
                        </a:spcAft>
                        <a:buFont typeface="Arial" panose="020B0604020202020204" pitchFamily="34" charset="0"/>
                        <a:buChar char="•"/>
                      </a:pPr>
                      <a:r>
                        <a:rPr lang="fr-FR" sz="1200" baseline="0" dirty="0">
                          <a:solidFill>
                            <a:schemeClr val="tx1"/>
                          </a:solidFill>
                          <a:effectLst/>
                        </a:rPr>
                        <a:t>S’immerger dans une réalité professionnelle</a:t>
                      </a:r>
                      <a:endParaRPr lang="fr-FR" sz="1200" dirty="0">
                        <a:solidFill>
                          <a:schemeClr val="tx1"/>
                        </a:solidFill>
                        <a:effectLst/>
                      </a:endParaRPr>
                    </a:p>
                    <a:p>
                      <a:pPr marL="171450" indent="-171450" algn="just">
                        <a:lnSpc>
                          <a:spcPct val="100000"/>
                        </a:lnSpc>
                        <a:spcBef>
                          <a:spcPts val="50"/>
                        </a:spcBef>
                        <a:spcAft>
                          <a:spcPts val="50"/>
                        </a:spcAft>
                        <a:buFont typeface="Arial" panose="020B0604020202020204" pitchFamily="34" charset="0"/>
                        <a:buChar char="•"/>
                      </a:pPr>
                      <a:r>
                        <a:rPr lang="fr-FR" sz="1200" kern="1200" baseline="0" dirty="0">
                          <a:solidFill>
                            <a:schemeClr val="tx1"/>
                          </a:solidFill>
                          <a:effectLst/>
                          <a:latin typeface="+mn-lt"/>
                          <a:ea typeface="+mn-ea"/>
                          <a:cs typeface="+mn-cs"/>
                        </a:rPr>
                        <a:t>Appréhender l’organisation </a:t>
                      </a:r>
                      <a:r>
                        <a:rPr lang="fr-FR" sz="1200" baseline="0" dirty="0">
                          <a:effectLst/>
                        </a:rPr>
                        <a:t>dans ses dimensions économique et juridique</a:t>
                      </a:r>
                    </a:p>
                    <a:p>
                      <a:pPr marL="171450" indent="-171450" algn="just">
                        <a:lnSpc>
                          <a:spcPct val="100000"/>
                        </a:lnSpc>
                        <a:spcBef>
                          <a:spcPts val="50"/>
                        </a:spcBef>
                        <a:spcAft>
                          <a:spcPts val="50"/>
                        </a:spcAft>
                        <a:buFont typeface="Arial" panose="020B0604020202020204" pitchFamily="34" charset="0"/>
                        <a:buChar char="•"/>
                      </a:pPr>
                      <a:r>
                        <a:rPr lang="fr-FR" sz="1200" baseline="0" dirty="0">
                          <a:effectLst/>
                        </a:rPr>
                        <a:t>Fournir les éléments d’identification et de communication à réutiliser </a:t>
                      </a:r>
                      <a:endParaRPr lang="fr-FR" sz="1200" dirty="0">
                        <a:solidFill>
                          <a:schemeClr val="dk1"/>
                        </a:solidFill>
                        <a:effectLst/>
                        <a:latin typeface="+mn-lt"/>
                        <a:ea typeface="+mn-ea"/>
                        <a:cs typeface="+mn-cs"/>
                      </a:endParaRPr>
                    </a:p>
                  </a:txBody>
                  <a:tcPr marL="22403" marR="22403" marT="0" marB="0" anchor="ctr"/>
                </a:tc>
                <a:extLst>
                  <a:ext uri="{0D108BD9-81ED-4DB2-BD59-A6C34878D82A}">
                    <a16:rowId xmlns:a16="http://schemas.microsoft.com/office/drawing/2014/main" val="3115904166"/>
                  </a:ext>
                </a:extLst>
              </a:tr>
              <a:tr h="245175">
                <a:tc>
                  <a:txBody>
                    <a:bodyPr/>
                    <a:lstStyle/>
                    <a:p>
                      <a:pPr>
                        <a:lnSpc>
                          <a:spcPct val="107000"/>
                        </a:lnSpc>
                        <a:spcBef>
                          <a:spcPts val="600"/>
                        </a:spcBef>
                        <a:spcAft>
                          <a:spcPts val="600"/>
                        </a:spcAft>
                      </a:pPr>
                      <a:r>
                        <a:rPr lang="fr-FR" sz="1200" dirty="0">
                          <a:effectLst/>
                        </a:rPr>
                        <a:t>Logo Cuisine Occitane</a:t>
                      </a:r>
                      <a:endParaRPr lang="fr-FR" sz="1200" dirty="0">
                        <a:solidFill>
                          <a:schemeClr val="dk1"/>
                        </a:solidFill>
                        <a:effectLst/>
                        <a:latin typeface="+mn-lt"/>
                        <a:ea typeface="+mn-ea"/>
                        <a:cs typeface="+mn-cs"/>
                      </a:endParaRPr>
                    </a:p>
                  </a:txBody>
                  <a:tcPr marL="22403" marR="22403" marT="0" marB="0" anchor="ctr"/>
                </a:tc>
                <a:tc>
                  <a:txBody>
                    <a:bodyPr/>
                    <a:lstStyle/>
                    <a:p>
                      <a:pPr marL="171450" indent="-171450" algn="just">
                        <a:lnSpc>
                          <a:spcPct val="100000"/>
                        </a:lnSpc>
                        <a:spcBef>
                          <a:spcPts val="50"/>
                        </a:spcBef>
                        <a:spcAft>
                          <a:spcPts val="50"/>
                        </a:spcAft>
                        <a:buFont typeface="Arial" panose="020B0604020202020204" pitchFamily="34" charset="0"/>
                        <a:buChar char="•"/>
                      </a:pPr>
                      <a:r>
                        <a:rPr lang="fr-FR" sz="1200" dirty="0">
                          <a:effectLst/>
                        </a:rPr>
                        <a:t>Utiliser une charte graphique dans la production de document</a:t>
                      </a:r>
                      <a:endParaRPr lang="fr-FR" sz="1200" dirty="0">
                        <a:solidFill>
                          <a:schemeClr val="dk1"/>
                        </a:solidFill>
                        <a:effectLst/>
                        <a:latin typeface="+mn-lt"/>
                        <a:ea typeface="+mn-ea"/>
                        <a:cs typeface="+mn-cs"/>
                      </a:endParaRPr>
                    </a:p>
                  </a:txBody>
                  <a:tcPr marL="22403" marR="22403" marT="0" marB="0" anchor="ctr"/>
                </a:tc>
                <a:extLst>
                  <a:ext uri="{0D108BD9-81ED-4DB2-BD59-A6C34878D82A}">
                    <a16:rowId xmlns:a16="http://schemas.microsoft.com/office/drawing/2014/main" val="1456501825"/>
                  </a:ext>
                </a:extLst>
              </a:tr>
              <a:tr h="407076">
                <a:tc>
                  <a:txBody>
                    <a:bodyPr/>
                    <a:lstStyle/>
                    <a:p>
                      <a:pPr>
                        <a:lnSpc>
                          <a:spcPct val="107000"/>
                        </a:lnSpc>
                        <a:spcBef>
                          <a:spcPts val="600"/>
                        </a:spcBef>
                        <a:spcAft>
                          <a:spcPts val="600"/>
                        </a:spcAft>
                      </a:pPr>
                      <a:r>
                        <a:rPr lang="fr-FR" sz="1200" dirty="0">
                          <a:effectLst/>
                        </a:rPr>
                        <a:t>Organigramme de l’entreprise</a:t>
                      </a:r>
                      <a:endParaRPr lang="fr-FR" sz="1200" dirty="0">
                        <a:solidFill>
                          <a:schemeClr val="dk1"/>
                        </a:solidFill>
                        <a:effectLst/>
                        <a:latin typeface="+mn-lt"/>
                        <a:ea typeface="+mn-ea"/>
                        <a:cs typeface="+mn-cs"/>
                      </a:endParaRPr>
                    </a:p>
                  </a:txBody>
                  <a:tcPr marL="22403" marR="22403" marT="0" marB="0" anchor="ctr"/>
                </a:tc>
                <a:tc>
                  <a:txBody>
                    <a:bodyPr/>
                    <a:lstStyle/>
                    <a:p>
                      <a:pPr marL="171450" indent="-171450" algn="just">
                        <a:lnSpc>
                          <a:spcPct val="100000"/>
                        </a:lnSpc>
                        <a:spcBef>
                          <a:spcPts val="50"/>
                        </a:spcBef>
                        <a:spcAft>
                          <a:spcPts val="50"/>
                        </a:spcAft>
                        <a:buFont typeface="Arial" panose="020B0604020202020204" pitchFamily="34" charset="0"/>
                        <a:buChar char="•"/>
                      </a:pPr>
                      <a:r>
                        <a:rPr lang="fr-FR" sz="1200" dirty="0">
                          <a:effectLst/>
                        </a:rPr>
                        <a:t>Se situer dans l’organisation (structure globale de l’entreprise)</a:t>
                      </a:r>
                    </a:p>
                    <a:p>
                      <a:pPr marL="171450" indent="-171450" algn="just">
                        <a:lnSpc>
                          <a:spcPct val="100000"/>
                        </a:lnSpc>
                        <a:spcBef>
                          <a:spcPts val="50"/>
                        </a:spcBef>
                        <a:spcAft>
                          <a:spcPts val="50"/>
                        </a:spcAft>
                        <a:buFont typeface="Arial" panose="020B0604020202020204" pitchFamily="34" charset="0"/>
                        <a:buChar char="•"/>
                      </a:pPr>
                      <a:r>
                        <a:rPr lang="fr-FR" sz="1200" dirty="0">
                          <a:effectLst/>
                        </a:rPr>
                        <a:t>Identifier les liaisons fonctionnelles internes (supérieur, collègues…).</a:t>
                      </a:r>
                      <a:endParaRPr lang="fr-FR" sz="1200" dirty="0">
                        <a:solidFill>
                          <a:schemeClr val="dk1"/>
                        </a:solidFill>
                        <a:effectLst/>
                        <a:latin typeface="+mn-lt"/>
                        <a:ea typeface="+mn-ea"/>
                        <a:cs typeface="+mn-cs"/>
                      </a:endParaRPr>
                    </a:p>
                  </a:txBody>
                  <a:tcPr marL="22403" marR="22403" marT="0" marB="0" anchor="ctr"/>
                </a:tc>
                <a:extLst>
                  <a:ext uri="{0D108BD9-81ED-4DB2-BD59-A6C34878D82A}">
                    <a16:rowId xmlns:a16="http://schemas.microsoft.com/office/drawing/2014/main" val="3106021686"/>
                  </a:ext>
                </a:extLst>
              </a:tr>
              <a:tr h="268281">
                <a:tc>
                  <a:txBody>
                    <a:bodyPr/>
                    <a:lstStyle/>
                    <a:p>
                      <a:pPr>
                        <a:lnSpc>
                          <a:spcPct val="107000"/>
                        </a:lnSpc>
                        <a:spcBef>
                          <a:spcPts val="600"/>
                        </a:spcBef>
                        <a:spcAft>
                          <a:spcPts val="600"/>
                        </a:spcAft>
                      </a:pPr>
                      <a:r>
                        <a:rPr lang="fr-FR" sz="1200" dirty="0">
                          <a:effectLst/>
                        </a:rPr>
                        <a:t>Papier à en-tête de l’entreprise</a:t>
                      </a:r>
                      <a:endParaRPr lang="fr-FR" sz="1200" dirty="0">
                        <a:solidFill>
                          <a:schemeClr val="dk1"/>
                        </a:solidFill>
                        <a:effectLst/>
                        <a:latin typeface="+mn-lt"/>
                        <a:ea typeface="+mn-ea"/>
                        <a:cs typeface="+mn-cs"/>
                      </a:endParaRPr>
                    </a:p>
                  </a:txBody>
                  <a:tcPr marL="22403" marR="22403" marT="0" marB="0" anchor="ctr"/>
                </a:tc>
                <a:tc>
                  <a:txBody>
                    <a:bodyPr/>
                    <a:lstStyle/>
                    <a:p>
                      <a:pPr marL="171450" indent="-171450" algn="just">
                        <a:lnSpc>
                          <a:spcPct val="100000"/>
                        </a:lnSpc>
                        <a:spcBef>
                          <a:spcPts val="50"/>
                        </a:spcBef>
                        <a:spcAft>
                          <a:spcPts val="50"/>
                        </a:spcAft>
                        <a:buFont typeface="Arial" panose="020B0604020202020204" pitchFamily="34" charset="0"/>
                        <a:buChar char="•"/>
                      </a:pPr>
                      <a:r>
                        <a:rPr lang="fr-FR" sz="1200" dirty="0">
                          <a:effectLst/>
                        </a:rPr>
                        <a:t>Utiliser un modèle de document professionnel pour la rédaction</a:t>
                      </a:r>
                      <a:r>
                        <a:rPr lang="fr-FR" sz="1200" baseline="0" dirty="0">
                          <a:effectLst/>
                        </a:rPr>
                        <a:t> de notes</a:t>
                      </a:r>
                      <a:endParaRPr lang="fr-FR" sz="1200" dirty="0">
                        <a:effectLst/>
                      </a:endParaRPr>
                    </a:p>
                  </a:txBody>
                  <a:tcPr marL="22403" marR="22403" marT="0" marB="0" anchor="ctr"/>
                </a:tc>
                <a:extLst>
                  <a:ext uri="{0D108BD9-81ED-4DB2-BD59-A6C34878D82A}">
                    <a16:rowId xmlns:a16="http://schemas.microsoft.com/office/drawing/2014/main" val="340580378"/>
                  </a:ext>
                </a:extLst>
              </a:tr>
              <a:tr h="245175">
                <a:tc>
                  <a:txBody>
                    <a:bodyPr/>
                    <a:lstStyle/>
                    <a:p>
                      <a:pPr>
                        <a:lnSpc>
                          <a:spcPct val="107000"/>
                        </a:lnSpc>
                        <a:spcBef>
                          <a:spcPts val="600"/>
                        </a:spcBef>
                        <a:spcAft>
                          <a:spcPts val="600"/>
                        </a:spcAft>
                      </a:pPr>
                      <a:r>
                        <a:rPr lang="fr-FR" sz="1200" dirty="0">
                          <a:effectLst/>
                        </a:rPr>
                        <a:t>Descriptif Cuisine Occitane</a:t>
                      </a:r>
                      <a:endParaRPr lang="fr-FR" sz="1200" dirty="0">
                        <a:solidFill>
                          <a:schemeClr val="dk1"/>
                        </a:solidFill>
                        <a:effectLst/>
                        <a:latin typeface="+mn-lt"/>
                        <a:ea typeface="+mn-ea"/>
                        <a:cs typeface="+mn-cs"/>
                      </a:endParaRPr>
                    </a:p>
                  </a:txBody>
                  <a:tcPr marL="22403" marR="22403" marT="0" marB="0" anchor="ctr"/>
                </a:tc>
                <a:tc>
                  <a:txBody>
                    <a:bodyPr/>
                    <a:lstStyle/>
                    <a:p>
                      <a:pPr marL="171450" indent="-171450">
                        <a:lnSpc>
                          <a:spcPct val="100000"/>
                        </a:lnSpc>
                        <a:spcBef>
                          <a:spcPts val="50"/>
                        </a:spcBef>
                        <a:spcAft>
                          <a:spcPts val="50"/>
                        </a:spcAft>
                        <a:buFont typeface="Arial" panose="020B0604020202020204" pitchFamily="34" charset="0"/>
                        <a:buChar char="•"/>
                      </a:pPr>
                      <a:r>
                        <a:rPr lang="fr-FR" sz="1200" kern="1200" dirty="0">
                          <a:solidFill>
                            <a:schemeClr val="tx1"/>
                          </a:solidFill>
                          <a:effectLst/>
                          <a:latin typeface="+mn-lt"/>
                          <a:ea typeface="+mn-ea"/>
                          <a:cs typeface="+mn-cs"/>
                        </a:rPr>
                        <a:t>Mettre à disposition des informations pour la documentation à concevoir</a:t>
                      </a:r>
                    </a:p>
                  </a:txBody>
                  <a:tcPr marL="22403" marR="22403" marT="0" marB="0" anchor="ctr"/>
                </a:tc>
                <a:extLst>
                  <a:ext uri="{0D108BD9-81ED-4DB2-BD59-A6C34878D82A}">
                    <a16:rowId xmlns:a16="http://schemas.microsoft.com/office/drawing/2014/main" val="1164640573"/>
                  </a:ext>
                </a:extLst>
              </a:tr>
              <a:tr h="219873">
                <a:tc>
                  <a:txBody>
                    <a:bodyPr/>
                    <a:lstStyle/>
                    <a:p>
                      <a:pPr>
                        <a:lnSpc>
                          <a:spcPct val="107000"/>
                        </a:lnSpc>
                        <a:spcBef>
                          <a:spcPts val="600"/>
                        </a:spcBef>
                        <a:spcAft>
                          <a:spcPts val="600"/>
                        </a:spcAft>
                      </a:pPr>
                      <a:r>
                        <a:rPr lang="fr-FR" sz="1200" dirty="0">
                          <a:effectLst/>
                        </a:rPr>
                        <a:t>Dossier iconographique Cuisine Occitane</a:t>
                      </a:r>
                      <a:endParaRPr lang="fr-FR" sz="1200" dirty="0">
                        <a:solidFill>
                          <a:schemeClr val="dk1"/>
                        </a:solidFill>
                        <a:effectLst/>
                        <a:latin typeface="+mn-lt"/>
                        <a:ea typeface="+mn-ea"/>
                        <a:cs typeface="+mn-cs"/>
                      </a:endParaRPr>
                    </a:p>
                  </a:txBody>
                  <a:tcPr marL="22403" marR="22403" marT="0" marB="0" anchor="ctr"/>
                </a:tc>
                <a:tc>
                  <a:txBody>
                    <a:bodyPr/>
                    <a:lstStyle/>
                    <a:p>
                      <a:pPr marL="171450" indent="-171450">
                        <a:lnSpc>
                          <a:spcPct val="100000"/>
                        </a:lnSpc>
                        <a:spcBef>
                          <a:spcPts val="50"/>
                        </a:spcBef>
                        <a:spcAft>
                          <a:spcPts val="50"/>
                        </a:spcAft>
                        <a:buFont typeface="Arial" panose="020B0604020202020204" pitchFamily="34" charset="0"/>
                        <a:buChar char="•"/>
                      </a:pPr>
                      <a:r>
                        <a:rPr lang="fr-FR" sz="1200" kern="1200" dirty="0">
                          <a:solidFill>
                            <a:schemeClr val="tx1"/>
                          </a:solidFill>
                          <a:effectLst/>
                          <a:latin typeface="+mn-lt"/>
                          <a:ea typeface="+mn-ea"/>
                          <a:cs typeface="+mn-cs"/>
                        </a:rPr>
                        <a:t>Mettre à disposition des images pour la documentation à concevoir</a:t>
                      </a:r>
                    </a:p>
                  </a:txBody>
                  <a:tcPr marL="22403" marR="22403" marT="0" marB="0" anchor="ctr"/>
                </a:tc>
                <a:extLst>
                  <a:ext uri="{0D108BD9-81ED-4DB2-BD59-A6C34878D82A}">
                    <a16:rowId xmlns:a16="http://schemas.microsoft.com/office/drawing/2014/main" val="2373106466"/>
                  </a:ext>
                </a:extLst>
              </a:tr>
              <a:tr h="226506">
                <a:tc>
                  <a:txBody>
                    <a:bodyPr/>
                    <a:lstStyle/>
                    <a:p>
                      <a:pPr marL="0" marR="0" lvl="0" indent="0" algn="l" defTabSz="457200" rtl="0" eaLnBrk="1" fontAlgn="auto" latinLnBrk="0" hangingPunct="1">
                        <a:lnSpc>
                          <a:spcPct val="107000"/>
                        </a:lnSpc>
                        <a:spcBef>
                          <a:spcPts val="600"/>
                        </a:spcBef>
                        <a:spcAft>
                          <a:spcPts val="600"/>
                        </a:spcAft>
                        <a:buClrTx/>
                        <a:buSzTx/>
                        <a:buFontTx/>
                        <a:buNone/>
                        <a:tabLst/>
                        <a:defRPr/>
                      </a:pPr>
                      <a:r>
                        <a:rPr lang="fr-FR" sz="1200" dirty="0">
                          <a:effectLst/>
                        </a:rPr>
                        <a:t>Devis clients</a:t>
                      </a:r>
                      <a:endParaRPr lang="fr-FR" sz="1200" dirty="0">
                        <a:solidFill>
                          <a:schemeClr val="dk1"/>
                        </a:solidFill>
                        <a:effectLst/>
                        <a:latin typeface="+mn-lt"/>
                        <a:ea typeface="+mn-ea"/>
                        <a:cs typeface="+mn-cs"/>
                      </a:endParaRPr>
                    </a:p>
                  </a:txBody>
                  <a:tcPr marL="22403" marR="22403" marT="0" marB="0" anchor="ctr"/>
                </a:tc>
                <a:tc>
                  <a:txBody>
                    <a:bodyPr/>
                    <a:lstStyle/>
                    <a:p>
                      <a:pPr marL="171450" marR="0" lvl="0" indent="-171450" algn="just" defTabSz="457200" rtl="0" eaLnBrk="1" fontAlgn="auto" latinLnBrk="0" hangingPunct="1">
                        <a:lnSpc>
                          <a:spcPct val="100000"/>
                        </a:lnSpc>
                        <a:spcBef>
                          <a:spcPts val="50"/>
                        </a:spcBef>
                        <a:spcAft>
                          <a:spcPts val="50"/>
                        </a:spcAft>
                        <a:buClrTx/>
                        <a:buSzTx/>
                        <a:buFont typeface="Arial" panose="020B0604020202020204" pitchFamily="34" charset="0"/>
                        <a:buChar char="•"/>
                        <a:tabLst/>
                        <a:defRPr/>
                      </a:pPr>
                      <a:r>
                        <a:rPr lang="fr-FR" sz="1200" dirty="0">
                          <a:effectLst/>
                        </a:rPr>
                        <a:t>Donner les éléments de gestion nécessaires</a:t>
                      </a:r>
                      <a:r>
                        <a:rPr lang="fr-FR" sz="1200" baseline="0" dirty="0">
                          <a:effectLst/>
                        </a:rPr>
                        <a:t> à la réalisation du </a:t>
                      </a:r>
                      <a:r>
                        <a:rPr lang="fr-FR" sz="1200" dirty="0">
                          <a:effectLst/>
                        </a:rPr>
                        <a:t>processus commercial</a:t>
                      </a:r>
                      <a:endParaRPr lang="fr-FR" sz="1200" dirty="0">
                        <a:solidFill>
                          <a:schemeClr val="dk1"/>
                        </a:solidFill>
                        <a:effectLst/>
                        <a:latin typeface="+mn-lt"/>
                        <a:ea typeface="+mn-ea"/>
                        <a:cs typeface="+mn-cs"/>
                      </a:endParaRPr>
                    </a:p>
                  </a:txBody>
                  <a:tcPr marL="22403" marR="22403" marT="0" marB="0" anchor="ctr"/>
                </a:tc>
                <a:extLst>
                  <a:ext uri="{0D108BD9-81ED-4DB2-BD59-A6C34878D82A}">
                    <a16:rowId xmlns:a16="http://schemas.microsoft.com/office/drawing/2014/main" val="158385610"/>
                  </a:ext>
                </a:extLst>
              </a:tr>
              <a:tr h="305248">
                <a:tc>
                  <a:txBody>
                    <a:bodyPr/>
                    <a:lstStyle/>
                    <a:p>
                      <a:pPr marL="0" marR="0" lvl="0" indent="0" algn="l" defTabSz="457200" rtl="0" eaLnBrk="1" fontAlgn="auto" latinLnBrk="0" hangingPunct="1">
                        <a:lnSpc>
                          <a:spcPct val="107000"/>
                        </a:lnSpc>
                        <a:spcBef>
                          <a:spcPts val="600"/>
                        </a:spcBef>
                        <a:spcAft>
                          <a:spcPts val="600"/>
                        </a:spcAft>
                        <a:buClrTx/>
                        <a:buSzTx/>
                        <a:buFontTx/>
                        <a:buNone/>
                        <a:tabLst/>
                        <a:defRPr/>
                      </a:pPr>
                      <a:r>
                        <a:rPr lang="fr-FR" sz="1200" dirty="0">
                          <a:solidFill>
                            <a:schemeClr val="dk1"/>
                          </a:solidFill>
                          <a:effectLst/>
                          <a:latin typeface="+mn-lt"/>
                          <a:ea typeface="+mn-ea"/>
                          <a:cs typeface="+mn-cs"/>
                        </a:rPr>
                        <a:t>Base de données Cuisine Occitane</a:t>
                      </a:r>
                    </a:p>
                  </a:txBody>
                  <a:tcPr marL="22403" marR="22403" marT="0" marB="0" anchor="ctr"/>
                </a:tc>
                <a:tc>
                  <a:txBody>
                    <a:bodyPr/>
                    <a:lstStyle/>
                    <a:p>
                      <a:pPr marL="171450" indent="-171450" algn="just">
                        <a:lnSpc>
                          <a:spcPct val="100000"/>
                        </a:lnSpc>
                        <a:spcBef>
                          <a:spcPts val="50"/>
                        </a:spcBef>
                        <a:spcAft>
                          <a:spcPts val="50"/>
                        </a:spcAft>
                        <a:buFont typeface="Arial" panose="020B0604020202020204" pitchFamily="34" charset="0"/>
                        <a:buChar char="•"/>
                      </a:pPr>
                      <a:r>
                        <a:rPr lang="fr-FR" sz="1200" dirty="0">
                          <a:solidFill>
                            <a:schemeClr val="dk1"/>
                          </a:solidFill>
                          <a:effectLst/>
                          <a:latin typeface="+mn-lt"/>
                          <a:ea typeface="+mn-ea"/>
                          <a:cs typeface="+mn-cs"/>
                        </a:rPr>
                        <a:t>Réaliser</a:t>
                      </a:r>
                      <a:r>
                        <a:rPr lang="fr-FR" sz="1200" baseline="0" dirty="0">
                          <a:solidFill>
                            <a:schemeClr val="dk1"/>
                          </a:solidFill>
                          <a:effectLst/>
                          <a:latin typeface="+mn-lt"/>
                          <a:ea typeface="+mn-ea"/>
                          <a:cs typeface="+mn-cs"/>
                        </a:rPr>
                        <a:t> les activités numériques dans le PGI à partir d’un contexte professionnel créé</a:t>
                      </a:r>
                      <a:endParaRPr lang="fr-FR" sz="1200" dirty="0">
                        <a:solidFill>
                          <a:schemeClr val="dk1"/>
                        </a:solidFill>
                        <a:effectLst/>
                        <a:latin typeface="+mn-lt"/>
                        <a:ea typeface="+mn-ea"/>
                        <a:cs typeface="+mn-cs"/>
                      </a:endParaRPr>
                    </a:p>
                  </a:txBody>
                  <a:tcPr marL="22403" marR="22403" marT="0" marB="0" anchor="ctr"/>
                </a:tc>
                <a:extLst>
                  <a:ext uri="{0D108BD9-81ED-4DB2-BD59-A6C34878D82A}">
                    <a16:rowId xmlns:a16="http://schemas.microsoft.com/office/drawing/2014/main" val="2471276281"/>
                  </a:ext>
                </a:extLst>
              </a:tr>
              <a:tr h="245175">
                <a:tc>
                  <a:txBody>
                    <a:bodyPr/>
                    <a:lstStyle/>
                    <a:p>
                      <a:pPr marL="0" marR="0" lvl="0" indent="0" algn="l" defTabSz="457200" rtl="0" eaLnBrk="1" fontAlgn="auto" latinLnBrk="0" hangingPunct="1">
                        <a:lnSpc>
                          <a:spcPct val="107000"/>
                        </a:lnSpc>
                        <a:spcBef>
                          <a:spcPts val="600"/>
                        </a:spcBef>
                        <a:spcAft>
                          <a:spcPts val="600"/>
                        </a:spcAft>
                        <a:buClrTx/>
                        <a:buSzTx/>
                        <a:buFontTx/>
                        <a:buNone/>
                        <a:tabLst/>
                        <a:defRPr/>
                      </a:pPr>
                      <a:r>
                        <a:rPr lang="fr-FR" sz="1200" dirty="0">
                          <a:effectLst/>
                        </a:rPr>
                        <a:t>Mode opératoire</a:t>
                      </a:r>
                      <a:endParaRPr lang="fr-FR" sz="1200" dirty="0">
                        <a:solidFill>
                          <a:schemeClr val="dk1"/>
                        </a:solidFill>
                        <a:effectLst/>
                        <a:latin typeface="+mn-lt"/>
                        <a:ea typeface="+mn-ea"/>
                        <a:cs typeface="+mn-cs"/>
                      </a:endParaRPr>
                    </a:p>
                  </a:txBody>
                  <a:tcPr marL="22403" marR="22403" marT="0" marB="0" anchor="ctr"/>
                </a:tc>
                <a:tc>
                  <a:txBody>
                    <a:bodyPr/>
                    <a:lstStyle/>
                    <a:p>
                      <a:pPr marL="171450" indent="-171450" algn="just">
                        <a:lnSpc>
                          <a:spcPct val="100000"/>
                        </a:lnSpc>
                        <a:spcBef>
                          <a:spcPts val="50"/>
                        </a:spcBef>
                        <a:spcAft>
                          <a:spcPts val="50"/>
                        </a:spcAft>
                        <a:buFont typeface="Arial" panose="020B0604020202020204" pitchFamily="34" charset="0"/>
                        <a:buChar char="•"/>
                      </a:pPr>
                      <a:r>
                        <a:rPr lang="fr-FR" sz="1200" dirty="0">
                          <a:effectLst/>
                        </a:rPr>
                        <a:t>Faciliter l’utilisation de l’outil numérique</a:t>
                      </a:r>
                      <a:endParaRPr lang="fr-FR" sz="1200" dirty="0">
                        <a:solidFill>
                          <a:schemeClr val="dk1"/>
                        </a:solidFill>
                        <a:effectLst/>
                        <a:latin typeface="+mn-lt"/>
                        <a:ea typeface="+mn-ea"/>
                        <a:cs typeface="+mn-cs"/>
                      </a:endParaRPr>
                    </a:p>
                  </a:txBody>
                  <a:tcPr marL="22403" marR="22403" marT="0" marB="0" anchor="ctr"/>
                </a:tc>
                <a:extLst>
                  <a:ext uri="{0D108BD9-81ED-4DB2-BD59-A6C34878D82A}">
                    <a16:rowId xmlns:a16="http://schemas.microsoft.com/office/drawing/2014/main" val="978254606"/>
                  </a:ext>
                </a:extLst>
              </a:tr>
              <a:tr h="460687">
                <a:tc>
                  <a:txBody>
                    <a:bodyPr/>
                    <a:lstStyle/>
                    <a:p>
                      <a:pPr marL="0" marR="0" lvl="0" indent="0" algn="l" defTabSz="457200" rtl="0" eaLnBrk="1" fontAlgn="auto" latinLnBrk="0" hangingPunct="1">
                        <a:lnSpc>
                          <a:spcPct val="107000"/>
                        </a:lnSpc>
                        <a:spcBef>
                          <a:spcPts val="600"/>
                        </a:spcBef>
                        <a:spcAft>
                          <a:spcPts val="600"/>
                        </a:spcAft>
                        <a:buClrTx/>
                        <a:buSzTx/>
                        <a:buFontTx/>
                        <a:buNone/>
                        <a:tabLst/>
                        <a:defRPr/>
                      </a:pPr>
                      <a:r>
                        <a:rPr lang="fr-FR" sz="1200" dirty="0">
                          <a:solidFill>
                            <a:schemeClr val="dk1"/>
                          </a:solidFill>
                          <a:effectLst/>
                          <a:latin typeface="+mn-lt"/>
                          <a:ea typeface="+mn-ea"/>
                          <a:cs typeface="+mn-cs"/>
                        </a:rPr>
                        <a:t>Notes et consignes orales</a:t>
                      </a:r>
                    </a:p>
                  </a:txBody>
                  <a:tcPr marL="22403" marR="22403" marT="0" marB="0" anchor="ctr"/>
                </a:tc>
                <a:tc>
                  <a:txBody>
                    <a:bodyPr/>
                    <a:lstStyle/>
                    <a:p>
                      <a:pPr marL="171450" marR="0" lvl="0" indent="-171450" algn="just" defTabSz="457200" rtl="0" eaLnBrk="1" fontAlgn="auto" latinLnBrk="0" hangingPunct="1">
                        <a:lnSpc>
                          <a:spcPct val="100000"/>
                        </a:lnSpc>
                        <a:spcBef>
                          <a:spcPts val="50"/>
                        </a:spcBef>
                        <a:spcAft>
                          <a:spcPts val="50"/>
                        </a:spcAft>
                        <a:buClrTx/>
                        <a:buSzTx/>
                        <a:buFont typeface="Arial" panose="020B0604020202020204" pitchFamily="34" charset="0"/>
                        <a:buChar char="•"/>
                        <a:tabLst/>
                        <a:defRPr/>
                      </a:pPr>
                      <a:r>
                        <a:rPr lang="fr-FR" sz="1200" dirty="0">
                          <a:effectLst/>
                        </a:rPr>
                        <a:t>Guider dans la réalisation du travail</a:t>
                      </a:r>
                    </a:p>
                    <a:p>
                      <a:pPr marL="171450" marR="0" lvl="0" indent="-171450" algn="just" defTabSz="457200" rtl="0" eaLnBrk="1" fontAlgn="auto" latinLnBrk="0" hangingPunct="1">
                        <a:lnSpc>
                          <a:spcPct val="100000"/>
                        </a:lnSpc>
                        <a:spcBef>
                          <a:spcPts val="50"/>
                        </a:spcBef>
                        <a:spcAft>
                          <a:spcPts val="50"/>
                        </a:spcAft>
                        <a:buClrTx/>
                        <a:buSzTx/>
                        <a:buFont typeface="Arial" panose="020B0604020202020204" pitchFamily="34" charset="0"/>
                        <a:buChar char="•"/>
                        <a:tabLst/>
                        <a:defRPr/>
                      </a:pPr>
                      <a:r>
                        <a:rPr lang="fr-FR" sz="1200" dirty="0">
                          <a:effectLst/>
                        </a:rPr>
                        <a:t>Développer</a:t>
                      </a:r>
                      <a:r>
                        <a:rPr lang="fr-FR" sz="1200" baseline="0" dirty="0">
                          <a:effectLst/>
                        </a:rPr>
                        <a:t> la maîtrise de la prise de note</a:t>
                      </a:r>
                      <a:endParaRPr lang="fr-FR" sz="1200" dirty="0">
                        <a:solidFill>
                          <a:schemeClr val="dk1"/>
                        </a:solidFill>
                        <a:effectLst/>
                        <a:latin typeface="+mn-lt"/>
                        <a:ea typeface="+mn-ea"/>
                        <a:cs typeface="+mn-cs"/>
                      </a:endParaRPr>
                    </a:p>
                  </a:txBody>
                  <a:tcPr marL="22403" marR="22403" marT="0" marB="0" anchor="ctr"/>
                </a:tc>
                <a:extLst>
                  <a:ext uri="{0D108BD9-81ED-4DB2-BD59-A6C34878D82A}">
                    <a16:rowId xmlns:a16="http://schemas.microsoft.com/office/drawing/2014/main" val="2308789615"/>
                  </a:ext>
                </a:extLst>
              </a:tr>
            </a:tbl>
          </a:graphicData>
        </a:graphic>
      </p:graphicFrame>
    </p:spTree>
    <p:extLst>
      <p:ext uri="{BB962C8B-B14F-4D97-AF65-F5344CB8AC3E}">
        <p14:creationId xmlns:p14="http://schemas.microsoft.com/office/powerpoint/2010/main" val="3642594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200" b="1" dirty="0"/>
              <a:t>DOCUMENTS Supports</a:t>
            </a:r>
          </a:p>
        </p:txBody>
      </p:sp>
      <p:pic>
        <p:nvPicPr>
          <p:cNvPr id="4" name="Espace réservé du contenu 3"/>
          <p:cNvPicPr>
            <a:picLocks noGrp="1" noChangeAspect="1"/>
          </p:cNvPicPr>
          <p:nvPr>
            <p:ph idx="1"/>
          </p:nvPr>
        </p:nvPicPr>
        <p:blipFill>
          <a:blip r:embed="rId2"/>
          <a:stretch>
            <a:fillRect/>
          </a:stretch>
        </p:blipFill>
        <p:spPr>
          <a:xfrm>
            <a:off x="314895" y="1224502"/>
            <a:ext cx="1948663" cy="2602761"/>
          </a:xfrm>
          <a:prstGeom prst="rect">
            <a:avLst/>
          </a:prstGeom>
          <a:ln>
            <a:noFill/>
          </a:ln>
          <a:effectLst>
            <a:outerShdw blurRad="292100" dist="139700" dir="2700000" algn="tl" rotWithShape="0">
              <a:srgbClr val="333333">
                <a:alpha val="65000"/>
              </a:srgbClr>
            </a:outerShdw>
          </a:effectLst>
        </p:spPr>
      </p:pic>
      <p:pic>
        <p:nvPicPr>
          <p:cNvPr id="5" name="Image 4"/>
          <p:cNvPicPr>
            <a:picLocks noChangeAspect="1"/>
          </p:cNvPicPr>
          <p:nvPr/>
        </p:nvPicPr>
        <p:blipFill>
          <a:blip r:embed="rId3"/>
          <a:stretch>
            <a:fillRect/>
          </a:stretch>
        </p:blipFill>
        <p:spPr>
          <a:xfrm>
            <a:off x="1151498" y="2221978"/>
            <a:ext cx="2155681" cy="2656495"/>
          </a:xfrm>
          <a:prstGeom prst="rect">
            <a:avLst/>
          </a:prstGeom>
          <a:ln>
            <a:noFill/>
          </a:ln>
          <a:effectLst>
            <a:outerShdw blurRad="292100" dist="139700" dir="2700000" algn="tl" rotWithShape="0">
              <a:srgbClr val="333333">
                <a:alpha val="65000"/>
              </a:srgbClr>
            </a:outerShdw>
          </a:effectLst>
        </p:spPr>
      </p:pic>
      <p:pic>
        <p:nvPicPr>
          <p:cNvPr id="10" name="Image 9"/>
          <p:cNvPicPr>
            <a:picLocks noChangeAspect="1"/>
          </p:cNvPicPr>
          <p:nvPr/>
        </p:nvPicPr>
        <p:blipFill>
          <a:blip r:embed="rId4"/>
          <a:stretch>
            <a:fillRect/>
          </a:stretch>
        </p:blipFill>
        <p:spPr>
          <a:xfrm>
            <a:off x="2897129" y="1097908"/>
            <a:ext cx="1919420" cy="2452318"/>
          </a:xfrm>
          <a:prstGeom prst="rect">
            <a:avLst/>
          </a:prstGeom>
          <a:ln>
            <a:noFill/>
          </a:ln>
          <a:effectLst>
            <a:outerShdw blurRad="292100" dist="139700" dir="2700000" algn="tl" rotWithShape="0">
              <a:srgbClr val="333333">
                <a:alpha val="65000"/>
              </a:srgbClr>
            </a:outerShdw>
          </a:effectLst>
        </p:spPr>
      </p:pic>
      <p:pic>
        <p:nvPicPr>
          <p:cNvPr id="7" name="Image 6"/>
          <p:cNvPicPr>
            <a:picLocks noChangeAspect="1"/>
          </p:cNvPicPr>
          <p:nvPr/>
        </p:nvPicPr>
        <p:blipFill>
          <a:blip r:embed="rId5"/>
          <a:stretch>
            <a:fillRect/>
          </a:stretch>
        </p:blipFill>
        <p:spPr>
          <a:xfrm>
            <a:off x="4403342" y="2639612"/>
            <a:ext cx="1763542" cy="2438020"/>
          </a:xfrm>
          <a:prstGeom prst="rect">
            <a:avLst/>
          </a:prstGeom>
          <a:ln>
            <a:noFill/>
          </a:ln>
          <a:effectLst>
            <a:outerShdw blurRad="292100" dist="139700" dir="2700000" algn="tl" rotWithShape="0">
              <a:srgbClr val="333333">
                <a:alpha val="65000"/>
              </a:srgbClr>
            </a:outerShdw>
          </a:effectLst>
        </p:spPr>
      </p:pic>
      <p:pic>
        <p:nvPicPr>
          <p:cNvPr id="8" name="Image 7"/>
          <p:cNvPicPr>
            <a:picLocks noChangeAspect="1"/>
          </p:cNvPicPr>
          <p:nvPr/>
        </p:nvPicPr>
        <p:blipFill>
          <a:blip r:embed="rId6"/>
          <a:stretch>
            <a:fillRect/>
          </a:stretch>
        </p:blipFill>
        <p:spPr>
          <a:xfrm>
            <a:off x="5648360" y="1190046"/>
            <a:ext cx="2081510" cy="2835280"/>
          </a:xfrm>
          <a:prstGeom prst="rect">
            <a:avLst/>
          </a:prstGeom>
          <a:ln>
            <a:noFill/>
          </a:ln>
          <a:effectLst>
            <a:outerShdw blurRad="292100" dist="139700" dir="2700000" algn="tl" rotWithShape="0">
              <a:srgbClr val="333333">
                <a:alpha val="65000"/>
              </a:srgbClr>
            </a:outerShdw>
          </a:effectLst>
        </p:spPr>
      </p:pic>
      <p:pic>
        <p:nvPicPr>
          <p:cNvPr id="6" name="Image 5"/>
          <p:cNvPicPr>
            <a:picLocks noChangeAspect="1"/>
          </p:cNvPicPr>
          <p:nvPr/>
        </p:nvPicPr>
        <p:blipFill>
          <a:blip r:embed="rId7"/>
          <a:stretch>
            <a:fillRect/>
          </a:stretch>
        </p:blipFill>
        <p:spPr>
          <a:xfrm>
            <a:off x="6889898" y="2149549"/>
            <a:ext cx="1804465" cy="26540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7335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500"/>
                            </p:stCondLst>
                            <p:childTnLst>
                              <p:par>
                                <p:cTn id="9" presetID="6" presetClass="entr" presetSubtype="16" fill="hold"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2000"/>
                                        <p:tgtEl>
                                          <p:spTgt spid="5"/>
                                        </p:tgtEl>
                                      </p:cBhvr>
                                    </p:animEffect>
                                  </p:childTnLst>
                                </p:cTn>
                              </p:par>
                            </p:childTnLst>
                          </p:cTn>
                        </p:par>
                        <p:par>
                          <p:cTn id="12" fill="hold">
                            <p:stCondLst>
                              <p:cond delay="5000"/>
                            </p:stCondLst>
                            <p:childTnLst>
                              <p:par>
                                <p:cTn id="13" presetID="6" presetClass="entr" presetSubtype="16" fill="hold" nodeType="afterEffect">
                                  <p:stCondLst>
                                    <p:cond delay="50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childTnLst>
                          </p:cTn>
                        </p:par>
                        <p:par>
                          <p:cTn id="16" fill="hold">
                            <p:stCondLst>
                              <p:cond delay="7500"/>
                            </p:stCondLst>
                            <p:childTnLst>
                              <p:par>
                                <p:cTn id="17" presetID="6" presetClass="entr" presetSubtype="16" fill="hold" nodeType="afterEffect">
                                  <p:stCondLst>
                                    <p:cond delay="50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par>
                          <p:cTn id="20" fill="hold">
                            <p:stCondLst>
                              <p:cond delay="10000"/>
                            </p:stCondLst>
                            <p:childTnLst>
                              <p:par>
                                <p:cTn id="21" presetID="6" presetClass="entr" presetSubtype="16" fill="hold" nodeType="after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2000"/>
                                        <p:tgtEl>
                                          <p:spTgt spid="8"/>
                                        </p:tgtEl>
                                      </p:cBhvr>
                                    </p:animEffect>
                                  </p:childTnLst>
                                </p:cTn>
                              </p:par>
                            </p:childTnLst>
                          </p:cTn>
                        </p:par>
                        <p:par>
                          <p:cTn id="24" fill="hold">
                            <p:stCondLst>
                              <p:cond delay="12500"/>
                            </p:stCondLst>
                            <p:childTnLst>
                              <p:par>
                                <p:cTn id="25" presetID="6" presetClass="entr" presetSubtype="16" fill="hold" nodeType="afterEffect">
                                  <p:stCondLst>
                                    <p:cond delay="50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4B2C6109FE78734FA1BFBA370D2D27D9" ma:contentTypeVersion="2" ma:contentTypeDescription="Crée un document." ma:contentTypeScope="" ma:versionID="bb27ba1bbeb667412e9bb2d93099311f">
  <xsd:schema xmlns:xsd="http://www.w3.org/2001/XMLSchema" xmlns:xs="http://www.w3.org/2001/XMLSchema" xmlns:p="http://schemas.microsoft.com/office/2006/metadata/properties" xmlns:ns2="d9b8819f-644e-4e2e-bf09-8a76532e681c" targetNamespace="http://schemas.microsoft.com/office/2006/metadata/properties" ma:root="true" ma:fieldsID="974c2ac12628b5015b2945173a957d44" ns2:_="">
    <xsd:import namespace="d9b8819f-644e-4e2e-bf09-8a76532e681c"/>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b8819f-644e-4e2e-bf09-8a76532e681c"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scription0 xmlns="d9b8819f-644e-4e2e-bf09-8a76532e681c" xsi:nil="true"/>
  </documentManagement>
</p:properties>
</file>

<file path=customXml/itemProps1.xml><?xml version="1.0" encoding="utf-8"?>
<ds:datastoreItem xmlns:ds="http://schemas.openxmlformats.org/officeDocument/2006/customXml" ds:itemID="{1D6BD7C5-AE49-4865-8DE9-44AE75ECC29A}">
  <ds:schemaRefs>
    <ds:schemaRef ds:uri="http://schemas.microsoft.com/sharepoint/v3/contenttype/forms"/>
  </ds:schemaRefs>
</ds:datastoreItem>
</file>

<file path=customXml/itemProps2.xml><?xml version="1.0" encoding="utf-8"?>
<ds:datastoreItem xmlns:ds="http://schemas.openxmlformats.org/officeDocument/2006/customXml" ds:itemID="{D28F9CF5-CB29-41B4-B267-475D20FB81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b8819f-644e-4e2e-bf09-8a76532e68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2790E1-966A-497A-ABBD-24ECAA34A18E}">
  <ds:schemaRefs>
    <ds:schemaRef ds:uri="http://purl.org/dc/elements/1.1/"/>
    <ds:schemaRef ds:uri="http://purl.org/dc/terms/"/>
    <ds:schemaRef ds:uri="http://schemas.microsoft.com/office/2006/documentManagement/types"/>
    <ds:schemaRef ds:uri="http://schemas.microsoft.com/office/2006/metadata/properties"/>
    <ds:schemaRef ds:uri="http://purl.org/dc/dcmitype/"/>
    <ds:schemaRef ds:uri="http://www.w3.org/XML/1998/namespace"/>
    <ds:schemaRef ds:uri="http://schemas.openxmlformats.org/package/2006/metadata/core-properties"/>
    <ds:schemaRef ds:uri="d9b8819f-644e-4e2e-bf09-8a76532e681c"/>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5986</TotalTime>
  <Words>951</Words>
  <Application>Microsoft Office PowerPoint</Application>
  <PresentationFormat>Affichage à l'écran (16:9)</PresentationFormat>
  <Paragraphs>106</Paragraphs>
  <Slides>8</Slides>
  <Notes>5</Notes>
  <HiddenSlides>0</HiddenSlides>
  <MMClips>0</MMClips>
  <ScaleCrop>false</ScaleCrop>
  <HeadingPairs>
    <vt:vector size="6" baseType="variant">
      <vt:variant>
        <vt:lpstr>Polices utilisées</vt:lpstr>
      </vt:variant>
      <vt:variant>
        <vt:i4>4</vt:i4>
      </vt:variant>
      <vt:variant>
        <vt:lpstr>Thème</vt:lpstr>
      </vt:variant>
      <vt:variant>
        <vt:i4>3</vt:i4>
      </vt:variant>
      <vt:variant>
        <vt:lpstr>Titres des diapositives</vt:lpstr>
      </vt:variant>
      <vt:variant>
        <vt:i4>8</vt:i4>
      </vt:variant>
    </vt:vector>
  </HeadingPairs>
  <TitlesOfParts>
    <vt:vector size="15" baseType="lpstr">
      <vt:lpstr>Arial</vt:lpstr>
      <vt:lpstr>Arial Italic</vt:lpstr>
      <vt:lpstr>Calibri</vt:lpstr>
      <vt:lpstr>Wingdings</vt:lpstr>
      <vt:lpstr>page de presentation et de partie</vt:lpstr>
      <vt:lpstr>page de sous-partie</vt:lpstr>
      <vt:lpstr>pages de contenus</vt:lpstr>
      <vt:lpstr>Cuisine Occitane </vt:lpstr>
      <vt:lpstr>SOMMAIRE</vt:lpstr>
      <vt:lpstr>1. De la réalité professionnelle au choix didactique</vt:lpstr>
      <vt:lpstr>Présentation PowerPoint</vt:lpstr>
      <vt:lpstr>3. DES Situations PROFESSIONNELLES aux activités… Des activités aux compétences</vt:lpstr>
      <vt:lpstr>Présentation PowerPoint</vt:lpstr>
      <vt:lpstr>Présentation PowerPoint</vt:lpstr>
      <vt:lpstr>DOCUMENTS Supports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Matrice IGAENR 2018</dc:title>
  <dc:creator>Administrateur MEN</dc:creator>
  <cp:lastModifiedBy>fabienne mauri</cp:lastModifiedBy>
  <cp:revision>265</cp:revision>
  <cp:lastPrinted>2020-03-25T13:52:25Z</cp:lastPrinted>
  <dcterms:created xsi:type="dcterms:W3CDTF">2015-02-04T10:43:31Z</dcterms:created>
  <dcterms:modified xsi:type="dcterms:W3CDTF">2020-06-10T14:24:39Z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0x010100873AB55E0CC5DA459F57F5A42893F46A005A087D358B12CA4E82A8A8BA9B8A8CF200D3544DBFAD4F664AA25DF68E6D1F0A9E00689F2856DFEDCE40890FDCED81A7DFC9004B2C6109FE78734FA1BFBA370D2D27D9</vt:lpwstr>
  </property>
</Properties>
</file>