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61" r:id="rId5"/>
    <p:sldMasterId id="2147483663" r:id="rId6"/>
    <p:sldMasterId id="2147483681" r:id="rId7"/>
  </p:sldMasterIdLst>
  <p:notesMasterIdLst>
    <p:notesMasterId r:id="rId23"/>
  </p:notesMasterIdLst>
  <p:handoutMasterIdLst>
    <p:handoutMasterId r:id="rId24"/>
  </p:handoutMasterIdLst>
  <p:sldIdLst>
    <p:sldId id="271" r:id="rId8"/>
    <p:sldId id="284" r:id="rId9"/>
    <p:sldId id="286" r:id="rId10"/>
    <p:sldId id="302" r:id="rId11"/>
    <p:sldId id="303" r:id="rId12"/>
    <p:sldId id="290" r:id="rId13"/>
    <p:sldId id="288" r:id="rId14"/>
    <p:sldId id="291" r:id="rId15"/>
    <p:sldId id="292" r:id="rId16"/>
    <p:sldId id="293" r:id="rId17"/>
    <p:sldId id="296" r:id="rId18"/>
    <p:sldId id="297" r:id="rId19"/>
    <p:sldId id="299" r:id="rId20"/>
    <p:sldId id="300" r:id="rId21"/>
    <p:sldId id="301" r:id="rId22"/>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CC9"/>
    <a:srgbClr val="1A86D0"/>
    <a:srgbClr val="1FA1E5"/>
    <a:srgbClr val="9B008A"/>
    <a:srgbClr val="7800FF"/>
    <a:srgbClr val="8800D1"/>
    <a:srgbClr val="7B00AC"/>
    <a:srgbClr val="6E008E"/>
    <a:srgbClr val="821164"/>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9" autoAdjust="0"/>
    <p:restoredTop sz="95382" autoAdjust="0"/>
  </p:normalViewPr>
  <p:slideViewPr>
    <p:cSldViewPr snapToGrid="0" snapToObjects="1">
      <p:cViewPr>
        <p:scale>
          <a:sx n="140" d="100"/>
          <a:sy n="140" d="100"/>
        </p:scale>
        <p:origin x="82" y="-63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10/06/2020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10/06/2020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59417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a:t>
            </a:r>
            <a:r>
              <a:rPr lang="fr-FR" baseline="0" dirty="0"/>
              <a:t> matrice ne se substitue pas au référentiel de formation; il s’agit uniquement d’une grille de lecture voulue synthétique et que nous avons </a:t>
            </a:r>
            <a:r>
              <a:rPr lang="fr-FR" sz="1200" kern="1200" dirty="0">
                <a:solidFill>
                  <a:schemeClr val="tx1"/>
                </a:solidFill>
                <a:effectLst/>
                <a:latin typeface="+mn-lt"/>
                <a:ea typeface="+mn-ea"/>
                <a:cs typeface="+mn-cs"/>
              </a:rPr>
              <a:t>réfléchie avec l’idée de faciliter l’entrée dans le référentiel et la conception de scénarii.</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2618958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10" y="732241"/>
            <a:ext cx="7894637" cy="1825421"/>
          </a:xfrm>
        </p:spPr>
        <p:txBody>
          <a:bodyPr/>
          <a:lstStyle/>
          <a:p>
            <a:r>
              <a:rPr lang="fr-FR" dirty="0"/>
              <a:t>CLIQUEZ ET MODIFIEZ LE TITRE</a:t>
            </a:r>
          </a:p>
        </p:txBody>
      </p:sp>
      <p:sp>
        <p:nvSpPr>
          <p:cNvPr id="3" name="Sous-titre 2"/>
          <p:cNvSpPr>
            <a:spLocks noGrp="1"/>
          </p:cNvSpPr>
          <p:nvPr>
            <p:ph type="subTitle" idx="1"/>
          </p:nvPr>
        </p:nvSpPr>
        <p:spPr>
          <a:xfrm>
            <a:off x="1090609" y="2604156"/>
            <a:ext cx="7596190" cy="1314450"/>
          </a:xfrm>
        </p:spPr>
        <p:txBody>
          <a:bodyPr/>
          <a:lstStyle>
            <a:lvl1pPr marL="0" indent="0" algn="l">
              <a:buNone/>
              <a:defRPr baseline="0">
                <a:solidFill>
                  <a:srgbClr val="407CC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26336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407CC9"/>
                </a:solidFill>
              </a:defRPr>
            </a:lvl1pPr>
          </a:lstStyle>
          <a:p>
            <a:r>
              <a:rPr lang="fr-FR" dirty="0"/>
              <a:t>Cliquez et modifiez le titre</a:t>
            </a:r>
          </a:p>
        </p:txBody>
      </p:sp>
      <p:sp>
        <p:nvSpPr>
          <p:cNvPr id="8" name="Espace réservé du texte 7"/>
          <p:cNvSpPr>
            <a:spLocks noGrp="1"/>
          </p:cNvSpPr>
          <p:nvPr>
            <p:ph type="body" sz="quarter" idx="13"/>
          </p:nvPr>
        </p:nvSpPr>
        <p:spPr>
          <a:xfrm>
            <a:off x="1095375" y="3090863"/>
            <a:ext cx="7505700" cy="1360885"/>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1095375" y="2028826"/>
            <a:ext cx="7505700" cy="867735"/>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804864" y="1103312"/>
            <a:ext cx="7881937" cy="3449241"/>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107223"/>
            <a:ext cx="7881400" cy="3394472"/>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627063" marR="0" indent="-169863" algn="l" defTabSz="457200" rtl="0" eaLnBrk="1" fontAlgn="auto" latinLnBrk="0" hangingPunct="1">
              <a:lnSpc>
                <a:spcPct val="100000"/>
              </a:lnSpc>
              <a:spcBef>
                <a:spcPct val="20000"/>
              </a:spcBef>
              <a:spcAft>
                <a:spcPts val="0"/>
              </a:spcAft>
              <a:buClr>
                <a:srgbClr val="1A86D0"/>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1A86D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8153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hasCustomPrompt="1"/>
          </p:nvPr>
        </p:nvSpPr>
        <p:spPr>
          <a:xfrm>
            <a:off x="804864" y="1102034"/>
            <a:ext cx="7881937" cy="3298031"/>
          </a:xfrm>
        </p:spPr>
        <p:txBody>
          <a:bodyPr/>
          <a:lstStyle>
            <a:lvl1pPr>
              <a:buClr>
                <a:srgbClr val="1A86D0"/>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52269"/>
            <a:ext cx="8004162" cy="621431"/>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120898"/>
            <a:ext cx="7923066" cy="2424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4025503"/>
            <a:ext cx="7923066" cy="603647"/>
          </a:xfrm>
        </p:spPr>
        <p:txBody>
          <a:bodyPr/>
          <a:lstStyle>
            <a:lvl1pPr marL="0" indent="0">
              <a:buNone/>
              <a:defRPr sz="1400" baseline="0">
                <a:solidFill>
                  <a:srgbClr val="407CC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extLst>
      <p:ext uri="{BB962C8B-B14F-4D97-AF65-F5344CB8AC3E}">
        <p14:creationId xmlns:p14="http://schemas.microsoft.com/office/powerpoint/2010/main" val="243092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465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6" y="686880"/>
            <a:ext cx="7982797" cy="191172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7" y="2598603"/>
            <a:ext cx="7589313" cy="936947"/>
          </a:xfrm>
          <a:prstGeom prst="rect">
            <a:avLst/>
          </a:prstGeom>
        </p:spPr>
        <p:txBody>
          <a:bodyPr vert="horz" lIns="91440" tIns="45720" rIns="91440" bIns="45720" rtlCol="0">
            <a:normAutofit/>
          </a:bodyPr>
          <a:lstStyle/>
          <a:p>
            <a:pPr lvl="0"/>
            <a:r>
              <a:rPr lang="fr-FR" dirty="0"/>
              <a:t>Cliquez pour modifier les styles du texte du masque</a:t>
            </a:r>
          </a:p>
        </p:txBody>
      </p:sp>
      <p:cxnSp>
        <p:nvCxnSpPr>
          <p:cNvPr id="16" name="Connecteur droit 15"/>
          <p:cNvCxnSpPr/>
          <p:nvPr userDrawn="1"/>
        </p:nvCxnSpPr>
        <p:spPr>
          <a:xfrm>
            <a:off x="698886" y="4137313"/>
            <a:ext cx="6290733" cy="0"/>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4" y="3366810"/>
            <a:ext cx="1519767" cy="768349"/>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6" y="0"/>
            <a:ext cx="295" cy="4130965"/>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36256" y="4441211"/>
            <a:ext cx="6258958" cy="5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4" y="523498"/>
            <a:ext cx="7781697" cy="1504742"/>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3" y="2028240"/>
            <a:ext cx="7781697" cy="885547"/>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5" name="Connecteur droit 14"/>
          <p:cNvCxnSpPr/>
          <p:nvPr userDrawn="1"/>
        </p:nvCxnSpPr>
        <p:spPr>
          <a:xfrm>
            <a:off x="698886" y="2920134"/>
            <a:ext cx="6290733" cy="0"/>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5214" y="2149632"/>
            <a:ext cx="1519767" cy="768349"/>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9181" y="0"/>
            <a:ext cx="1" cy="2913787"/>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36256" y="4441211"/>
            <a:ext cx="6258958" cy="5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4400" kern="1200">
          <a:solidFill>
            <a:srgbClr val="1A86D0"/>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96520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107017"/>
            <a:ext cx="7881400" cy="3394472"/>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3" name="Connecteur droit 12"/>
          <p:cNvCxnSpPr/>
          <p:nvPr userDrawn="1"/>
        </p:nvCxnSpPr>
        <p:spPr>
          <a:xfrm>
            <a:off x="698886" y="971550"/>
            <a:ext cx="7173849" cy="0"/>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654480"/>
            <a:ext cx="642246" cy="314917"/>
          </a:xfrm>
          <a:prstGeom prst="line">
            <a:avLst/>
          </a:prstGeom>
          <a:ln w="57150" cap="rnd" cmpd="sng">
            <a:solidFill>
              <a:srgbClr val="1A86D0"/>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1" y="0"/>
            <a:ext cx="1" cy="965203"/>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baseline="0">
          <a:solidFill>
            <a:srgbClr val="407CC9"/>
          </a:solidFill>
          <a:latin typeface="+mn-lt"/>
          <a:ea typeface="+mn-ea"/>
          <a:cs typeface="+mn-cs"/>
        </a:defRPr>
      </a:lvl1pPr>
      <a:lvl2pPr marL="627063" indent="-169863" algn="l" defTabSz="457200" rtl="0" eaLnBrk="1" latinLnBrk="0" hangingPunct="1">
        <a:spcBef>
          <a:spcPct val="20000"/>
        </a:spcBef>
        <a:buClr>
          <a:srgbClr val="3D7CC9"/>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3D7CC9"/>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110248"/>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view.genial.ly/5ec39c108e243b0d5a33df7c/presentation-scenariser-en-bac-agora"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a:t>Sarl MONNET</a:t>
            </a:r>
          </a:p>
        </p:txBody>
      </p:sp>
      <p:sp>
        <p:nvSpPr>
          <p:cNvPr id="3" name="Sous-titre 2"/>
          <p:cNvSpPr>
            <a:spLocks noGrp="1"/>
          </p:cNvSpPr>
          <p:nvPr>
            <p:ph type="subTitle" idx="1"/>
          </p:nvPr>
        </p:nvSpPr>
        <p:spPr/>
        <p:txBody>
          <a:bodyPr>
            <a:normAutofit/>
          </a:bodyPr>
          <a:lstStyle/>
          <a:p>
            <a:r>
              <a:rPr lang="fr-FR" sz="1500" dirty="0"/>
              <a:t>Académie de Versailles</a:t>
            </a:r>
          </a:p>
          <a:p>
            <a:r>
              <a:rPr lang="fr-FR" sz="1500" dirty="0"/>
              <a:t>Brigitte De Crozant et Stéphane Berthe </a:t>
            </a:r>
          </a:p>
          <a:p>
            <a:endParaRPr lang="fr-FR" dirty="0">
              <a:solidFill>
                <a:schemeClr val="bg1">
                  <a:lumMod val="50000"/>
                </a:schemeClr>
              </a:solidFill>
            </a:endParaRPr>
          </a:p>
        </p:txBody>
      </p:sp>
    </p:spTree>
    <p:extLst>
      <p:ext uri="{BB962C8B-B14F-4D97-AF65-F5344CB8AC3E}">
        <p14:creationId xmlns:p14="http://schemas.microsoft.com/office/powerpoint/2010/main" val="5135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45915"/>
            <a:ext cx="7847534" cy="566370"/>
          </a:xfrm>
        </p:spPr>
        <p:txBody>
          <a:bodyPr>
            <a:normAutofit/>
          </a:bodyPr>
          <a:lstStyle/>
          <a:p>
            <a:r>
              <a:rPr lang="fr-FR" sz="2400" b="1" dirty="0"/>
              <a:t>La fiche d’intention pédagogique</a:t>
            </a:r>
          </a:p>
        </p:txBody>
      </p:sp>
      <p:sp>
        <p:nvSpPr>
          <p:cNvPr id="5" name="Espace réservé du texte 5">
            <a:extLst>
              <a:ext uri="{FF2B5EF4-FFF2-40B4-BE49-F238E27FC236}">
                <a16:creationId xmlns:a16="http://schemas.microsoft.com/office/drawing/2014/main" id="{A3C0EF57-72E2-634A-A1E3-EA5A37ED17FB}"/>
              </a:ext>
            </a:extLst>
          </p:cNvPr>
          <p:cNvSpPr txBox="1">
            <a:spLocks/>
          </p:cNvSpPr>
          <p:nvPr/>
        </p:nvSpPr>
        <p:spPr>
          <a:xfrm>
            <a:off x="770997" y="1272645"/>
            <a:ext cx="7881937" cy="344924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baseline="0">
                <a:solidFill>
                  <a:srgbClr val="3D7CC9"/>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a:p>
          <a:p>
            <a:pPr lvl="1"/>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728" y="1043220"/>
            <a:ext cx="3813242" cy="390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59" y="1043220"/>
            <a:ext cx="3896435" cy="379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937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62063" y="0"/>
            <a:ext cx="7881937" cy="965200"/>
          </a:xfrm>
          <a:prstGeom prst="rect">
            <a:avLst/>
          </a:prstGeom>
        </p:spPr>
        <p:txBody>
          <a:bodyPr>
            <a:normAutofit/>
          </a:bodyPr>
          <a:lstStyle/>
          <a:p>
            <a:r>
              <a:rPr lang="fr-FR" dirty="0"/>
              <a:t>Le scenario </a:t>
            </a:r>
          </a:p>
        </p:txBody>
      </p:sp>
      <p:sp>
        <p:nvSpPr>
          <p:cNvPr id="6" name="Espace réservé du texte 5"/>
          <p:cNvSpPr>
            <a:spLocks noGrp="1"/>
          </p:cNvSpPr>
          <p:nvPr>
            <p:ph type="body" sz="quarter" idx="4294967295"/>
          </p:nvPr>
        </p:nvSpPr>
        <p:spPr>
          <a:xfrm>
            <a:off x="0" y="1120775"/>
            <a:ext cx="7881938" cy="3448050"/>
          </a:xfrm>
          <a:prstGeom prst="rect">
            <a:avLst/>
          </a:prstGeom>
        </p:spPr>
        <p:txBody>
          <a:bodyPr>
            <a:normAutofit/>
          </a:bodyPr>
          <a:lstStyle/>
          <a:p>
            <a:pPr lvl="1">
              <a:buClr>
                <a:srgbClr val="3D7CC9"/>
              </a:buClr>
            </a:pPr>
            <a:endParaRPr lang="fr-FR" dirty="0"/>
          </a:p>
          <a:p>
            <a:pPr lvl="1">
              <a:buClr>
                <a:srgbClr val="3D7CC9"/>
              </a:buClr>
            </a:pPr>
            <a:endParaRPr lang="fr-FR" dirty="0"/>
          </a:p>
        </p:txBody>
      </p:sp>
      <p:sp>
        <p:nvSpPr>
          <p:cNvPr id="5" name="Espace réservé du texte 5">
            <a:extLst>
              <a:ext uri="{FF2B5EF4-FFF2-40B4-BE49-F238E27FC236}">
                <a16:creationId xmlns:a16="http://schemas.microsoft.com/office/drawing/2014/main" id="{A3C0EF57-72E2-634A-A1E3-EA5A37ED17FB}"/>
              </a:ext>
            </a:extLst>
          </p:cNvPr>
          <p:cNvSpPr txBox="1">
            <a:spLocks/>
          </p:cNvSpPr>
          <p:nvPr/>
        </p:nvSpPr>
        <p:spPr>
          <a:xfrm>
            <a:off x="770997" y="1272645"/>
            <a:ext cx="7881937" cy="344924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baseline="0">
                <a:solidFill>
                  <a:srgbClr val="3D7CC9"/>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a:p>
          <a:p>
            <a:pPr lvl="1"/>
            <a:endParaRPr lang="fr-FR" dirty="0"/>
          </a:p>
        </p:txBody>
      </p:sp>
      <p:pic>
        <p:nvPicPr>
          <p:cNvPr id="4" name="Image 3">
            <a:extLst>
              <a:ext uri="{FF2B5EF4-FFF2-40B4-BE49-F238E27FC236}">
                <a16:creationId xmlns:a16="http://schemas.microsoft.com/office/drawing/2014/main" id="{33802E89-83EA-8946-97E6-F1F483ECA8E4}"/>
              </a:ext>
            </a:extLst>
          </p:cNvPr>
          <p:cNvPicPr>
            <a:picLocks noChangeAspect="1"/>
          </p:cNvPicPr>
          <p:nvPr/>
        </p:nvPicPr>
        <p:blipFill>
          <a:blip r:embed="rId2"/>
          <a:stretch>
            <a:fillRect/>
          </a:stretch>
        </p:blipFill>
        <p:spPr>
          <a:xfrm>
            <a:off x="0" y="68950"/>
            <a:ext cx="9144000" cy="5005599"/>
          </a:xfrm>
          <a:prstGeom prst="rect">
            <a:avLst/>
          </a:prstGeom>
        </p:spPr>
      </p:pic>
    </p:spTree>
    <p:extLst>
      <p:ext uri="{BB962C8B-B14F-4D97-AF65-F5344CB8AC3E}">
        <p14:creationId xmlns:p14="http://schemas.microsoft.com/office/powerpoint/2010/main" val="174653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4294967295"/>
          </p:nvPr>
        </p:nvSpPr>
        <p:spPr>
          <a:xfrm>
            <a:off x="0" y="1120775"/>
            <a:ext cx="7881938" cy="3448050"/>
          </a:xfrm>
          <a:prstGeom prst="rect">
            <a:avLst/>
          </a:prstGeom>
        </p:spPr>
        <p:txBody>
          <a:bodyPr>
            <a:normAutofit/>
          </a:bodyPr>
          <a:lstStyle/>
          <a:p>
            <a:pPr lvl="1">
              <a:buClr>
                <a:srgbClr val="3D7CC9"/>
              </a:buClr>
            </a:pPr>
            <a:endParaRPr lang="fr-FR" dirty="0"/>
          </a:p>
          <a:p>
            <a:pPr lvl="1">
              <a:buClr>
                <a:srgbClr val="3D7CC9"/>
              </a:buClr>
            </a:pPr>
            <a:endParaRPr lang="fr-FR" dirty="0"/>
          </a:p>
        </p:txBody>
      </p:sp>
      <p:sp>
        <p:nvSpPr>
          <p:cNvPr id="5" name="Espace réservé du texte 5">
            <a:extLst>
              <a:ext uri="{FF2B5EF4-FFF2-40B4-BE49-F238E27FC236}">
                <a16:creationId xmlns:a16="http://schemas.microsoft.com/office/drawing/2014/main" id="{A3C0EF57-72E2-634A-A1E3-EA5A37ED17FB}"/>
              </a:ext>
            </a:extLst>
          </p:cNvPr>
          <p:cNvSpPr txBox="1">
            <a:spLocks/>
          </p:cNvSpPr>
          <p:nvPr/>
        </p:nvSpPr>
        <p:spPr>
          <a:xfrm>
            <a:off x="770997" y="1272645"/>
            <a:ext cx="7881937" cy="344924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baseline="0">
                <a:solidFill>
                  <a:srgbClr val="3D7CC9"/>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a:p>
          <a:p>
            <a:pPr lvl="1"/>
            <a:endParaRPr lang="fr-FR" dirty="0"/>
          </a:p>
        </p:txBody>
      </p:sp>
      <p:pic>
        <p:nvPicPr>
          <p:cNvPr id="7" name="Image 6">
            <a:extLst>
              <a:ext uri="{FF2B5EF4-FFF2-40B4-BE49-F238E27FC236}">
                <a16:creationId xmlns:a16="http://schemas.microsoft.com/office/drawing/2014/main" id="{D863147B-C0E2-9245-BC1B-9365176B26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882" r="1329" b="1569"/>
          <a:stretch/>
        </p:blipFill>
        <p:spPr>
          <a:xfrm>
            <a:off x="522484" y="378692"/>
            <a:ext cx="8130450" cy="4512797"/>
          </a:xfrm>
          <a:prstGeom prst="rect">
            <a:avLst/>
          </a:prstGeom>
        </p:spPr>
      </p:pic>
    </p:spTree>
    <p:extLst>
      <p:ext uri="{BB962C8B-B14F-4D97-AF65-F5344CB8AC3E}">
        <p14:creationId xmlns:p14="http://schemas.microsoft.com/office/powerpoint/2010/main" val="202442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62063" y="0"/>
            <a:ext cx="7881937" cy="965200"/>
          </a:xfrm>
          <a:prstGeom prst="rect">
            <a:avLst/>
          </a:prstGeom>
        </p:spPr>
        <p:txBody>
          <a:bodyPr>
            <a:normAutofit/>
          </a:bodyPr>
          <a:lstStyle/>
          <a:p>
            <a:r>
              <a:rPr lang="fr-FR" dirty="0"/>
              <a:t>Le scenario </a:t>
            </a:r>
          </a:p>
        </p:txBody>
      </p:sp>
      <p:sp>
        <p:nvSpPr>
          <p:cNvPr id="6" name="Espace réservé du texte 5"/>
          <p:cNvSpPr>
            <a:spLocks noGrp="1"/>
          </p:cNvSpPr>
          <p:nvPr>
            <p:ph type="body" sz="quarter" idx="4294967295"/>
          </p:nvPr>
        </p:nvSpPr>
        <p:spPr>
          <a:xfrm>
            <a:off x="0" y="1120775"/>
            <a:ext cx="7881938" cy="3448050"/>
          </a:xfrm>
          <a:prstGeom prst="rect">
            <a:avLst/>
          </a:prstGeom>
        </p:spPr>
        <p:txBody>
          <a:bodyPr>
            <a:normAutofit/>
          </a:bodyPr>
          <a:lstStyle/>
          <a:p>
            <a:pPr lvl="1">
              <a:buClr>
                <a:srgbClr val="3D7CC9"/>
              </a:buClr>
            </a:pPr>
            <a:endParaRPr lang="fr-FR" dirty="0"/>
          </a:p>
          <a:p>
            <a:pPr lvl="1">
              <a:buClr>
                <a:srgbClr val="3D7CC9"/>
              </a:buClr>
            </a:pPr>
            <a:endParaRPr lang="fr-FR" dirty="0"/>
          </a:p>
        </p:txBody>
      </p:sp>
      <p:sp>
        <p:nvSpPr>
          <p:cNvPr id="5" name="Espace réservé du texte 5">
            <a:extLst>
              <a:ext uri="{FF2B5EF4-FFF2-40B4-BE49-F238E27FC236}">
                <a16:creationId xmlns:a16="http://schemas.microsoft.com/office/drawing/2014/main" id="{A3C0EF57-72E2-634A-A1E3-EA5A37ED17FB}"/>
              </a:ext>
            </a:extLst>
          </p:cNvPr>
          <p:cNvSpPr txBox="1">
            <a:spLocks/>
          </p:cNvSpPr>
          <p:nvPr/>
        </p:nvSpPr>
        <p:spPr>
          <a:xfrm>
            <a:off x="770997" y="1272645"/>
            <a:ext cx="7881937" cy="344924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baseline="0">
                <a:solidFill>
                  <a:srgbClr val="3D7CC9"/>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a:p>
          <a:p>
            <a:pPr lvl="1"/>
            <a:endParaRPr lang="fr-FR" dirty="0"/>
          </a:p>
        </p:txBody>
      </p:sp>
      <p:pic>
        <p:nvPicPr>
          <p:cNvPr id="4" name="Image 3">
            <a:extLst>
              <a:ext uri="{FF2B5EF4-FFF2-40B4-BE49-F238E27FC236}">
                <a16:creationId xmlns:a16="http://schemas.microsoft.com/office/drawing/2014/main" id="{F60A5BB5-17BE-D949-9981-8CB8F1469104}"/>
              </a:ext>
            </a:extLst>
          </p:cNvPr>
          <p:cNvPicPr>
            <a:picLocks noChangeAspect="1"/>
          </p:cNvPicPr>
          <p:nvPr/>
        </p:nvPicPr>
        <p:blipFill>
          <a:blip r:embed="rId2"/>
          <a:stretch>
            <a:fillRect/>
          </a:stretch>
        </p:blipFill>
        <p:spPr>
          <a:xfrm>
            <a:off x="0" y="71522"/>
            <a:ext cx="9144000" cy="5000456"/>
          </a:xfrm>
          <a:prstGeom prst="rect">
            <a:avLst/>
          </a:prstGeom>
        </p:spPr>
      </p:pic>
    </p:spTree>
    <p:extLst>
      <p:ext uri="{BB962C8B-B14F-4D97-AF65-F5344CB8AC3E}">
        <p14:creationId xmlns:p14="http://schemas.microsoft.com/office/powerpoint/2010/main" val="1424044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62063" y="0"/>
            <a:ext cx="7881937" cy="965200"/>
          </a:xfrm>
          <a:prstGeom prst="rect">
            <a:avLst/>
          </a:prstGeom>
        </p:spPr>
        <p:txBody>
          <a:bodyPr>
            <a:normAutofit/>
          </a:bodyPr>
          <a:lstStyle/>
          <a:p>
            <a:r>
              <a:rPr lang="fr-FR" dirty="0"/>
              <a:t>Le scenario </a:t>
            </a:r>
          </a:p>
        </p:txBody>
      </p:sp>
      <p:sp>
        <p:nvSpPr>
          <p:cNvPr id="6" name="Espace réservé du texte 5"/>
          <p:cNvSpPr>
            <a:spLocks noGrp="1"/>
          </p:cNvSpPr>
          <p:nvPr>
            <p:ph type="body" sz="quarter" idx="4294967295"/>
          </p:nvPr>
        </p:nvSpPr>
        <p:spPr>
          <a:xfrm>
            <a:off x="0" y="1120775"/>
            <a:ext cx="7881938" cy="3448050"/>
          </a:xfrm>
          <a:prstGeom prst="rect">
            <a:avLst/>
          </a:prstGeom>
        </p:spPr>
        <p:txBody>
          <a:bodyPr>
            <a:normAutofit/>
          </a:bodyPr>
          <a:lstStyle/>
          <a:p>
            <a:pPr lvl="1">
              <a:buClr>
                <a:srgbClr val="3D7CC9"/>
              </a:buClr>
            </a:pPr>
            <a:endParaRPr lang="fr-FR" dirty="0"/>
          </a:p>
          <a:p>
            <a:pPr lvl="1">
              <a:buClr>
                <a:srgbClr val="3D7CC9"/>
              </a:buClr>
            </a:pPr>
            <a:endParaRPr lang="fr-FR" dirty="0"/>
          </a:p>
        </p:txBody>
      </p:sp>
      <p:sp>
        <p:nvSpPr>
          <p:cNvPr id="5" name="Espace réservé du texte 5">
            <a:extLst>
              <a:ext uri="{FF2B5EF4-FFF2-40B4-BE49-F238E27FC236}">
                <a16:creationId xmlns:a16="http://schemas.microsoft.com/office/drawing/2014/main" id="{A3C0EF57-72E2-634A-A1E3-EA5A37ED17FB}"/>
              </a:ext>
            </a:extLst>
          </p:cNvPr>
          <p:cNvSpPr txBox="1">
            <a:spLocks/>
          </p:cNvSpPr>
          <p:nvPr/>
        </p:nvSpPr>
        <p:spPr>
          <a:xfrm>
            <a:off x="770997" y="1272645"/>
            <a:ext cx="7881937" cy="344924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baseline="0">
                <a:solidFill>
                  <a:srgbClr val="3D7CC9"/>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a:p>
          <a:p>
            <a:pPr lvl="1"/>
            <a:endParaRPr lang="fr-FR" dirty="0"/>
          </a:p>
        </p:txBody>
      </p:sp>
      <p:pic>
        <p:nvPicPr>
          <p:cNvPr id="4" name="Image 3">
            <a:extLst>
              <a:ext uri="{FF2B5EF4-FFF2-40B4-BE49-F238E27FC236}">
                <a16:creationId xmlns:a16="http://schemas.microsoft.com/office/drawing/2014/main" id="{CA258881-679F-7143-95FE-CE015189A9C4}"/>
              </a:ext>
            </a:extLst>
          </p:cNvPr>
          <p:cNvPicPr>
            <a:picLocks noChangeAspect="1"/>
          </p:cNvPicPr>
          <p:nvPr/>
        </p:nvPicPr>
        <p:blipFill rotWithShape="1">
          <a:blip r:embed="rId2"/>
          <a:srcRect l="1567" t="2391" r="2049" b="1928"/>
          <a:stretch/>
        </p:blipFill>
        <p:spPr>
          <a:xfrm>
            <a:off x="305218" y="77118"/>
            <a:ext cx="8813494" cy="4836405"/>
          </a:xfrm>
          <a:prstGeom prst="rect">
            <a:avLst/>
          </a:prstGeom>
        </p:spPr>
      </p:pic>
    </p:spTree>
    <p:extLst>
      <p:ext uri="{BB962C8B-B14F-4D97-AF65-F5344CB8AC3E}">
        <p14:creationId xmlns:p14="http://schemas.microsoft.com/office/powerpoint/2010/main" val="3920507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62063" y="0"/>
            <a:ext cx="7881937" cy="965200"/>
          </a:xfrm>
          <a:prstGeom prst="rect">
            <a:avLst/>
          </a:prstGeom>
        </p:spPr>
        <p:txBody>
          <a:bodyPr>
            <a:normAutofit/>
          </a:bodyPr>
          <a:lstStyle/>
          <a:p>
            <a:r>
              <a:rPr lang="fr-FR" dirty="0"/>
              <a:t>Le scenario </a:t>
            </a:r>
          </a:p>
        </p:txBody>
      </p:sp>
      <p:sp>
        <p:nvSpPr>
          <p:cNvPr id="6" name="Espace réservé du texte 5"/>
          <p:cNvSpPr>
            <a:spLocks noGrp="1"/>
          </p:cNvSpPr>
          <p:nvPr>
            <p:ph type="body" sz="quarter" idx="4294967295"/>
          </p:nvPr>
        </p:nvSpPr>
        <p:spPr>
          <a:xfrm>
            <a:off x="0" y="1120775"/>
            <a:ext cx="7881938" cy="3448050"/>
          </a:xfrm>
          <a:prstGeom prst="rect">
            <a:avLst/>
          </a:prstGeom>
        </p:spPr>
        <p:txBody>
          <a:bodyPr>
            <a:normAutofit/>
          </a:bodyPr>
          <a:lstStyle/>
          <a:p>
            <a:pPr lvl="1">
              <a:buClr>
                <a:srgbClr val="3D7CC9"/>
              </a:buClr>
            </a:pPr>
            <a:endParaRPr lang="fr-FR" dirty="0"/>
          </a:p>
          <a:p>
            <a:pPr lvl="1">
              <a:buClr>
                <a:srgbClr val="3D7CC9"/>
              </a:buClr>
            </a:pPr>
            <a:endParaRPr lang="fr-FR" dirty="0"/>
          </a:p>
        </p:txBody>
      </p:sp>
      <p:sp>
        <p:nvSpPr>
          <p:cNvPr id="5" name="Espace réservé du texte 5">
            <a:extLst>
              <a:ext uri="{FF2B5EF4-FFF2-40B4-BE49-F238E27FC236}">
                <a16:creationId xmlns:a16="http://schemas.microsoft.com/office/drawing/2014/main" id="{A3C0EF57-72E2-634A-A1E3-EA5A37ED17FB}"/>
              </a:ext>
            </a:extLst>
          </p:cNvPr>
          <p:cNvSpPr txBox="1">
            <a:spLocks/>
          </p:cNvSpPr>
          <p:nvPr/>
        </p:nvSpPr>
        <p:spPr>
          <a:xfrm>
            <a:off x="770997" y="1272645"/>
            <a:ext cx="7881937" cy="344924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baseline="0">
                <a:solidFill>
                  <a:srgbClr val="3D7CC9"/>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a:p>
          <a:p>
            <a:pPr lvl="1"/>
            <a:endParaRPr lang="fr-FR" dirty="0"/>
          </a:p>
        </p:txBody>
      </p:sp>
      <p:pic>
        <p:nvPicPr>
          <p:cNvPr id="7" name="Image 6">
            <a:extLst>
              <a:ext uri="{FF2B5EF4-FFF2-40B4-BE49-F238E27FC236}">
                <a16:creationId xmlns:a16="http://schemas.microsoft.com/office/drawing/2014/main" id="{674C247F-5786-154F-9386-0216035ED5C8}"/>
              </a:ext>
            </a:extLst>
          </p:cNvPr>
          <p:cNvPicPr>
            <a:picLocks noChangeAspect="1"/>
          </p:cNvPicPr>
          <p:nvPr/>
        </p:nvPicPr>
        <p:blipFill rotWithShape="1">
          <a:blip r:embed="rId2"/>
          <a:srcRect l="943" t="1295" r="1195"/>
          <a:stretch/>
        </p:blipFill>
        <p:spPr>
          <a:xfrm>
            <a:off x="132202" y="0"/>
            <a:ext cx="9011798" cy="5041470"/>
          </a:xfrm>
          <a:prstGeom prst="rect">
            <a:avLst/>
          </a:prstGeom>
        </p:spPr>
      </p:pic>
    </p:spTree>
    <p:extLst>
      <p:ext uri="{BB962C8B-B14F-4D97-AF65-F5344CB8AC3E}">
        <p14:creationId xmlns:p14="http://schemas.microsoft.com/office/powerpoint/2010/main" val="114263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6" name="Espace réservé du texte 5"/>
          <p:cNvSpPr>
            <a:spLocks noGrp="1"/>
          </p:cNvSpPr>
          <p:nvPr>
            <p:ph type="body" sz="quarter" idx="13"/>
          </p:nvPr>
        </p:nvSpPr>
        <p:spPr>
          <a:xfrm>
            <a:off x="669397" y="1372968"/>
            <a:ext cx="7881937" cy="2880980"/>
          </a:xfrm>
        </p:spPr>
        <p:txBody>
          <a:bodyPr>
            <a:normAutofit fontScale="92500" lnSpcReduction="20000"/>
          </a:bodyPr>
          <a:lstStyle/>
          <a:p>
            <a:pPr marL="268288" indent="-268288">
              <a:buClr>
                <a:srgbClr val="3D7CC9"/>
              </a:buClr>
              <a:buFont typeface="+mj-lt"/>
              <a:buAutoNum type="arabicPeriod"/>
            </a:pPr>
            <a:r>
              <a:rPr lang="fr-FR" dirty="0">
                <a:solidFill>
                  <a:schemeClr val="tx1"/>
                </a:solidFill>
              </a:rPr>
              <a:t>La démarche</a:t>
            </a:r>
          </a:p>
          <a:p>
            <a:pPr marL="268288" indent="-268288">
              <a:buClr>
                <a:srgbClr val="3D7CC9"/>
              </a:buClr>
              <a:buFont typeface="+mj-lt"/>
              <a:buAutoNum type="arabicPeriod"/>
            </a:pPr>
            <a:r>
              <a:rPr lang="fr-FR" dirty="0">
                <a:solidFill>
                  <a:schemeClr val="tx1"/>
                </a:solidFill>
              </a:rPr>
              <a:t>La matrice présentant le bloc 3</a:t>
            </a:r>
          </a:p>
          <a:p>
            <a:pPr marL="268288" indent="-268288">
              <a:buClr>
                <a:srgbClr val="3D7CC9"/>
              </a:buClr>
              <a:buFont typeface="+mj-lt"/>
              <a:buAutoNum type="arabicPeriod"/>
            </a:pPr>
            <a:r>
              <a:rPr lang="fr-FR" dirty="0">
                <a:solidFill>
                  <a:schemeClr val="tx1"/>
                </a:solidFill>
              </a:rPr>
              <a:t>La présentation du scénario :</a:t>
            </a:r>
          </a:p>
          <a:p>
            <a:pPr marL="625475" indent="0">
              <a:buClr>
                <a:srgbClr val="3D7CC9"/>
              </a:buClr>
              <a:buFont typeface="Wingdings" panose="05000000000000000000" pitchFamily="2" charset="2"/>
              <a:buChar char="F"/>
            </a:pPr>
            <a:r>
              <a:rPr lang="fr-FR" dirty="0">
                <a:solidFill>
                  <a:schemeClr val="tx1"/>
                </a:solidFill>
              </a:rPr>
              <a:t>Le contexte de travail</a:t>
            </a:r>
          </a:p>
          <a:p>
            <a:pPr marL="625475" indent="0">
              <a:buClr>
                <a:srgbClr val="3D7CC9"/>
              </a:buClr>
              <a:buFont typeface="Wingdings" panose="05000000000000000000" pitchFamily="2" charset="2"/>
              <a:buChar char="F"/>
            </a:pPr>
            <a:r>
              <a:rPr lang="fr-FR" dirty="0">
                <a:solidFill>
                  <a:schemeClr val="tx1"/>
                </a:solidFill>
              </a:rPr>
              <a:t>La fiche d’intention pédagogique</a:t>
            </a:r>
          </a:p>
          <a:p>
            <a:pPr marL="625475" indent="0">
              <a:buClr>
                <a:srgbClr val="3D7CC9"/>
              </a:buClr>
              <a:buFont typeface="Wingdings" panose="05000000000000000000" pitchFamily="2" charset="2"/>
              <a:buChar char="F"/>
            </a:pPr>
            <a:r>
              <a:rPr lang="fr-FR" dirty="0">
                <a:solidFill>
                  <a:schemeClr val="tx1"/>
                </a:solidFill>
              </a:rPr>
              <a:t>L’évènement professionnel</a:t>
            </a:r>
          </a:p>
          <a:p>
            <a:pPr marL="625475" indent="0">
              <a:buClr>
                <a:srgbClr val="3D7CC9"/>
              </a:buClr>
              <a:buFont typeface="Wingdings" panose="05000000000000000000" pitchFamily="2" charset="2"/>
              <a:buChar char="F"/>
            </a:pPr>
            <a:r>
              <a:rPr lang="fr-FR" dirty="0">
                <a:solidFill>
                  <a:schemeClr val="tx1"/>
                </a:solidFill>
              </a:rPr>
              <a:t>Les activités</a:t>
            </a:r>
          </a:p>
          <a:p>
            <a:pPr marL="625475" indent="0">
              <a:buClr>
                <a:srgbClr val="3D7CC9"/>
              </a:buClr>
              <a:buFont typeface="Wingdings" panose="05000000000000000000" pitchFamily="2" charset="2"/>
              <a:buChar char="F"/>
            </a:pPr>
            <a:r>
              <a:rPr lang="fr-FR" dirty="0">
                <a:solidFill>
                  <a:schemeClr val="tx1"/>
                </a:solidFill>
              </a:rPr>
              <a:t>Les ressources</a:t>
            </a:r>
          </a:p>
          <a:p>
            <a:pPr marL="625475" indent="0">
              <a:buClr>
                <a:srgbClr val="3D7CC9"/>
              </a:buClr>
              <a:buFont typeface="Wingdings" panose="05000000000000000000" pitchFamily="2" charset="2"/>
              <a:buChar char="F"/>
            </a:pPr>
            <a:r>
              <a:rPr lang="fr-FR" dirty="0">
                <a:solidFill>
                  <a:schemeClr val="tx1"/>
                </a:solidFill>
              </a:rPr>
              <a:t>Les prolongements possibles</a:t>
            </a:r>
          </a:p>
          <a:p>
            <a:pPr marL="0" indent="0">
              <a:buClr>
                <a:srgbClr val="3D7CC9"/>
              </a:buClr>
              <a:buNone/>
            </a:pPr>
            <a:endParaRPr lang="fr-FR" dirty="0">
              <a:solidFill>
                <a:schemeClr val="tx1"/>
              </a:solidFill>
            </a:endParaRPr>
          </a:p>
          <a:p>
            <a:pPr marL="0" indent="0">
              <a:buClr>
                <a:srgbClr val="3D7CC9"/>
              </a:buClr>
              <a:buNone/>
            </a:pPr>
            <a:endParaRPr lang="fr-FR" dirty="0"/>
          </a:p>
        </p:txBody>
      </p:sp>
    </p:spTree>
    <p:extLst>
      <p:ext uri="{BB962C8B-B14F-4D97-AF65-F5344CB8AC3E}">
        <p14:creationId xmlns:p14="http://schemas.microsoft.com/office/powerpoint/2010/main" val="326886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 démarche</a:t>
            </a:r>
          </a:p>
        </p:txBody>
      </p:sp>
      <p:sp>
        <p:nvSpPr>
          <p:cNvPr id="6" name="Espace réservé du texte 5"/>
          <p:cNvSpPr>
            <a:spLocks noGrp="1"/>
          </p:cNvSpPr>
          <p:nvPr>
            <p:ph type="body" sz="quarter" idx="13"/>
          </p:nvPr>
        </p:nvSpPr>
        <p:spPr/>
        <p:txBody>
          <a:bodyPr>
            <a:normAutofit/>
          </a:bodyPr>
          <a:lstStyle/>
          <a:p>
            <a:pPr>
              <a:buFont typeface="Arial" panose="020B0604020202020204" pitchFamily="34" charset="0"/>
              <a:buChar char="•"/>
            </a:pPr>
            <a:r>
              <a:rPr lang="fr-FR" dirty="0">
                <a:solidFill>
                  <a:schemeClr val="tx1"/>
                </a:solidFill>
              </a:rPr>
              <a:t>Point de départ : un scénario mis en œuvre précédemment en GA </a:t>
            </a:r>
          </a:p>
          <a:p>
            <a:pPr marL="0" indent="0">
              <a:buNone/>
            </a:pPr>
            <a:endParaRPr lang="fr-FR" dirty="0">
              <a:solidFill>
                <a:schemeClr val="tx1"/>
              </a:solidFill>
            </a:endParaRPr>
          </a:p>
          <a:p>
            <a:pPr>
              <a:buFont typeface="Arial" panose="020B0604020202020204" pitchFamily="34" charset="0"/>
              <a:buChar char="•"/>
            </a:pPr>
            <a:r>
              <a:rPr lang="fr-FR" dirty="0">
                <a:solidFill>
                  <a:schemeClr val="tx1"/>
                </a:solidFill>
              </a:rPr>
              <a:t>Transposition de ce scénario dans le nouveau référentiel </a:t>
            </a:r>
            <a:r>
              <a:rPr lang="fr-FR" dirty="0" err="1">
                <a:solidFill>
                  <a:schemeClr val="tx1"/>
                </a:solidFill>
              </a:rPr>
              <a:t>AGOrA</a:t>
            </a:r>
            <a:r>
              <a:rPr lang="fr-FR" dirty="0">
                <a:solidFill>
                  <a:schemeClr val="tx1"/>
                </a:solidFill>
              </a:rPr>
              <a:t> au regard des compétences attendues du Bloc 3</a:t>
            </a:r>
          </a:p>
          <a:p>
            <a:pPr>
              <a:buFont typeface="Arial" panose="020B0604020202020204" pitchFamily="34" charset="0"/>
              <a:buChar char="•"/>
            </a:pPr>
            <a:endParaRPr lang="fr-FR" dirty="0">
              <a:solidFill>
                <a:schemeClr val="tx1"/>
              </a:solidFill>
            </a:endParaRPr>
          </a:p>
          <a:p>
            <a:pPr>
              <a:buFont typeface="Arial" panose="020B0604020202020204" pitchFamily="34" charset="0"/>
              <a:buChar char="•"/>
            </a:pPr>
            <a:r>
              <a:rPr lang="fr-FR" dirty="0">
                <a:solidFill>
                  <a:schemeClr val="tx1"/>
                </a:solidFill>
              </a:rPr>
              <a:t> Adaptation des activités pour une réalisation dès la classe de seconde</a:t>
            </a:r>
          </a:p>
          <a:p>
            <a:pPr marL="0" indent="0">
              <a:buNone/>
            </a:pPr>
            <a:endParaRPr lang="fr-FR" dirty="0">
              <a:solidFill>
                <a:schemeClr val="tx1"/>
              </a:solidFill>
            </a:endParaRPr>
          </a:p>
          <a:p>
            <a:pPr>
              <a:buFont typeface="Arial" panose="020B0604020202020204" pitchFamily="34" charset="0"/>
              <a:buChar char="•"/>
            </a:pPr>
            <a:r>
              <a:rPr lang="fr-FR" dirty="0">
                <a:solidFill>
                  <a:schemeClr val="tx1"/>
                </a:solidFill>
              </a:rPr>
              <a:t> Proposition de ressources proches de la pratique professionnelle et pour certaines accessibles directement en ligne</a:t>
            </a:r>
          </a:p>
          <a:p>
            <a:pPr marL="457200" lvl="1" indent="0">
              <a:buClr>
                <a:srgbClr val="3D7CC9"/>
              </a:buClr>
              <a:buNone/>
            </a:pPr>
            <a:endParaRPr lang="fr-FR" dirty="0"/>
          </a:p>
          <a:p>
            <a:pPr lvl="1">
              <a:buClr>
                <a:srgbClr val="3D7CC9"/>
              </a:buClr>
            </a:pPr>
            <a:endParaRPr lang="fr-FR" dirty="0"/>
          </a:p>
          <a:p>
            <a:pPr lvl="1">
              <a:buClr>
                <a:srgbClr val="3D7CC9"/>
              </a:buClr>
            </a:pPr>
            <a:endParaRPr lang="fr-FR" dirty="0"/>
          </a:p>
        </p:txBody>
      </p:sp>
    </p:spTree>
    <p:extLst>
      <p:ext uri="{BB962C8B-B14F-4D97-AF65-F5344CB8AC3E}">
        <p14:creationId xmlns:p14="http://schemas.microsoft.com/office/powerpoint/2010/main" val="409964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203752"/>
            <a:ext cx="7881400" cy="407503"/>
          </a:xfrm>
        </p:spPr>
        <p:txBody>
          <a:bodyPr>
            <a:normAutofit fontScale="90000"/>
          </a:bodyPr>
          <a:lstStyle/>
          <a:p>
            <a:r>
              <a:rPr lang="fr-FR" dirty="0"/>
              <a:t>MATRICE GÉNÉRIQUE BLOC 3</a:t>
            </a:r>
          </a:p>
        </p:txBody>
      </p:sp>
      <p:graphicFrame>
        <p:nvGraphicFramePr>
          <p:cNvPr id="4" name="Espace réservé du contenu 3"/>
          <p:cNvGraphicFramePr>
            <a:graphicFrameLocks noGrp="1"/>
          </p:cNvGraphicFramePr>
          <p:nvPr>
            <p:ph idx="1"/>
          </p:nvPr>
        </p:nvGraphicFramePr>
        <p:xfrm>
          <a:off x="804863" y="2324259"/>
          <a:ext cx="7881937" cy="960120"/>
        </p:xfrm>
        <a:graphic>
          <a:graphicData uri="http://schemas.openxmlformats.org/drawingml/2006/table">
            <a:tbl>
              <a:tblPr firstRow="1" firstCol="1" bandRow="1">
                <a:tableStyleId>{5C22544A-7EE6-4342-B048-85BDC9FD1C3A}</a:tableStyleId>
              </a:tblPr>
              <a:tblGrid>
                <a:gridCol w="7881937">
                  <a:extLst>
                    <a:ext uri="{9D8B030D-6E8A-4147-A177-3AD203B41FA5}">
                      <a16:colId xmlns:a16="http://schemas.microsoft.com/office/drawing/2014/main" val="20000"/>
                    </a:ext>
                  </a:extLst>
                </a:gridCol>
              </a:tblGrid>
              <a:tr h="922087">
                <a:tc>
                  <a:txBody>
                    <a:bodyPr/>
                    <a:lstStyle/>
                    <a:p>
                      <a:pPr marR="71755" algn="just">
                        <a:spcAft>
                          <a:spcPts val="0"/>
                        </a:spcAft>
                      </a:pPr>
                      <a:r>
                        <a:rPr lang="fr-FR" sz="700">
                          <a:effectLst/>
                        </a:rPr>
                        <a:t>Conditions d’exercice et de mobilisation des compétences :Le titulaire du baccalauréat professionnel « Assistance à la gestion des organisations et de leurs activités » assure un lien entre les personnels de l’organisation et le responsable en charge de la direction administrative du personnel. Il contribue aux opérations de recrutement et à l’intégration des personnels. Il assure la gestion des contrats de travail et l’organisation des visites médicales. Il s’occupe du suivi des dossiers du personnel, des documents administratifs liés à la paie, à la formation et à la gestion de carrière. </a:t>
                      </a:r>
                      <a:endParaRPr lang="fr-FR" sz="900">
                        <a:effectLst/>
                      </a:endParaRPr>
                    </a:p>
                    <a:p>
                      <a:pPr marR="71755" algn="just">
                        <a:spcAft>
                          <a:spcPts val="0"/>
                        </a:spcAft>
                      </a:pPr>
                      <a:r>
                        <a:rPr lang="fr-FR" sz="700">
                          <a:effectLst/>
                        </a:rPr>
                        <a:t>Il exerce son activité dans un environnement technologique, économique et juridique qui demande une attention particulière pour tenir compte des évolutions (réformes législatives, changement de la politique interne à l’organisation) et de la transformation numérique (laquelle modifie en profondeur le rapport au travail dans le temps et dans l’espace).</a:t>
                      </a:r>
                      <a:endParaRPr lang="fr-FR" sz="900">
                        <a:effectLst/>
                      </a:endParaRPr>
                    </a:p>
                    <a:p>
                      <a:pPr marR="71755" algn="just">
                        <a:spcAft>
                          <a:spcPts val="0"/>
                        </a:spcAft>
                      </a:pPr>
                      <a:r>
                        <a:rPr lang="fr-FR" sz="700">
                          <a:effectLst/>
                        </a:rPr>
                        <a:t>Il est en relation directe avec les différents pôles de l’organisation ainsi qu’avec de nombreux organismes extérieurs (inspection du travail, organismes sociaux, acteurs du marché de l’emploi, etc.). En raison de sa connaissance d’informations confidentielles sur les personnels, il doit faire preuve de discrétion et avoir le sens du contact et de l’écoute. </a:t>
                      </a:r>
                      <a:endParaRPr lang="fr-FR" sz="900">
                        <a:effectLst/>
                      </a:endParaRPr>
                    </a:p>
                    <a:p>
                      <a:pPr marR="71755" algn="just"/>
                      <a:r>
                        <a:rPr lang="fr-FR" sz="700">
                          <a:effectLst/>
                        </a:rPr>
                        <a:t>Le degré de prise en charge de l’administration du personnel dépend du secteur d’activité, de la taille de l’organisation et de sa nature (entreprise, association, mutuelle, collectivité, administration publique).</a:t>
                      </a:r>
                      <a:endParaRPr lang="fr-FR" sz="900">
                        <a:effectLst/>
                      </a:endParaRPr>
                    </a:p>
                    <a:p>
                      <a:pPr marR="71755" algn="just"/>
                      <a:r>
                        <a:rPr lang="fr-FR" sz="700">
                          <a:effectLst/>
                        </a:rPr>
                        <a:t> </a:t>
                      </a:r>
                      <a:endParaRPr lang="fr-FR" sz="900">
                        <a:effectLst/>
                        <a:latin typeface="Calibri"/>
                      </a:endParaRPr>
                    </a:p>
                  </a:txBody>
                  <a:tcPr marL="54240" marR="54240" marT="0" marB="0"/>
                </a:tc>
                <a:extLst>
                  <a:ext uri="{0D108BD9-81ED-4DB2-BD59-A6C34878D82A}">
                    <a16:rowId xmlns:a16="http://schemas.microsoft.com/office/drawing/2014/main" val="10000"/>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49979345"/>
              </p:ext>
            </p:extLst>
          </p:nvPr>
        </p:nvGraphicFramePr>
        <p:xfrm>
          <a:off x="168966" y="1430890"/>
          <a:ext cx="8816008" cy="3567889"/>
        </p:xfrm>
        <a:graphic>
          <a:graphicData uri="http://schemas.openxmlformats.org/drawingml/2006/table">
            <a:tbl>
              <a:tblPr firstRow="1" firstCol="1" bandRow="1">
                <a:tableStyleId>{5C22544A-7EE6-4342-B048-85BDC9FD1C3A}</a:tableStyleId>
              </a:tblPr>
              <a:tblGrid>
                <a:gridCol w="2938482">
                  <a:extLst>
                    <a:ext uri="{9D8B030D-6E8A-4147-A177-3AD203B41FA5}">
                      <a16:colId xmlns:a16="http://schemas.microsoft.com/office/drawing/2014/main" val="20000"/>
                    </a:ext>
                  </a:extLst>
                </a:gridCol>
                <a:gridCol w="2938482">
                  <a:extLst>
                    <a:ext uri="{9D8B030D-6E8A-4147-A177-3AD203B41FA5}">
                      <a16:colId xmlns:a16="http://schemas.microsoft.com/office/drawing/2014/main" val="20001"/>
                    </a:ext>
                  </a:extLst>
                </a:gridCol>
                <a:gridCol w="2939044">
                  <a:extLst>
                    <a:ext uri="{9D8B030D-6E8A-4147-A177-3AD203B41FA5}">
                      <a16:colId xmlns:a16="http://schemas.microsoft.com/office/drawing/2014/main" val="20002"/>
                    </a:ext>
                  </a:extLst>
                </a:gridCol>
              </a:tblGrid>
              <a:tr h="98524">
                <a:tc>
                  <a:txBody>
                    <a:bodyPr/>
                    <a:lstStyle/>
                    <a:p>
                      <a:pPr marL="540385" marR="71755">
                        <a:spcAft>
                          <a:spcPts val="0"/>
                        </a:spcAft>
                      </a:pPr>
                      <a:r>
                        <a:rPr lang="fr-FR" sz="900" dirty="0">
                          <a:effectLst/>
                        </a:rPr>
                        <a:t>ACTIVITES</a:t>
                      </a:r>
                      <a:endParaRPr lang="fr-FR" sz="900" dirty="0">
                        <a:effectLst/>
                        <a:latin typeface="Calibri"/>
                        <a:ea typeface="Times New Roman"/>
                        <a:cs typeface="Times New Roman"/>
                      </a:endParaRPr>
                    </a:p>
                  </a:txBody>
                  <a:tcPr marL="54240" marR="54240" marT="0" marB="0"/>
                </a:tc>
                <a:tc>
                  <a:txBody>
                    <a:bodyPr/>
                    <a:lstStyle/>
                    <a:p>
                      <a:pPr marL="118745" marR="71755">
                        <a:spcAft>
                          <a:spcPts val="0"/>
                        </a:spcAft>
                      </a:pPr>
                      <a:r>
                        <a:rPr lang="fr-FR" sz="900" dirty="0">
                          <a:effectLst/>
                        </a:rPr>
                        <a:t>COMPETENCES</a:t>
                      </a:r>
                      <a:endParaRPr lang="fr-FR" sz="900" dirty="0">
                        <a:effectLst/>
                        <a:latin typeface="Calibri"/>
                        <a:ea typeface="Times New Roman"/>
                        <a:cs typeface="Times New Roman"/>
                      </a:endParaRPr>
                    </a:p>
                  </a:txBody>
                  <a:tcPr marL="54240" marR="54240" marT="0" marB="0"/>
                </a:tc>
                <a:tc>
                  <a:txBody>
                    <a:bodyPr/>
                    <a:lstStyle/>
                    <a:p>
                      <a:pPr marR="71755">
                        <a:spcAft>
                          <a:spcPts val="0"/>
                        </a:spcAft>
                      </a:pPr>
                      <a:r>
                        <a:rPr lang="fr-FR" sz="900" dirty="0">
                          <a:effectLst/>
                        </a:rPr>
                        <a:t>Indicateurs d’évaluation des compétences:</a:t>
                      </a:r>
                      <a:endParaRPr lang="fr-FR" sz="900" dirty="0">
                        <a:effectLst/>
                        <a:latin typeface="Calibri"/>
                        <a:ea typeface="Calibri"/>
                        <a:cs typeface="Times New Roman"/>
                      </a:endParaRPr>
                    </a:p>
                  </a:txBody>
                  <a:tcPr marL="54240" marR="54240" marT="0" marB="0"/>
                </a:tc>
                <a:extLst>
                  <a:ext uri="{0D108BD9-81ED-4DB2-BD59-A6C34878D82A}">
                    <a16:rowId xmlns:a16="http://schemas.microsoft.com/office/drawing/2014/main" val="10000"/>
                  </a:ext>
                </a:extLst>
              </a:tr>
              <a:tr h="985245">
                <a:tc>
                  <a:txBody>
                    <a:bodyPr/>
                    <a:lstStyle/>
                    <a:p>
                      <a:pPr marL="180340" marR="71755">
                        <a:spcBef>
                          <a:spcPts val="1200"/>
                        </a:spcBef>
                        <a:spcAft>
                          <a:spcPts val="0"/>
                        </a:spcAft>
                      </a:pPr>
                      <a:r>
                        <a:rPr lang="fr-FR" sz="700" cap="small" dirty="0">
                          <a:effectLst/>
                        </a:rPr>
                        <a:t>3.1. suivi de la carrière du personnel</a:t>
                      </a:r>
                    </a:p>
                    <a:p>
                      <a:pPr marL="342900" marR="71755" lvl="0" indent="-342900">
                        <a:spcAft>
                          <a:spcPts val="0"/>
                        </a:spcAft>
                        <a:buClr>
                          <a:srgbClr val="9BBB59"/>
                        </a:buClr>
                        <a:buFont typeface="Symbol"/>
                        <a:buChar char=""/>
                      </a:pPr>
                      <a:r>
                        <a:rPr lang="fr-FR" sz="700" dirty="0">
                          <a:effectLst/>
                        </a:rPr>
                        <a:t>Suivi administratif du recrutement, de l’intégration et du départ des personnels</a:t>
                      </a:r>
                    </a:p>
                    <a:p>
                      <a:pPr marL="342900" marR="71755" lvl="0" indent="-342900">
                        <a:spcAft>
                          <a:spcPts val="0"/>
                        </a:spcAft>
                        <a:buClr>
                          <a:srgbClr val="9BBB59"/>
                        </a:buClr>
                        <a:buFont typeface="Symbol"/>
                        <a:buChar char=""/>
                      </a:pPr>
                      <a:r>
                        <a:rPr lang="fr-FR" sz="700" dirty="0">
                          <a:effectLst/>
                        </a:rPr>
                        <a:t>Tenue des dossiers des personnels</a:t>
                      </a:r>
                    </a:p>
                    <a:p>
                      <a:pPr marL="342900" marR="71755" lvl="0" indent="-342900">
                        <a:spcAft>
                          <a:spcPts val="0"/>
                        </a:spcAft>
                        <a:buClr>
                          <a:srgbClr val="9BBB59"/>
                        </a:buClr>
                        <a:buFont typeface="Symbol"/>
                        <a:buChar char=""/>
                      </a:pPr>
                      <a:r>
                        <a:rPr lang="fr-FR" sz="700" dirty="0">
                          <a:effectLst/>
                        </a:rPr>
                        <a:t>Préparation et suivi des actions de formation professionnelle</a:t>
                      </a:r>
                      <a:endParaRPr lang="fr-FR" sz="700" dirty="0">
                        <a:effectLst/>
                        <a:latin typeface="Calibri"/>
                        <a:ea typeface="Times New Roman"/>
                        <a:cs typeface="Times New Roman"/>
                      </a:endParaRPr>
                    </a:p>
                  </a:txBody>
                  <a:tcPr marL="54240" marR="54240" marT="0" marB="0"/>
                </a:tc>
                <a:tc>
                  <a:txBody>
                    <a:bodyPr/>
                    <a:lstStyle/>
                    <a:p>
                      <a:pPr marL="342900" marR="71755" lvl="0" indent="-342900">
                        <a:spcAft>
                          <a:spcPts val="0"/>
                        </a:spcAft>
                        <a:buClr>
                          <a:srgbClr val="9BBB59"/>
                        </a:buClr>
                        <a:buFont typeface="Symbol"/>
                        <a:buChar char=""/>
                      </a:pPr>
                      <a:r>
                        <a:rPr lang="fr-FR" sz="700" dirty="0">
                          <a:effectLst/>
                        </a:rPr>
                        <a:t>Appliquer les procédures internes en matière d’entrée et de sortie du personnel</a:t>
                      </a:r>
                    </a:p>
                    <a:p>
                      <a:pPr marL="342900" marR="71755" lvl="0" indent="-342900">
                        <a:spcAft>
                          <a:spcPts val="0"/>
                        </a:spcAft>
                        <a:buClr>
                          <a:srgbClr val="9BBB59"/>
                        </a:buClr>
                        <a:buFont typeface="Symbol"/>
                        <a:buChar char=""/>
                      </a:pPr>
                      <a:r>
                        <a:rPr lang="fr-FR" sz="700" dirty="0">
                          <a:effectLst/>
                        </a:rPr>
                        <a:t>Actualiser les bases d’information relatives au personnel</a:t>
                      </a:r>
                    </a:p>
                    <a:p>
                      <a:pPr marL="342900" marR="71755" lvl="0" indent="-342900">
                        <a:spcAft>
                          <a:spcPts val="0"/>
                        </a:spcAft>
                        <a:buClr>
                          <a:srgbClr val="9BBB59"/>
                        </a:buClr>
                        <a:buFont typeface="Symbol"/>
                        <a:buChar char=""/>
                      </a:pPr>
                      <a:r>
                        <a:rPr lang="fr-FR" sz="700" dirty="0">
                          <a:effectLst/>
                        </a:rPr>
                        <a:t>Organiser des actions de formation</a:t>
                      </a:r>
                      <a:endParaRPr lang="fr-FR" sz="700" dirty="0">
                        <a:effectLst/>
                        <a:latin typeface="Calibri"/>
                        <a:ea typeface="Times New Roman"/>
                        <a:cs typeface="Times New Roman"/>
                      </a:endParaRPr>
                    </a:p>
                  </a:txBody>
                  <a:tcPr marL="54240" marR="54240" marT="0" marB="0"/>
                </a:tc>
                <a:tc>
                  <a:txBody>
                    <a:bodyPr/>
                    <a:lstStyle/>
                    <a:p>
                      <a:pPr marL="342900" marR="71755" lvl="0" indent="-342900">
                        <a:spcAft>
                          <a:spcPts val="0"/>
                        </a:spcAft>
                        <a:buClr>
                          <a:srgbClr val="9BBB59"/>
                        </a:buClr>
                        <a:buFont typeface="Symbol"/>
                        <a:buChar char=""/>
                      </a:pPr>
                      <a:r>
                        <a:rPr lang="fr-FR" sz="700" dirty="0">
                          <a:effectLst/>
                        </a:rPr>
                        <a:t>Expression française, écrite et orale, adaptée aux relations administratives</a:t>
                      </a:r>
                    </a:p>
                    <a:p>
                      <a:pPr marL="342900" marR="71755" lvl="0" indent="-342900">
                        <a:spcAft>
                          <a:spcPts val="0"/>
                        </a:spcAft>
                        <a:buClr>
                          <a:srgbClr val="9BBB59"/>
                        </a:buClr>
                        <a:buFont typeface="Symbol"/>
                        <a:buChar char=""/>
                      </a:pPr>
                      <a:r>
                        <a:rPr lang="fr-FR" sz="700" dirty="0">
                          <a:effectLst/>
                        </a:rPr>
                        <a:t>Respect des procédures et des normes</a:t>
                      </a:r>
                    </a:p>
                    <a:p>
                      <a:pPr marL="342900" marR="71755" lvl="0" indent="-342900">
                        <a:spcAft>
                          <a:spcPts val="0"/>
                        </a:spcAft>
                        <a:buClr>
                          <a:srgbClr val="9BBB59"/>
                        </a:buClr>
                        <a:buFont typeface="Symbol"/>
                        <a:buChar char=""/>
                      </a:pPr>
                      <a:r>
                        <a:rPr lang="fr-FR" sz="700" dirty="0">
                          <a:effectLst/>
                        </a:rPr>
                        <a:t>Respect de la législation sociale, des accords collectifs et conventions collectives de travail</a:t>
                      </a:r>
                    </a:p>
                    <a:p>
                      <a:pPr marL="342900" marR="71755" lvl="0" indent="-342900">
                        <a:spcAft>
                          <a:spcPts val="0"/>
                        </a:spcAft>
                        <a:buClr>
                          <a:srgbClr val="9BBB59"/>
                        </a:buClr>
                        <a:buFont typeface="Symbol"/>
                        <a:buChar char=""/>
                      </a:pPr>
                      <a:r>
                        <a:rPr lang="fr-FR" sz="700" dirty="0">
                          <a:effectLst/>
                        </a:rPr>
                        <a:t>Respect des règles de sécurité et de confidentialité en matière de consultation et de conservation des données</a:t>
                      </a:r>
                    </a:p>
                    <a:p>
                      <a:pPr marL="342900" marR="71755" lvl="0" indent="-342900">
                        <a:spcAft>
                          <a:spcPts val="0"/>
                        </a:spcAft>
                        <a:buClr>
                          <a:srgbClr val="9BBB59"/>
                        </a:buClr>
                        <a:buFont typeface="Symbol"/>
                        <a:buChar char=""/>
                      </a:pPr>
                      <a:r>
                        <a:rPr lang="fr-FR" sz="700" dirty="0">
                          <a:effectLst/>
                        </a:rPr>
                        <a:t>Rigueur de l’actualisation des bases de données</a:t>
                      </a:r>
                    </a:p>
                    <a:p>
                      <a:pPr marL="342900" marR="71755" lvl="0" indent="-342900">
                        <a:spcAft>
                          <a:spcPts val="0"/>
                        </a:spcAft>
                        <a:buClr>
                          <a:srgbClr val="9BBB59"/>
                        </a:buClr>
                        <a:buFont typeface="Symbol"/>
                        <a:buChar char=""/>
                      </a:pPr>
                      <a:r>
                        <a:rPr lang="fr-FR" sz="700" dirty="0">
                          <a:effectLst/>
                        </a:rPr>
                        <a:t>Fiabilité des documents administratifs produits</a:t>
                      </a:r>
                    </a:p>
                    <a:p>
                      <a:pPr marR="71755">
                        <a:spcAft>
                          <a:spcPts val="0"/>
                        </a:spcAft>
                      </a:pPr>
                      <a:r>
                        <a:rPr lang="fr-FR" sz="700" dirty="0">
                          <a:effectLst/>
                        </a:rPr>
                        <a:t> </a:t>
                      </a:r>
                      <a:endParaRPr lang="fr-FR" sz="700" dirty="0">
                        <a:effectLst/>
                        <a:latin typeface="Calibri"/>
                        <a:ea typeface="Calibri"/>
                        <a:cs typeface="Times New Roman"/>
                      </a:endParaRPr>
                    </a:p>
                  </a:txBody>
                  <a:tcPr marL="54240" marR="54240" marT="0" marB="0"/>
                </a:tc>
                <a:extLst>
                  <a:ext uri="{0D108BD9-81ED-4DB2-BD59-A6C34878D82A}">
                    <a16:rowId xmlns:a16="http://schemas.microsoft.com/office/drawing/2014/main" val="10001"/>
                  </a:ext>
                </a:extLst>
              </a:tr>
              <a:tr h="1182294">
                <a:tc>
                  <a:txBody>
                    <a:bodyPr/>
                    <a:lstStyle/>
                    <a:p>
                      <a:pPr marL="180340" marR="71755">
                        <a:spcBef>
                          <a:spcPts val="1200"/>
                        </a:spcBef>
                        <a:spcAft>
                          <a:spcPts val="0"/>
                        </a:spcAft>
                      </a:pPr>
                      <a:r>
                        <a:rPr lang="fr-FR" sz="700" cap="small">
                          <a:effectLst/>
                        </a:rPr>
                        <a:t>3.2. Suivi organisationnel et financier de l’activité du personnel </a:t>
                      </a:r>
                    </a:p>
                    <a:p>
                      <a:pPr marL="342900" marR="71755" lvl="0" indent="-342900">
                        <a:spcAft>
                          <a:spcPts val="0"/>
                        </a:spcAft>
                        <a:buClr>
                          <a:srgbClr val="9BBB59"/>
                        </a:buClr>
                        <a:buFont typeface="Symbol"/>
                        <a:buChar char=""/>
                      </a:pPr>
                      <a:r>
                        <a:rPr lang="fr-FR" sz="700">
                          <a:effectLst/>
                        </a:rPr>
                        <a:t>Suivi des temps de travail des personnels</a:t>
                      </a:r>
                    </a:p>
                    <a:p>
                      <a:pPr marL="342900" marR="71755" lvl="0" indent="-342900">
                        <a:spcAft>
                          <a:spcPts val="0"/>
                        </a:spcAft>
                        <a:buClr>
                          <a:srgbClr val="9BBB59"/>
                        </a:buClr>
                        <a:buFont typeface="Symbol"/>
                        <a:buChar char=""/>
                      </a:pPr>
                      <a:r>
                        <a:rPr lang="fr-FR" sz="700">
                          <a:effectLst/>
                        </a:rPr>
                        <a:t>Préparation et suivi des déplacements des personnels</a:t>
                      </a:r>
                    </a:p>
                    <a:p>
                      <a:pPr marL="342900" marR="71755" lvl="0" indent="-342900">
                        <a:spcAft>
                          <a:spcPts val="0"/>
                        </a:spcAft>
                        <a:buClr>
                          <a:srgbClr val="9BBB59"/>
                        </a:buClr>
                        <a:buFont typeface="Symbol"/>
                        <a:buChar char=""/>
                      </a:pPr>
                      <a:r>
                        <a:rPr lang="fr-FR" sz="700">
                          <a:effectLst/>
                        </a:rPr>
                        <a:t>Préparation et suivi de la paie et des déclarations sociales</a:t>
                      </a:r>
                    </a:p>
                    <a:p>
                      <a:pPr marR="71755">
                        <a:spcAft>
                          <a:spcPts val="0"/>
                        </a:spcAft>
                      </a:pPr>
                      <a:r>
                        <a:rPr lang="fr-FR" sz="700">
                          <a:effectLst/>
                        </a:rPr>
                        <a:t> </a:t>
                      </a:r>
                      <a:endParaRPr lang="fr-FR" sz="700">
                        <a:effectLst/>
                        <a:latin typeface="Calibri"/>
                        <a:ea typeface="Calibri"/>
                        <a:cs typeface="Times New Roman"/>
                      </a:endParaRPr>
                    </a:p>
                  </a:txBody>
                  <a:tcPr marL="54240" marR="54240" marT="0" marB="0"/>
                </a:tc>
                <a:tc>
                  <a:txBody>
                    <a:bodyPr/>
                    <a:lstStyle/>
                    <a:p>
                      <a:pPr marL="342900" marR="71755" lvl="0" indent="-342900">
                        <a:spcAft>
                          <a:spcPts val="0"/>
                        </a:spcAft>
                        <a:buClr>
                          <a:srgbClr val="9BBB59"/>
                        </a:buClr>
                        <a:buFont typeface="Symbol"/>
                        <a:buChar char=""/>
                      </a:pPr>
                      <a:r>
                        <a:rPr lang="fr-FR" sz="700" dirty="0">
                          <a:effectLst/>
                        </a:rPr>
                        <a:t>Planifier les temps de présence et de congés des personnels en fonction des contraintes de l’organisation</a:t>
                      </a:r>
                    </a:p>
                    <a:p>
                      <a:pPr marL="342900" marR="71755" lvl="0" indent="-342900">
                        <a:spcAft>
                          <a:spcPts val="0"/>
                        </a:spcAft>
                        <a:buClr>
                          <a:srgbClr val="9BBB59"/>
                        </a:buClr>
                        <a:buFont typeface="Symbol"/>
                        <a:buChar char=""/>
                      </a:pPr>
                      <a:r>
                        <a:rPr lang="fr-FR" sz="700" dirty="0">
                          <a:effectLst/>
                        </a:rPr>
                        <a:t>Organiser les déplacements des personnels</a:t>
                      </a:r>
                    </a:p>
                    <a:p>
                      <a:pPr marL="342900" marR="71755" lvl="0" indent="-342900">
                        <a:spcAft>
                          <a:spcPts val="0"/>
                        </a:spcAft>
                        <a:buClr>
                          <a:srgbClr val="9BBB59"/>
                        </a:buClr>
                        <a:buFont typeface="Symbol"/>
                        <a:buChar char=""/>
                      </a:pPr>
                      <a:r>
                        <a:rPr lang="fr-FR" sz="700" dirty="0">
                          <a:effectLst/>
                        </a:rPr>
                        <a:t>Contrôler les états de frais</a:t>
                      </a:r>
                    </a:p>
                    <a:p>
                      <a:pPr marL="342900" marR="71755" lvl="0" indent="-342900">
                        <a:spcAft>
                          <a:spcPts val="0"/>
                        </a:spcAft>
                        <a:buClr>
                          <a:srgbClr val="9BBB59"/>
                        </a:buClr>
                        <a:buFont typeface="Symbol"/>
                        <a:buChar char=""/>
                      </a:pPr>
                      <a:r>
                        <a:rPr lang="fr-FR" sz="700" dirty="0">
                          <a:effectLst/>
                        </a:rPr>
                        <a:t>Déterminer les éléments nécessaires à l’établissement du bulletin de paie</a:t>
                      </a:r>
                    </a:p>
                    <a:p>
                      <a:pPr marL="342900" marR="71755" lvl="0" indent="-342900">
                        <a:spcAft>
                          <a:spcPts val="0"/>
                        </a:spcAft>
                        <a:buClr>
                          <a:srgbClr val="9BBB59"/>
                        </a:buClr>
                        <a:buFont typeface="Symbol"/>
                        <a:buChar char=""/>
                      </a:pPr>
                      <a:r>
                        <a:rPr lang="fr-FR" sz="700" dirty="0">
                          <a:effectLst/>
                        </a:rPr>
                        <a:t>Assurer le suivi des enregistrements liés à la paie à l’aide d’un progiciel dédié ou d’un PGI</a:t>
                      </a:r>
                      <a:endParaRPr lang="fr-FR" sz="700" dirty="0">
                        <a:effectLst/>
                        <a:latin typeface="Calibri"/>
                        <a:ea typeface="Times New Roman"/>
                        <a:cs typeface="Times New Roman"/>
                      </a:endParaRPr>
                    </a:p>
                  </a:txBody>
                  <a:tcPr marL="54240" marR="54240" marT="0" marB="0"/>
                </a:tc>
                <a:tc>
                  <a:txBody>
                    <a:bodyPr/>
                    <a:lstStyle/>
                    <a:p>
                      <a:pPr marL="342900" marR="71755" lvl="0" indent="-342900">
                        <a:spcAft>
                          <a:spcPts val="0"/>
                        </a:spcAft>
                        <a:buClr>
                          <a:srgbClr val="9BBB59"/>
                        </a:buClr>
                        <a:buFont typeface="Symbol"/>
                        <a:buChar char=""/>
                      </a:pPr>
                      <a:r>
                        <a:rPr lang="fr-FR" sz="700" dirty="0">
                          <a:effectLst/>
                        </a:rPr>
                        <a:t>Cohérence des plannings</a:t>
                      </a:r>
                    </a:p>
                    <a:p>
                      <a:pPr marL="342900" marR="71755" lvl="0" indent="-342900">
                        <a:spcAft>
                          <a:spcPts val="0"/>
                        </a:spcAft>
                        <a:buClr>
                          <a:srgbClr val="9BBB59"/>
                        </a:buClr>
                        <a:buFont typeface="Symbol"/>
                        <a:buChar char=""/>
                      </a:pPr>
                      <a:r>
                        <a:rPr lang="fr-FR" sz="700" dirty="0">
                          <a:effectLst/>
                        </a:rPr>
                        <a:t>Optimisation en temps et en valeur des déplacements des personnels</a:t>
                      </a:r>
                    </a:p>
                    <a:p>
                      <a:pPr marL="342900" marR="71755" lvl="0" indent="-342900">
                        <a:spcAft>
                          <a:spcPts val="0"/>
                        </a:spcAft>
                        <a:buClr>
                          <a:srgbClr val="9BBB59"/>
                        </a:buClr>
                        <a:buFont typeface="Symbol"/>
                        <a:buChar char=""/>
                      </a:pPr>
                      <a:r>
                        <a:rPr lang="fr-FR" sz="700" dirty="0">
                          <a:effectLst/>
                        </a:rPr>
                        <a:t>Pertinence de l’analyse des écarts budgétaires</a:t>
                      </a:r>
                    </a:p>
                    <a:p>
                      <a:pPr marL="342900" marR="71755" lvl="0" indent="-342900">
                        <a:spcAft>
                          <a:spcPts val="0"/>
                        </a:spcAft>
                        <a:buClr>
                          <a:srgbClr val="9BBB59"/>
                        </a:buClr>
                        <a:buFont typeface="Symbol"/>
                        <a:buChar char=""/>
                      </a:pPr>
                      <a:r>
                        <a:rPr lang="fr-FR" sz="700" dirty="0">
                          <a:effectLst/>
                        </a:rPr>
                        <a:t>Efficacité dans l’utilisation d’un tableur</a:t>
                      </a:r>
                    </a:p>
                    <a:p>
                      <a:pPr marL="342900" marR="71755" lvl="0" indent="-342900">
                        <a:spcAft>
                          <a:spcPts val="0"/>
                        </a:spcAft>
                        <a:buClr>
                          <a:srgbClr val="9BBB59"/>
                        </a:buClr>
                        <a:buFont typeface="Symbol"/>
                        <a:buChar char=""/>
                      </a:pPr>
                      <a:r>
                        <a:rPr lang="fr-FR" sz="700" dirty="0">
                          <a:effectLst/>
                        </a:rPr>
                        <a:t>Réactivité dans la transmission et le traitement de l’information au personnel concerné</a:t>
                      </a:r>
                    </a:p>
                    <a:p>
                      <a:pPr marL="342900" marR="71755" lvl="0" indent="-342900">
                        <a:spcAft>
                          <a:spcPts val="0"/>
                        </a:spcAft>
                        <a:buClr>
                          <a:srgbClr val="9BBB59"/>
                        </a:buClr>
                        <a:buFont typeface="Symbol"/>
                        <a:buChar char=""/>
                      </a:pPr>
                      <a:r>
                        <a:rPr lang="fr-FR" sz="700" dirty="0">
                          <a:effectLst/>
                        </a:rPr>
                        <a:t>Exactitude des éléments retenus pour la préparation des bulletins de paie</a:t>
                      </a:r>
                    </a:p>
                    <a:p>
                      <a:pPr marL="342900" marR="71755" lvl="0" indent="-342900">
                        <a:spcAft>
                          <a:spcPts val="0"/>
                        </a:spcAft>
                        <a:buClr>
                          <a:srgbClr val="9BBB59"/>
                        </a:buClr>
                        <a:buFont typeface="Symbol"/>
                        <a:buChar char=""/>
                      </a:pPr>
                      <a:r>
                        <a:rPr lang="fr-FR" sz="700" dirty="0">
                          <a:effectLst/>
                        </a:rPr>
                        <a:t>Conformité des enregistrements</a:t>
                      </a:r>
                    </a:p>
                    <a:p>
                      <a:pPr marL="342900" marR="71755" lvl="0" indent="-342900">
                        <a:spcAft>
                          <a:spcPts val="0"/>
                        </a:spcAft>
                        <a:buClr>
                          <a:srgbClr val="9BBB59"/>
                        </a:buClr>
                        <a:buFont typeface="Symbol"/>
                        <a:buChar char=""/>
                      </a:pPr>
                      <a:r>
                        <a:rPr lang="fr-FR" sz="700" dirty="0">
                          <a:effectLst/>
                        </a:rPr>
                        <a:t>Détection et signalement des anomalies</a:t>
                      </a:r>
                    </a:p>
                    <a:p>
                      <a:pPr marL="67945" marR="71755">
                        <a:spcAft>
                          <a:spcPts val="0"/>
                        </a:spcAft>
                      </a:pPr>
                      <a:r>
                        <a:rPr lang="fr-FR" sz="700" dirty="0">
                          <a:effectLst/>
                        </a:rPr>
                        <a:t> </a:t>
                      </a:r>
                      <a:endParaRPr lang="fr-FR" sz="700" dirty="0">
                        <a:effectLst/>
                        <a:latin typeface="Calibri"/>
                        <a:ea typeface="Calibri"/>
                        <a:cs typeface="Times New Roman"/>
                      </a:endParaRPr>
                    </a:p>
                  </a:txBody>
                  <a:tcPr marL="54240" marR="54240" marT="0" marB="0"/>
                </a:tc>
                <a:extLst>
                  <a:ext uri="{0D108BD9-81ED-4DB2-BD59-A6C34878D82A}">
                    <a16:rowId xmlns:a16="http://schemas.microsoft.com/office/drawing/2014/main" val="10002"/>
                  </a:ext>
                </a:extLst>
              </a:tr>
              <a:tr h="1083769">
                <a:tc>
                  <a:txBody>
                    <a:bodyPr/>
                    <a:lstStyle/>
                    <a:p>
                      <a:pPr marL="180340" marR="71755">
                        <a:spcAft>
                          <a:spcPts val="0"/>
                        </a:spcAft>
                      </a:pPr>
                      <a:r>
                        <a:rPr lang="fr-FR" sz="700">
                          <a:effectLst/>
                        </a:rPr>
                        <a:t>3.3. Participation à l’activité sociale de l’organisation</a:t>
                      </a:r>
                    </a:p>
                    <a:p>
                      <a:pPr marL="342900" marR="71755" lvl="0" indent="-342900">
                        <a:spcAft>
                          <a:spcPts val="0"/>
                        </a:spcAft>
                        <a:buClr>
                          <a:srgbClr val="9BBB59"/>
                        </a:buClr>
                        <a:buFont typeface="Symbol"/>
                        <a:buChar char=""/>
                      </a:pPr>
                      <a:r>
                        <a:rPr lang="fr-FR" sz="700">
                          <a:effectLst/>
                        </a:rPr>
                        <a:t>Communication des informations sociales à destination des personnels</a:t>
                      </a:r>
                    </a:p>
                    <a:p>
                      <a:pPr marL="342900" marR="71755" lvl="0" indent="-342900">
                        <a:spcAft>
                          <a:spcPts val="0"/>
                        </a:spcAft>
                        <a:buClr>
                          <a:srgbClr val="9BBB59"/>
                        </a:buClr>
                        <a:buFont typeface="Symbol"/>
                        <a:buChar char=""/>
                      </a:pPr>
                      <a:r>
                        <a:rPr lang="fr-FR" sz="700">
                          <a:effectLst/>
                        </a:rPr>
                        <a:t>Participation à la mise en place d’actions sociales et culturelles</a:t>
                      </a:r>
                    </a:p>
                    <a:p>
                      <a:pPr marL="342900" marR="71755" lvl="0" indent="-342900">
                        <a:spcAft>
                          <a:spcPts val="0"/>
                        </a:spcAft>
                        <a:buClr>
                          <a:srgbClr val="9BBB59"/>
                        </a:buClr>
                        <a:buFont typeface="Symbol"/>
                        <a:buChar char=""/>
                      </a:pPr>
                      <a:r>
                        <a:rPr lang="fr-FR" sz="700">
                          <a:effectLst/>
                        </a:rPr>
                        <a:t>Mise à jour de tableaux de bord sociaux</a:t>
                      </a:r>
                    </a:p>
                    <a:p>
                      <a:pPr marL="193675" marR="71755">
                        <a:spcAft>
                          <a:spcPts val="0"/>
                        </a:spcAft>
                      </a:pPr>
                      <a:r>
                        <a:rPr lang="fr-FR" sz="700">
                          <a:effectLst/>
                        </a:rPr>
                        <a:t> </a:t>
                      </a:r>
                      <a:endParaRPr lang="fr-FR" sz="700">
                        <a:effectLst/>
                        <a:latin typeface="Calibri"/>
                        <a:ea typeface="Times New Roman"/>
                        <a:cs typeface="Times New Roman"/>
                      </a:endParaRPr>
                    </a:p>
                  </a:txBody>
                  <a:tcPr marL="54240" marR="54240" marT="0" marB="0"/>
                </a:tc>
                <a:tc>
                  <a:txBody>
                    <a:bodyPr/>
                    <a:lstStyle/>
                    <a:p>
                      <a:pPr marL="342900" marR="71755" lvl="0" indent="-342900">
                        <a:spcAft>
                          <a:spcPts val="0"/>
                        </a:spcAft>
                        <a:buClr>
                          <a:srgbClr val="9BBB59"/>
                        </a:buClr>
                        <a:buFont typeface="Symbol"/>
                        <a:buChar char=""/>
                      </a:pPr>
                      <a:r>
                        <a:rPr lang="fr-FR" sz="700" dirty="0">
                          <a:effectLst/>
                        </a:rPr>
                        <a:t>Actualiser et diffuser l’information sociale auprès des personnels</a:t>
                      </a:r>
                    </a:p>
                    <a:p>
                      <a:pPr marL="342900" marR="71755" lvl="0" indent="-342900">
                        <a:spcAft>
                          <a:spcPts val="0"/>
                        </a:spcAft>
                        <a:buClr>
                          <a:srgbClr val="9BBB59"/>
                        </a:buClr>
                        <a:buFont typeface="Symbol"/>
                        <a:buChar char=""/>
                      </a:pPr>
                      <a:r>
                        <a:rPr lang="fr-FR" sz="700" dirty="0">
                          <a:effectLst/>
                        </a:rPr>
                        <a:t>Mettre en œuvre et suivre le résultat des actions sociales et culturelles</a:t>
                      </a:r>
                    </a:p>
                    <a:p>
                      <a:pPr marL="342900" marR="71755" lvl="0" indent="-342900">
                        <a:spcAft>
                          <a:spcPts val="0"/>
                        </a:spcAft>
                        <a:buClr>
                          <a:srgbClr val="9BBB59"/>
                        </a:buClr>
                        <a:buFont typeface="Symbol"/>
                        <a:buChar char=""/>
                      </a:pPr>
                      <a:r>
                        <a:rPr lang="fr-FR" sz="700" dirty="0">
                          <a:effectLst/>
                        </a:rPr>
                        <a:t>Utiliser des fonctions simples de mise en pages d’un document pour répondre à un objectif de diffusion</a:t>
                      </a:r>
                    </a:p>
                    <a:p>
                      <a:pPr marL="342900" marR="71755" lvl="0" indent="-342900">
                        <a:spcAft>
                          <a:spcPts val="0"/>
                        </a:spcAft>
                        <a:buClr>
                          <a:srgbClr val="9BBB59"/>
                        </a:buClr>
                        <a:buFont typeface="Symbol"/>
                        <a:buChar char=""/>
                      </a:pPr>
                      <a:r>
                        <a:rPr lang="fr-FR" sz="700" dirty="0">
                          <a:effectLst/>
                        </a:rPr>
                        <a:t>Rédiger des écrits professionnels en lien avec l’activité sociale de l’organisation</a:t>
                      </a:r>
                      <a:endParaRPr lang="fr-FR" sz="700" dirty="0">
                        <a:effectLst/>
                        <a:latin typeface="Calibri"/>
                        <a:ea typeface="Times New Roman"/>
                        <a:cs typeface="Times New Roman"/>
                      </a:endParaRPr>
                    </a:p>
                  </a:txBody>
                  <a:tcPr marL="54240" marR="54240" marT="0" marB="0"/>
                </a:tc>
                <a:tc>
                  <a:txBody>
                    <a:bodyPr/>
                    <a:lstStyle/>
                    <a:p>
                      <a:pPr marL="342900" marR="71755" lvl="0" indent="-342900">
                        <a:spcAft>
                          <a:spcPts val="0"/>
                        </a:spcAft>
                        <a:buClr>
                          <a:srgbClr val="9BBB59"/>
                        </a:buClr>
                        <a:buFont typeface="Symbol"/>
                        <a:buChar char=""/>
                      </a:pPr>
                      <a:r>
                        <a:rPr lang="fr-FR" sz="700" dirty="0">
                          <a:effectLst/>
                        </a:rPr>
                        <a:t>Expression française, écrite et orale, adaptée aux relations administratives</a:t>
                      </a:r>
                    </a:p>
                    <a:p>
                      <a:pPr marL="342900" marR="71755" lvl="0" indent="-342900">
                        <a:spcAft>
                          <a:spcPts val="0"/>
                        </a:spcAft>
                        <a:buClr>
                          <a:srgbClr val="9BBB59"/>
                        </a:buClr>
                        <a:buFont typeface="Symbol"/>
                        <a:buChar char=""/>
                      </a:pPr>
                      <a:r>
                        <a:rPr lang="fr-FR" sz="700" dirty="0">
                          <a:effectLst/>
                        </a:rPr>
                        <a:t>Pertinence et qualité des supports de communication à partir de la suite bureautique et d’un logiciel de PAO</a:t>
                      </a:r>
                    </a:p>
                    <a:p>
                      <a:pPr marL="342900" marR="71755" lvl="0" indent="-342900">
                        <a:spcAft>
                          <a:spcPts val="0"/>
                        </a:spcAft>
                        <a:buClr>
                          <a:srgbClr val="9BBB59"/>
                        </a:buClr>
                        <a:buFont typeface="Symbol"/>
                        <a:buChar char=""/>
                      </a:pPr>
                      <a:r>
                        <a:rPr lang="fr-FR" sz="700" dirty="0">
                          <a:effectLst/>
                        </a:rPr>
                        <a:t>Adéquation des données diffusées aux attentes des acteurs concernés</a:t>
                      </a:r>
                    </a:p>
                    <a:p>
                      <a:pPr marL="342900" marR="71755" lvl="0" indent="-342900">
                        <a:spcAft>
                          <a:spcPts val="0"/>
                        </a:spcAft>
                        <a:buClr>
                          <a:srgbClr val="9BBB59"/>
                        </a:buClr>
                        <a:buFont typeface="Symbol"/>
                        <a:buChar char=""/>
                      </a:pPr>
                      <a:r>
                        <a:rPr lang="fr-FR" sz="700" dirty="0">
                          <a:effectLst/>
                        </a:rPr>
                        <a:t>Fiabilité des mises à jour effectuées</a:t>
                      </a:r>
                    </a:p>
                    <a:p>
                      <a:pPr marL="342900" marR="71755" lvl="0" indent="-342900">
                        <a:spcAft>
                          <a:spcPts val="0"/>
                        </a:spcAft>
                        <a:buClr>
                          <a:srgbClr val="9BBB59"/>
                        </a:buClr>
                        <a:buFont typeface="Symbol"/>
                        <a:buChar char=""/>
                      </a:pPr>
                      <a:r>
                        <a:rPr lang="fr-FR" sz="700" dirty="0">
                          <a:effectLst/>
                        </a:rPr>
                        <a:t>Pertinence et efficacité des actions support de la cohésion sociale</a:t>
                      </a:r>
                    </a:p>
                    <a:p>
                      <a:pPr marL="342900" marR="71755" lvl="0" indent="-342900">
                        <a:spcAft>
                          <a:spcPts val="0"/>
                        </a:spcAft>
                        <a:buClr>
                          <a:srgbClr val="9BBB59"/>
                        </a:buClr>
                        <a:buFont typeface="Symbol"/>
                        <a:buChar char=""/>
                      </a:pPr>
                      <a:r>
                        <a:rPr lang="fr-FR" sz="700" dirty="0">
                          <a:effectLst/>
                        </a:rPr>
                        <a:t>Adaptation du message aux objectifs de communication et aux supports retenus.</a:t>
                      </a:r>
                      <a:endParaRPr lang="fr-FR" sz="700" dirty="0">
                        <a:effectLst/>
                        <a:latin typeface="Calibri"/>
                        <a:ea typeface="Times New Roman"/>
                        <a:cs typeface="Times New Roman"/>
                      </a:endParaRPr>
                    </a:p>
                  </a:txBody>
                  <a:tcPr marL="54240" marR="54240" marT="0" marB="0"/>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804863" y="875498"/>
            <a:ext cx="7782546"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918" tIns="152352" rIns="71415"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effectLst/>
                <a:latin typeface="Arial Narrow" pitchFamily="34" charset="0"/>
                <a:ea typeface="Calibri" pitchFamily="34" charset="0"/>
                <a:cs typeface="Times New Roman" pitchFamily="18" charset="0"/>
              </a:rPr>
              <a:t>Bloc de compétences 3 – Administrer le personnel</a:t>
            </a:r>
            <a:endParaRPr kumimoji="0" lang="fr-FR" altLang="fr-FR" sz="1400" b="1" i="0" u="none" strike="noStrike" cap="none" normalizeH="0" baseline="0" dirty="0">
              <a:ln>
                <a:noFill/>
              </a:ln>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912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MATRICE GÉNÉRIQUE BLOC 3</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853914416"/>
              </p:ext>
            </p:extLst>
          </p:nvPr>
        </p:nvGraphicFramePr>
        <p:xfrm>
          <a:off x="417443" y="1150779"/>
          <a:ext cx="8269357" cy="3550920"/>
        </p:xfrm>
        <a:graphic>
          <a:graphicData uri="http://schemas.openxmlformats.org/drawingml/2006/table">
            <a:tbl>
              <a:tblPr firstRow="1" firstCol="1" bandRow="1">
                <a:tableStyleId>{5C22544A-7EE6-4342-B048-85BDC9FD1C3A}</a:tableStyleId>
              </a:tblPr>
              <a:tblGrid>
                <a:gridCol w="2970203">
                  <a:extLst>
                    <a:ext uri="{9D8B030D-6E8A-4147-A177-3AD203B41FA5}">
                      <a16:colId xmlns:a16="http://schemas.microsoft.com/office/drawing/2014/main" val="20000"/>
                    </a:ext>
                  </a:extLst>
                </a:gridCol>
                <a:gridCol w="5299154">
                  <a:extLst>
                    <a:ext uri="{9D8B030D-6E8A-4147-A177-3AD203B41FA5}">
                      <a16:colId xmlns:a16="http://schemas.microsoft.com/office/drawing/2014/main" val="20001"/>
                    </a:ext>
                  </a:extLst>
                </a:gridCol>
              </a:tblGrid>
              <a:tr h="102454">
                <a:tc>
                  <a:txBody>
                    <a:bodyPr/>
                    <a:lstStyle/>
                    <a:p>
                      <a:pPr marR="71755">
                        <a:spcAft>
                          <a:spcPts val="0"/>
                        </a:spcAft>
                      </a:pPr>
                      <a:r>
                        <a:rPr lang="fr-FR" sz="900" dirty="0">
                          <a:effectLst/>
                        </a:rPr>
                        <a:t>Savoirs Associés</a:t>
                      </a:r>
                      <a:endParaRPr lang="fr-FR" sz="900" dirty="0">
                        <a:effectLst/>
                        <a:latin typeface="Calibri"/>
                        <a:ea typeface="Calibri"/>
                        <a:cs typeface="Times New Roman"/>
                      </a:endParaRPr>
                    </a:p>
                  </a:txBody>
                  <a:tcPr marL="54240" marR="54240" marT="0" marB="0"/>
                </a:tc>
                <a:tc>
                  <a:txBody>
                    <a:bodyPr/>
                    <a:lstStyle/>
                    <a:p>
                      <a:pPr marL="118745" marR="71755">
                        <a:spcAft>
                          <a:spcPts val="0"/>
                        </a:spcAft>
                      </a:pPr>
                      <a:r>
                        <a:rPr lang="fr-FR" sz="900" dirty="0">
                          <a:effectLst/>
                        </a:rPr>
                        <a:t>Indications complémentaires</a:t>
                      </a:r>
                      <a:endParaRPr lang="fr-FR" sz="900" dirty="0">
                        <a:effectLst/>
                        <a:latin typeface="Calibri"/>
                        <a:ea typeface="Times New Roman"/>
                        <a:cs typeface="Times New Roman"/>
                      </a:endParaRPr>
                    </a:p>
                  </a:txBody>
                  <a:tcPr marL="54240" marR="54240" marT="0" marB="0"/>
                </a:tc>
                <a:extLst>
                  <a:ext uri="{0D108BD9-81ED-4DB2-BD59-A6C34878D82A}">
                    <a16:rowId xmlns:a16="http://schemas.microsoft.com/office/drawing/2014/main" val="10000"/>
                  </a:ext>
                </a:extLst>
              </a:tr>
              <a:tr h="819633">
                <a:tc>
                  <a:txBody>
                    <a:bodyPr/>
                    <a:lstStyle/>
                    <a:p>
                      <a:pPr marR="71755">
                        <a:spcAft>
                          <a:spcPts val="0"/>
                        </a:spcAft>
                        <a:tabLst>
                          <a:tab pos="114935" algn="l"/>
                        </a:tabLst>
                      </a:pPr>
                      <a:r>
                        <a:rPr lang="fr-FR" sz="700">
                          <a:effectLst/>
                        </a:rPr>
                        <a:t>Savoirs de gestion :</a:t>
                      </a:r>
                      <a:endParaRPr lang="fr-FR" sz="900">
                        <a:effectLst/>
                      </a:endParaRPr>
                    </a:p>
                    <a:p>
                      <a:pPr marL="342900" marR="71755" lvl="0" indent="-342900">
                        <a:spcAft>
                          <a:spcPts val="0"/>
                        </a:spcAft>
                        <a:buClr>
                          <a:srgbClr val="9BBB59"/>
                        </a:buClr>
                        <a:buFont typeface="Symbol"/>
                        <a:buChar char=""/>
                      </a:pPr>
                      <a:r>
                        <a:rPr lang="fr-FR" sz="700">
                          <a:effectLst/>
                        </a:rPr>
                        <a:t>Le fonctionnement de l’organisation</a:t>
                      </a:r>
                      <a:endParaRPr lang="fr-FR" sz="900">
                        <a:effectLst/>
                      </a:endParaRPr>
                    </a:p>
                    <a:p>
                      <a:pPr marL="342900" marR="71755" lvl="0" indent="-342900">
                        <a:spcAft>
                          <a:spcPts val="0"/>
                        </a:spcAft>
                        <a:buClr>
                          <a:srgbClr val="9BBB59"/>
                        </a:buClr>
                        <a:buFont typeface="Symbol"/>
                        <a:buChar char=""/>
                      </a:pPr>
                      <a:r>
                        <a:rPr lang="fr-FR" sz="700">
                          <a:effectLst/>
                        </a:rPr>
                        <a:t>La gestion des agendas</a:t>
                      </a:r>
                      <a:endParaRPr lang="fr-FR" sz="900">
                        <a:effectLst/>
                      </a:endParaRPr>
                    </a:p>
                    <a:p>
                      <a:pPr marL="342900" marR="71755" lvl="0" indent="-342900">
                        <a:spcAft>
                          <a:spcPts val="0"/>
                        </a:spcAft>
                        <a:buClr>
                          <a:srgbClr val="9BBB59"/>
                        </a:buClr>
                        <a:buFont typeface="Symbol"/>
                        <a:buChar char=""/>
                      </a:pPr>
                      <a:r>
                        <a:rPr lang="fr-FR" sz="700">
                          <a:effectLst/>
                        </a:rPr>
                        <a:t>Les budgets</a:t>
                      </a:r>
                      <a:endParaRPr lang="fr-FR" sz="900">
                        <a:effectLst/>
                      </a:endParaRPr>
                    </a:p>
                    <a:p>
                      <a:pPr marL="342900" marR="71755" lvl="0" indent="-342900">
                        <a:spcAft>
                          <a:spcPts val="0"/>
                        </a:spcAft>
                        <a:buClr>
                          <a:srgbClr val="9BBB59"/>
                        </a:buClr>
                        <a:buFont typeface="Symbol"/>
                        <a:buChar char=""/>
                      </a:pPr>
                      <a:r>
                        <a:rPr lang="fr-FR" sz="700">
                          <a:effectLst/>
                        </a:rPr>
                        <a:t>Le bulletin de paie</a:t>
                      </a:r>
                      <a:endParaRPr lang="fr-FR" sz="900">
                        <a:effectLst/>
                      </a:endParaRPr>
                    </a:p>
                    <a:p>
                      <a:pPr marL="342900" marR="71755" lvl="0" indent="-342900">
                        <a:spcAft>
                          <a:spcPts val="0"/>
                        </a:spcAft>
                        <a:buClr>
                          <a:srgbClr val="9BBB59"/>
                        </a:buClr>
                        <a:buFont typeface="Symbol"/>
                        <a:buChar char=""/>
                      </a:pPr>
                      <a:r>
                        <a:rPr lang="fr-FR" sz="700">
                          <a:effectLst/>
                        </a:rPr>
                        <a:t>La gestion administrative de la formation</a:t>
                      </a:r>
                      <a:endParaRPr lang="fr-FR" sz="900">
                        <a:effectLst/>
                      </a:endParaRPr>
                    </a:p>
                    <a:p>
                      <a:pPr marL="342900" marR="71755" lvl="0" indent="-342900">
                        <a:spcAft>
                          <a:spcPts val="0"/>
                        </a:spcAft>
                        <a:buClr>
                          <a:srgbClr val="9BBB59"/>
                        </a:buClr>
                        <a:buFont typeface="Symbol"/>
                        <a:buChar char=""/>
                      </a:pPr>
                      <a:r>
                        <a:rPr lang="fr-FR" sz="700">
                          <a:effectLst/>
                        </a:rPr>
                        <a:t>Les tableaux de bord sociaux</a:t>
                      </a:r>
                      <a:endParaRPr lang="fr-FR" sz="900">
                        <a:effectLst/>
                      </a:endParaRPr>
                    </a:p>
                    <a:p>
                      <a:pPr marR="71755">
                        <a:spcAft>
                          <a:spcPts val="0"/>
                        </a:spcAft>
                      </a:pPr>
                      <a:r>
                        <a:rPr lang="fr-FR" sz="700">
                          <a:effectLst/>
                        </a:rPr>
                        <a:t> </a:t>
                      </a:r>
                      <a:endParaRPr lang="fr-FR" sz="900">
                        <a:effectLst/>
                        <a:latin typeface="Calibri"/>
                        <a:ea typeface="Calibri"/>
                        <a:cs typeface="Times New Roman"/>
                      </a:endParaRPr>
                    </a:p>
                  </a:txBody>
                  <a:tcPr marL="54240" marR="54240" marT="0" marB="0"/>
                </a:tc>
                <a:tc>
                  <a:txBody>
                    <a:bodyPr/>
                    <a:lstStyle/>
                    <a:p>
                      <a:pPr marL="118745" marR="71755">
                        <a:spcAft>
                          <a:spcPts val="0"/>
                        </a:spcAft>
                      </a:pPr>
                      <a:r>
                        <a:rPr lang="fr-FR" sz="700" dirty="0">
                          <a:effectLst/>
                        </a:rPr>
                        <a:t>Le fonctionnement de l’organisation intègre les finalités de l’organisation, la culture et les valeurs de l’organisation, les chartes et la structuration de l’organisation (organigramme et modes de coordination).</a:t>
                      </a:r>
                      <a:endParaRPr lang="fr-FR" sz="900" dirty="0">
                        <a:effectLst/>
                      </a:endParaRPr>
                    </a:p>
                    <a:p>
                      <a:pPr marL="118745" marR="71755">
                        <a:spcAft>
                          <a:spcPts val="0"/>
                        </a:spcAft>
                      </a:pPr>
                      <a:r>
                        <a:rPr lang="fr-FR" sz="700" dirty="0">
                          <a:effectLst/>
                        </a:rPr>
                        <a:t>La gestion des budgets suppose la compréhension de leurs modalités de construction ainsi que l’analyse des écarts entre budgets prévisionnels et budgets réalisés. Dans le cadre de ce bloc de compétences, elle concerne en particulier la formation, les déplacements des personnels, les actions sociales et culturelles de l’organisation. </a:t>
                      </a:r>
                      <a:endParaRPr lang="fr-FR" sz="900" dirty="0">
                        <a:effectLst/>
                      </a:endParaRPr>
                    </a:p>
                    <a:p>
                      <a:pPr marL="118745" marR="71755">
                        <a:spcAft>
                          <a:spcPts val="0"/>
                        </a:spcAft>
                      </a:pPr>
                      <a:r>
                        <a:rPr lang="fr-FR" sz="700" dirty="0">
                          <a:effectLst/>
                        </a:rPr>
                        <a:t>Le bulletin de paie est appréhendé dans ses grandes composantes.</a:t>
                      </a:r>
                      <a:endParaRPr lang="fr-FR" sz="900" dirty="0">
                        <a:effectLst/>
                      </a:endParaRPr>
                    </a:p>
                    <a:p>
                      <a:pPr marL="118745" marR="71755">
                        <a:spcAft>
                          <a:spcPts val="0"/>
                        </a:spcAft>
                      </a:pPr>
                      <a:r>
                        <a:rPr lang="fr-FR" sz="700" dirty="0">
                          <a:effectLst/>
                        </a:rPr>
                        <a:t>La gestion administrative de la formation inclut l’organisation logistique et le suivi de tout type de formation (présentiel, et/ou à distance).</a:t>
                      </a:r>
                      <a:endParaRPr lang="fr-FR" sz="900" dirty="0">
                        <a:effectLst/>
                      </a:endParaRPr>
                    </a:p>
                    <a:p>
                      <a:pPr marL="118745" marR="71755">
                        <a:spcAft>
                          <a:spcPts val="0"/>
                        </a:spcAft>
                      </a:pPr>
                      <a:r>
                        <a:rPr lang="fr-FR" sz="700" dirty="0">
                          <a:effectLst/>
                        </a:rPr>
                        <a:t>Les tableaux de bord sociaux intègrent la notion d’indicateurs et leur représentation graphique.</a:t>
                      </a:r>
                      <a:endParaRPr lang="fr-FR" sz="900" dirty="0">
                        <a:effectLst/>
                        <a:latin typeface="Calibri"/>
                        <a:ea typeface="Times New Roman"/>
                        <a:cs typeface="Times New Roman"/>
                      </a:endParaRPr>
                    </a:p>
                  </a:txBody>
                  <a:tcPr marL="54240" marR="54240" marT="0" marB="0"/>
                </a:tc>
                <a:extLst>
                  <a:ext uri="{0D108BD9-81ED-4DB2-BD59-A6C34878D82A}">
                    <a16:rowId xmlns:a16="http://schemas.microsoft.com/office/drawing/2014/main" val="10001"/>
                  </a:ext>
                </a:extLst>
              </a:tr>
              <a:tr h="922087">
                <a:tc>
                  <a:txBody>
                    <a:bodyPr/>
                    <a:lstStyle/>
                    <a:p>
                      <a:pPr marR="71755">
                        <a:spcAft>
                          <a:spcPts val="0"/>
                        </a:spcAft>
                        <a:tabLst>
                          <a:tab pos="114935" algn="l"/>
                        </a:tabLst>
                      </a:pPr>
                      <a:r>
                        <a:rPr lang="fr-FR" sz="700">
                          <a:effectLst/>
                        </a:rPr>
                        <a:t>Savoirs juridiques et économiques (en lien avec le programme d’économie-droit du baccalauréat professionnel) :</a:t>
                      </a:r>
                      <a:endParaRPr lang="fr-FR" sz="900">
                        <a:effectLst/>
                      </a:endParaRPr>
                    </a:p>
                    <a:p>
                      <a:pPr marL="342900" marR="71755" lvl="0" indent="-342900">
                        <a:spcAft>
                          <a:spcPts val="0"/>
                        </a:spcAft>
                        <a:buClr>
                          <a:srgbClr val="9BBB59"/>
                        </a:buClr>
                        <a:buFont typeface="Symbol"/>
                        <a:buChar char=""/>
                      </a:pPr>
                      <a:r>
                        <a:rPr lang="fr-FR" sz="700">
                          <a:effectLst/>
                        </a:rPr>
                        <a:t>Règles élémentaires de sécurité informatique, de sauvegarde et de protection des données numériques (RGPD) des personnels</a:t>
                      </a:r>
                      <a:endParaRPr lang="fr-FR" sz="900">
                        <a:effectLst/>
                      </a:endParaRPr>
                    </a:p>
                    <a:p>
                      <a:pPr marL="342900" marR="71755" lvl="0" indent="-342900">
                        <a:spcAft>
                          <a:spcPts val="0"/>
                        </a:spcAft>
                        <a:buClr>
                          <a:srgbClr val="9BBB59"/>
                        </a:buClr>
                        <a:buFont typeface="Symbol"/>
                        <a:buChar char=""/>
                      </a:pPr>
                      <a:r>
                        <a:rPr lang="fr-FR" sz="700">
                          <a:effectLst/>
                        </a:rPr>
                        <a:t>La législation sociale</a:t>
                      </a:r>
                      <a:endParaRPr lang="fr-FR" sz="900">
                        <a:effectLst/>
                      </a:endParaRPr>
                    </a:p>
                    <a:p>
                      <a:pPr marL="342900" marR="71755" lvl="0" indent="-342900">
                        <a:spcAft>
                          <a:spcPts val="0"/>
                        </a:spcAft>
                        <a:buClr>
                          <a:srgbClr val="9BBB59"/>
                        </a:buClr>
                        <a:buFont typeface="Symbol"/>
                        <a:buChar char=""/>
                      </a:pPr>
                      <a:r>
                        <a:rPr lang="fr-FR" sz="700">
                          <a:effectLst/>
                        </a:rPr>
                        <a:t>Les accords collectifs et conventions collectives de travail</a:t>
                      </a:r>
                      <a:endParaRPr lang="fr-FR" sz="900">
                        <a:effectLst/>
                      </a:endParaRPr>
                    </a:p>
                    <a:p>
                      <a:pPr marL="193675" marR="71755">
                        <a:spcAft>
                          <a:spcPts val="0"/>
                        </a:spcAft>
                      </a:pPr>
                      <a:r>
                        <a:rPr lang="fr-FR" sz="700">
                          <a:effectLst/>
                        </a:rPr>
                        <a:t> </a:t>
                      </a:r>
                      <a:endParaRPr lang="fr-FR" sz="900">
                        <a:effectLst/>
                      </a:endParaRPr>
                    </a:p>
                    <a:p>
                      <a:pPr marR="71755">
                        <a:spcAft>
                          <a:spcPts val="0"/>
                        </a:spcAft>
                      </a:pPr>
                      <a:r>
                        <a:rPr lang="fr-FR" sz="700">
                          <a:effectLst/>
                        </a:rPr>
                        <a:t> </a:t>
                      </a:r>
                      <a:endParaRPr lang="fr-FR" sz="900">
                        <a:effectLst/>
                        <a:latin typeface="Calibri"/>
                        <a:ea typeface="Calibri"/>
                        <a:cs typeface="Times New Roman"/>
                      </a:endParaRPr>
                    </a:p>
                  </a:txBody>
                  <a:tcPr marL="54240" marR="54240" marT="0" marB="0"/>
                </a:tc>
                <a:tc>
                  <a:txBody>
                    <a:bodyPr/>
                    <a:lstStyle/>
                    <a:p>
                      <a:pPr marL="118745" marR="71755">
                        <a:spcAft>
                          <a:spcPts val="0"/>
                        </a:spcAft>
                      </a:pPr>
                      <a:r>
                        <a:rPr lang="fr-FR" sz="700">
                          <a:effectLst/>
                        </a:rPr>
                        <a:t>L’utilisation professionnelle du numérique nécessite la connaissance des droits et obligations des salariés dans ce domaine au sein de l’organisation (sécurité, confidentialité des données, droit des personnes, responsabilité des acteurs traitants des données etc.).</a:t>
                      </a:r>
                      <a:endParaRPr lang="fr-FR" sz="900">
                        <a:effectLst/>
                      </a:endParaRPr>
                    </a:p>
                    <a:p>
                      <a:pPr marL="118745" marR="71755">
                        <a:spcAft>
                          <a:spcPts val="0"/>
                        </a:spcAft>
                      </a:pPr>
                      <a:r>
                        <a:rPr lang="fr-FR" sz="700">
                          <a:effectLst/>
                        </a:rPr>
                        <a:t>La législation sociale couvre les éléments relatifs au recrutement (ajustement entre ressources actuelles et besoins futurs, les différents modes de recrutement, y compris le e-recrutement, le principe de non-discrimination), au suivi de carrière (statuts, contrats de travail, rémunération, durée et temps de travail, rupture du contrat, égalité professionnelle), à la formation professionnelle (objectifs et modalités, formation continue) et à la réglementation relative à la santé, la sécurité et les conditions de travail.</a:t>
                      </a:r>
                      <a:endParaRPr lang="fr-FR" sz="900">
                        <a:effectLst/>
                      </a:endParaRPr>
                    </a:p>
                    <a:p>
                      <a:pPr marL="118745" marR="71755">
                        <a:spcAft>
                          <a:spcPts val="0"/>
                        </a:spcAft>
                      </a:pPr>
                      <a:r>
                        <a:rPr lang="fr-FR" sz="700">
                          <a:effectLst/>
                        </a:rPr>
                        <a:t>La relation collective au travail comprend la négociation collective, la représentation des salariés (élections professionnelles, institutions représentatives du personnel).</a:t>
                      </a:r>
                      <a:endParaRPr lang="fr-FR" sz="900">
                        <a:effectLst/>
                      </a:endParaRPr>
                    </a:p>
                    <a:p>
                      <a:pPr marL="118745" marR="71755">
                        <a:spcAft>
                          <a:spcPts val="0"/>
                        </a:spcAft>
                      </a:pPr>
                      <a:r>
                        <a:rPr lang="fr-FR" sz="700">
                          <a:effectLst/>
                        </a:rPr>
                        <a:t> </a:t>
                      </a:r>
                      <a:endParaRPr lang="fr-FR" sz="900">
                        <a:effectLst/>
                        <a:latin typeface="Calibri"/>
                        <a:ea typeface="Times New Roman"/>
                        <a:cs typeface="Times New Roman"/>
                      </a:endParaRPr>
                    </a:p>
                  </a:txBody>
                  <a:tcPr marL="54240" marR="54240" marT="0" marB="0"/>
                </a:tc>
                <a:extLst>
                  <a:ext uri="{0D108BD9-81ED-4DB2-BD59-A6C34878D82A}">
                    <a16:rowId xmlns:a16="http://schemas.microsoft.com/office/drawing/2014/main" val="10002"/>
                  </a:ext>
                </a:extLst>
              </a:tr>
              <a:tr h="1331904">
                <a:tc>
                  <a:txBody>
                    <a:bodyPr/>
                    <a:lstStyle/>
                    <a:p>
                      <a:pPr marR="71755">
                        <a:spcAft>
                          <a:spcPts val="0"/>
                        </a:spcAft>
                        <a:tabLst>
                          <a:tab pos="114935" algn="l"/>
                        </a:tabLst>
                      </a:pPr>
                      <a:r>
                        <a:rPr lang="fr-FR" sz="700">
                          <a:effectLst/>
                        </a:rPr>
                        <a:t>Savoirs liés à la communication et au numérique :</a:t>
                      </a:r>
                      <a:endParaRPr lang="fr-FR" sz="900">
                        <a:effectLst/>
                      </a:endParaRPr>
                    </a:p>
                    <a:p>
                      <a:pPr marL="342900" marR="71755" lvl="0" indent="-342900">
                        <a:spcAft>
                          <a:spcPts val="0"/>
                        </a:spcAft>
                        <a:buClr>
                          <a:srgbClr val="9BBB59"/>
                        </a:buClr>
                        <a:buFont typeface="Symbol"/>
                        <a:buChar char=""/>
                      </a:pPr>
                      <a:r>
                        <a:rPr lang="fr-FR" sz="700">
                          <a:effectLst/>
                        </a:rPr>
                        <a:t>Les normes et usages internes de présentation des documents de communication à destination des personnels et des instances représentatives</a:t>
                      </a:r>
                      <a:endParaRPr lang="fr-FR" sz="900">
                        <a:effectLst/>
                      </a:endParaRPr>
                    </a:p>
                    <a:p>
                      <a:pPr marL="342900" marR="71755" lvl="0" indent="-342900">
                        <a:spcAft>
                          <a:spcPts val="0"/>
                        </a:spcAft>
                        <a:buClr>
                          <a:srgbClr val="9BBB59"/>
                        </a:buClr>
                        <a:buFont typeface="Symbol"/>
                        <a:buChar char=""/>
                      </a:pPr>
                      <a:r>
                        <a:rPr lang="fr-FR" sz="700">
                          <a:effectLst/>
                        </a:rPr>
                        <a:t>Les règles légales de communication envers les personnels et les instances représentatives</a:t>
                      </a:r>
                      <a:endParaRPr lang="fr-FR" sz="900">
                        <a:effectLst/>
                      </a:endParaRPr>
                    </a:p>
                    <a:p>
                      <a:pPr marL="342900" marR="71755" lvl="0" indent="-342900">
                        <a:spcAft>
                          <a:spcPts val="0"/>
                        </a:spcAft>
                        <a:buClr>
                          <a:srgbClr val="9BBB59"/>
                        </a:buClr>
                        <a:buFont typeface="Symbol"/>
                        <a:buChar char=""/>
                      </a:pPr>
                      <a:r>
                        <a:rPr lang="fr-FR" sz="700">
                          <a:effectLst/>
                        </a:rPr>
                        <a:t>Les outils ou services de communication numérique</a:t>
                      </a:r>
                      <a:endParaRPr lang="fr-FR" sz="900">
                        <a:effectLst/>
                      </a:endParaRPr>
                    </a:p>
                    <a:p>
                      <a:pPr marL="342900" marR="71755" lvl="0" indent="-342900">
                        <a:spcAft>
                          <a:spcPts val="0"/>
                        </a:spcAft>
                        <a:buClr>
                          <a:srgbClr val="9BBB59"/>
                        </a:buClr>
                        <a:buFont typeface="Symbol"/>
                        <a:buChar char=""/>
                      </a:pPr>
                      <a:r>
                        <a:rPr lang="fr-FR" sz="700">
                          <a:effectLst/>
                        </a:rPr>
                        <a:t>Le système d’information ressources humaines</a:t>
                      </a:r>
                      <a:endParaRPr lang="fr-FR" sz="900">
                        <a:effectLst/>
                      </a:endParaRPr>
                    </a:p>
                    <a:p>
                      <a:pPr marL="457200" marR="71755">
                        <a:spcAft>
                          <a:spcPts val="0"/>
                        </a:spcAft>
                      </a:pPr>
                      <a:r>
                        <a:rPr lang="fr-FR" sz="700">
                          <a:effectLst/>
                        </a:rPr>
                        <a:t> </a:t>
                      </a:r>
                      <a:endParaRPr lang="fr-FR" sz="900">
                        <a:effectLst/>
                        <a:latin typeface="Calibri"/>
                        <a:ea typeface="Times New Roman"/>
                        <a:cs typeface="Times New Roman"/>
                      </a:endParaRPr>
                    </a:p>
                  </a:txBody>
                  <a:tcPr marL="54240" marR="54240" marT="0" marB="0"/>
                </a:tc>
                <a:tc>
                  <a:txBody>
                    <a:bodyPr/>
                    <a:lstStyle/>
                    <a:p>
                      <a:pPr marL="118745" marR="71755">
                        <a:spcAft>
                          <a:spcPts val="0"/>
                        </a:spcAft>
                      </a:pPr>
                      <a:r>
                        <a:rPr lang="fr-FR" sz="700" dirty="0">
                          <a:effectLst/>
                        </a:rPr>
                        <a:t>Ces savoirs intègrent, dans le respect des chartes, des normes de qualité et des lois, la réalisation d’annonces en matière de recrutement, d’intégration, de départ des personnels, l’actualisation de fiches de postes, la rédaction de convocations à des entretiens, l’information sociale légale, la rédaction de notes d’information et de service. </a:t>
                      </a:r>
                      <a:endParaRPr lang="fr-FR" sz="900" dirty="0">
                        <a:effectLst/>
                      </a:endParaRPr>
                    </a:p>
                    <a:p>
                      <a:pPr marL="118745" marR="71755">
                        <a:spcAft>
                          <a:spcPts val="0"/>
                        </a:spcAft>
                      </a:pPr>
                      <a:r>
                        <a:rPr lang="fr-FR" sz="700" dirty="0">
                          <a:effectLst/>
                        </a:rPr>
                        <a:t>Ces savoirs nécessitent l’utilisation d’outils ou de services numériques pour communiquer. Les principes de fonctionnement et d’utilisation de ces outils numériques et la rédaction des messages dans le cadre de la relation avec les personnels sont abordés au travers :</a:t>
                      </a:r>
                      <a:endParaRPr lang="fr-FR" sz="900" dirty="0">
                        <a:effectLst/>
                      </a:endParaRPr>
                    </a:p>
                    <a:p>
                      <a:pPr marL="118745" marR="71755">
                        <a:spcAft>
                          <a:spcPts val="0"/>
                        </a:spcAft>
                      </a:pPr>
                      <a:r>
                        <a:rPr lang="fr-FR" sz="700" dirty="0">
                          <a:effectLst/>
                        </a:rPr>
                        <a:t>- des outils de discussion : forums de discussion, messagerie instantanée ;</a:t>
                      </a:r>
                      <a:endParaRPr lang="fr-FR" sz="900" dirty="0">
                        <a:effectLst/>
                      </a:endParaRPr>
                    </a:p>
                    <a:p>
                      <a:pPr marL="118745" marR="71755">
                        <a:spcAft>
                          <a:spcPts val="0"/>
                        </a:spcAft>
                      </a:pPr>
                      <a:r>
                        <a:rPr lang="fr-FR" sz="700" dirty="0">
                          <a:effectLst/>
                        </a:rPr>
                        <a:t>- des réseaux sociaux internes à l’organisation ;</a:t>
                      </a:r>
                      <a:endParaRPr lang="fr-FR" sz="900" dirty="0">
                        <a:effectLst/>
                      </a:endParaRPr>
                    </a:p>
                    <a:p>
                      <a:pPr marL="118745" marR="71755">
                        <a:spcAft>
                          <a:spcPts val="0"/>
                        </a:spcAft>
                      </a:pPr>
                      <a:r>
                        <a:rPr lang="fr-FR" sz="700" dirty="0">
                          <a:effectLst/>
                        </a:rPr>
                        <a:t>- du partage de vidéos et photos.</a:t>
                      </a:r>
                      <a:endParaRPr lang="fr-FR" sz="900" dirty="0">
                        <a:effectLst/>
                      </a:endParaRPr>
                    </a:p>
                    <a:p>
                      <a:pPr marL="118745" marR="71755">
                        <a:spcAft>
                          <a:spcPts val="0"/>
                        </a:spcAft>
                      </a:pPr>
                      <a:r>
                        <a:rPr lang="fr-FR" sz="700" dirty="0">
                          <a:effectLst/>
                        </a:rPr>
                        <a:t>Ils nécessitent également l’utilisation et la maîtrise de fonctions simples de mise en pages et de mise en forme d’un document pour répondre à un objectif de diffusion.</a:t>
                      </a:r>
                      <a:endParaRPr lang="fr-FR" sz="900" dirty="0">
                        <a:effectLst/>
                      </a:endParaRPr>
                    </a:p>
                    <a:p>
                      <a:pPr marL="118745" marR="71755">
                        <a:spcAft>
                          <a:spcPts val="0"/>
                        </a:spcAft>
                      </a:pPr>
                      <a:r>
                        <a:rPr lang="fr-FR" sz="700" dirty="0">
                          <a:effectLst/>
                        </a:rPr>
                        <a:t>Le système d’information aborde les moyens numériques de collecter, stocker, traiter, organiser et diffuser les données ressources humaines dans des environnements numériques sécurisés. </a:t>
                      </a:r>
                      <a:endParaRPr lang="fr-FR" sz="900" dirty="0">
                        <a:effectLst/>
                      </a:endParaRPr>
                    </a:p>
                    <a:p>
                      <a:pPr marL="118745" marR="71755">
                        <a:spcAft>
                          <a:spcPts val="0"/>
                        </a:spcAft>
                      </a:pPr>
                      <a:r>
                        <a:rPr lang="fr-FR" sz="700" dirty="0">
                          <a:effectLst/>
                        </a:rPr>
                        <a:t> </a:t>
                      </a:r>
                      <a:endParaRPr lang="fr-FR" sz="900" dirty="0">
                        <a:effectLst/>
                        <a:latin typeface="Calibri"/>
                        <a:ea typeface="Times New Roman"/>
                        <a:cs typeface="Times New Roman"/>
                      </a:endParaRPr>
                    </a:p>
                  </a:txBody>
                  <a:tcPr marL="54240" marR="5424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0133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0997" y="113338"/>
            <a:ext cx="7881400" cy="965203"/>
          </a:xfrm>
        </p:spPr>
        <p:txBody>
          <a:bodyPr>
            <a:normAutofit/>
          </a:bodyPr>
          <a:lstStyle/>
          <a:p>
            <a:r>
              <a:rPr lang="fr-FR" dirty="0"/>
              <a:t>Le scénario </a:t>
            </a:r>
            <a:r>
              <a:rPr lang="fr-FR" dirty="0">
                <a:hlinkClick r:id="rId2"/>
              </a:rPr>
              <a:t>Lien Genialy </a:t>
            </a:r>
            <a:endParaRPr lang="fr-FR" dirty="0"/>
          </a:p>
        </p:txBody>
      </p:sp>
      <p:sp>
        <p:nvSpPr>
          <p:cNvPr id="6" name="Espace réservé du texte 5"/>
          <p:cNvSpPr>
            <a:spLocks noGrp="1"/>
          </p:cNvSpPr>
          <p:nvPr>
            <p:ph type="body" sz="quarter" idx="13"/>
          </p:nvPr>
        </p:nvSpPr>
        <p:spPr>
          <a:xfrm>
            <a:off x="618597" y="1120245"/>
            <a:ext cx="7881937" cy="3449241"/>
          </a:xfrm>
        </p:spPr>
        <p:txBody>
          <a:bodyPr>
            <a:normAutofit/>
          </a:bodyPr>
          <a:lstStyle/>
          <a:p>
            <a:r>
              <a:rPr lang="fr-FR" dirty="0"/>
              <a:t> </a:t>
            </a:r>
          </a:p>
          <a:p>
            <a:pPr lvl="1">
              <a:buClr>
                <a:srgbClr val="3D7CC9"/>
              </a:buClr>
            </a:pPr>
            <a:endParaRPr lang="fr-FR" dirty="0"/>
          </a:p>
          <a:p>
            <a:pPr lvl="1">
              <a:buClr>
                <a:srgbClr val="3D7CC9"/>
              </a:buClr>
            </a:pPr>
            <a:endParaRPr lang="fr-FR" dirty="0"/>
          </a:p>
        </p:txBody>
      </p:sp>
      <p:sp>
        <p:nvSpPr>
          <p:cNvPr id="5" name="Espace réservé du texte 5">
            <a:extLst>
              <a:ext uri="{FF2B5EF4-FFF2-40B4-BE49-F238E27FC236}">
                <a16:creationId xmlns:a16="http://schemas.microsoft.com/office/drawing/2014/main" id="{A3C0EF57-72E2-634A-A1E3-EA5A37ED17FB}"/>
              </a:ext>
            </a:extLst>
          </p:cNvPr>
          <p:cNvSpPr txBox="1">
            <a:spLocks/>
          </p:cNvSpPr>
          <p:nvPr/>
        </p:nvSpPr>
        <p:spPr>
          <a:xfrm>
            <a:off x="770997" y="1272645"/>
            <a:ext cx="7881937" cy="344924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baseline="0">
                <a:solidFill>
                  <a:srgbClr val="3D7CC9"/>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a:p>
          <a:p>
            <a:pPr lvl="1"/>
            <a:endParaRPr lang="fr-FR" dirty="0"/>
          </a:p>
        </p:txBody>
      </p:sp>
      <p:sp>
        <p:nvSpPr>
          <p:cNvPr id="3" name="Rectangle 2">
            <a:extLst>
              <a:ext uri="{FF2B5EF4-FFF2-40B4-BE49-F238E27FC236}">
                <a16:creationId xmlns:a16="http://schemas.microsoft.com/office/drawing/2014/main" id="{3E9DFB31-1AFD-4BAB-9E8D-7F28827C66AA}"/>
              </a:ext>
            </a:extLst>
          </p:cNvPr>
          <p:cNvSpPr/>
          <p:nvPr/>
        </p:nvSpPr>
        <p:spPr>
          <a:xfrm>
            <a:off x="5110316" y="3569110"/>
            <a:ext cx="3016045" cy="4541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9B33F31E-ECB4-42D0-8DAD-3D6DAA6BFA92}"/>
              </a:ext>
            </a:extLst>
          </p:cNvPr>
          <p:cNvPicPr>
            <a:picLocks noChangeAspect="1"/>
          </p:cNvPicPr>
          <p:nvPr/>
        </p:nvPicPr>
        <p:blipFill>
          <a:blip r:embed="rId3"/>
          <a:stretch>
            <a:fillRect/>
          </a:stretch>
        </p:blipFill>
        <p:spPr>
          <a:xfrm>
            <a:off x="1017638" y="1336529"/>
            <a:ext cx="7220199" cy="3631064"/>
          </a:xfrm>
          <a:prstGeom prst="rect">
            <a:avLst/>
          </a:prstGeom>
        </p:spPr>
      </p:pic>
    </p:spTree>
    <p:extLst>
      <p:ext uri="{BB962C8B-B14F-4D97-AF65-F5344CB8AC3E}">
        <p14:creationId xmlns:p14="http://schemas.microsoft.com/office/powerpoint/2010/main" val="81346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4294967295"/>
          </p:nvPr>
        </p:nvSpPr>
        <p:spPr>
          <a:xfrm>
            <a:off x="0" y="1120775"/>
            <a:ext cx="7881938" cy="3448050"/>
          </a:xfrm>
          <a:prstGeom prst="rect">
            <a:avLst/>
          </a:prstGeom>
        </p:spPr>
        <p:txBody>
          <a:bodyPr>
            <a:normAutofit/>
          </a:bodyPr>
          <a:lstStyle/>
          <a:p>
            <a:pPr lvl="1">
              <a:buClr>
                <a:srgbClr val="3D7CC9"/>
              </a:buClr>
            </a:pPr>
            <a:endParaRPr lang="fr-FR" dirty="0"/>
          </a:p>
          <a:p>
            <a:pPr lvl="1">
              <a:buClr>
                <a:srgbClr val="3D7CC9"/>
              </a:buClr>
            </a:pPr>
            <a:endParaRPr lang="fr-FR" dirty="0"/>
          </a:p>
        </p:txBody>
      </p:sp>
      <p:sp>
        <p:nvSpPr>
          <p:cNvPr id="5" name="Espace réservé du texte 5">
            <a:extLst>
              <a:ext uri="{FF2B5EF4-FFF2-40B4-BE49-F238E27FC236}">
                <a16:creationId xmlns:a16="http://schemas.microsoft.com/office/drawing/2014/main" id="{A3C0EF57-72E2-634A-A1E3-EA5A37ED17FB}"/>
              </a:ext>
            </a:extLst>
          </p:cNvPr>
          <p:cNvSpPr txBox="1">
            <a:spLocks/>
          </p:cNvSpPr>
          <p:nvPr/>
        </p:nvSpPr>
        <p:spPr>
          <a:xfrm>
            <a:off x="770997" y="1272645"/>
            <a:ext cx="7881937" cy="344924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baseline="0">
                <a:solidFill>
                  <a:srgbClr val="3D7CC9"/>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a:p>
          <a:p>
            <a:pPr lvl="1"/>
            <a:endParaRPr lang="fr-FR" dirty="0"/>
          </a:p>
        </p:txBody>
      </p:sp>
      <p:pic>
        <p:nvPicPr>
          <p:cNvPr id="9" name="Image 8">
            <a:extLst>
              <a:ext uri="{FF2B5EF4-FFF2-40B4-BE49-F238E27FC236}">
                <a16:creationId xmlns:a16="http://schemas.microsoft.com/office/drawing/2014/main" id="{41B1A3E2-1D78-CF4D-BB17-13C8D7E028E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205"/>
          <a:stretch/>
        </p:blipFill>
        <p:spPr>
          <a:xfrm>
            <a:off x="261150" y="198304"/>
            <a:ext cx="8725359" cy="4737253"/>
          </a:xfrm>
          <a:prstGeom prst="rect">
            <a:avLst/>
          </a:prstGeom>
        </p:spPr>
      </p:pic>
    </p:spTree>
    <p:extLst>
      <p:ext uri="{BB962C8B-B14F-4D97-AF65-F5344CB8AC3E}">
        <p14:creationId xmlns:p14="http://schemas.microsoft.com/office/powerpoint/2010/main" val="303335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4294967295"/>
          </p:nvPr>
        </p:nvSpPr>
        <p:spPr>
          <a:xfrm>
            <a:off x="0" y="1120775"/>
            <a:ext cx="7881938" cy="3448050"/>
          </a:xfrm>
          <a:prstGeom prst="rect">
            <a:avLst/>
          </a:prstGeom>
        </p:spPr>
        <p:txBody>
          <a:bodyPr>
            <a:normAutofit/>
          </a:bodyPr>
          <a:lstStyle/>
          <a:p>
            <a:pPr lvl="1">
              <a:buClr>
                <a:srgbClr val="3D7CC9"/>
              </a:buClr>
            </a:pPr>
            <a:endParaRPr lang="fr-FR" dirty="0"/>
          </a:p>
          <a:p>
            <a:pPr lvl="1">
              <a:buClr>
                <a:srgbClr val="3D7CC9"/>
              </a:buClr>
            </a:pPr>
            <a:endParaRPr lang="fr-FR" dirty="0"/>
          </a:p>
        </p:txBody>
      </p:sp>
      <p:sp>
        <p:nvSpPr>
          <p:cNvPr id="5" name="Espace réservé du texte 5">
            <a:extLst>
              <a:ext uri="{FF2B5EF4-FFF2-40B4-BE49-F238E27FC236}">
                <a16:creationId xmlns:a16="http://schemas.microsoft.com/office/drawing/2014/main" id="{A3C0EF57-72E2-634A-A1E3-EA5A37ED17FB}"/>
              </a:ext>
            </a:extLst>
          </p:cNvPr>
          <p:cNvSpPr txBox="1">
            <a:spLocks/>
          </p:cNvSpPr>
          <p:nvPr/>
        </p:nvSpPr>
        <p:spPr>
          <a:xfrm>
            <a:off x="770997" y="1272645"/>
            <a:ext cx="7881937" cy="344924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baseline="0">
                <a:solidFill>
                  <a:srgbClr val="3D7CC9"/>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a:p>
          <a:p>
            <a:pPr lvl="1"/>
            <a:endParaRPr lang="fr-FR" dirty="0"/>
          </a:p>
        </p:txBody>
      </p:sp>
      <p:pic>
        <p:nvPicPr>
          <p:cNvPr id="4" name="Image 3">
            <a:extLst>
              <a:ext uri="{FF2B5EF4-FFF2-40B4-BE49-F238E27FC236}">
                <a16:creationId xmlns:a16="http://schemas.microsoft.com/office/drawing/2014/main" id="{A70942EA-D4E0-7746-80B1-D011461155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1354" y="246092"/>
            <a:ext cx="8659258" cy="4494882"/>
          </a:xfrm>
          <a:prstGeom prst="rect">
            <a:avLst/>
          </a:prstGeom>
        </p:spPr>
      </p:pic>
    </p:spTree>
    <p:extLst>
      <p:ext uri="{BB962C8B-B14F-4D97-AF65-F5344CB8AC3E}">
        <p14:creationId xmlns:p14="http://schemas.microsoft.com/office/powerpoint/2010/main" val="166985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62063" y="0"/>
            <a:ext cx="7881937" cy="965200"/>
          </a:xfrm>
          <a:prstGeom prst="rect">
            <a:avLst/>
          </a:prstGeom>
        </p:spPr>
        <p:txBody>
          <a:bodyPr>
            <a:normAutofit/>
          </a:bodyPr>
          <a:lstStyle/>
          <a:p>
            <a:r>
              <a:rPr lang="fr-FR" dirty="0"/>
              <a:t>Le scenario </a:t>
            </a:r>
          </a:p>
        </p:txBody>
      </p:sp>
      <p:sp>
        <p:nvSpPr>
          <p:cNvPr id="6" name="Espace réservé du texte 5"/>
          <p:cNvSpPr>
            <a:spLocks noGrp="1"/>
          </p:cNvSpPr>
          <p:nvPr>
            <p:ph type="body" sz="quarter" idx="4294967295"/>
          </p:nvPr>
        </p:nvSpPr>
        <p:spPr>
          <a:xfrm>
            <a:off x="0" y="1120775"/>
            <a:ext cx="7881938" cy="3448050"/>
          </a:xfrm>
          <a:prstGeom prst="rect">
            <a:avLst/>
          </a:prstGeom>
        </p:spPr>
        <p:txBody>
          <a:bodyPr>
            <a:normAutofit/>
          </a:bodyPr>
          <a:lstStyle/>
          <a:p>
            <a:pPr lvl="1">
              <a:buClr>
                <a:srgbClr val="3D7CC9"/>
              </a:buClr>
            </a:pPr>
            <a:endParaRPr lang="fr-FR" dirty="0"/>
          </a:p>
          <a:p>
            <a:pPr lvl="1">
              <a:buClr>
                <a:srgbClr val="3D7CC9"/>
              </a:buClr>
            </a:pPr>
            <a:endParaRPr lang="fr-FR" dirty="0"/>
          </a:p>
        </p:txBody>
      </p:sp>
      <p:sp>
        <p:nvSpPr>
          <p:cNvPr id="5" name="Espace réservé du texte 5">
            <a:extLst>
              <a:ext uri="{FF2B5EF4-FFF2-40B4-BE49-F238E27FC236}">
                <a16:creationId xmlns:a16="http://schemas.microsoft.com/office/drawing/2014/main" id="{A3C0EF57-72E2-634A-A1E3-EA5A37ED17FB}"/>
              </a:ext>
            </a:extLst>
          </p:cNvPr>
          <p:cNvSpPr txBox="1">
            <a:spLocks/>
          </p:cNvSpPr>
          <p:nvPr/>
        </p:nvSpPr>
        <p:spPr>
          <a:xfrm>
            <a:off x="770997" y="1272645"/>
            <a:ext cx="7881937" cy="344924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baseline="0">
                <a:solidFill>
                  <a:srgbClr val="3D7CC9"/>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a:p>
          <a:p>
            <a:pPr lvl="1"/>
            <a:endParaRPr lang="fr-FR" dirty="0"/>
          </a:p>
        </p:txBody>
      </p:sp>
      <p:pic>
        <p:nvPicPr>
          <p:cNvPr id="8" name="Image 7">
            <a:extLst>
              <a:ext uri="{FF2B5EF4-FFF2-40B4-BE49-F238E27FC236}">
                <a16:creationId xmlns:a16="http://schemas.microsoft.com/office/drawing/2014/main" id="{01C0978E-7097-5547-AD7D-0B903E66701E}"/>
              </a:ext>
            </a:extLst>
          </p:cNvPr>
          <p:cNvPicPr>
            <a:picLocks noChangeAspect="1"/>
          </p:cNvPicPr>
          <p:nvPr/>
        </p:nvPicPr>
        <p:blipFill rotWithShape="1">
          <a:blip r:embed="rId2"/>
          <a:srcRect l="964" t="2145" r="842" b="2000"/>
          <a:stretch/>
        </p:blipFill>
        <p:spPr>
          <a:xfrm>
            <a:off x="88135" y="110169"/>
            <a:ext cx="8978748" cy="4924540"/>
          </a:xfrm>
          <a:prstGeom prst="rect">
            <a:avLst/>
          </a:prstGeom>
        </p:spPr>
      </p:pic>
    </p:spTree>
    <p:extLst>
      <p:ext uri="{BB962C8B-B14F-4D97-AF65-F5344CB8AC3E}">
        <p14:creationId xmlns:p14="http://schemas.microsoft.com/office/powerpoint/2010/main" val="1678804606"/>
      </p:ext>
    </p:extLst>
  </p:cSld>
  <p:clrMapOvr>
    <a:masterClrMapping/>
  </p:clrMapOvr>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Props1.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2.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2790E1-966A-497A-ABBD-24ECAA34A18E}">
  <ds:schemaRefs>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d9b8819f-644e-4e2e-bf09-8a76532e681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1627</TotalTime>
  <Words>1455</Words>
  <Application>Microsoft Office PowerPoint</Application>
  <PresentationFormat>Affichage à l'écran (16:9)</PresentationFormat>
  <Paragraphs>131</Paragraphs>
  <Slides>15</Slides>
  <Notes>2</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15</vt:i4>
      </vt:variant>
    </vt:vector>
  </HeadingPairs>
  <TitlesOfParts>
    <vt:vector size="26" baseType="lpstr">
      <vt:lpstr>Arial</vt:lpstr>
      <vt:lpstr>Arial Italic</vt:lpstr>
      <vt:lpstr>Arial Narrow</vt:lpstr>
      <vt:lpstr>Calibri</vt:lpstr>
      <vt:lpstr>Calibri Light</vt:lpstr>
      <vt:lpstr>Symbol</vt:lpstr>
      <vt:lpstr>Wingdings</vt:lpstr>
      <vt:lpstr>page de presentation et de partie</vt:lpstr>
      <vt:lpstr>page de sous-partie</vt:lpstr>
      <vt:lpstr>pages de contenus</vt:lpstr>
      <vt:lpstr>Conception personnalisée</vt:lpstr>
      <vt:lpstr>Sarl MONNET</vt:lpstr>
      <vt:lpstr>SOMMAIRE</vt:lpstr>
      <vt:lpstr>La démarche</vt:lpstr>
      <vt:lpstr>MATRICE GÉNÉRIQUE BLOC 3</vt:lpstr>
      <vt:lpstr>MATRICE GÉNÉRIQUE BLOC 3</vt:lpstr>
      <vt:lpstr>Le scénario Lien Genialy </vt:lpstr>
      <vt:lpstr>Présentation PowerPoint</vt:lpstr>
      <vt:lpstr>Présentation PowerPoint</vt:lpstr>
      <vt:lpstr>Le scenario </vt:lpstr>
      <vt:lpstr>La fiche d’intention pédagogique</vt:lpstr>
      <vt:lpstr>Le scenario </vt:lpstr>
      <vt:lpstr>Présentation PowerPoint</vt:lpstr>
      <vt:lpstr>Le scenario </vt:lpstr>
      <vt:lpstr>Le scenario </vt:lpstr>
      <vt:lpstr>Le scenario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Matrice IGAENR 2018</dc:title>
  <dc:creator>Administrateur MEN</dc:creator>
  <cp:lastModifiedBy>fabienne mauri</cp:lastModifiedBy>
  <cp:revision>190</cp:revision>
  <cp:lastPrinted>2015-02-04T16:19:06Z</cp:lastPrinted>
  <dcterms:created xsi:type="dcterms:W3CDTF">2015-02-04T10:43:31Z</dcterms:created>
  <dcterms:modified xsi:type="dcterms:W3CDTF">2020-06-10T09:21:04Z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