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61" r:id="rId5"/>
    <p:sldMasterId id="2147483663" r:id="rId6"/>
  </p:sldMasterIdLst>
  <p:notesMasterIdLst>
    <p:notesMasterId r:id="rId52"/>
  </p:notesMasterIdLst>
  <p:handoutMasterIdLst>
    <p:handoutMasterId r:id="rId53"/>
  </p:handoutMasterIdLst>
  <p:sldIdLst>
    <p:sldId id="271" r:id="rId7"/>
    <p:sldId id="348" r:id="rId8"/>
    <p:sldId id="390" r:id="rId9"/>
    <p:sldId id="357" r:id="rId10"/>
    <p:sldId id="374" r:id="rId11"/>
    <p:sldId id="385" r:id="rId12"/>
    <p:sldId id="376" r:id="rId13"/>
    <p:sldId id="379" r:id="rId14"/>
    <p:sldId id="363" r:id="rId15"/>
    <p:sldId id="364" r:id="rId16"/>
    <p:sldId id="393" r:id="rId17"/>
    <p:sldId id="394" r:id="rId18"/>
    <p:sldId id="396" r:id="rId19"/>
    <p:sldId id="395" r:id="rId20"/>
    <p:sldId id="397" r:id="rId21"/>
    <p:sldId id="386" r:id="rId22"/>
    <p:sldId id="346" r:id="rId23"/>
    <p:sldId id="383" r:id="rId24"/>
    <p:sldId id="392" r:id="rId25"/>
    <p:sldId id="391" r:id="rId26"/>
    <p:sldId id="286" r:id="rId27"/>
    <p:sldId id="298" r:id="rId28"/>
    <p:sldId id="312" r:id="rId29"/>
    <p:sldId id="398" r:id="rId30"/>
    <p:sldId id="336" r:id="rId31"/>
    <p:sldId id="337" r:id="rId32"/>
    <p:sldId id="338" r:id="rId33"/>
    <p:sldId id="339" r:id="rId34"/>
    <p:sldId id="340" r:id="rId35"/>
    <p:sldId id="399" r:id="rId36"/>
    <p:sldId id="342" r:id="rId37"/>
    <p:sldId id="344" r:id="rId38"/>
    <p:sldId id="387" r:id="rId39"/>
    <p:sldId id="354" r:id="rId40"/>
    <p:sldId id="323" r:id="rId41"/>
    <p:sldId id="324" r:id="rId42"/>
    <p:sldId id="384" r:id="rId43"/>
    <p:sldId id="388" r:id="rId44"/>
    <p:sldId id="293" r:id="rId45"/>
    <p:sldId id="316" r:id="rId46"/>
    <p:sldId id="295" r:id="rId47"/>
    <p:sldId id="335" r:id="rId48"/>
    <p:sldId id="315" r:id="rId49"/>
    <p:sldId id="296" r:id="rId50"/>
    <p:sldId id="297" r:id="rId51"/>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3F4"/>
    <a:srgbClr val="3D7CC9"/>
    <a:srgbClr val="33CC33"/>
    <a:srgbClr val="95B3D7"/>
    <a:srgbClr val="88C1F0"/>
    <a:srgbClr val="FFC409"/>
    <a:srgbClr val="FFECAF"/>
    <a:srgbClr val="1565A7"/>
    <a:srgbClr val="1FA1E5"/>
    <a:srgbClr val="F2C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3455" autoAdjust="0"/>
  </p:normalViewPr>
  <p:slideViewPr>
    <p:cSldViewPr snapToGrid="0" snapToObjects="1">
      <p:cViewPr varScale="1">
        <p:scale>
          <a:sx n="136" d="100"/>
          <a:sy n="136" d="100"/>
        </p:scale>
        <p:origin x="894" y="12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11/06/2020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11/06/2020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rea-tice.org/wiki2/index.php?title=Synth%C3%A8se_th%C3%A8me_%22Profession_et_professionnalit%C3%A9_enseignante_:%22#cite_note-3"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crea-tice.org/wiki2/index.php?title=Synth%C3%A8se_th%C3%A8me_%22Profession_et_professionnalit%C3%A9_enseignante_:%22#cite_note-4"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kern="1200" dirty="0">
                <a:solidFill>
                  <a:schemeClr val="tx1"/>
                </a:solidFill>
                <a:effectLst/>
                <a:latin typeface="+mn-lt"/>
                <a:ea typeface="+mn-ea"/>
                <a:cs typeface="+mn-cs"/>
              </a:rPr>
              <a:t>Notion de professionnalisation</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Wittorski</a:t>
            </a:r>
            <a:r>
              <a:rPr lang="fr-FR" sz="1200" kern="1200" dirty="0">
                <a:solidFill>
                  <a:schemeClr val="tx1"/>
                </a:solidFill>
                <a:effectLst/>
                <a:latin typeface="+mn-lt"/>
                <a:ea typeface="+mn-ea"/>
                <a:cs typeface="+mn-cs"/>
              </a:rPr>
              <a:t> (2008)</a:t>
            </a:r>
            <a:r>
              <a:rPr lang="fr-FR" sz="1200" u="sng" kern="1200" baseline="30000" dirty="0">
                <a:solidFill>
                  <a:schemeClr val="tx1"/>
                </a:solidFill>
                <a:effectLst/>
                <a:latin typeface="+mn-lt"/>
                <a:ea typeface="+mn-ea"/>
                <a:cs typeface="+mn-cs"/>
                <a:hlinkClick r:id="rId3"/>
              </a:rPr>
              <a:t>[4]</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Altet</a:t>
            </a:r>
            <a:r>
              <a:rPr lang="fr-FR" sz="1200" kern="1200" dirty="0">
                <a:solidFill>
                  <a:schemeClr val="tx1"/>
                </a:solidFill>
                <a:effectLst/>
                <a:latin typeface="+mn-lt"/>
                <a:ea typeface="+mn-ea"/>
                <a:cs typeface="+mn-cs"/>
              </a:rPr>
              <a:t> et </a:t>
            </a:r>
            <a:r>
              <a:rPr lang="fr-FR" sz="1200" kern="1200" dirty="0" err="1">
                <a:solidFill>
                  <a:schemeClr val="tx1"/>
                </a:solidFill>
                <a:effectLst/>
                <a:latin typeface="+mn-lt"/>
                <a:ea typeface="+mn-ea"/>
                <a:cs typeface="+mn-cs"/>
              </a:rPr>
              <a:t>Bourdoncle</a:t>
            </a:r>
            <a:r>
              <a:rPr lang="fr-FR" sz="1200" kern="1200" dirty="0">
                <a:solidFill>
                  <a:schemeClr val="tx1"/>
                </a:solidFill>
                <a:effectLst/>
                <a:latin typeface="+mn-lt"/>
                <a:ea typeface="+mn-ea"/>
                <a:cs typeface="+mn-cs"/>
              </a:rPr>
              <a:t> (2000)</a:t>
            </a:r>
            <a:r>
              <a:rPr lang="fr-FR" sz="1200" u="sng" kern="1200" baseline="30000" dirty="0">
                <a:solidFill>
                  <a:schemeClr val="tx1"/>
                </a:solidFill>
                <a:effectLst/>
                <a:latin typeface="+mn-lt"/>
                <a:ea typeface="+mn-ea"/>
                <a:cs typeface="+mn-cs"/>
                <a:hlinkClick r:id="rId4"/>
              </a:rPr>
              <a:t>[5]</a:t>
            </a:r>
            <a:r>
              <a:rPr lang="fr-FR" sz="1200" kern="1200" dirty="0">
                <a:solidFill>
                  <a:schemeClr val="tx1"/>
                </a:solidFill>
                <a:effectLst/>
                <a:latin typeface="+mn-lt"/>
                <a:ea typeface="+mn-ea"/>
                <a:cs typeface="+mn-cs"/>
              </a:rPr>
              <a:t> ont développé ce concept. Pour les anglo-saxons, c'est un processus qui va transformer une activité en profession, alors qu’en France, son but est la reconnaissance sociale grâce aux savoirs professionnels. C’est ce que développe Lang (1999) pour qui c’est aussi un développement de compétences et d'un nouveau métier face aux évolutions. En ce sens, ce terme renvoie à la notion de formation. </a:t>
            </a:r>
          </a:p>
          <a:p>
            <a:r>
              <a:rPr lang="fr-FR" sz="1200" b="1" i="1" kern="1200" dirty="0">
                <a:solidFill>
                  <a:schemeClr val="tx1"/>
                </a:solidFill>
                <a:effectLst/>
                <a:latin typeface="+mn-lt"/>
                <a:ea typeface="+mn-ea"/>
                <a:cs typeface="+mn-cs"/>
              </a:rPr>
              <a:t>Notion de professionnalité</a:t>
            </a:r>
            <a:r>
              <a:rPr lang="fr-FR" sz="1200" kern="1200" dirty="0">
                <a:solidFill>
                  <a:schemeClr val="tx1"/>
                </a:solidFill>
                <a:effectLst/>
                <a:latin typeface="+mn-lt"/>
                <a:ea typeface="+mn-ea"/>
                <a:cs typeface="+mn-cs"/>
              </a:rPr>
              <a:t> : Possession collective du métier à défendre. En France, ce terme accepte plusieurs définitions selon les auteurs. </a:t>
            </a:r>
            <a:r>
              <a:rPr lang="fr-FR" sz="1200" kern="1200" dirty="0" err="1">
                <a:solidFill>
                  <a:schemeClr val="tx1"/>
                </a:solidFill>
                <a:effectLst/>
                <a:latin typeface="+mn-lt"/>
                <a:ea typeface="+mn-ea"/>
                <a:cs typeface="+mn-cs"/>
              </a:rPr>
              <a:t>Dadoy</a:t>
            </a:r>
            <a:r>
              <a:rPr lang="fr-FR" sz="1200" kern="1200" dirty="0">
                <a:solidFill>
                  <a:schemeClr val="tx1"/>
                </a:solidFill>
                <a:effectLst/>
                <a:latin typeface="+mn-lt"/>
                <a:ea typeface="+mn-ea"/>
                <a:cs typeface="+mn-cs"/>
              </a:rPr>
              <a:t> (1986) l’utilise pour éviter l'emploi des termes « qualification » ou « métier ». Faisant référence à la profession et à la professionnalisation, elle apporte une connotation positive. Pour </a:t>
            </a:r>
            <a:r>
              <a:rPr lang="fr-FR" sz="1200" kern="1200" dirty="0" err="1">
                <a:solidFill>
                  <a:schemeClr val="tx1"/>
                </a:solidFill>
                <a:effectLst/>
                <a:latin typeface="+mn-lt"/>
                <a:ea typeface="+mn-ea"/>
                <a:cs typeface="+mn-cs"/>
              </a:rPr>
              <a:t>Aballéa</a:t>
            </a:r>
            <a:r>
              <a:rPr lang="fr-FR" sz="1200" kern="1200" dirty="0">
                <a:solidFill>
                  <a:schemeClr val="tx1"/>
                </a:solidFill>
                <a:effectLst/>
                <a:latin typeface="+mn-lt"/>
                <a:ea typeface="+mn-ea"/>
                <a:cs typeface="+mn-cs"/>
              </a:rPr>
              <a:t> (1992), c’est « une expertise complexe et composite, encadrée par un système de références, valeurs et normes, de mise en œuvre, ou […] un savoir et une déontologie, sinon une science et une conscience » (p.47). Pour </a:t>
            </a:r>
            <a:r>
              <a:rPr lang="fr-FR" sz="1200" kern="1200" dirty="0" err="1">
                <a:solidFill>
                  <a:schemeClr val="tx1"/>
                </a:solidFill>
                <a:effectLst/>
                <a:latin typeface="+mn-lt"/>
                <a:ea typeface="+mn-ea"/>
                <a:cs typeface="+mn-cs"/>
              </a:rPr>
              <a:t>Trépos</a:t>
            </a:r>
            <a:r>
              <a:rPr lang="fr-FR" sz="1200" kern="1200" dirty="0">
                <a:solidFill>
                  <a:schemeClr val="tx1"/>
                </a:solidFill>
                <a:effectLst/>
                <a:latin typeface="+mn-lt"/>
                <a:ea typeface="+mn-ea"/>
                <a:cs typeface="+mn-cs"/>
              </a:rPr>
              <a:t> (1992), il s'agit des acquis d'un individu et de sa capacité à les mobiliser dans la réalisation de son travail. Face aux contextes mouvants et instables du monde du travail, la professionnalité n'est jamais définitivement acquise, elle se crée en situation, elle peut être définie comme les compétences professionnelles de l'individu ou du groupe. </a:t>
            </a:r>
          </a:p>
          <a:p>
            <a:r>
              <a:rPr lang="fr-FR" sz="1200" kern="1200" dirty="0">
                <a:solidFill>
                  <a:schemeClr val="tx1"/>
                </a:solidFill>
                <a:effectLst/>
                <a:latin typeface="+mn-lt"/>
                <a:ea typeface="+mn-ea"/>
                <a:cs typeface="+mn-cs"/>
              </a:rPr>
              <a:t>une </a:t>
            </a:r>
            <a:r>
              <a:rPr lang="fr-FR" sz="1200" b="1" kern="1200" dirty="0">
                <a:solidFill>
                  <a:schemeClr val="tx1"/>
                </a:solidFill>
                <a:effectLst/>
                <a:latin typeface="+mn-lt"/>
                <a:ea typeface="+mn-ea"/>
                <a:cs typeface="+mn-cs"/>
              </a:rPr>
              <a:t>professionnalité</a:t>
            </a:r>
            <a:r>
              <a:rPr lang="fr-FR" sz="1200" kern="1200" dirty="0">
                <a:solidFill>
                  <a:schemeClr val="tx1"/>
                </a:solidFill>
                <a:effectLst/>
                <a:latin typeface="+mn-lt"/>
                <a:ea typeface="+mn-ea"/>
                <a:cs typeface="+mn-cs"/>
              </a:rPr>
              <a:t> = l’ensemble des compétences professionnelles nécessaires à l’exercice d’un métier, d’une profession</a:t>
            </a:r>
          </a:p>
          <a:p>
            <a:endParaRPr lang="fr-FR" dirty="0"/>
          </a:p>
        </p:txBody>
      </p:sp>
      <p:sp>
        <p:nvSpPr>
          <p:cNvPr id="4" name="Espace réservé du numéro de diapositive 3"/>
          <p:cNvSpPr>
            <a:spLocks noGrp="1"/>
          </p:cNvSpPr>
          <p:nvPr>
            <p:ph type="sldNum" sz="quarter" idx="10"/>
          </p:nvPr>
        </p:nvSpPr>
        <p:spPr/>
        <p:txBody>
          <a:bodyPr/>
          <a:lstStyle/>
          <a:p>
            <a:pPr>
              <a:defRPr/>
            </a:pPr>
            <a:fld id="{746222AF-2293-4807-B3DA-261D2C17952F}" type="slidenum">
              <a:rPr lang="fr-FR" smtClean="0"/>
              <a:pPr>
                <a:defRPr/>
              </a:pPr>
              <a:t>4</a:t>
            </a:fld>
            <a:endParaRPr lang="fr-FR" dirty="0"/>
          </a:p>
        </p:txBody>
      </p:sp>
    </p:spTree>
    <p:extLst>
      <p:ext uri="{BB962C8B-B14F-4D97-AF65-F5344CB8AC3E}">
        <p14:creationId xmlns:p14="http://schemas.microsoft.com/office/powerpoint/2010/main" val="2151046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Existant à réaffirmer</a:t>
            </a:r>
            <a:r>
              <a:rPr lang="fr-FR" baseline="0" dirty="0"/>
              <a:t> et à réinvestir</a:t>
            </a:r>
          </a:p>
          <a:p>
            <a:r>
              <a:rPr lang="fr-FR" baseline="0" dirty="0"/>
              <a:t>Cela a rendu visible la formation en établissement</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18</a:t>
            </a:fld>
            <a:endParaRPr lang="fr-FR"/>
          </a:p>
        </p:txBody>
      </p:sp>
    </p:spTree>
    <p:extLst>
      <p:ext uri="{BB962C8B-B14F-4D97-AF65-F5344CB8AC3E}">
        <p14:creationId xmlns:p14="http://schemas.microsoft.com/office/powerpoint/2010/main" val="264817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Existant à </a:t>
            </a:r>
            <a:r>
              <a:rPr lang="fr-FR" dirty="0" err="1"/>
              <a:t>réaffrimer</a:t>
            </a:r>
            <a:r>
              <a:rPr lang="fr-FR" baseline="0" dirty="0"/>
              <a:t> et à réinvestir</a:t>
            </a:r>
          </a:p>
          <a:p>
            <a:r>
              <a:rPr lang="fr-FR" baseline="0" dirty="0"/>
              <a:t>Cela a rendu visible la formation en établissement</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19</a:t>
            </a:fld>
            <a:endParaRPr lang="fr-FR"/>
          </a:p>
        </p:txBody>
      </p:sp>
    </p:spTree>
    <p:extLst>
      <p:ext uri="{BB962C8B-B14F-4D97-AF65-F5344CB8AC3E}">
        <p14:creationId xmlns:p14="http://schemas.microsoft.com/office/powerpoint/2010/main" val="3943122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SRM : management de la relation fournisseur (supplier </a:t>
            </a:r>
            <a:r>
              <a:rPr lang="fr-FR" sz="1200" dirty="0" err="1"/>
              <a:t>relationship</a:t>
            </a:r>
            <a:r>
              <a:rPr lang="fr-FR" sz="1200" dirty="0"/>
              <a:t> management)</a:t>
            </a:r>
          </a:p>
          <a:p>
            <a:r>
              <a:rPr lang="fr-FR" sz="1200" dirty="0"/>
              <a:t>CRM : management de la relation client (</a:t>
            </a:r>
            <a:r>
              <a:rPr lang="fr-FR" sz="1200" dirty="0" err="1"/>
              <a:t>customer</a:t>
            </a:r>
            <a:r>
              <a:rPr lang="fr-FR" sz="1200" dirty="0"/>
              <a:t> </a:t>
            </a:r>
            <a:r>
              <a:rPr lang="fr-FR" sz="1200" dirty="0" err="1"/>
              <a:t>relationship</a:t>
            </a:r>
            <a:r>
              <a:rPr lang="fr-FR" sz="1200" dirty="0"/>
              <a:t>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21</a:t>
            </a:fld>
            <a:endParaRPr lang="fr-FR"/>
          </a:p>
        </p:txBody>
      </p:sp>
    </p:spTree>
    <p:extLst>
      <p:ext uri="{BB962C8B-B14F-4D97-AF65-F5344CB8AC3E}">
        <p14:creationId xmlns:p14="http://schemas.microsoft.com/office/powerpoint/2010/main" val="606838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SRM : management de la relation fournisseur (supplier </a:t>
            </a:r>
            <a:r>
              <a:rPr lang="fr-FR" sz="1200" dirty="0" err="1"/>
              <a:t>relationship</a:t>
            </a:r>
            <a:r>
              <a:rPr lang="fr-FR" sz="1200" dirty="0"/>
              <a:t> management)</a:t>
            </a:r>
          </a:p>
          <a:p>
            <a:r>
              <a:rPr lang="fr-FR" sz="1200" dirty="0"/>
              <a:t>CRM : management de la relation client (</a:t>
            </a:r>
            <a:r>
              <a:rPr lang="fr-FR" sz="1200" dirty="0" err="1"/>
              <a:t>customer</a:t>
            </a:r>
            <a:r>
              <a:rPr lang="fr-FR" sz="1200" dirty="0"/>
              <a:t> </a:t>
            </a:r>
            <a:r>
              <a:rPr lang="fr-FR" sz="1200" dirty="0" err="1"/>
              <a:t>relationship</a:t>
            </a:r>
            <a:r>
              <a:rPr lang="fr-FR" sz="1200" dirty="0"/>
              <a:t>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22</a:t>
            </a:fld>
            <a:endParaRPr lang="fr-FR"/>
          </a:p>
        </p:txBody>
      </p:sp>
    </p:spTree>
    <p:extLst>
      <p:ext uri="{BB962C8B-B14F-4D97-AF65-F5344CB8AC3E}">
        <p14:creationId xmlns:p14="http://schemas.microsoft.com/office/powerpoint/2010/main" val="40315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SRM : management de la relation fournisseur (supplier </a:t>
            </a:r>
            <a:r>
              <a:rPr lang="fr-FR" sz="1200" dirty="0" err="1"/>
              <a:t>relationship</a:t>
            </a:r>
            <a:r>
              <a:rPr lang="fr-FR" sz="1200" dirty="0"/>
              <a:t> management)</a:t>
            </a:r>
          </a:p>
          <a:p>
            <a:r>
              <a:rPr lang="fr-FR" sz="1200" dirty="0"/>
              <a:t>CRM : management de la relation client (</a:t>
            </a:r>
            <a:r>
              <a:rPr lang="fr-FR" sz="1200" dirty="0" err="1"/>
              <a:t>customer</a:t>
            </a:r>
            <a:r>
              <a:rPr lang="fr-FR" sz="1200" dirty="0"/>
              <a:t> </a:t>
            </a:r>
            <a:r>
              <a:rPr lang="fr-FR" sz="1200" dirty="0" err="1"/>
              <a:t>relationship</a:t>
            </a:r>
            <a:r>
              <a:rPr lang="fr-FR" sz="1200" dirty="0"/>
              <a:t>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23</a:t>
            </a:fld>
            <a:endParaRPr lang="fr-FR"/>
          </a:p>
        </p:txBody>
      </p:sp>
    </p:spTree>
    <p:extLst>
      <p:ext uri="{BB962C8B-B14F-4D97-AF65-F5344CB8AC3E}">
        <p14:creationId xmlns:p14="http://schemas.microsoft.com/office/powerpoint/2010/main" val="3970159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SRM : management de la relation fournisseur (supplier </a:t>
            </a:r>
            <a:r>
              <a:rPr lang="fr-FR" sz="1200" dirty="0" err="1"/>
              <a:t>relationship</a:t>
            </a:r>
            <a:r>
              <a:rPr lang="fr-FR" sz="1200" dirty="0"/>
              <a:t> management)</a:t>
            </a:r>
          </a:p>
          <a:p>
            <a:r>
              <a:rPr lang="fr-FR" sz="1200" dirty="0"/>
              <a:t>CRM : management de la relation client (</a:t>
            </a:r>
            <a:r>
              <a:rPr lang="fr-FR" sz="1200" dirty="0" err="1"/>
              <a:t>customer</a:t>
            </a:r>
            <a:r>
              <a:rPr lang="fr-FR" sz="1200" dirty="0"/>
              <a:t> </a:t>
            </a:r>
            <a:r>
              <a:rPr lang="fr-FR" sz="1200" dirty="0" err="1"/>
              <a:t>relationship</a:t>
            </a:r>
            <a:r>
              <a:rPr lang="fr-FR" sz="1200" dirty="0"/>
              <a:t>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24</a:t>
            </a:fld>
            <a:endParaRPr lang="fr-FR"/>
          </a:p>
        </p:txBody>
      </p:sp>
    </p:spTree>
    <p:extLst>
      <p:ext uri="{BB962C8B-B14F-4D97-AF65-F5344CB8AC3E}">
        <p14:creationId xmlns:p14="http://schemas.microsoft.com/office/powerpoint/2010/main" val="2193900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SRM : management de la relation fournisseur (supplier </a:t>
            </a:r>
            <a:r>
              <a:rPr lang="fr-FR" sz="1200" dirty="0" err="1"/>
              <a:t>relationship</a:t>
            </a:r>
            <a:r>
              <a:rPr lang="fr-FR" sz="1200" dirty="0"/>
              <a:t> management)</a:t>
            </a:r>
          </a:p>
          <a:p>
            <a:r>
              <a:rPr lang="fr-FR" sz="1200" dirty="0"/>
              <a:t>CRM : management de la relation client (</a:t>
            </a:r>
            <a:r>
              <a:rPr lang="fr-FR" sz="1200" dirty="0" err="1"/>
              <a:t>customer</a:t>
            </a:r>
            <a:r>
              <a:rPr lang="fr-FR" sz="1200" dirty="0"/>
              <a:t> </a:t>
            </a:r>
            <a:r>
              <a:rPr lang="fr-FR" sz="1200" dirty="0" err="1"/>
              <a:t>relationship</a:t>
            </a:r>
            <a:r>
              <a:rPr lang="fr-FR" sz="1200" dirty="0"/>
              <a:t>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25</a:t>
            </a:fld>
            <a:endParaRPr lang="fr-FR"/>
          </a:p>
        </p:txBody>
      </p:sp>
    </p:spTree>
    <p:extLst>
      <p:ext uri="{BB962C8B-B14F-4D97-AF65-F5344CB8AC3E}">
        <p14:creationId xmlns:p14="http://schemas.microsoft.com/office/powerpoint/2010/main" val="1622825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Le ministère publie le SDET afin de définir l'architecture de référence ainsi que les services attendus dans les espaces numériques de travail et de formaliser les préconisations organisationnelles, fonctionnelles et techniques.</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26</a:t>
            </a:fld>
            <a:endParaRPr lang="fr-FR"/>
          </a:p>
        </p:txBody>
      </p:sp>
    </p:spTree>
    <p:extLst>
      <p:ext uri="{BB962C8B-B14F-4D97-AF65-F5344CB8AC3E}">
        <p14:creationId xmlns:p14="http://schemas.microsoft.com/office/powerpoint/2010/main" val="251094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SRM : management de la relation fournisseur (supplier </a:t>
            </a:r>
            <a:r>
              <a:rPr lang="fr-FR" sz="1200" dirty="0" err="1"/>
              <a:t>relationship</a:t>
            </a:r>
            <a:r>
              <a:rPr lang="fr-FR" sz="1200" dirty="0"/>
              <a:t> management)</a:t>
            </a:r>
          </a:p>
          <a:p>
            <a:r>
              <a:rPr lang="fr-FR" sz="1200" dirty="0"/>
              <a:t>CRM : management de la relation client (</a:t>
            </a:r>
            <a:r>
              <a:rPr lang="fr-FR" sz="1200" dirty="0" err="1"/>
              <a:t>customer</a:t>
            </a:r>
            <a:r>
              <a:rPr lang="fr-FR" sz="1200" dirty="0"/>
              <a:t> </a:t>
            </a:r>
            <a:r>
              <a:rPr lang="fr-FR" sz="1200" dirty="0" err="1"/>
              <a:t>relationship</a:t>
            </a:r>
            <a:r>
              <a:rPr lang="fr-FR" sz="1200" dirty="0"/>
              <a:t>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27</a:t>
            </a:fld>
            <a:endParaRPr lang="fr-FR"/>
          </a:p>
        </p:txBody>
      </p:sp>
    </p:spTree>
    <p:extLst>
      <p:ext uri="{BB962C8B-B14F-4D97-AF65-F5344CB8AC3E}">
        <p14:creationId xmlns:p14="http://schemas.microsoft.com/office/powerpoint/2010/main" val="3925703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SRM : management de la relation fournisseur (supplier </a:t>
            </a:r>
            <a:r>
              <a:rPr lang="fr-FR" sz="1200" dirty="0" err="1"/>
              <a:t>relationship</a:t>
            </a:r>
            <a:r>
              <a:rPr lang="fr-FR" sz="1200" dirty="0"/>
              <a:t> management)</a:t>
            </a:r>
          </a:p>
          <a:p>
            <a:r>
              <a:rPr lang="fr-FR" sz="1200" dirty="0"/>
              <a:t>CRM : management de la relation client (</a:t>
            </a:r>
            <a:r>
              <a:rPr lang="fr-FR" sz="1200" dirty="0" err="1"/>
              <a:t>customer</a:t>
            </a:r>
            <a:r>
              <a:rPr lang="fr-FR" sz="1200" dirty="0"/>
              <a:t> </a:t>
            </a:r>
            <a:r>
              <a:rPr lang="fr-FR" sz="1200" dirty="0" err="1"/>
              <a:t>relationship</a:t>
            </a:r>
            <a:r>
              <a:rPr lang="fr-FR" sz="1200" dirty="0"/>
              <a:t>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28</a:t>
            </a:fld>
            <a:endParaRPr lang="fr-FR"/>
          </a:p>
        </p:txBody>
      </p:sp>
    </p:spTree>
    <p:extLst>
      <p:ext uri="{BB962C8B-B14F-4D97-AF65-F5344CB8AC3E}">
        <p14:creationId xmlns:p14="http://schemas.microsoft.com/office/powerpoint/2010/main" val="349867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190933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Prendre appui</a:t>
            </a:r>
            <a:r>
              <a:rPr lang="fr-FR" sz="1200" baseline="0" dirty="0"/>
              <a:t> sur les référents numériques </a:t>
            </a:r>
          </a:p>
          <a:p>
            <a:r>
              <a:rPr lang="fr-FR" sz="1200" baseline="0" dirty="0"/>
              <a:t>Pas de publique sur les ENT</a:t>
            </a:r>
            <a:endParaRPr lang="fr-FR" sz="1200" dirty="0"/>
          </a:p>
          <a:p>
            <a:r>
              <a:rPr lang="fr-FR" sz="1200" dirty="0"/>
              <a:t>Widget de permettant</a:t>
            </a:r>
            <a:r>
              <a:rPr lang="fr-FR" sz="1200" baseline="0" dirty="0"/>
              <a:t> d’ajouter sur le tableau de bord les logos avec un connecteur qui renvoie sur le site</a:t>
            </a:r>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29</a:t>
            </a:fld>
            <a:endParaRPr lang="fr-FR"/>
          </a:p>
        </p:txBody>
      </p:sp>
    </p:spTree>
    <p:extLst>
      <p:ext uri="{BB962C8B-B14F-4D97-AF65-F5344CB8AC3E}">
        <p14:creationId xmlns:p14="http://schemas.microsoft.com/office/powerpoint/2010/main" val="1356853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Prendre appui</a:t>
            </a:r>
            <a:r>
              <a:rPr lang="fr-FR" sz="1200" baseline="0" dirty="0"/>
              <a:t> sur les référents numériques </a:t>
            </a:r>
          </a:p>
          <a:p>
            <a:r>
              <a:rPr lang="fr-FR" sz="1200" baseline="0" dirty="0"/>
              <a:t>Pas de publique sur les ENT</a:t>
            </a:r>
            <a:endParaRPr lang="fr-FR" sz="1200" dirty="0"/>
          </a:p>
          <a:p>
            <a:r>
              <a:rPr lang="fr-FR" sz="1200" dirty="0"/>
              <a:t>Widget de permettant</a:t>
            </a:r>
            <a:r>
              <a:rPr lang="fr-FR" sz="1200" baseline="0" dirty="0"/>
              <a:t> d’ajouter sur le tableau de bord les logos avec un connecteur qui renvoie sur le site</a:t>
            </a:r>
            <a:endParaRPr lang="fr-FR" sz="1200" dirty="0"/>
          </a:p>
          <a:p>
            <a:r>
              <a:rPr lang="fr-FR" sz="1200" dirty="0"/>
              <a:t>SRM : management de la relation fournisseur (supplier </a:t>
            </a:r>
            <a:r>
              <a:rPr lang="fr-FR" sz="1200" dirty="0" err="1"/>
              <a:t>relationship</a:t>
            </a:r>
            <a:r>
              <a:rPr lang="fr-FR" sz="1200" dirty="0"/>
              <a:t> management)</a:t>
            </a:r>
          </a:p>
          <a:p>
            <a:r>
              <a:rPr lang="fr-FR" sz="1200" dirty="0"/>
              <a:t>CRM : management de la relation client (</a:t>
            </a:r>
            <a:r>
              <a:rPr lang="fr-FR" sz="1200" dirty="0" err="1"/>
              <a:t>customer</a:t>
            </a:r>
            <a:r>
              <a:rPr lang="fr-FR" sz="1200" dirty="0"/>
              <a:t> </a:t>
            </a:r>
            <a:r>
              <a:rPr lang="fr-FR" sz="1200" dirty="0" err="1"/>
              <a:t>relationship</a:t>
            </a:r>
            <a:r>
              <a:rPr lang="fr-FR" sz="1200" dirty="0"/>
              <a:t>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30</a:t>
            </a:fld>
            <a:endParaRPr lang="fr-FR"/>
          </a:p>
        </p:txBody>
      </p:sp>
    </p:spTree>
    <p:extLst>
      <p:ext uri="{BB962C8B-B14F-4D97-AF65-F5344CB8AC3E}">
        <p14:creationId xmlns:p14="http://schemas.microsoft.com/office/powerpoint/2010/main" val="2553292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Prendre appui</a:t>
            </a:r>
            <a:r>
              <a:rPr lang="fr-FR" sz="1200" baseline="0" dirty="0"/>
              <a:t> sur les référents numériques </a:t>
            </a:r>
          </a:p>
          <a:p>
            <a:r>
              <a:rPr lang="fr-FR" sz="1200" baseline="0" dirty="0"/>
              <a:t>Pas de publique sur les ENT</a:t>
            </a:r>
            <a:endParaRPr lang="fr-FR" sz="1200" dirty="0"/>
          </a:p>
          <a:p>
            <a:r>
              <a:rPr lang="fr-FR" sz="1200" dirty="0"/>
              <a:t>Widget de permettant</a:t>
            </a:r>
            <a:r>
              <a:rPr lang="fr-FR" sz="1200" baseline="0" dirty="0"/>
              <a:t> d’ajouter sur le tableau de bord les logos avec un connecteur qui renvoie sur le site</a:t>
            </a:r>
            <a:endParaRPr lang="fr-FR" sz="1200" dirty="0"/>
          </a:p>
          <a:p>
            <a:r>
              <a:rPr lang="fr-FR" sz="1200" dirty="0"/>
              <a:t>SRM : management de la relation fournisseur (supplier </a:t>
            </a:r>
            <a:r>
              <a:rPr lang="fr-FR" sz="1200" dirty="0" err="1"/>
              <a:t>relationship</a:t>
            </a:r>
            <a:r>
              <a:rPr lang="fr-FR" sz="1200" dirty="0"/>
              <a:t> management)</a:t>
            </a:r>
          </a:p>
          <a:p>
            <a:r>
              <a:rPr lang="fr-FR" sz="1200" dirty="0"/>
              <a:t>CRM : management de la relation client (</a:t>
            </a:r>
            <a:r>
              <a:rPr lang="fr-FR" sz="1200" dirty="0" err="1"/>
              <a:t>customer</a:t>
            </a:r>
            <a:r>
              <a:rPr lang="fr-FR" sz="1200" dirty="0"/>
              <a:t> </a:t>
            </a:r>
            <a:r>
              <a:rPr lang="fr-FR" sz="1200" dirty="0" err="1"/>
              <a:t>relationship</a:t>
            </a:r>
            <a:r>
              <a:rPr lang="fr-FR" sz="1200" dirty="0"/>
              <a:t>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31</a:t>
            </a:fld>
            <a:endParaRPr lang="fr-FR"/>
          </a:p>
        </p:txBody>
      </p:sp>
    </p:spTree>
    <p:extLst>
      <p:ext uri="{BB962C8B-B14F-4D97-AF65-F5344CB8AC3E}">
        <p14:creationId xmlns:p14="http://schemas.microsoft.com/office/powerpoint/2010/main" val="798996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Prendre appui</a:t>
            </a:r>
            <a:r>
              <a:rPr lang="fr-FR" sz="1200" baseline="0" dirty="0"/>
              <a:t> sur les référents numériques </a:t>
            </a:r>
          </a:p>
          <a:p>
            <a:r>
              <a:rPr lang="fr-FR" sz="1200" baseline="0" dirty="0"/>
              <a:t>Pas de publique sur les ENT</a:t>
            </a:r>
            <a:endParaRPr lang="fr-FR" sz="1200" dirty="0"/>
          </a:p>
          <a:p>
            <a:r>
              <a:rPr lang="fr-FR" sz="1200" dirty="0"/>
              <a:t>Widget de permettant</a:t>
            </a:r>
            <a:r>
              <a:rPr lang="fr-FR" sz="1200" baseline="0" dirty="0"/>
              <a:t> d’ajouter sur le tableau de bord les logos avec un connecteur qui renvoie sur le site</a:t>
            </a:r>
            <a:endParaRPr lang="fr-FR" sz="1200" dirty="0"/>
          </a:p>
          <a:p>
            <a:r>
              <a:rPr lang="fr-FR" sz="1200" dirty="0"/>
              <a:t>SRM : management de la relation fournisseur (supplier </a:t>
            </a:r>
            <a:r>
              <a:rPr lang="fr-FR" sz="1200" dirty="0" err="1"/>
              <a:t>relationship</a:t>
            </a:r>
            <a:r>
              <a:rPr lang="fr-FR" sz="1200" dirty="0"/>
              <a:t> management)</a:t>
            </a:r>
          </a:p>
          <a:p>
            <a:r>
              <a:rPr lang="fr-FR" sz="1200" dirty="0"/>
              <a:t>CRM : management de la relation client (</a:t>
            </a:r>
            <a:r>
              <a:rPr lang="fr-FR" sz="1200" dirty="0" err="1"/>
              <a:t>customer</a:t>
            </a:r>
            <a:r>
              <a:rPr lang="fr-FR" sz="1200" dirty="0"/>
              <a:t> </a:t>
            </a:r>
            <a:r>
              <a:rPr lang="fr-FR" sz="1200" dirty="0" err="1"/>
              <a:t>relationship</a:t>
            </a:r>
            <a:r>
              <a:rPr lang="fr-FR" sz="1200" dirty="0"/>
              <a:t> management)</a:t>
            </a:r>
          </a:p>
          <a:p>
            <a:r>
              <a:rPr lang="fr-FR" sz="1200" dirty="0"/>
              <a:t>EDI : échange de données informatisé </a:t>
            </a:r>
          </a:p>
          <a:p>
            <a:r>
              <a:rPr lang="fr-FR" sz="1200" dirty="0"/>
              <a:t>BI : informatique décisionnelle (business intelligence) https://fr.wikipedia.org/wiki/Informatique_d%C3%A9cisionnelle </a:t>
            </a:r>
          </a:p>
          <a:p>
            <a:endParaRPr lang="fr-FR" dirty="0"/>
          </a:p>
        </p:txBody>
      </p:sp>
      <p:sp>
        <p:nvSpPr>
          <p:cNvPr id="4" name="Espace réservé du numéro de diapositive 3"/>
          <p:cNvSpPr>
            <a:spLocks noGrp="1"/>
          </p:cNvSpPr>
          <p:nvPr>
            <p:ph type="sldNum" sz="quarter" idx="10"/>
          </p:nvPr>
        </p:nvSpPr>
        <p:spPr/>
        <p:txBody>
          <a:bodyPr/>
          <a:lstStyle/>
          <a:p>
            <a:fld id="{E2E37494-22AB-4FBD-BC5A-3D0346005CBF}" type="slidenum">
              <a:rPr lang="fr-FR" smtClean="0"/>
              <a:t>32</a:t>
            </a:fld>
            <a:endParaRPr lang="fr-FR"/>
          </a:p>
        </p:txBody>
      </p:sp>
    </p:spTree>
    <p:extLst>
      <p:ext uri="{BB962C8B-B14F-4D97-AF65-F5344CB8AC3E}">
        <p14:creationId xmlns:p14="http://schemas.microsoft.com/office/powerpoint/2010/main" val="36802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33</a:t>
            </a:fld>
            <a:endParaRPr lang="fr-FR"/>
          </a:p>
        </p:txBody>
      </p:sp>
    </p:spTree>
    <p:extLst>
      <p:ext uri="{BB962C8B-B14F-4D97-AF65-F5344CB8AC3E}">
        <p14:creationId xmlns:p14="http://schemas.microsoft.com/office/powerpoint/2010/main" val="166782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45</a:t>
            </a:fld>
            <a:endParaRPr lang="fr-FR"/>
          </a:p>
        </p:txBody>
      </p:sp>
    </p:spTree>
    <p:extLst>
      <p:ext uri="{BB962C8B-B14F-4D97-AF65-F5344CB8AC3E}">
        <p14:creationId xmlns:p14="http://schemas.microsoft.com/office/powerpoint/2010/main" val="308012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Déléguer</a:t>
            </a:r>
            <a:r>
              <a:rPr lang="fr-FR" baseline="0" dirty="0"/>
              <a:t> des règles à l’environnement</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357344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600943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11</a:t>
            </a:fld>
            <a:endParaRPr lang="fr-FR"/>
          </a:p>
        </p:txBody>
      </p:sp>
    </p:spTree>
    <p:extLst>
      <p:ext uri="{BB962C8B-B14F-4D97-AF65-F5344CB8AC3E}">
        <p14:creationId xmlns:p14="http://schemas.microsoft.com/office/powerpoint/2010/main" val="129978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2601071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13</a:t>
            </a:fld>
            <a:endParaRPr lang="fr-FR"/>
          </a:p>
        </p:txBody>
      </p:sp>
    </p:spTree>
    <p:extLst>
      <p:ext uri="{BB962C8B-B14F-4D97-AF65-F5344CB8AC3E}">
        <p14:creationId xmlns:p14="http://schemas.microsoft.com/office/powerpoint/2010/main" val="214166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14</a:t>
            </a:fld>
            <a:endParaRPr lang="fr-FR"/>
          </a:p>
        </p:txBody>
      </p:sp>
    </p:spTree>
    <p:extLst>
      <p:ext uri="{BB962C8B-B14F-4D97-AF65-F5344CB8AC3E}">
        <p14:creationId xmlns:p14="http://schemas.microsoft.com/office/powerpoint/2010/main" val="3309574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15</a:t>
            </a:fld>
            <a:endParaRPr lang="fr-FR"/>
          </a:p>
        </p:txBody>
      </p:sp>
    </p:spTree>
    <p:extLst>
      <p:ext uri="{BB962C8B-B14F-4D97-AF65-F5344CB8AC3E}">
        <p14:creationId xmlns:p14="http://schemas.microsoft.com/office/powerpoint/2010/main" val="131154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10" y="732241"/>
            <a:ext cx="7894637" cy="1825421"/>
          </a:xfrm>
        </p:spPr>
        <p:txBody>
          <a:bodyPr/>
          <a:lstStyle>
            <a:lvl1pPr>
              <a:defRPr sz="4400"/>
            </a:lvl1pPr>
          </a:lstStyle>
          <a:p>
            <a:r>
              <a:rPr lang="fr-FR" dirty="0"/>
              <a:t>CLIQUEZ ET MODIFIEZ LE TITRE</a:t>
            </a:r>
          </a:p>
        </p:txBody>
      </p:sp>
      <p:sp>
        <p:nvSpPr>
          <p:cNvPr id="3" name="Sous-titre 2"/>
          <p:cNvSpPr>
            <a:spLocks noGrp="1"/>
          </p:cNvSpPr>
          <p:nvPr>
            <p:ph type="subTitle" idx="1"/>
          </p:nvPr>
        </p:nvSpPr>
        <p:spPr>
          <a:xfrm>
            <a:off x="1090609" y="2604156"/>
            <a:ext cx="7596190" cy="1314450"/>
          </a:xfrm>
        </p:spPr>
        <p:txBody>
          <a:bodyPr/>
          <a:lstStyle>
            <a:lvl1pPr marL="0" indent="0" algn="l">
              <a:buNone/>
              <a:defRPr baseline="0">
                <a:solidFill>
                  <a:srgbClr val="407CC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26336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hasCustomPrompt="1"/>
          </p:nvPr>
        </p:nvSpPr>
        <p:spPr>
          <a:xfrm>
            <a:off x="804864" y="1102034"/>
            <a:ext cx="7881937" cy="3298031"/>
          </a:xfrm>
        </p:spPr>
        <p:txBody>
          <a:bodyPr/>
          <a:lstStyle>
            <a:lvl1pPr>
              <a:buClr>
                <a:srgbClr val="1A86D0"/>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61853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chemeClr val="accent1"/>
                </a:solidFill>
              </a:defRPr>
            </a:lvl1pPr>
          </a:lstStyle>
          <a:p>
            <a:r>
              <a:rPr lang="fr-FR" dirty="0"/>
              <a:t>Cliquez et modifiez le titre</a:t>
            </a:r>
          </a:p>
        </p:txBody>
      </p:sp>
      <p:sp>
        <p:nvSpPr>
          <p:cNvPr id="8" name="Espace réservé du texte 7"/>
          <p:cNvSpPr>
            <a:spLocks noGrp="1"/>
          </p:cNvSpPr>
          <p:nvPr>
            <p:ph type="body" sz="quarter" idx="13"/>
          </p:nvPr>
        </p:nvSpPr>
        <p:spPr>
          <a:xfrm>
            <a:off x="1095375" y="3090863"/>
            <a:ext cx="7505700" cy="1360885"/>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1095375" y="2028826"/>
            <a:ext cx="7505700" cy="867735"/>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6" name="Espace réservé du texte 6"/>
          <p:cNvSpPr>
            <a:spLocks noGrp="1"/>
          </p:cNvSpPr>
          <p:nvPr>
            <p:ph type="body" sz="quarter" idx="13" hasCustomPrompt="1"/>
          </p:nvPr>
        </p:nvSpPr>
        <p:spPr>
          <a:xfrm>
            <a:off x="804864" y="1103312"/>
            <a:ext cx="7881937" cy="3449241"/>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baseline="0">
                <a:solidFill>
                  <a:srgbClr val="3D7CC9"/>
                </a:solidFill>
              </a:defRPr>
            </a:lvl1pPr>
            <a:lvl2pPr marL="627063" marR="0" indent="-169863" algn="l" defTabSz="457200" rtl="0" eaLnBrk="1" fontAlgn="auto" latinLnBrk="0" hangingPunct="1">
              <a:lnSpc>
                <a:spcPct val="100000"/>
              </a:lnSpc>
              <a:spcBef>
                <a:spcPct val="20000"/>
              </a:spcBef>
              <a:spcAft>
                <a:spcPts val="0"/>
              </a:spcAft>
              <a:buClr>
                <a:srgbClr val="3D7CC9"/>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3D7CC9"/>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107223"/>
            <a:ext cx="7881400" cy="3394472"/>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baseline="0">
                <a:solidFill>
                  <a:srgbClr val="3D7CC9"/>
                </a:solidFill>
              </a:defRPr>
            </a:lvl1pPr>
            <a:lvl2pPr marL="627063" marR="0" indent="-169863" algn="l" defTabSz="457200" rtl="0" eaLnBrk="1" fontAlgn="auto" latinLnBrk="0" hangingPunct="1">
              <a:lnSpc>
                <a:spcPct val="100000"/>
              </a:lnSpc>
              <a:spcBef>
                <a:spcPct val="20000"/>
              </a:spcBef>
              <a:spcAft>
                <a:spcPts val="0"/>
              </a:spcAft>
              <a:buClr>
                <a:srgbClr val="1A86D0"/>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1A86D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8153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dirty="0"/>
              <a:t>Modifiez le style du titre</a:t>
            </a:r>
            <a:endParaRPr lang="en-US" dirty="0"/>
          </a:p>
        </p:txBody>
      </p:sp>
    </p:spTree>
    <p:extLst>
      <p:ext uri="{BB962C8B-B14F-4D97-AF65-F5344CB8AC3E}">
        <p14:creationId xmlns:p14="http://schemas.microsoft.com/office/powerpoint/2010/main" val="316473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08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texte 2"/>
          <p:cNvSpPr>
            <a:spLocks noGrp="1"/>
          </p:cNvSpPr>
          <p:nvPr>
            <p:ph idx="1"/>
          </p:nvPr>
        </p:nvSpPr>
        <p:spPr bwMode="auto">
          <a:xfrm>
            <a:off x="699182" y="1105193"/>
            <a:ext cx="7953754"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fr-FR" altLang="fr-FR" dirty="0"/>
              <a:t>Cliquez et 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Tree>
    <p:extLst>
      <p:ext uri="{BB962C8B-B14F-4D97-AF65-F5344CB8AC3E}">
        <p14:creationId xmlns:p14="http://schemas.microsoft.com/office/powerpoint/2010/main" val="3703902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6" y="686880"/>
            <a:ext cx="7982797" cy="191172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7" y="2598603"/>
            <a:ext cx="7589313" cy="936947"/>
          </a:xfrm>
          <a:prstGeom prst="rect">
            <a:avLst/>
          </a:prstGeom>
        </p:spPr>
        <p:txBody>
          <a:bodyPr vert="horz" lIns="91440" tIns="45720" rIns="91440" bIns="45720" rtlCol="0">
            <a:normAutofit/>
          </a:bodyPr>
          <a:lstStyle/>
          <a:p>
            <a:pPr lvl="0"/>
            <a:r>
              <a:rPr lang="fr-FR" dirty="0"/>
              <a:t>Cliquez pour modifier les styles du texte du masque</a:t>
            </a:r>
          </a:p>
        </p:txBody>
      </p:sp>
      <p:cxnSp>
        <p:nvCxnSpPr>
          <p:cNvPr id="16" name="Connecteur droit 15"/>
          <p:cNvCxnSpPr/>
          <p:nvPr userDrawn="1"/>
        </p:nvCxnSpPr>
        <p:spPr>
          <a:xfrm>
            <a:off x="698886" y="4137313"/>
            <a:ext cx="6290733" cy="0"/>
          </a:xfrm>
          <a:prstGeom prst="line">
            <a:avLst/>
          </a:prstGeom>
          <a:ln w="57150" cap="rnd" cmpd="sng">
            <a:solidFill>
              <a:schemeClr val="accent1"/>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4" y="3366810"/>
            <a:ext cx="1519767" cy="768349"/>
          </a:xfrm>
          <a:prstGeom prst="line">
            <a:avLst/>
          </a:prstGeom>
          <a:ln w="57150" cap="rnd" cmpd="sng">
            <a:solidFill>
              <a:schemeClr val="accent1"/>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6" y="0"/>
            <a:ext cx="295" cy="4130965"/>
          </a:xfrm>
          <a:prstGeom prst="line">
            <a:avLst/>
          </a:prstGeom>
          <a:ln w="57150" cap="rnd" cmpd="sng">
            <a:solidFill>
              <a:schemeClr val="accent1"/>
            </a:solidFill>
            <a:round/>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736256" y="4441211"/>
            <a:ext cx="6258958" cy="5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 id="2147483683" r:id="rId3"/>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4" y="523498"/>
            <a:ext cx="7781697" cy="1504742"/>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3" y="2028240"/>
            <a:ext cx="7781697" cy="885547"/>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cxnSp>
        <p:nvCxnSpPr>
          <p:cNvPr id="15" name="Connecteur droit 14"/>
          <p:cNvCxnSpPr/>
          <p:nvPr userDrawn="1"/>
        </p:nvCxnSpPr>
        <p:spPr>
          <a:xfrm>
            <a:off x="698886" y="2920134"/>
            <a:ext cx="6290733" cy="0"/>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5214" y="2149632"/>
            <a:ext cx="1519767" cy="768349"/>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9181" y="0"/>
            <a:ext cx="1" cy="2913787"/>
          </a:xfrm>
          <a:prstGeom prst="line">
            <a:avLst/>
          </a:prstGeom>
          <a:ln w="57150" cap="rnd" cmpd="sng">
            <a:solidFill>
              <a:srgbClr val="3D7CC9"/>
            </a:solidFill>
            <a:round/>
          </a:ln>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36256" y="4441211"/>
            <a:ext cx="6258958" cy="5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2800" kern="1200">
          <a:solidFill>
            <a:schemeClr val="accent1"/>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9182" y="117117"/>
            <a:ext cx="7881400" cy="65232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99182" y="1008577"/>
            <a:ext cx="7881400" cy="3394472"/>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3" name="Connecteur droit 12"/>
          <p:cNvCxnSpPr/>
          <p:nvPr userDrawn="1"/>
        </p:nvCxnSpPr>
        <p:spPr>
          <a:xfrm>
            <a:off x="698886" y="745522"/>
            <a:ext cx="7173849" cy="0"/>
          </a:xfrm>
          <a:prstGeom prst="line">
            <a:avLst/>
          </a:prstGeom>
          <a:ln w="57150" cap="rnd" cmpd="sng">
            <a:solidFill>
              <a:schemeClr val="accent1"/>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425663"/>
            <a:ext cx="642246" cy="314917"/>
          </a:xfrm>
          <a:prstGeom prst="line">
            <a:avLst/>
          </a:prstGeom>
          <a:ln w="57150" cap="rnd" cmpd="sng">
            <a:solidFill>
              <a:schemeClr val="accent1"/>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1" y="0"/>
            <a:ext cx="1" cy="720000"/>
          </a:xfrm>
          <a:prstGeom prst="line">
            <a:avLst/>
          </a:prstGeom>
          <a:ln w="57150" cap="rnd" cmpd="sng">
            <a:solidFill>
              <a:schemeClr val="accent1"/>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2" r:id="rId3"/>
    <p:sldLayoutId id="2147483684" r:id="rId4"/>
    <p:sldLayoutId id="2147483686" r:id="rId5"/>
  </p:sldLayoutIdLst>
  <p:hf hdr="0"/>
  <p:txStyles>
    <p:titleStyle>
      <a:lvl1pPr algn="l" defTabSz="457200" rtl="0" eaLnBrk="1" latinLnBrk="0" hangingPunct="1">
        <a:spcBef>
          <a:spcPct val="0"/>
        </a:spcBef>
        <a:buNone/>
        <a:defRPr sz="2300" kern="1200" cap="all" spc="-40" baseline="0">
          <a:solidFill>
            <a:schemeClr val="tx2"/>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baseline="0">
          <a:solidFill>
            <a:schemeClr val="accent1"/>
          </a:solidFill>
          <a:latin typeface="+mn-lt"/>
          <a:ea typeface="+mn-ea"/>
          <a:cs typeface="+mn-cs"/>
        </a:defRPr>
      </a:lvl1pPr>
      <a:lvl2pPr marL="627063" indent="-169863" algn="l" defTabSz="457200" rtl="0" eaLnBrk="1" latinLnBrk="0" hangingPunct="1">
        <a:spcBef>
          <a:spcPct val="20000"/>
        </a:spcBef>
        <a:buClr>
          <a:srgbClr val="3D7CC9"/>
        </a:buClr>
        <a:buFont typeface="Arial Italic"/>
        <a:buChar char="■"/>
        <a:defRPr sz="18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600" kern="1200">
          <a:solidFill>
            <a:schemeClr val="tx1"/>
          </a:solidFill>
          <a:latin typeface="+mn-lt"/>
          <a:ea typeface="+mn-ea"/>
          <a:cs typeface="+mn-cs"/>
        </a:defRPr>
      </a:lvl3pPr>
      <a:lvl4pPr marL="627063" indent="177800" algn="l" defTabSz="457200" rtl="0" eaLnBrk="1" latinLnBrk="0" hangingPunct="1">
        <a:spcBef>
          <a:spcPct val="20000"/>
        </a:spcBef>
        <a:buClr>
          <a:srgbClr val="3D7CC9"/>
        </a:buClr>
        <a:buFont typeface="Arial"/>
        <a:buChar char="–"/>
        <a:defRPr sz="16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s://www.hbrfrance.fr/chroniques-experts/2014/11/5243-comment-la-transformation-du-systeme-dinformation-impacte-lorganisation/"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4.wdp"/><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hyperlink" Target="https://www.hbrfrance.fr/chroniques-experts/2014/11/5243-comment-la-transformation-du-systeme-dinformation-impacte-lorganisation/"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jpeg"/><Relationship Id="rId21" Type="http://schemas.microsoft.com/office/2007/relationships/hdphoto" Target="../media/hdphoto5.wdp"/><Relationship Id="rId7" Type="http://schemas.openxmlformats.org/officeDocument/2006/relationships/image" Target="../media/image44.jpe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14.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jp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png"/><Relationship Id="rId22"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jpeg"/><Relationship Id="rId21" Type="http://schemas.microsoft.com/office/2007/relationships/hdphoto" Target="../media/hdphoto5.wdp"/><Relationship Id="rId7" Type="http://schemas.openxmlformats.org/officeDocument/2006/relationships/image" Target="../media/image44.jpe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15.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jpg"/><Relationship Id="rId15" Type="http://schemas.openxmlformats.org/officeDocument/2006/relationships/image" Target="../media/image52.png"/><Relationship Id="rId23" Type="http://schemas.openxmlformats.org/officeDocument/2006/relationships/image" Target="../media/image58.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png"/><Relationship Id="rId22"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40.jpeg"/><Relationship Id="rId21" Type="http://schemas.openxmlformats.org/officeDocument/2006/relationships/image" Target="../media/image57.png"/><Relationship Id="rId7" Type="http://schemas.openxmlformats.org/officeDocument/2006/relationships/image" Target="../media/image44.jpeg"/><Relationship Id="rId12" Type="http://schemas.openxmlformats.org/officeDocument/2006/relationships/image" Target="../media/image59.png"/><Relationship Id="rId17" Type="http://schemas.openxmlformats.org/officeDocument/2006/relationships/image" Target="../media/image52.png"/><Relationship Id="rId2" Type="http://schemas.openxmlformats.org/officeDocument/2006/relationships/notesSlide" Target="../notesSlides/notesSlide16.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56.png"/><Relationship Id="rId24" Type="http://schemas.openxmlformats.org/officeDocument/2006/relationships/image" Target="../media/image58.png"/><Relationship Id="rId5" Type="http://schemas.openxmlformats.org/officeDocument/2006/relationships/image" Target="../media/image42.jpg"/><Relationship Id="rId15" Type="http://schemas.openxmlformats.org/officeDocument/2006/relationships/image" Target="../media/image50.png"/><Relationship Id="rId23" Type="http://schemas.openxmlformats.org/officeDocument/2006/relationships/image" Target="../media/image2.png"/><Relationship Id="rId10" Type="http://schemas.openxmlformats.org/officeDocument/2006/relationships/image" Target="../media/image47.png"/><Relationship Id="rId19" Type="http://schemas.openxmlformats.org/officeDocument/2006/relationships/image" Target="../media/image54.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49.png"/><Relationship Id="rId22" Type="http://schemas.microsoft.com/office/2007/relationships/hdphoto" Target="../media/hdphoto5.wdp"/></Relationships>
</file>

<file path=ppt/slides/_rels/slide26.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60.png"/><Relationship Id="rId18" Type="http://schemas.openxmlformats.org/officeDocument/2006/relationships/image" Target="../media/image52.png"/><Relationship Id="rId3" Type="http://schemas.openxmlformats.org/officeDocument/2006/relationships/image" Target="../media/image40.jpeg"/><Relationship Id="rId21" Type="http://schemas.openxmlformats.org/officeDocument/2006/relationships/image" Target="../media/image55.png"/><Relationship Id="rId7" Type="http://schemas.openxmlformats.org/officeDocument/2006/relationships/image" Target="../media/image44.jpeg"/><Relationship Id="rId12" Type="http://schemas.openxmlformats.org/officeDocument/2006/relationships/image" Target="../media/image59.png"/><Relationship Id="rId17" Type="http://schemas.openxmlformats.org/officeDocument/2006/relationships/image" Target="../media/image51.png"/><Relationship Id="rId25" Type="http://schemas.openxmlformats.org/officeDocument/2006/relationships/image" Target="../media/image58.png"/><Relationship Id="rId2" Type="http://schemas.openxmlformats.org/officeDocument/2006/relationships/notesSlide" Target="../notesSlides/notesSlide17.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56.png"/><Relationship Id="rId24" Type="http://schemas.openxmlformats.org/officeDocument/2006/relationships/image" Target="../media/image2.png"/><Relationship Id="rId5" Type="http://schemas.openxmlformats.org/officeDocument/2006/relationships/image" Target="../media/image42.jpg"/><Relationship Id="rId15" Type="http://schemas.openxmlformats.org/officeDocument/2006/relationships/image" Target="../media/image49.png"/><Relationship Id="rId23" Type="http://schemas.microsoft.com/office/2007/relationships/hdphoto" Target="../media/hdphoto5.wdp"/><Relationship Id="rId10" Type="http://schemas.openxmlformats.org/officeDocument/2006/relationships/image" Target="../media/image47.png"/><Relationship Id="rId19" Type="http://schemas.openxmlformats.org/officeDocument/2006/relationships/image" Target="../media/image53.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48.png"/><Relationship Id="rId22"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58.png"/><Relationship Id="rId3" Type="http://schemas.openxmlformats.org/officeDocument/2006/relationships/image" Target="../media/image40.jpeg"/><Relationship Id="rId21" Type="http://schemas.openxmlformats.org/officeDocument/2006/relationships/image" Target="../media/image61.png"/><Relationship Id="rId7" Type="http://schemas.openxmlformats.org/officeDocument/2006/relationships/image" Target="../media/image44.jpeg"/><Relationship Id="rId12" Type="http://schemas.openxmlformats.org/officeDocument/2006/relationships/image" Target="../media/image59.png"/><Relationship Id="rId17" Type="http://schemas.openxmlformats.org/officeDocument/2006/relationships/image" Target="../media/image52.png"/><Relationship Id="rId25" Type="http://schemas.openxmlformats.org/officeDocument/2006/relationships/image" Target="../media/image2.png"/><Relationship Id="rId2" Type="http://schemas.openxmlformats.org/officeDocument/2006/relationships/notesSlide" Target="../notesSlides/notesSlide18.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56.png"/><Relationship Id="rId24" Type="http://schemas.microsoft.com/office/2007/relationships/hdphoto" Target="../media/hdphoto5.wdp"/><Relationship Id="rId5" Type="http://schemas.openxmlformats.org/officeDocument/2006/relationships/image" Target="../media/image42.jpg"/><Relationship Id="rId15" Type="http://schemas.openxmlformats.org/officeDocument/2006/relationships/image" Target="../media/image50.png"/><Relationship Id="rId23" Type="http://schemas.openxmlformats.org/officeDocument/2006/relationships/image" Target="../media/image57.png"/><Relationship Id="rId10" Type="http://schemas.openxmlformats.org/officeDocument/2006/relationships/image" Target="../media/image47.png"/><Relationship Id="rId19" Type="http://schemas.openxmlformats.org/officeDocument/2006/relationships/image" Target="../media/image54.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49.png"/><Relationship Id="rId22" Type="http://schemas.openxmlformats.org/officeDocument/2006/relationships/image" Target="../media/image60.png"/></Relationships>
</file>

<file path=ppt/slides/_rels/slide2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58.png"/><Relationship Id="rId3" Type="http://schemas.openxmlformats.org/officeDocument/2006/relationships/image" Target="../media/image40.jpeg"/><Relationship Id="rId21" Type="http://schemas.openxmlformats.org/officeDocument/2006/relationships/image" Target="../media/image61.png"/><Relationship Id="rId7" Type="http://schemas.openxmlformats.org/officeDocument/2006/relationships/image" Target="../media/image44.jpeg"/><Relationship Id="rId12" Type="http://schemas.openxmlformats.org/officeDocument/2006/relationships/image" Target="../media/image59.png"/><Relationship Id="rId17" Type="http://schemas.openxmlformats.org/officeDocument/2006/relationships/image" Target="../media/image52.png"/><Relationship Id="rId25" Type="http://schemas.openxmlformats.org/officeDocument/2006/relationships/image" Target="../media/image2.png"/><Relationship Id="rId2" Type="http://schemas.openxmlformats.org/officeDocument/2006/relationships/notesSlide" Target="../notesSlides/notesSlide19.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56.png"/><Relationship Id="rId24" Type="http://schemas.microsoft.com/office/2007/relationships/hdphoto" Target="../media/hdphoto5.wdp"/><Relationship Id="rId5" Type="http://schemas.openxmlformats.org/officeDocument/2006/relationships/image" Target="../media/image42.jpg"/><Relationship Id="rId15" Type="http://schemas.openxmlformats.org/officeDocument/2006/relationships/image" Target="../media/image50.png"/><Relationship Id="rId23" Type="http://schemas.openxmlformats.org/officeDocument/2006/relationships/image" Target="../media/image57.png"/><Relationship Id="rId10" Type="http://schemas.openxmlformats.org/officeDocument/2006/relationships/image" Target="../media/image47.png"/><Relationship Id="rId19" Type="http://schemas.openxmlformats.org/officeDocument/2006/relationships/image" Target="../media/image54.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49.png"/><Relationship Id="rId22" Type="http://schemas.openxmlformats.org/officeDocument/2006/relationships/image" Target="../media/image60.png"/></Relationships>
</file>

<file path=ppt/slides/_rels/slide2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1.png"/><Relationship Id="rId18" Type="http://schemas.openxmlformats.org/officeDocument/2006/relationships/image" Target="../media/image47.png"/><Relationship Id="rId3" Type="http://schemas.openxmlformats.org/officeDocument/2006/relationships/image" Target="../media/image40.jpeg"/><Relationship Id="rId21" Type="http://schemas.openxmlformats.org/officeDocument/2006/relationships/image" Target="../media/image2.png"/><Relationship Id="rId7" Type="http://schemas.openxmlformats.org/officeDocument/2006/relationships/image" Target="../media/image44.jpe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20.xml"/><Relationship Id="rId16" Type="http://schemas.openxmlformats.org/officeDocument/2006/relationships/image" Target="../media/image54.png"/><Relationship Id="rId20"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9.png"/><Relationship Id="rId5" Type="http://schemas.openxmlformats.org/officeDocument/2006/relationships/image" Target="../media/image42.jp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62.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61.png"/><Relationship Id="rId3" Type="http://schemas.openxmlformats.org/officeDocument/2006/relationships/image" Target="../media/image47.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3.png"/><Relationship Id="rId2" Type="http://schemas.openxmlformats.org/officeDocument/2006/relationships/notesSlide" Target="../notesSlides/notesSlide21.xml"/><Relationship Id="rId16" Type="http://schemas.openxmlformats.org/officeDocument/2006/relationships/image" Target="../media/image72.png"/><Relationship Id="rId20" Type="http://schemas.openxmlformats.org/officeDocument/2006/relationships/hyperlink" Target="https://eduscol.education.fr/cid56994/sdet-version-en-vigueur.html" TargetMode="External"/><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39.png"/><Relationship Id="rId15" Type="http://schemas.openxmlformats.org/officeDocument/2006/relationships/image" Target="../media/image71.png"/><Relationship Id="rId10" Type="http://schemas.openxmlformats.org/officeDocument/2006/relationships/image" Target="../media/image67.png"/><Relationship Id="rId19" Type="http://schemas.openxmlformats.org/officeDocument/2006/relationships/image" Target="../media/image2.png"/><Relationship Id="rId4" Type="http://schemas.openxmlformats.org/officeDocument/2006/relationships/image" Target="../media/image62.png"/><Relationship Id="rId9" Type="http://schemas.openxmlformats.org/officeDocument/2006/relationships/image" Target="../media/image66.png"/><Relationship Id="rId14" Type="http://schemas.openxmlformats.org/officeDocument/2006/relationships/image" Target="../media/image59.png"/></Relationships>
</file>

<file path=ppt/slides/_rels/slide31.xml.rels><?xml version="1.0" encoding="UTF-8" standalone="yes"?>
<Relationships xmlns="http://schemas.openxmlformats.org/package/2006/relationships"><Relationship Id="rId13" Type="http://schemas.openxmlformats.org/officeDocument/2006/relationships/image" Target="../media/image51.png"/><Relationship Id="rId18" Type="http://schemas.openxmlformats.org/officeDocument/2006/relationships/image" Target="../media/image47.png"/><Relationship Id="rId26" Type="http://schemas.openxmlformats.org/officeDocument/2006/relationships/image" Target="../media/image68.png"/><Relationship Id="rId3" Type="http://schemas.openxmlformats.org/officeDocument/2006/relationships/image" Target="../media/image40.jpeg"/><Relationship Id="rId21" Type="http://schemas.openxmlformats.org/officeDocument/2006/relationships/image" Target="../media/image63.png"/><Relationship Id="rId34" Type="http://schemas.openxmlformats.org/officeDocument/2006/relationships/image" Target="../media/image61.png"/><Relationship Id="rId7" Type="http://schemas.openxmlformats.org/officeDocument/2006/relationships/image" Target="../media/image44.jpe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7.png"/><Relationship Id="rId33" Type="http://schemas.openxmlformats.org/officeDocument/2006/relationships/image" Target="../media/image73.png"/><Relationship Id="rId2" Type="http://schemas.openxmlformats.org/officeDocument/2006/relationships/notesSlide" Target="../notesSlides/notesSlide22.xml"/><Relationship Id="rId16" Type="http://schemas.openxmlformats.org/officeDocument/2006/relationships/image" Target="../media/image54.png"/><Relationship Id="rId20" Type="http://schemas.openxmlformats.org/officeDocument/2006/relationships/image" Target="../media/image39.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9.png"/><Relationship Id="rId24" Type="http://schemas.openxmlformats.org/officeDocument/2006/relationships/image" Target="../media/image66.png"/><Relationship Id="rId32" Type="http://schemas.openxmlformats.org/officeDocument/2006/relationships/image" Target="../media/image74.png"/><Relationship Id="rId5" Type="http://schemas.openxmlformats.org/officeDocument/2006/relationships/image" Target="../media/image42.jpg"/><Relationship Id="rId15" Type="http://schemas.openxmlformats.org/officeDocument/2006/relationships/image" Target="../media/image53.png"/><Relationship Id="rId23" Type="http://schemas.openxmlformats.org/officeDocument/2006/relationships/image" Target="../media/image65.png"/><Relationship Id="rId28" Type="http://schemas.openxmlformats.org/officeDocument/2006/relationships/image" Target="../media/image70.png"/><Relationship Id="rId10" Type="http://schemas.openxmlformats.org/officeDocument/2006/relationships/image" Target="../media/image48.png"/><Relationship Id="rId19" Type="http://schemas.openxmlformats.org/officeDocument/2006/relationships/image" Target="../media/image62.png"/><Relationship Id="rId31" Type="http://schemas.openxmlformats.org/officeDocument/2006/relationships/image" Target="../media/image72.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2.png"/><Relationship Id="rId22" Type="http://schemas.openxmlformats.org/officeDocument/2006/relationships/image" Target="../media/image64.png"/><Relationship Id="rId27" Type="http://schemas.openxmlformats.org/officeDocument/2006/relationships/image" Target="../media/image69.png"/><Relationship Id="rId30" Type="http://schemas.openxmlformats.org/officeDocument/2006/relationships/image" Target="../media/image71.png"/><Relationship Id="rId35" Type="http://schemas.openxmlformats.org/officeDocument/2006/relationships/image" Target="../media/image2.png"/><Relationship Id="rId8" Type="http://schemas.openxmlformats.org/officeDocument/2006/relationships/image" Target="../media/image45.jpeg"/></Relationships>
</file>

<file path=ppt/slides/_rels/slide32.xml.rels><?xml version="1.0" encoding="UTF-8" standalone="yes"?>
<Relationships xmlns="http://schemas.openxmlformats.org/package/2006/relationships"><Relationship Id="rId13" Type="http://schemas.openxmlformats.org/officeDocument/2006/relationships/image" Target="../media/image51.png"/><Relationship Id="rId18" Type="http://schemas.openxmlformats.org/officeDocument/2006/relationships/image" Target="../media/image47.png"/><Relationship Id="rId26" Type="http://schemas.openxmlformats.org/officeDocument/2006/relationships/image" Target="../media/image68.png"/><Relationship Id="rId3" Type="http://schemas.openxmlformats.org/officeDocument/2006/relationships/image" Target="../media/image40.jpeg"/><Relationship Id="rId21" Type="http://schemas.openxmlformats.org/officeDocument/2006/relationships/image" Target="../media/image63.png"/><Relationship Id="rId34" Type="http://schemas.openxmlformats.org/officeDocument/2006/relationships/image" Target="../media/image61.png"/><Relationship Id="rId7" Type="http://schemas.openxmlformats.org/officeDocument/2006/relationships/image" Target="../media/image44.jpe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7.png"/><Relationship Id="rId33" Type="http://schemas.openxmlformats.org/officeDocument/2006/relationships/image" Target="../media/image73.png"/><Relationship Id="rId2" Type="http://schemas.openxmlformats.org/officeDocument/2006/relationships/notesSlide" Target="../notesSlides/notesSlide23.xml"/><Relationship Id="rId16" Type="http://schemas.openxmlformats.org/officeDocument/2006/relationships/image" Target="../media/image54.png"/><Relationship Id="rId20" Type="http://schemas.openxmlformats.org/officeDocument/2006/relationships/image" Target="../media/image39.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9.png"/><Relationship Id="rId24" Type="http://schemas.openxmlformats.org/officeDocument/2006/relationships/image" Target="../media/image66.png"/><Relationship Id="rId32" Type="http://schemas.openxmlformats.org/officeDocument/2006/relationships/image" Target="../media/image74.png"/><Relationship Id="rId5" Type="http://schemas.openxmlformats.org/officeDocument/2006/relationships/image" Target="../media/image42.jpg"/><Relationship Id="rId15" Type="http://schemas.openxmlformats.org/officeDocument/2006/relationships/image" Target="../media/image53.png"/><Relationship Id="rId23" Type="http://schemas.openxmlformats.org/officeDocument/2006/relationships/image" Target="../media/image65.png"/><Relationship Id="rId28" Type="http://schemas.openxmlformats.org/officeDocument/2006/relationships/image" Target="../media/image70.png"/><Relationship Id="rId10" Type="http://schemas.openxmlformats.org/officeDocument/2006/relationships/image" Target="../media/image48.png"/><Relationship Id="rId19" Type="http://schemas.openxmlformats.org/officeDocument/2006/relationships/image" Target="../media/image62.png"/><Relationship Id="rId31" Type="http://schemas.openxmlformats.org/officeDocument/2006/relationships/image" Target="../media/image72.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2.png"/><Relationship Id="rId22" Type="http://schemas.openxmlformats.org/officeDocument/2006/relationships/image" Target="../media/image64.png"/><Relationship Id="rId27" Type="http://schemas.openxmlformats.org/officeDocument/2006/relationships/image" Target="../media/image69.png"/><Relationship Id="rId30" Type="http://schemas.openxmlformats.org/officeDocument/2006/relationships/image" Target="../media/image71.png"/><Relationship Id="rId35" Type="http://schemas.openxmlformats.org/officeDocument/2006/relationships/image" Target="../media/image2.png"/><Relationship Id="rId8"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pix.fr/" TargetMode="External"/><Relationship Id="rId2" Type="http://schemas.openxmlformats.org/officeDocument/2006/relationships/image" Target="../media/image76.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1.png"/><Relationship Id="rId7" Type="http://schemas.openxmlformats.org/officeDocument/2006/relationships/image" Target="../media/image83.jpeg"/><Relationship Id="rId2" Type="http://schemas.openxmlformats.org/officeDocument/2006/relationships/hyperlink" Target="https://www.education.gouv.fr/bo/13/Hebdo30/MENE1315928A.htm" TargetMode="Externa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82.png"/><Relationship Id="rId10" Type="http://schemas.openxmlformats.org/officeDocument/2006/relationships/image" Target="../media/image4.png"/><Relationship Id="rId4" Type="http://schemas.microsoft.com/office/2007/relationships/hdphoto" Target="../media/hdphoto6.wdp"/><Relationship Id="rId9" Type="http://schemas.microsoft.com/office/2007/relationships/hdphoto" Target="../media/hdphoto8.wdp"/></Relationships>
</file>

<file path=ppt/slides/_rels/slide4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5.jfif"/><Relationship Id="rId7" Type="http://schemas.microsoft.com/office/2007/relationships/hdphoto" Target="../media/hdphoto9.wdp"/><Relationship Id="rId2" Type="http://schemas.openxmlformats.org/officeDocument/2006/relationships/hyperlink" Target="https://www.education.gouv.fr/bo/13/Hebdo30/MENE1315928A.htm" TargetMode="Externa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30.png"/><Relationship Id="rId4" Type="http://schemas.openxmlformats.org/officeDocument/2006/relationships/image" Target="../media/image86.png"/></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9.png"/><Relationship Id="rId7" Type="http://schemas.openxmlformats.org/officeDocument/2006/relationships/image" Target="../media/image91.png"/><Relationship Id="rId2" Type="http://schemas.openxmlformats.org/officeDocument/2006/relationships/hyperlink" Target="https://www.youtube.com/channel/UC6jJV3AjVtgyLGKFI715R1Q" TargetMode="Externa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4.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2.png"/><Relationship Id="rId7" Type="http://schemas.openxmlformats.org/officeDocument/2006/relationships/image" Target="../media/image94.png"/><Relationship Id="rId12" Type="http://schemas.openxmlformats.org/officeDocument/2006/relationships/image" Target="../media/image4.png"/><Relationship Id="rId2" Type="http://schemas.openxmlformats.org/officeDocument/2006/relationships/hyperlink" Target="https://edubase.eduscol.education.fr/" TargetMode="External"/><Relationship Id="rId1" Type="http://schemas.openxmlformats.org/officeDocument/2006/relationships/slideLayout" Target="../slideLayouts/slideLayout7.xml"/><Relationship Id="rId6" Type="http://schemas.openxmlformats.org/officeDocument/2006/relationships/hyperlink" Target="https://eduscol.education.fr/cid136275/innovatheque-et-experitheque.html" TargetMode="External"/><Relationship Id="rId11" Type="http://schemas.openxmlformats.org/officeDocument/2006/relationships/image" Target="../media/image96.png"/><Relationship Id="rId5" Type="http://schemas.openxmlformats.org/officeDocument/2006/relationships/image" Target="../media/image93.jpeg"/><Relationship Id="rId10" Type="http://schemas.openxmlformats.org/officeDocument/2006/relationships/hyperlink" Target="https://eduscol.education.fr/pid31668/l-offre-stages-courts-cefpep.html" TargetMode="External"/><Relationship Id="rId4" Type="http://schemas.openxmlformats.org/officeDocument/2006/relationships/hyperlink" Target="https://eduscol.education.fr/ecogest" TargetMode="External"/><Relationship Id="rId9" Type="http://schemas.openxmlformats.org/officeDocument/2006/relationships/image" Target="../media/image79.png"/></Relationships>
</file>

<file path=ppt/slides/_rels/slide4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4.png"/><Relationship Id="rId4" Type="http://schemas.openxmlformats.org/officeDocument/2006/relationships/image" Target="../media/image98.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pn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ved=2ahUKEwjmut--xN3oAhVhxYUKHU5BCVwQFjABegQIBxAB&amp;url=http://ecogest.ac-grenoble.fr/index.php?tg%3Darticles%26idx%3Dgetf%26topics%3D189%26idf%3D1313&amp;usg=AOvVaw04yR2hDeucLqpB7dJn7v9R"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hyperlink" Target="https://didapro.me/2018/08/15/lintelligence-professionnelle-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918730" y="1344132"/>
            <a:ext cx="7894637" cy="1825421"/>
          </a:xfrm>
        </p:spPr>
        <p:txBody>
          <a:bodyPr/>
          <a:lstStyle/>
          <a:p>
            <a:r>
              <a:rPr lang="fr-FR" dirty="0"/>
              <a:t>L’environnement du bac professionnel </a:t>
            </a:r>
            <a:r>
              <a:rPr lang="fr-FR" dirty="0" err="1"/>
              <a:t>AGOrA</a:t>
            </a:r>
            <a:br>
              <a:rPr lang="fr-FR" dirty="0"/>
            </a:br>
            <a:r>
              <a:rPr lang="fr-FR" dirty="0"/>
              <a:t>pour construire la professionnalité de l’élève</a:t>
            </a:r>
            <a:br>
              <a:rPr lang="fr-FR" dirty="0"/>
            </a:br>
            <a:endParaRPr lang="fr-FR" dirty="0"/>
          </a:p>
        </p:txBody>
      </p:sp>
      <p:sp>
        <p:nvSpPr>
          <p:cNvPr id="3" name="Sous-titre 2"/>
          <p:cNvSpPr>
            <a:spLocks noGrp="1"/>
          </p:cNvSpPr>
          <p:nvPr>
            <p:ph type="subTitle" idx="1"/>
          </p:nvPr>
        </p:nvSpPr>
        <p:spPr>
          <a:xfrm>
            <a:off x="727052" y="3622462"/>
            <a:ext cx="7596190" cy="678871"/>
          </a:xfrm>
        </p:spPr>
        <p:txBody>
          <a:bodyPr>
            <a:normAutofit/>
          </a:bodyPr>
          <a:lstStyle/>
          <a:p>
            <a:r>
              <a:rPr lang="fr-FR" sz="2800" dirty="0"/>
              <a:t>Plan national de formation – mai 2020</a:t>
            </a:r>
            <a:endParaRPr lang="fr-FR" sz="2800" dirty="0">
              <a:solidFill>
                <a:schemeClr val="bg1">
                  <a:lumMod val="50000"/>
                </a:schemeClr>
              </a:solidFill>
            </a:endParaRPr>
          </a:p>
        </p:txBody>
      </p:sp>
    </p:spTree>
    <p:extLst>
      <p:ext uri="{BB962C8B-B14F-4D97-AF65-F5344CB8AC3E}">
        <p14:creationId xmlns:p14="http://schemas.microsoft.com/office/powerpoint/2010/main" val="51352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777260" y="249848"/>
            <a:ext cx="7867767" cy="323850"/>
          </a:xfrm>
        </p:spPr>
        <p:txBody>
          <a:bodyPr>
            <a:normAutofit fontScale="90000"/>
          </a:bodyPr>
          <a:lstStyle/>
          <a:p>
            <a:r>
              <a:rPr lang="fr-FR" dirty="0">
                <a:solidFill>
                  <a:schemeClr val="tx2"/>
                </a:solidFill>
              </a:rPr>
              <a:t>Installer des Repères en formation au service de la professionnalisation de l’élève</a:t>
            </a:r>
          </a:p>
        </p:txBody>
      </p:sp>
      <p:grpSp>
        <p:nvGrpSpPr>
          <p:cNvPr id="12" name="Groupe 11"/>
          <p:cNvGrpSpPr/>
          <p:nvPr/>
        </p:nvGrpSpPr>
        <p:grpSpPr>
          <a:xfrm>
            <a:off x="319682" y="906477"/>
            <a:ext cx="2700000" cy="1800000"/>
            <a:chOff x="319682" y="906477"/>
            <a:chExt cx="2700000" cy="180000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t="26157" b="29610"/>
            <a:stretch/>
          </p:blipFill>
          <p:spPr>
            <a:xfrm>
              <a:off x="724682" y="1955172"/>
              <a:ext cx="1890000" cy="587417"/>
            </a:xfrm>
            <a:prstGeom prst="rect">
              <a:avLst/>
            </a:prstGeom>
          </p:spPr>
        </p:pic>
        <p:sp>
          <p:nvSpPr>
            <p:cNvPr id="6" name="Rectangle à coins arrondis 5"/>
            <p:cNvSpPr/>
            <p:nvPr/>
          </p:nvSpPr>
          <p:spPr>
            <a:xfrm>
              <a:off x="319682" y="90647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Proposer une entreprise </a:t>
              </a:r>
            </a:p>
            <a:p>
              <a:pPr algn="ctr"/>
              <a:r>
                <a:rPr lang="fr-FR" sz="1400" dirty="0">
                  <a:solidFill>
                    <a:schemeClr val="tx1">
                      <a:lumMod val="75000"/>
                      <a:lumOff val="25000"/>
                    </a:schemeClr>
                  </a:solidFill>
                </a:rPr>
                <a:t>fil rouge </a:t>
              </a:r>
            </a:p>
            <a:p>
              <a:pPr algn="ctr"/>
              <a:r>
                <a:rPr lang="fr-FR" sz="1400" dirty="0">
                  <a:solidFill>
                    <a:schemeClr val="tx1">
                      <a:lumMod val="75000"/>
                      <a:lumOff val="25000"/>
                    </a:schemeClr>
                  </a:solidFill>
                </a:rPr>
                <a:t>sur un temps long  </a:t>
              </a:r>
            </a:p>
          </p:txBody>
        </p:sp>
      </p:grpSp>
      <p:sp>
        <p:nvSpPr>
          <p:cNvPr id="7" name="ZoneTexte 6"/>
          <p:cNvSpPr txBox="1"/>
          <p:nvPr/>
        </p:nvSpPr>
        <p:spPr>
          <a:xfrm>
            <a:off x="4031941" y="1113588"/>
            <a:ext cx="184731" cy="300082"/>
          </a:xfrm>
          <a:prstGeom prst="rect">
            <a:avLst/>
          </a:prstGeom>
          <a:noFill/>
        </p:spPr>
        <p:txBody>
          <a:bodyPr wrap="none" rtlCol="0">
            <a:spAutoFit/>
          </a:bodyPr>
          <a:lstStyle/>
          <a:p>
            <a:endParaRPr lang="fr-FR" sz="1350" dirty="0"/>
          </a:p>
        </p:txBody>
      </p:sp>
      <p:pic>
        <p:nvPicPr>
          <p:cNvPr id="21" name="Imag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25" y="78059"/>
            <a:ext cx="643643" cy="613317"/>
          </a:xfrm>
          <a:prstGeom prst="rect">
            <a:avLst/>
          </a:prstGeom>
        </p:spPr>
      </p:pic>
    </p:spTree>
    <p:extLst>
      <p:ext uri="{BB962C8B-B14F-4D97-AF65-F5344CB8AC3E}">
        <p14:creationId xmlns:p14="http://schemas.microsoft.com/office/powerpoint/2010/main" val="42362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777260" y="249848"/>
            <a:ext cx="7867767" cy="323850"/>
          </a:xfrm>
        </p:spPr>
        <p:txBody>
          <a:bodyPr>
            <a:normAutofit fontScale="90000"/>
          </a:bodyPr>
          <a:lstStyle/>
          <a:p>
            <a:r>
              <a:rPr lang="fr-FR" dirty="0">
                <a:solidFill>
                  <a:schemeClr val="tx2"/>
                </a:solidFill>
              </a:rPr>
              <a:t>Installer des Repères en formation au service de la professionnalisation de l’élève</a:t>
            </a:r>
          </a:p>
        </p:txBody>
      </p:sp>
      <p:grpSp>
        <p:nvGrpSpPr>
          <p:cNvPr id="12" name="Groupe 11"/>
          <p:cNvGrpSpPr/>
          <p:nvPr/>
        </p:nvGrpSpPr>
        <p:grpSpPr>
          <a:xfrm>
            <a:off x="319682" y="906477"/>
            <a:ext cx="2700000" cy="1800000"/>
            <a:chOff x="319682" y="906477"/>
            <a:chExt cx="2700000" cy="180000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t="26157" b="29610"/>
            <a:stretch/>
          </p:blipFill>
          <p:spPr>
            <a:xfrm>
              <a:off x="724682" y="1955172"/>
              <a:ext cx="1890000" cy="587417"/>
            </a:xfrm>
            <a:prstGeom prst="rect">
              <a:avLst/>
            </a:prstGeom>
          </p:spPr>
        </p:pic>
        <p:sp>
          <p:nvSpPr>
            <p:cNvPr id="6" name="Rectangle à coins arrondis 5"/>
            <p:cNvSpPr/>
            <p:nvPr/>
          </p:nvSpPr>
          <p:spPr>
            <a:xfrm>
              <a:off x="319682" y="90647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Proposer une entreprise </a:t>
              </a:r>
            </a:p>
            <a:p>
              <a:pPr algn="ctr"/>
              <a:r>
                <a:rPr lang="fr-FR" sz="1400" dirty="0">
                  <a:solidFill>
                    <a:schemeClr val="tx1">
                      <a:lumMod val="75000"/>
                      <a:lumOff val="25000"/>
                    </a:schemeClr>
                  </a:solidFill>
                </a:rPr>
                <a:t>fil rouge </a:t>
              </a:r>
            </a:p>
            <a:p>
              <a:pPr algn="ctr"/>
              <a:r>
                <a:rPr lang="fr-FR" sz="1400" dirty="0">
                  <a:solidFill>
                    <a:schemeClr val="tx1">
                      <a:lumMod val="75000"/>
                      <a:lumOff val="25000"/>
                    </a:schemeClr>
                  </a:solidFill>
                </a:rPr>
                <a:t>sur un temps long  </a:t>
              </a:r>
            </a:p>
          </p:txBody>
        </p:sp>
      </p:grpSp>
      <p:sp>
        <p:nvSpPr>
          <p:cNvPr id="7" name="ZoneTexte 6"/>
          <p:cNvSpPr txBox="1"/>
          <p:nvPr/>
        </p:nvSpPr>
        <p:spPr>
          <a:xfrm>
            <a:off x="4031941" y="1113588"/>
            <a:ext cx="184731" cy="300082"/>
          </a:xfrm>
          <a:prstGeom prst="rect">
            <a:avLst/>
          </a:prstGeom>
          <a:noFill/>
        </p:spPr>
        <p:txBody>
          <a:bodyPr wrap="none" rtlCol="0">
            <a:spAutoFit/>
          </a:bodyPr>
          <a:lstStyle/>
          <a:p>
            <a:endParaRPr lang="fr-FR" sz="1350" dirty="0"/>
          </a:p>
        </p:txBody>
      </p:sp>
      <p:pic>
        <p:nvPicPr>
          <p:cNvPr id="21" name="Imag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25" y="78059"/>
            <a:ext cx="643643" cy="613317"/>
          </a:xfrm>
          <a:prstGeom prst="rect">
            <a:avLst/>
          </a:prstGeom>
        </p:spPr>
      </p:pic>
      <p:grpSp>
        <p:nvGrpSpPr>
          <p:cNvPr id="10" name="Groupe 9"/>
          <p:cNvGrpSpPr/>
          <p:nvPr/>
        </p:nvGrpSpPr>
        <p:grpSpPr>
          <a:xfrm>
            <a:off x="3179216" y="940017"/>
            <a:ext cx="2700000" cy="1800000"/>
            <a:chOff x="3179216" y="940017"/>
            <a:chExt cx="2700000" cy="1800000"/>
          </a:xfrm>
        </p:grpSpPr>
        <p:sp>
          <p:nvSpPr>
            <p:cNvPr id="11" name="Rectangle à coins arrondis 10"/>
            <p:cNvSpPr/>
            <p:nvPr/>
          </p:nvSpPr>
          <p:spPr>
            <a:xfrm>
              <a:off x="3179216" y="94001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Organiser l’espace professionnel en plusieurs services</a:t>
              </a:r>
            </a:p>
          </p:txBody>
        </p:sp>
        <p:pic>
          <p:nvPicPr>
            <p:cNvPr id="5" name="Image 4"/>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89216" y="1657871"/>
              <a:ext cx="1080000" cy="1080000"/>
            </a:xfrm>
            <a:prstGeom prst="rect">
              <a:avLst/>
            </a:prstGeom>
          </p:spPr>
        </p:pic>
      </p:grpSp>
    </p:spTree>
    <p:extLst>
      <p:ext uri="{BB962C8B-B14F-4D97-AF65-F5344CB8AC3E}">
        <p14:creationId xmlns:p14="http://schemas.microsoft.com/office/powerpoint/2010/main" val="79022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777260" y="249848"/>
            <a:ext cx="7867767" cy="323850"/>
          </a:xfrm>
        </p:spPr>
        <p:txBody>
          <a:bodyPr>
            <a:normAutofit fontScale="90000"/>
          </a:bodyPr>
          <a:lstStyle/>
          <a:p>
            <a:r>
              <a:rPr lang="fr-FR" dirty="0">
                <a:solidFill>
                  <a:schemeClr val="tx2"/>
                </a:solidFill>
              </a:rPr>
              <a:t>Installer des Repères en formation au service de la professionnalisation de l’élève</a:t>
            </a:r>
          </a:p>
        </p:txBody>
      </p:sp>
      <p:grpSp>
        <p:nvGrpSpPr>
          <p:cNvPr id="12" name="Groupe 11"/>
          <p:cNvGrpSpPr/>
          <p:nvPr/>
        </p:nvGrpSpPr>
        <p:grpSpPr>
          <a:xfrm>
            <a:off x="319682" y="906477"/>
            <a:ext cx="2700000" cy="1800000"/>
            <a:chOff x="319682" y="906477"/>
            <a:chExt cx="2700000" cy="180000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t="26157" b="29610"/>
            <a:stretch/>
          </p:blipFill>
          <p:spPr>
            <a:xfrm>
              <a:off x="724682" y="1955172"/>
              <a:ext cx="1890000" cy="587417"/>
            </a:xfrm>
            <a:prstGeom prst="rect">
              <a:avLst/>
            </a:prstGeom>
          </p:spPr>
        </p:pic>
        <p:sp>
          <p:nvSpPr>
            <p:cNvPr id="6" name="Rectangle à coins arrondis 5"/>
            <p:cNvSpPr/>
            <p:nvPr/>
          </p:nvSpPr>
          <p:spPr>
            <a:xfrm>
              <a:off x="319682" y="90647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Proposer une entreprise </a:t>
              </a:r>
            </a:p>
            <a:p>
              <a:pPr algn="ctr"/>
              <a:r>
                <a:rPr lang="fr-FR" sz="1400" dirty="0">
                  <a:solidFill>
                    <a:schemeClr val="tx1">
                      <a:lumMod val="75000"/>
                      <a:lumOff val="25000"/>
                    </a:schemeClr>
                  </a:solidFill>
                </a:rPr>
                <a:t>fil rouge </a:t>
              </a:r>
            </a:p>
            <a:p>
              <a:pPr algn="ctr"/>
              <a:r>
                <a:rPr lang="fr-FR" sz="1400" dirty="0">
                  <a:solidFill>
                    <a:schemeClr val="tx1">
                      <a:lumMod val="75000"/>
                      <a:lumOff val="25000"/>
                    </a:schemeClr>
                  </a:solidFill>
                </a:rPr>
                <a:t>sur un temps long  </a:t>
              </a:r>
            </a:p>
          </p:txBody>
        </p:sp>
      </p:grpSp>
      <p:sp>
        <p:nvSpPr>
          <p:cNvPr id="7" name="ZoneTexte 6"/>
          <p:cNvSpPr txBox="1"/>
          <p:nvPr/>
        </p:nvSpPr>
        <p:spPr>
          <a:xfrm>
            <a:off x="4031941" y="1113588"/>
            <a:ext cx="184731" cy="300082"/>
          </a:xfrm>
          <a:prstGeom prst="rect">
            <a:avLst/>
          </a:prstGeom>
          <a:noFill/>
        </p:spPr>
        <p:txBody>
          <a:bodyPr wrap="none" rtlCol="0">
            <a:spAutoFit/>
          </a:bodyPr>
          <a:lstStyle/>
          <a:p>
            <a:endParaRPr lang="fr-FR" sz="1350" dirty="0"/>
          </a:p>
        </p:txBody>
      </p:sp>
      <p:pic>
        <p:nvPicPr>
          <p:cNvPr id="21" name="Imag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25" y="78059"/>
            <a:ext cx="643643" cy="613317"/>
          </a:xfrm>
          <a:prstGeom prst="rect">
            <a:avLst/>
          </a:prstGeom>
        </p:spPr>
      </p:pic>
      <p:grpSp>
        <p:nvGrpSpPr>
          <p:cNvPr id="13" name="Groupe 12"/>
          <p:cNvGrpSpPr/>
          <p:nvPr/>
        </p:nvGrpSpPr>
        <p:grpSpPr>
          <a:xfrm>
            <a:off x="6164051" y="933740"/>
            <a:ext cx="2700000" cy="1800000"/>
            <a:chOff x="6164051" y="933740"/>
            <a:chExt cx="2700000" cy="1800000"/>
          </a:xfrm>
        </p:grpSpPr>
        <p:sp>
          <p:nvSpPr>
            <p:cNvPr id="14" name="Rectangle à coins arrondis 13"/>
            <p:cNvSpPr/>
            <p:nvPr/>
          </p:nvSpPr>
          <p:spPr>
            <a:xfrm>
              <a:off x="6164051" y="933740"/>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Identifier l’activité spécifique de chaque service</a:t>
              </a:r>
            </a:p>
          </p:txBody>
        </p:sp>
        <p:pic>
          <p:nvPicPr>
            <p:cNvPr id="3" name="Image 2"/>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02051" y="1806477"/>
              <a:ext cx="1224000" cy="741543"/>
            </a:xfrm>
            <a:prstGeom prst="rect">
              <a:avLst/>
            </a:prstGeom>
          </p:spPr>
        </p:pic>
      </p:grpSp>
      <p:grpSp>
        <p:nvGrpSpPr>
          <p:cNvPr id="10" name="Groupe 9"/>
          <p:cNvGrpSpPr/>
          <p:nvPr/>
        </p:nvGrpSpPr>
        <p:grpSpPr>
          <a:xfrm>
            <a:off x="3179216" y="940017"/>
            <a:ext cx="2700000" cy="1800000"/>
            <a:chOff x="3179216" y="940017"/>
            <a:chExt cx="2700000" cy="1800000"/>
          </a:xfrm>
        </p:grpSpPr>
        <p:sp>
          <p:nvSpPr>
            <p:cNvPr id="11" name="Rectangle à coins arrondis 10"/>
            <p:cNvSpPr/>
            <p:nvPr/>
          </p:nvSpPr>
          <p:spPr>
            <a:xfrm>
              <a:off x="3179216" y="94001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Organiser l’espace professionnel en plusieurs services</a:t>
              </a:r>
            </a:p>
          </p:txBody>
        </p:sp>
        <p:pic>
          <p:nvPicPr>
            <p:cNvPr id="5" name="Image 4"/>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89216" y="1657871"/>
              <a:ext cx="1080000" cy="1080000"/>
            </a:xfrm>
            <a:prstGeom prst="rect">
              <a:avLst/>
            </a:prstGeom>
          </p:spPr>
        </p:pic>
      </p:grpSp>
    </p:spTree>
    <p:extLst>
      <p:ext uri="{BB962C8B-B14F-4D97-AF65-F5344CB8AC3E}">
        <p14:creationId xmlns:p14="http://schemas.microsoft.com/office/powerpoint/2010/main" val="177494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777260" y="249848"/>
            <a:ext cx="7867767" cy="323850"/>
          </a:xfrm>
        </p:spPr>
        <p:txBody>
          <a:bodyPr>
            <a:normAutofit fontScale="90000"/>
          </a:bodyPr>
          <a:lstStyle/>
          <a:p>
            <a:r>
              <a:rPr lang="fr-FR" dirty="0">
                <a:solidFill>
                  <a:schemeClr val="tx2"/>
                </a:solidFill>
              </a:rPr>
              <a:t>Installer des Repères en formation au service de la professionnalisation de l’élève</a:t>
            </a:r>
          </a:p>
        </p:txBody>
      </p:sp>
      <p:grpSp>
        <p:nvGrpSpPr>
          <p:cNvPr id="12" name="Groupe 11"/>
          <p:cNvGrpSpPr/>
          <p:nvPr/>
        </p:nvGrpSpPr>
        <p:grpSpPr>
          <a:xfrm>
            <a:off x="319682" y="906477"/>
            <a:ext cx="2700000" cy="1800000"/>
            <a:chOff x="319682" y="906477"/>
            <a:chExt cx="2700000" cy="180000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t="26157" b="29610"/>
            <a:stretch/>
          </p:blipFill>
          <p:spPr>
            <a:xfrm>
              <a:off x="724682" y="1955172"/>
              <a:ext cx="1890000" cy="587417"/>
            </a:xfrm>
            <a:prstGeom prst="rect">
              <a:avLst/>
            </a:prstGeom>
          </p:spPr>
        </p:pic>
        <p:sp>
          <p:nvSpPr>
            <p:cNvPr id="6" name="Rectangle à coins arrondis 5"/>
            <p:cNvSpPr/>
            <p:nvPr/>
          </p:nvSpPr>
          <p:spPr>
            <a:xfrm>
              <a:off x="319682" y="90647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Proposer une entreprise </a:t>
              </a:r>
            </a:p>
            <a:p>
              <a:pPr algn="ctr"/>
              <a:r>
                <a:rPr lang="fr-FR" sz="1400" dirty="0">
                  <a:solidFill>
                    <a:schemeClr val="tx1">
                      <a:lumMod val="75000"/>
                      <a:lumOff val="25000"/>
                    </a:schemeClr>
                  </a:solidFill>
                </a:rPr>
                <a:t>fil rouge </a:t>
              </a:r>
            </a:p>
            <a:p>
              <a:pPr algn="ctr"/>
              <a:r>
                <a:rPr lang="fr-FR" sz="1400" dirty="0">
                  <a:solidFill>
                    <a:schemeClr val="tx1">
                      <a:lumMod val="75000"/>
                      <a:lumOff val="25000"/>
                    </a:schemeClr>
                  </a:solidFill>
                </a:rPr>
                <a:t>sur un temps long  </a:t>
              </a:r>
            </a:p>
          </p:txBody>
        </p:sp>
      </p:grpSp>
      <p:sp>
        <p:nvSpPr>
          <p:cNvPr id="7" name="ZoneTexte 6"/>
          <p:cNvSpPr txBox="1"/>
          <p:nvPr/>
        </p:nvSpPr>
        <p:spPr>
          <a:xfrm>
            <a:off x="4031941" y="1113588"/>
            <a:ext cx="184731" cy="300082"/>
          </a:xfrm>
          <a:prstGeom prst="rect">
            <a:avLst/>
          </a:prstGeom>
          <a:noFill/>
        </p:spPr>
        <p:txBody>
          <a:bodyPr wrap="none" rtlCol="0">
            <a:spAutoFit/>
          </a:bodyPr>
          <a:lstStyle/>
          <a:p>
            <a:endParaRPr lang="fr-FR" sz="1350" dirty="0"/>
          </a:p>
        </p:txBody>
      </p:sp>
      <p:grpSp>
        <p:nvGrpSpPr>
          <p:cNvPr id="15" name="Groupe 14"/>
          <p:cNvGrpSpPr/>
          <p:nvPr/>
        </p:nvGrpSpPr>
        <p:grpSpPr>
          <a:xfrm>
            <a:off x="271745" y="2824787"/>
            <a:ext cx="2700000" cy="1800000"/>
            <a:chOff x="271745" y="2824787"/>
            <a:chExt cx="2700000" cy="1800000"/>
          </a:xfrm>
        </p:grpSpPr>
        <p:sp>
          <p:nvSpPr>
            <p:cNvPr id="30" name="Rectangle à coins arrondis 29"/>
            <p:cNvSpPr/>
            <p:nvPr/>
          </p:nvSpPr>
          <p:spPr>
            <a:xfrm>
              <a:off x="271745" y="282478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Collecter les traces de </a:t>
              </a:r>
              <a:br>
                <a:rPr lang="fr-FR" sz="1400" dirty="0">
                  <a:solidFill>
                    <a:schemeClr val="tx1">
                      <a:lumMod val="75000"/>
                      <a:lumOff val="25000"/>
                    </a:schemeClr>
                  </a:solidFill>
                </a:rPr>
              </a:br>
              <a:r>
                <a:rPr lang="fr-FR" sz="1400" dirty="0">
                  <a:solidFill>
                    <a:schemeClr val="tx1">
                      <a:lumMod val="75000"/>
                      <a:lumOff val="25000"/>
                    </a:schemeClr>
                  </a:solidFill>
                </a:rPr>
                <a:t>l’activité de l’élève</a:t>
              </a:r>
            </a:p>
          </p:txBody>
        </p:sp>
        <p:pic>
          <p:nvPicPr>
            <p:cNvPr id="31" name="Image 30"/>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20817" b="22476"/>
            <a:stretch/>
          </p:blipFill>
          <p:spPr>
            <a:xfrm>
              <a:off x="1116253" y="3730578"/>
              <a:ext cx="1010984" cy="573292"/>
            </a:xfrm>
            <a:prstGeom prst="rect">
              <a:avLst/>
            </a:prstGeom>
          </p:spPr>
        </p:pic>
      </p:grpSp>
      <p:pic>
        <p:nvPicPr>
          <p:cNvPr id="21" name="Image 20"/>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25" y="78059"/>
            <a:ext cx="643643" cy="613317"/>
          </a:xfrm>
          <a:prstGeom prst="rect">
            <a:avLst/>
          </a:prstGeom>
        </p:spPr>
      </p:pic>
      <p:grpSp>
        <p:nvGrpSpPr>
          <p:cNvPr id="13" name="Groupe 12"/>
          <p:cNvGrpSpPr/>
          <p:nvPr/>
        </p:nvGrpSpPr>
        <p:grpSpPr>
          <a:xfrm>
            <a:off x="6164051" y="933740"/>
            <a:ext cx="2700000" cy="1800000"/>
            <a:chOff x="6164051" y="933740"/>
            <a:chExt cx="2700000" cy="1800000"/>
          </a:xfrm>
        </p:grpSpPr>
        <p:sp>
          <p:nvSpPr>
            <p:cNvPr id="14" name="Rectangle à coins arrondis 13"/>
            <p:cNvSpPr/>
            <p:nvPr/>
          </p:nvSpPr>
          <p:spPr>
            <a:xfrm>
              <a:off x="6164051" y="933740"/>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Identifier l’activité spécifique de chaque service</a:t>
              </a:r>
            </a:p>
          </p:txBody>
        </p:sp>
        <p:pic>
          <p:nvPicPr>
            <p:cNvPr id="3" name="Image 2"/>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02051" y="1806477"/>
              <a:ext cx="1224000" cy="741543"/>
            </a:xfrm>
            <a:prstGeom prst="rect">
              <a:avLst/>
            </a:prstGeom>
          </p:spPr>
        </p:pic>
      </p:grpSp>
      <p:grpSp>
        <p:nvGrpSpPr>
          <p:cNvPr id="10" name="Groupe 9"/>
          <p:cNvGrpSpPr/>
          <p:nvPr/>
        </p:nvGrpSpPr>
        <p:grpSpPr>
          <a:xfrm>
            <a:off x="3179216" y="940017"/>
            <a:ext cx="2700000" cy="1800000"/>
            <a:chOff x="3179216" y="940017"/>
            <a:chExt cx="2700000" cy="1800000"/>
          </a:xfrm>
        </p:grpSpPr>
        <p:sp>
          <p:nvSpPr>
            <p:cNvPr id="11" name="Rectangle à coins arrondis 10"/>
            <p:cNvSpPr/>
            <p:nvPr/>
          </p:nvSpPr>
          <p:spPr>
            <a:xfrm>
              <a:off x="3179216" y="94001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Organiser l’espace professionnel en plusieurs services</a:t>
              </a:r>
            </a:p>
          </p:txBody>
        </p:sp>
        <p:pic>
          <p:nvPicPr>
            <p:cNvPr id="5" name="Image 4"/>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89216" y="1657871"/>
              <a:ext cx="1080000" cy="1080000"/>
            </a:xfrm>
            <a:prstGeom prst="rect">
              <a:avLst/>
            </a:prstGeom>
          </p:spPr>
        </p:pic>
      </p:grpSp>
    </p:spTree>
    <p:extLst>
      <p:ext uri="{BB962C8B-B14F-4D97-AF65-F5344CB8AC3E}">
        <p14:creationId xmlns:p14="http://schemas.microsoft.com/office/powerpoint/2010/main" val="830616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777260" y="249848"/>
            <a:ext cx="7867767" cy="323850"/>
          </a:xfrm>
        </p:spPr>
        <p:txBody>
          <a:bodyPr>
            <a:normAutofit fontScale="90000"/>
          </a:bodyPr>
          <a:lstStyle/>
          <a:p>
            <a:r>
              <a:rPr lang="fr-FR" dirty="0">
                <a:solidFill>
                  <a:schemeClr val="tx2"/>
                </a:solidFill>
              </a:rPr>
              <a:t>Installer des Repères en formation au service de la professionnalisation de l’élève</a:t>
            </a:r>
          </a:p>
        </p:txBody>
      </p:sp>
      <p:grpSp>
        <p:nvGrpSpPr>
          <p:cNvPr id="12" name="Groupe 11"/>
          <p:cNvGrpSpPr/>
          <p:nvPr/>
        </p:nvGrpSpPr>
        <p:grpSpPr>
          <a:xfrm>
            <a:off x="319682" y="906477"/>
            <a:ext cx="2700000" cy="1800000"/>
            <a:chOff x="319682" y="906477"/>
            <a:chExt cx="2700000" cy="180000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t="26157" b="29610"/>
            <a:stretch/>
          </p:blipFill>
          <p:spPr>
            <a:xfrm>
              <a:off x="724682" y="1955172"/>
              <a:ext cx="1890000" cy="587417"/>
            </a:xfrm>
            <a:prstGeom prst="rect">
              <a:avLst/>
            </a:prstGeom>
          </p:spPr>
        </p:pic>
        <p:sp>
          <p:nvSpPr>
            <p:cNvPr id="6" name="Rectangle à coins arrondis 5"/>
            <p:cNvSpPr/>
            <p:nvPr/>
          </p:nvSpPr>
          <p:spPr>
            <a:xfrm>
              <a:off x="319682" y="90647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Proposer une entreprise </a:t>
              </a:r>
            </a:p>
            <a:p>
              <a:pPr algn="ctr"/>
              <a:r>
                <a:rPr lang="fr-FR" sz="1400" dirty="0">
                  <a:solidFill>
                    <a:schemeClr val="tx1">
                      <a:lumMod val="75000"/>
                      <a:lumOff val="25000"/>
                    </a:schemeClr>
                  </a:solidFill>
                </a:rPr>
                <a:t>fil rouge </a:t>
              </a:r>
            </a:p>
            <a:p>
              <a:pPr algn="ctr"/>
              <a:r>
                <a:rPr lang="fr-FR" sz="1400" dirty="0">
                  <a:solidFill>
                    <a:schemeClr val="tx1">
                      <a:lumMod val="75000"/>
                      <a:lumOff val="25000"/>
                    </a:schemeClr>
                  </a:solidFill>
                </a:rPr>
                <a:t>sur un temps long  </a:t>
              </a:r>
            </a:p>
          </p:txBody>
        </p:sp>
      </p:grpSp>
      <p:sp>
        <p:nvSpPr>
          <p:cNvPr id="7" name="ZoneTexte 6"/>
          <p:cNvSpPr txBox="1"/>
          <p:nvPr/>
        </p:nvSpPr>
        <p:spPr>
          <a:xfrm>
            <a:off x="4031941" y="1113588"/>
            <a:ext cx="184731" cy="300082"/>
          </a:xfrm>
          <a:prstGeom prst="rect">
            <a:avLst/>
          </a:prstGeom>
          <a:noFill/>
        </p:spPr>
        <p:txBody>
          <a:bodyPr wrap="none" rtlCol="0">
            <a:spAutoFit/>
          </a:bodyPr>
          <a:lstStyle/>
          <a:p>
            <a:endParaRPr lang="fr-FR" sz="1350" dirty="0"/>
          </a:p>
        </p:txBody>
      </p:sp>
      <p:grpSp>
        <p:nvGrpSpPr>
          <p:cNvPr id="15" name="Groupe 14"/>
          <p:cNvGrpSpPr/>
          <p:nvPr/>
        </p:nvGrpSpPr>
        <p:grpSpPr>
          <a:xfrm>
            <a:off x="271745" y="2824787"/>
            <a:ext cx="2700000" cy="1800000"/>
            <a:chOff x="271745" y="2824787"/>
            <a:chExt cx="2700000" cy="1800000"/>
          </a:xfrm>
        </p:grpSpPr>
        <p:sp>
          <p:nvSpPr>
            <p:cNvPr id="30" name="Rectangle à coins arrondis 29"/>
            <p:cNvSpPr/>
            <p:nvPr/>
          </p:nvSpPr>
          <p:spPr>
            <a:xfrm>
              <a:off x="271745" y="282478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Collecter les traces de </a:t>
              </a:r>
              <a:br>
                <a:rPr lang="fr-FR" sz="1400" dirty="0">
                  <a:solidFill>
                    <a:schemeClr val="tx1">
                      <a:lumMod val="75000"/>
                      <a:lumOff val="25000"/>
                    </a:schemeClr>
                  </a:solidFill>
                </a:rPr>
              </a:br>
              <a:r>
                <a:rPr lang="fr-FR" sz="1400" dirty="0">
                  <a:solidFill>
                    <a:schemeClr val="tx1">
                      <a:lumMod val="75000"/>
                      <a:lumOff val="25000"/>
                    </a:schemeClr>
                  </a:solidFill>
                </a:rPr>
                <a:t>l’activité de l’élève</a:t>
              </a:r>
            </a:p>
          </p:txBody>
        </p:sp>
        <p:pic>
          <p:nvPicPr>
            <p:cNvPr id="31" name="Image 30"/>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20817" b="22476"/>
            <a:stretch/>
          </p:blipFill>
          <p:spPr>
            <a:xfrm>
              <a:off x="1116253" y="3730578"/>
              <a:ext cx="1010984" cy="573292"/>
            </a:xfrm>
            <a:prstGeom prst="rect">
              <a:avLst/>
            </a:prstGeom>
          </p:spPr>
        </p:pic>
      </p:grpSp>
      <p:grpSp>
        <p:nvGrpSpPr>
          <p:cNvPr id="16" name="Groupe 15"/>
          <p:cNvGrpSpPr/>
          <p:nvPr/>
        </p:nvGrpSpPr>
        <p:grpSpPr>
          <a:xfrm>
            <a:off x="3161714" y="2824787"/>
            <a:ext cx="2700000" cy="2007897"/>
            <a:chOff x="3161714" y="2824787"/>
            <a:chExt cx="2700000" cy="2007897"/>
          </a:xfrm>
        </p:grpSpPr>
        <p:sp>
          <p:nvSpPr>
            <p:cNvPr id="29" name="Rectangle à coins arrondis 28"/>
            <p:cNvSpPr/>
            <p:nvPr/>
          </p:nvSpPr>
          <p:spPr>
            <a:xfrm>
              <a:off x="3161714" y="282478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defTabSz="588169"/>
              <a:r>
                <a:rPr lang="fr-FR" sz="1400" dirty="0">
                  <a:solidFill>
                    <a:schemeClr val="tx1">
                      <a:lumMod val="85000"/>
                      <a:lumOff val="15000"/>
                    </a:schemeClr>
                  </a:solidFill>
                </a:rPr>
                <a:t>Mettre en place au terme de chaque rotation des entretiens bilan et de suivi du développement des compétences, véritables traces utiles à la certification</a:t>
              </a:r>
            </a:p>
          </p:txBody>
        </p:sp>
        <p:pic>
          <p:nvPicPr>
            <p:cNvPr id="33" name="Image 32"/>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0802" t="19447" r="25326" b="18176"/>
            <a:stretch/>
          </p:blipFill>
          <p:spPr>
            <a:xfrm>
              <a:off x="5069216" y="3950415"/>
              <a:ext cx="761961" cy="882269"/>
            </a:xfrm>
            <a:prstGeom prst="rect">
              <a:avLst/>
            </a:prstGeom>
          </p:spPr>
        </p:pic>
      </p:grpSp>
      <p:pic>
        <p:nvPicPr>
          <p:cNvPr id="21" name="Image 2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25" y="78059"/>
            <a:ext cx="643643" cy="613317"/>
          </a:xfrm>
          <a:prstGeom prst="rect">
            <a:avLst/>
          </a:prstGeom>
        </p:spPr>
      </p:pic>
      <p:grpSp>
        <p:nvGrpSpPr>
          <p:cNvPr id="13" name="Groupe 12"/>
          <p:cNvGrpSpPr/>
          <p:nvPr/>
        </p:nvGrpSpPr>
        <p:grpSpPr>
          <a:xfrm>
            <a:off x="6164051" y="933740"/>
            <a:ext cx="2700000" cy="1800000"/>
            <a:chOff x="6164051" y="933740"/>
            <a:chExt cx="2700000" cy="1800000"/>
          </a:xfrm>
        </p:grpSpPr>
        <p:sp>
          <p:nvSpPr>
            <p:cNvPr id="14" name="Rectangle à coins arrondis 13"/>
            <p:cNvSpPr/>
            <p:nvPr/>
          </p:nvSpPr>
          <p:spPr>
            <a:xfrm>
              <a:off x="6164051" y="933740"/>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Identifier l’activité spécifique de chaque service</a:t>
              </a:r>
            </a:p>
          </p:txBody>
        </p:sp>
        <p:pic>
          <p:nvPicPr>
            <p:cNvPr id="3" name="Image 2"/>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02051" y="1806477"/>
              <a:ext cx="1224000" cy="741543"/>
            </a:xfrm>
            <a:prstGeom prst="rect">
              <a:avLst/>
            </a:prstGeom>
          </p:spPr>
        </p:pic>
      </p:grpSp>
      <p:grpSp>
        <p:nvGrpSpPr>
          <p:cNvPr id="10" name="Groupe 9"/>
          <p:cNvGrpSpPr/>
          <p:nvPr/>
        </p:nvGrpSpPr>
        <p:grpSpPr>
          <a:xfrm>
            <a:off x="3179216" y="940017"/>
            <a:ext cx="2700000" cy="1800000"/>
            <a:chOff x="3179216" y="940017"/>
            <a:chExt cx="2700000" cy="1800000"/>
          </a:xfrm>
        </p:grpSpPr>
        <p:sp>
          <p:nvSpPr>
            <p:cNvPr id="11" name="Rectangle à coins arrondis 10"/>
            <p:cNvSpPr/>
            <p:nvPr/>
          </p:nvSpPr>
          <p:spPr>
            <a:xfrm>
              <a:off x="3179216" y="94001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Organiser l’espace professionnel en plusieurs services</a:t>
              </a:r>
            </a:p>
          </p:txBody>
        </p:sp>
        <p:pic>
          <p:nvPicPr>
            <p:cNvPr id="5" name="Image 4"/>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89216" y="1657871"/>
              <a:ext cx="1080000" cy="1080000"/>
            </a:xfrm>
            <a:prstGeom prst="rect">
              <a:avLst/>
            </a:prstGeom>
          </p:spPr>
        </p:pic>
      </p:grpSp>
    </p:spTree>
    <p:extLst>
      <p:ext uri="{BB962C8B-B14F-4D97-AF65-F5344CB8AC3E}">
        <p14:creationId xmlns:p14="http://schemas.microsoft.com/office/powerpoint/2010/main" val="1749693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777260" y="249848"/>
            <a:ext cx="7867767" cy="323850"/>
          </a:xfrm>
        </p:spPr>
        <p:txBody>
          <a:bodyPr>
            <a:normAutofit fontScale="90000"/>
          </a:bodyPr>
          <a:lstStyle/>
          <a:p>
            <a:r>
              <a:rPr lang="fr-FR" dirty="0">
                <a:solidFill>
                  <a:schemeClr val="tx2"/>
                </a:solidFill>
              </a:rPr>
              <a:t>Installer des Repères en formation au service de la professionnalisation de l’élève</a:t>
            </a:r>
          </a:p>
        </p:txBody>
      </p:sp>
      <p:grpSp>
        <p:nvGrpSpPr>
          <p:cNvPr id="12" name="Groupe 11"/>
          <p:cNvGrpSpPr/>
          <p:nvPr/>
        </p:nvGrpSpPr>
        <p:grpSpPr>
          <a:xfrm>
            <a:off x="319682" y="906477"/>
            <a:ext cx="2700000" cy="1800000"/>
            <a:chOff x="319682" y="906477"/>
            <a:chExt cx="2700000" cy="180000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t="26157" b="29610"/>
            <a:stretch/>
          </p:blipFill>
          <p:spPr>
            <a:xfrm>
              <a:off x="724682" y="1955172"/>
              <a:ext cx="1890000" cy="587417"/>
            </a:xfrm>
            <a:prstGeom prst="rect">
              <a:avLst/>
            </a:prstGeom>
          </p:spPr>
        </p:pic>
        <p:sp>
          <p:nvSpPr>
            <p:cNvPr id="6" name="Rectangle à coins arrondis 5"/>
            <p:cNvSpPr/>
            <p:nvPr/>
          </p:nvSpPr>
          <p:spPr>
            <a:xfrm>
              <a:off x="319682" y="90647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Proposer une entreprise </a:t>
              </a:r>
            </a:p>
            <a:p>
              <a:pPr algn="ctr"/>
              <a:r>
                <a:rPr lang="fr-FR" sz="1400" dirty="0">
                  <a:solidFill>
                    <a:schemeClr val="tx1">
                      <a:lumMod val="75000"/>
                      <a:lumOff val="25000"/>
                    </a:schemeClr>
                  </a:solidFill>
                </a:rPr>
                <a:t>fil rouge </a:t>
              </a:r>
            </a:p>
            <a:p>
              <a:pPr algn="ctr"/>
              <a:r>
                <a:rPr lang="fr-FR" sz="1400" dirty="0">
                  <a:solidFill>
                    <a:schemeClr val="tx1">
                      <a:lumMod val="75000"/>
                      <a:lumOff val="25000"/>
                    </a:schemeClr>
                  </a:solidFill>
                </a:rPr>
                <a:t>sur un temps long  </a:t>
              </a:r>
            </a:p>
          </p:txBody>
        </p:sp>
      </p:grpSp>
      <p:sp>
        <p:nvSpPr>
          <p:cNvPr id="7" name="ZoneTexte 6"/>
          <p:cNvSpPr txBox="1"/>
          <p:nvPr/>
        </p:nvSpPr>
        <p:spPr>
          <a:xfrm>
            <a:off x="4031941" y="1113588"/>
            <a:ext cx="184731" cy="300082"/>
          </a:xfrm>
          <a:prstGeom prst="rect">
            <a:avLst/>
          </a:prstGeom>
          <a:noFill/>
        </p:spPr>
        <p:txBody>
          <a:bodyPr wrap="none" rtlCol="0">
            <a:spAutoFit/>
          </a:bodyPr>
          <a:lstStyle/>
          <a:p>
            <a:endParaRPr lang="fr-FR" sz="1350" dirty="0"/>
          </a:p>
        </p:txBody>
      </p:sp>
      <p:grpSp>
        <p:nvGrpSpPr>
          <p:cNvPr id="15" name="Groupe 14"/>
          <p:cNvGrpSpPr/>
          <p:nvPr/>
        </p:nvGrpSpPr>
        <p:grpSpPr>
          <a:xfrm>
            <a:off x="271745" y="2824787"/>
            <a:ext cx="2700000" cy="1800000"/>
            <a:chOff x="271745" y="2824787"/>
            <a:chExt cx="2700000" cy="1800000"/>
          </a:xfrm>
        </p:grpSpPr>
        <p:sp>
          <p:nvSpPr>
            <p:cNvPr id="30" name="Rectangle à coins arrondis 29"/>
            <p:cNvSpPr/>
            <p:nvPr/>
          </p:nvSpPr>
          <p:spPr>
            <a:xfrm>
              <a:off x="271745" y="282478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Collecter les traces de </a:t>
              </a:r>
              <a:br>
                <a:rPr lang="fr-FR" sz="1400" dirty="0">
                  <a:solidFill>
                    <a:schemeClr val="tx1">
                      <a:lumMod val="75000"/>
                      <a:lumOff val="25000"/>
                    </a:schemeClr>
                  </a:solidFill>
                </a:rPr>
              </a:br>
              <a:r>
                <a:rPr lang="fr-FR" sz="1400" dirty="0">
                  <a:solidFill>
                    <a:schemeClr val="tx1">
                      <a:lumMod val="75000"/>
                      <a:lumOff val="25000"/>
                    </a:schemeClr>
                  </a:solidFill>
                </a:rPr>
                <a:t>l’activité de l’élève</a:t>
              </a:r>
            </a:p>
          </p:txBody>
        </p:sp>
        <p:pic>
          <p:nvPicPr>
            <p:cNvPr id="31" name="Image 30"/>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20817" b="22476"/>
            <a:stretch/>
          </p:blipFill>
          <p:spPr>
            <a:xfrm>
              <a:off x="1116253" y="3730578"/>
              <a:ext cx="1010984" cy="573292"/>
            </a:xfrm>
            <a:prstGeom prst="rect">
              <a:avLst/>
            </a:prstGeom>
          </p:spPr>
        </p:pic>
      </p:grpSp>
      <p:grpSp>
        <p:nvGrpSpPr>
          <p:cNvPr id="17" name="Groupe 16"/>
          <p:cNvGrpSpPr/>
          <p:nvPr/>
        </p:nvGrpSpPr>
        <p:grpSpPr>
          <a:xfrm>
            <a:off x="6164051" y="2795196"/>
            <a:ext cx="2700000" cy="2104085"/>
            <a:chOff x="6164051" y="2795196"/>
            <a:chExt cx="2700000" cy="2104085"/>
          </a:xfrm>
        </p:grpSpPr>
        <p:sp>
          <p:nvSpPr>
            <p:cNvPr id="28" name="Rectangle à coins arrondis 27"/>
            <p:cNvSpPr/>
            <p:nvPr/>
          </p:nvSpPr>
          <p:spPr>
            <a:xfrm>
              <a:off x="6164051" y="2795196"/>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85000"/>
                      <a:lumOff val="15000"/>
                    </a:schemeClr>
                  </a:solidFill>
                </a:rPr>
                <a:t>Faire vivre une rotation en fonction du niveau de classe et du profil de l’élève sur chacun des postes pour développer la professionnalité</a:t>
              </a:r>
            </a:p>
          </p:txBody>
        </p:sp>
        <p:pic>
          <p:nvPicPr>
            <p:cNvPr id="32" name="Image 31"/>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10318" y="3950415"/>
              <a:ext cx="948867" cy="948866"/>
            </a:xfrm>
            <a:prstGeom prst="rect">
              <a:avLst/>
            </a:prstGeom>
          </p:spPr>
        </p:pic>
      </p:grpSp>
      <p:grpSp>
        <p:nvGrpSpPr>
          <p:cNvPr id="16" name="Groupe 15"/>
          <p:cNvGrpSpPr/>
          <p:nvPr/>
        </p:nvGrpSpPr>
        <p:grpSpPr>
          <a:xfrm>
            <a:off x="3161714" y="2824787"/>
            <a:ext cx="2700000" cy="2007897"/>
            <a:chOff x="3161714" y="2824787"/>
            <a:chExt cx="2700000" cy="2007897"/>
          </a:xfrm>
        </p:grpSpPr>
        <p:sp>
          <p:nvSpPr>
            <p:cNvPr id="29" name="Rectangle à coins arrondis 28"/>
            <p:cNvSpPr/>
            <p:nvPr/>
          </p:nvSpPr>
          <p:spPr>
            <a:xfrm>
              <a:off x="3161714" y="282478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defTabSz="588169"/>
              <a:r>
                <a:rPr lang="fr-FR" sz="1400" dirty="0">
                  <a:solidFill>
                    <a:schemeClr val="tx1">
                      <a:lumMod val="85000"/>
                      <a:lumOff val="15000"/>
                    </a:schemeClr>
                  </a:solidFill>
                </a:rPr>
                <a:t>Mettre en place au terme de chaque rotation des entretiens bilan et de suivi du développement des compétences, véritables traces utiles à la certification</a:t>
              </a:r>
            </a:p>
          </p:txBody>
        </p:sp>
        <p:pic>
          <p:nvPicPr>
            <p:cNvPr id="33" name="Image 32"/>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20802" t="19447" r="25326" b="18176"/>
            <a:stretch/>
          </p:blipFill>
          <p:spPr>
            <a:xfrm>
              <a:off x="5069216" y="3950415"/>
              <a:ext cx="761961" cy="882269"/>
            </a:xfrm>
            <a:prstGeom prst="rect">
              <a:avLst/>
            </a:prstGeom>
          </p:spPr>
        </p:pic>
      </p:grpSp>
      <p:pic>
        <p:nvPicPr>
          <p:cNvPr id="21" name="Image 20"/>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25" y="78059"/>
            <a:ext cx="643643" cy="613317"/>
          </a:xfrm>
          <a:prstGeom prst="rect">
            <a:avLst/>
          </a:prstGeom>
        </p:spPr>
      </p:pic>
      <p:grpSp>
        <p:nvGrpSpPr>
          <p:cNvPr id="13" name="Groupe 12"/>
          <p:cNvGrpSpPr/>
          <p:nvPr/>
        </p:nvGrpSpPr>
        <p:grpSpPr>
          <a:xfrm>
            <a:off x="6164051" y="933740"/>
            <a:ext cx="2700000" cy="1800000"/>
            <a:chOff x="6164051" y="933740"/>
            <a:chExt cx="2700000" cy="1800000"/>
          </a:xfrm>
        </p:grpSpPr>
        <p:sp>
          <p:nvSpPr>
            <p:cNvPr id="14" name="Rectangle à coins arrondis 13"/>
            <p:cNvSpPr/>
            <p:nvPr/>
          </p:nvSpPr>
          <p:spPr>
            <a:xfrm>
              <a:off x="6164051" y="933740"/>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Identifier l’activité spécifique de chaque service</a:t>
              </a:r>
            </a:p>
          </p:txBody>
        </p:sp>
        <p:pic>
          <p:nvPicPr>
            <p:cNvPr id="3" name="Image 2"/>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02051" y="1806477"/>
              <a:ext cx="1224000" cy="741543"/>
            </a:xfrm>
            <a:prstGeom prst="rect">
              <a:avLst/>
            </a:prstGeom>
          </p:spPr>
        </p:pic>
      </p:grpSp>
      <p:grpSp>
        <p:nvGrpSpPr>
          <p:cNvPr id="10" name="Groupe 9"/>
          <p:cNvGrpSpPr/>
          <p:nvPr/>
        </p:nvGrpSpPr>
        <p:grpSpPr>
          <a:xfrm>
            <a:off x="3179216" y="940017"/>
            <a:ext cx="2700000" cy="1800000"/>
            <a:chOff x="3179216" y="940017"/>
            <a:chExt cx="2700000" cy="1800000"/>
          </a:xfrm>
        </p:grpSpPr>
        <p:sp>
          <p:nvSpPr>
            <p:cNvPr id="11" name="Rectangle à coins arrondis 10"/>
            <p:cNvSpPr/>
            <p:nvPr/>
          </p:nvSpPr>
          <p:spPr>
            <a:xfrm>
              <a:off x="3179216" y="940017"/>
              <a:ext cx="2700000" cy="1800000"/>
            </a:xfrm>
            <a:prstGeom prst="round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algn="ctr"/>
              <a:r>
                <a:rPr lang="fr-FR" sz="1400" dirty="0">
                  <a:solidFill>
                    <a:schemeClr val="tx1">
                      <a:lumMod val="75000"/>
                      <a:lumOff val="25000"/>
                    </a:schemeClr>
                  </a:solidFill>
                </a:rPr>
                <a:t>Organiser l’espace professionnel en plusieurs services</a:t>
              </a:r>
            </a:p>
          </p:txBody>
        </p:sp>
        <p:pic>
          <p:nvPicPr>
            <p:cNvPr id="5" name="Image 4"/>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89216" y="1657871"/>
              <a:ext cx="1080000" cy="1080000"/>
            </a:xfrm>
            <a:prstGeom prst="rect">
              <a:avLst/>
            </a:prstGeom>
          </p:spPr>
        </p:pic>
      </p:grpSp>
    </p:spTree>
    <p:extLst>
      <p:ext uri="{BB962C8B-B14F-4D97-AF65-F5344CB8AC3E}">
        <p14:creationId xmlns:p14="http://schemas.microsoft.com/office/powerpoint/2010/main" val="1713110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2"/>
                </a:solidFill>
              </a:rPr>
              <a:t>2</a:t>
            </a:r>
            <a:r>
              <a:rPr lang="fr-FR" baseline="30000" dirty="0">
                <a:solidFill>
                  <a:schemeClr val="tx2"/>
                </a:solidFill>
              </a:rPr>
              <a:t>ème</a:t>
            </a:r>
            <a:r>
              <a:rPr lang="fr-FR" dirty="0">
                <a:solidFill>
                  <a:schemeClr val="tx2"/>
                </a:solidFill>
              </a:rPr>
              <a:t> Partie</a:t>
            </a:r>
          </a:p>
        </p:txBody>
      </p:sp>
      <p:grpSp>
        <p:nvGrpSpPr>
          <p:cNvPr id="14" name="Groupe 13"/>
          <p:cNvGrpSpPr/>
          <p:nvPr/>
        </p:nvGrpSpPr>
        <p:grpSpPr>
          <a:xfrm>
            <a:off x="3133597" y="1443157"/>
            <a:ext cx="2664000" cy="2806968"/>
            <a:chOff x="518615" y="1915157"/>
            <a:chExt cx="2538484" cy="2806968"/>
          </a:xfrm>
        </p:grpSpPr>
        <p:pic>
          <p:nvPicPr>
            <p:cNvPr id="3" name="Image 2"/>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59159" y="1988622"/>
              <a:ext cx="857395" cy="857395"/>
            </a:xfrm>
            <a:prstGeom prst="rect">
              <a:avLst/>
            </a:prstGeom>
          </p:spPr>
        </p:pic>
        <p:sp>
          <p:nvSpPr>
            <p:cNvPr id="4" name="Rectangle à coins arrondis 3"/>
            <p:cNvSpPr/>
            <p:nvPr/>
          </p:nvSpPr>
          <p:spPr>
            <a:xfrm>
              <a:off x="518615" y="1915157"/>
              <a:ext cx="2538484" cy="2806968"/>
            </a:xfrm>
            <a:prstGeom prst="roundRect">
              <a:avLst/>
            </a:prstGeom>
            <a:noFill/>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r>
                <a:rPr lang="fr-FR" dirty="0"/>
                <a:t>L’espace professionnel « phygital » permettant la professionnalisation des élèves</a:t>
              </a:r>
            </a:p>
            <a:p>
              <a:pPr algn="ctr"/>
              <a:endParaRPr lang="fr-FR" dirty="0"/>
            </a:p>
          </p:txBody>
        </p:sp>
      </p:grpSp>
      <p:grpSp>
        <p:nvGrpSpPr>
          <p:cNvPr id="15" name="Groupe 14"/>
          <p:cNvGrpSpPr/>
          <p:nvPr/>
        </p:nvGrpSpPr>
        <p:grpSpPr>
          <a:xfrm>
            <a:off x="343702" y="1443157"/>
            <a:ext cx="2664000" cy="2806968"/>
            <a:chOff x="3209499" y="1908254"/>
            <a:chExt cx="2538484" cy="2806968"/>
          </a:xfrm>
        </p:grpSpPr>
        <p:pic>
          <p:nvPicPr>
            <p:cNvPr id="5" name="Imag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995289" y="2008878"/>
              <a:ext cx="966903" cy="966903"/>
            </a:xfrm>
            <a:prstGeom prst="rect">
              <a:avLst/>
            </a:prstGeom>
          </p:spPr>
        </p:pic>
        <p:sp>
          <p:nvSpPr>
            <p:cNvPr id="11" name="Rectangle à coins arrondis 10"/>
            <p:cNvSpPr/>
            <p:nvPr/>
          </p:nvSpPr>
          <p:spPr>
            <a:xfrm>
              <a:off x="3209499" y="1908254"/>
              <a:ext cx="2538484" cy="2806968"/>
            </a:xfrm>
            <a:prstGeom prst="roundRect">
              <a:avLst/>
            </a:prstGeom>
            <a:no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r>
                <a:rPr lang="fr-FR" dirty="0">
                  <a:solidFill>
                    <a:schemeClr val="bg1">
                      <a:lumMod val="65000"/>
                    </a:schemeClr>
                  </a:solidFill>
                </a:rPr>
                <a:t>Les conditions pédagogiques nécessaires aux processus d’acquisition des compétences des élèves</a:t>
              </a:r>
            </a:p>
          </p:txBody>
        </p:sp>
      </p:grpSp>
      <p:grpSp>
        <p:nvGrpSpPr>
          <p:cNvPr id="16" name="Groupe 15"/>
          <p:cNvGrpSpPr/>
          <p:nvPr/>
        </p:nvGrpSpPr>
        <p:grpSpPr>
          <a:xfrm>
            <a:off x="5923493" y="1443157"/>
            <a:ext cx="2664000" cy="2806968"/>
            <a:chOff x="6033662" y="1904123"/>
            <a:chExt cx="2538484" cy="2806968"/>
          </a:xfrm>
        </p:grpSpPr>
        <p:pic>
          <p:nvPicPr>
            <p:cNvPr id="7" name="Image 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820061" y="2023987"/>
              <a:ext cx="965685" cy="965685"/>
            </a:xfrm>
            <a:prstGeom prst="rect">
              <a:avLst/>
            </a:prstGeom>
          </p:spPr>
        </p:pic>
        <p:sp>
          <p:nvSpPr>
            <p:cNvPr id="12" name="Rectangle à coins arrondis 11"/>
            <p:cNvSpPr/>
            <p:nvPr/>
          </p:nvSpPr>
          <p:spPr>
            <a:xfrm>
              <a:off x="6033662" y="1904123"/>
              <a:ext cx="2538484" cy="2806968"/>
            </a:xfrm>
            <a:prstGeom prst="roundRect">
              <a:avLst/>
            </a:prstGeom>
            <a:no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r>
                <a:rPr lang="fr-FR" dirty="0">
                  <a:solidFill>
                    <a:schemeClr val="bg1">
                      <a:lumMod val="65000"/>
                    </a:schemeClr>
                  </a:solidFill>
                </a:rPr>
                <a:t>L’accompagnement du développement professionnel des enseignants</a:t>
              </a:r>
            </a:p>
            <a:p>
              <a:pPr algn="ctr"/>
              <a:endParaRPr lang="fr-FR" dirty="0"/>
            </a:p>
          </p:txBody>
        </p:sp>
      </p:grpSp>
      <p:pic>
        <p:nvPicPr>
          <p:cNvPr id="17" name="Image 1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60735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Organiser Un espace professionnel « phygital »</a:t>
            </a:r>
          </a:p>
        </p:txBody>
      </p:sp>
      <p:grpSp>
        <p:nvGrpSpPr>
          <p:cNvPr id="12" name="Groupe 11"/>
          <p:cNvGrpSpPr/>
          <p:nvPr/>
        </p:nvGrpSpPr>
        <p:grpSpPr>
          <a:xfrm>
            <a:off x="3562066" y="2091268"/>
            <a:ext cx="4860000" cy="2628000"/>
            <a:chOff x="450557" y="1497780"/>
            <a:chExt cx="4860000" cy="2628000"/>
          </a:xfrm>
        </p:grpSpPr>
        <p:sp>
          <p:nvSpPr>
            <p:cNvPr id="4" name="Rectangle à coins arrondis 3"/>
            <p:cNvSpPr/>
            <p:nvPr/>
          </p:nvSpPr>
          <p:spPr>
            <a:xfrm>
              <a:off x="450557" y="1497780"/>
              <a:ext cx="4860000" cy="2628000"/>
            </a:xfrm>
            <a:prstGeom prst="roundRect">
              <a:avLst/>
            </a:prstGeom>
            <a:ln w="38100">
              <a:solidFill>
                <a:schemeClr val="accent1">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lIns="0" tIns="180000" rIns="36000" rtlCol="0" anchor="t" anchorCtr="0"/>
            <a:lstStyle/>
            <a:p>
              <a:pPr algn="r"/>
              <a:r>
                <a:rPr lang="fr-FR" dirty="0">
                  <a:solidFill>
                    <a:schemeClr val="tx2"/>
                  </a:solidFill>
                </a:rPr>
                <a:t>Espace de travail numérique</a:t>
              </a:r>
            </a:p>
            <a:p>
              <a:pPr algn="ctr"/>
              <a:endParaRPr lang="fr-FR" b="1" dirty="0">
                <a:solidFill>
                  <a:schemeClr val="accent1"/>
                </a:solidFill>
              </a:endParaRPr>
            </a:p>
            <a:p>
              <a:pPr algn="ctr"/>
              <a:endParaRPr lang="fr-FR" b="1" dirty="0">
                <a:solidFill>
                  <a:schemeClr val="accent1"/>
                </a:solidFill>
              </a:endParaRPr>
            </a:p>
          </p:txBody>
        </p:sp>
        <p:pic>
          <p:nvPicPr>
            <p:cNvPr id="6" name="Image 5"/>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18118" y="2448218"/>
              <a:ext cx="1345757" cy="1345757"/>
            </a:xfrm>
            <a:prstGeom prst="rect">
              <a:avLst/>
            </a:prstGeom>
          </p:spPr>
        </p:pic>
      </p:grpSp>
      <p:grpSp>
        <p:nvGrpSpPr>
          <p:cNvPr id="3" name="Groupe 2"/>
          <p:cNvGrpSpPr/>
          <p:nvPr/>
        </p:nvGrpSpPr>
        <p:grpSpPr>
          <a:xfrm>
            <a:off x="457366" y="1313390"/>
            <a:ext cx="4860000" cy="2628000"/>
            <a:chOff x="-1434412" y="971388"/>
            <a:chExt cx="4860000" cy="262800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350" y="1887507"/>
              <a:ext cx="2686700" cy="1533352"/>
            </a:xfrm>
            <a:prstGeom prst="rect">
              <a:avLst/>
            </a:prstGeom>
          </p:spPr>
        </p:pic>
        <p:sp>
          <p:nvSpPr>
            <p:cNvPr id="5" name="Rectangle à coins arrondis 4"/>
            <p:cNvSpPr/>
            <p:nvPr/>
          </p:nvSpPr>
          <p:spPr>
            <a:xfrm>
              <a:off x="-1434412" y="971388"/>
              <a:ext cx="4860000" cy="2628000"/>
            </a:xfrm>
            <a:prstGeom prst="roundRect">
              <a:avLst/>
            </a:prstGeom>
            <a:noFill/>
            <a:ln w="38100">
              <a:solidFill>
                <a:schemeClr val="accent6"/>
              </a:solidFill>
              <a:prstDash val="dash"/>
            </a:ln>
          </p:spPr>
          <p:style>
            <a:lnRef idx="2">
              <a:schemeClr val="accent1"/>
            </a:lnRef>
            <a:fillRef idx="1">
              <a:schemeClr val="lt1"/>
            </a:fillRef>
            <a:effectRef idx="0">
              <a:schemeClr val="accent1"/>
            </a:effectRef>
            <a:fontRef idx="minor">
              <a:schemeClr val="dk1"/>
            </a:fontRef>
          </p:style>
          <p:txBody>
            <a:bodyPr lIns="0" tIns="180000" rIns="36000" rtlCol="0" anchor="t" anchorCtr="0"/>
            <a:lstStyle/>
            <a:p>
              <a:r>
                <a:rPr lang="fr-FR" dirty="0">
                  <a:solidFill>
                    <a:schemeClr val="tx2"/>
                  </a:solidFill>
                </a:rPr>
                <a:t>Espace de travail Physique</a:t>
              </a:r>
            </a:p>
            <a:p>
              <a:endParaRPr lang="fr-FR" b="1" dirty="0">
                <a:solidFill>
                  <a:schemeClr val="accent1"/>
                </a:solidFill>
              </a:endParaRPr>
            </a:p>
            <a:p>
              <a:pPr algn="ctr"/>
              <a:endParaRPr lang="fr-FR" b="1" dirty="0">
                <a:solidFill>
                  <a:schemeClr val="accent1"/>
                </a:solidFill>
              </a:endParaRPr>
            </a:p>
          </p:txBody>
        </p:sp>
      </p:grpSp>
      <p:grpSp>
        <p:nvGrpSpPr>
          <p:cNvPr id="13" name="Groupe 12"/>
          <p:cNvGrpSpPr/>
          <p:nvPr/>
        </p:nvGrpSpPr>
        <p:grpSpPr>
          <a:xfrm>
            <a:off x="3562066" y="2175073"/>
            <a:ext cx="1733266" cy="1733266"/>
            <a:chOff x="3289110" y="1359883"/>
            <a:chExt cx="1733266" cy="1733266"/>
          </a:xfrm>
        </p:grpSpPr>
        <p:pic>
          <p:nvPicPr>
            <p:cNvPr id="7" name="Image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89110" y="1359883"/>
              <a:ext cx="1733266" cy="1733266"/>
            </a:xfrm>
            <a:prstGeom prst="rect">
              <a:avLst/>
            </a:prstGeom>
          </p:spPr>
        </p:pic>
        <p:sp>
          <p:nvSpPr>
            <p:cNvPr id="11" name="ZoneTexte 10"/>
            <p:cNvSpPr txBox="1"/>
            <p:nvPr/>
          </p:nvSpPr>
          <p:spPr>
            <a:xfrm>
              <a:off x="3562066" y="1470198"/>
              <a:ext cx="1460310" cy="369332"/>
            </a:xfrm>
            <a:prstGeom prst="rect">
              <a:avLst/>
            </a:prstGeom>
            <a:noFill/>
          </p:spPr>
          <p:txBody>
            <a:bodyPr wrap="square" rtlCol="0">
              <a:spAutoFit/>
            </a:bodyPr>
            <a:lstStyle/>
            <a:p>
              <a:r>
                <a:rPr lang="fr-FR" b="1" dirty="0">
                  <a:solidFill>
                    <a:schemeClr val="tx2"/>
                  </a:solidFill>
                </a:rPr>
                <a:t>SIMULATEUR</a:t>
              </a:r>
            </a:p>
          </p:txBody>
        </p:sp>
      </p:grpSp>
      <p:pic>
        <p:nvPicPr>
          <p:cNvPr id="15" name="Image 14"/>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948838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re 1"/>
          <p:cNvSpPr txBox="1">
            <a:spLocks/>
          </p:cNvSpPr>
          <p:nvPr/>
        </p:nvSpPr>
        <p:spPr>
          <a:xfrm>
            <a:off x="672732" y="7938"/>
            <a:ext cx="8194761" cy="652327"/>
          </a:xfrm>
          <a:prstGeom prst="rect">
            <a:avLst/>
          </a:prstGeom>
        </p:spPr>
        <p:txBody>
          <a:bodyPr>
            <a:noAutofit/>
          </a:bodyPr>
          <a:lstStyle>
            <a:lvl1pPr algn="l" defTabSz="457200" rtl="0" eaLnBrk="1" latinLnBrk="0" hangingPunct="1">
              <a:spcBef>
                <a:spcPct val="0"/>
              </a:spcBef>
              <a:buNone/>
              <a:defRPr sz="2500" kern="1200" cap="all" spc="-40" baseline="0">
                <a:solidFill>
                  <a:schemeClr val="tx1">
                    <a:lumMod val="75000"/>
                    <a:lumOff val="25000"/>
                  </a:schemeClr>
                </a:solidFill>
                <a:latin typeface="+mj-lt"/>
                <a:ea typeface="+mj-ea"/>
                <a:cs typeface="+mj-cs"/>
              </a:defRPr>
            </a:lvl1pPr>
          </a:lstStyle>
          <a:p>
            <a:r>
              <a:rPr lang="fr-FR" sz="2300" dirty="0">
                <a:solidFill>
                  <a:schemeClr val="tx2"/>
                </a:solidFill>
              </a:rPr>
              <a:t>Renforcer le Rôle de L’Espace professionnel physique : </a:t>
            </a:r>
            <a:br>
              <a:rPr lang="fr-FR" sz="2300" dirty="0">
                <a:solidFill>
                  <a:schemeClr val="tx2"/>
                </a:solidFill>
              </a:rPr>
            </a:br>
            <a:r>
              <a:rPr lang="fr-FR" sz="2300" dirty="0">
                <a:solidFill>
                  <a:schemeClr val="tx2"/>
                </a:solidFill>
              </a:rPr>
              <a:t>le simulateur administratif</a:t>
            </a:r>
          </a:p>
        </p:txBody>
      </p:sp>
      <p:grpSp>
        <p:nvGrpSpPr>
          <p:cNvPr id="306" name="Groupe 305"/>
          <p:cNvGrpSpPr/>
          <p:nvPr/>
        </p:nvGrpSpPr>
        <p:grpSpPr>
          <a:xfrm>
            <a:off x="477135" y="992639"/>
            <a:ext cx="7931007" cy="3974564"/>
            <a:chOff x="755794" y="926237"/>
            <a:chExt cx="7931007" cy="3974564"/>
          </a:xfrm>
        </p:grpSpPr>
        <p:sp>
          <p:nvSpPr>
            <p:cNvPr id="307" name="Rectangle 306"/>
            <p:cNvSpPr/>
            <p:nvPr/>
          </p:nvSpPr>
          <p:spPr>
            <a:xfrm>
              <a:off x="805401" y="941964"/>
              <a:ext cx="7881400" cy="379748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308" name="Connecteur droit 307"/>
            <p:cNvCxnSpPr/>
            <p:nvPr/>
          </p:nvCxnSpPr>
          <p:spPr>
            <a:xfrm>
              <a:off x="4183035" y="941964"/>
              <a:ext cx="0" cy="3797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Connecteur droit 308"/>
            <p:cNvCxnSpPr>
              <a:stCxn id="307" idx="1"/>
            </p:cNvCxnSpPr>
            <p:nvPr/>
          </p:nvCxnSpPr>
          <p:spPr>
            <a:xfrm>
              <a:off x="805401" y="2840709"/>
              <a:ext cx="337763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10" name="Groupe 309"/>
            <p:cNvGrpSpPr/>
            <p:nvPr/>
          </p:nvGrpSpPr>
          <p:grpSpPr>
            <a:xfrm>
              <a:off x="1217543" y="1341595"/>
              <a:ext cx="2437582" cy="1220477"/>
              <a:chOff x="1548462" y="1148589"/>
              <a:chExt cx="2437582" cy="1220477"/>
            </a:xfrm>
          </p:grpSpPr>
          <p:sp>
            <p:nvSpPr>
              <p:cNvPr id="409" name="Ellipse 408"/>
              <p:cNvSpPr/>
              <p:nvPr/>
            </p:nvSpPr>
            <p:spPr>
              <a:xfrm>
                <a:off x="1750918" y="1315304"/>
                <a:ext cx="2035358" cy="893699"/>
              </a:xfrm>
              <a:prstGeom prst="ellipse">
                <a:avLst/>
              </a:prstGeom>
              <a:solidFill>
                <a:schemeClr val="accent1">
                  <a:lumMod val="60000"/>
                  <a:lumOff val="40000"/>
                </a:schemeClr>
              </a:solidFill>
              <a:ln>
                <a:solidFill>
                  <a:srgbClr val="95B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12 à 16 places</a:t>
                </a:r>
              </a:p>
            </p:txBody>
          </p:sp>
          <p:sp>
            <p:nvSpPr>
              <p:cNvPr id="410" name="Ellipse 409"/>
              <p:cNvSpPr/>
              <p:nvPr/>
            </p:nvSpPr>
            <p:spPr>
              <a:xfrm>
                <a:off x="1766981" y="1358093"/>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1" name="Ellipse 410"/>
              <p:cNvSpPr/>
              <p:nvPr/>
            </p:nvSpPr>
            <p:spPr>
              <a:xfrm>
                <a:off x="2075766" y="1231883"/>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2" name="Ellipse 411"/>
              <p:cNvSpPr/>
              <p:nvPr/>
            </p:nvSpPr>
            <p:spPr>
              <a:xfrm>
                <a:off x="2394680" y="1169307"/>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3" name="Ellipse 412"/>
              <p:cNvSpPr/>
              <p:nvPr/>
            </p:nvSpPr>
            <p:spPr>
              <a:xfrm>
                <a:off x="3338035" y="2154670"/>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4" name="Ellipse 413"/>
              <p:cNvSpPr/>
              <p:nvPr/>
            </p:nvSpPr>
            <p:spPr>
              <a:xfrm>
                <a:off x="3634259" y="197267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5" name="Ellipse 414"/>
              <p:cNvSpPr/>
              <p:nvPr/>
            </p:nvSpPr>
            <p:spPr>
              <a:xfrm>
                <a:off x="3824044" y="1650193"/>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6" name="Ellipse 415"/>
              <p:cNvSpPr/>
              <p:nvPr/>
            </p:nvSpPr>
            <p:spPr>
              <a:xfrm>
                <a:off x="2701879" y="114858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7" name="Ellipse 416"/>
              <p:cNvSpPr/>
              <p:nvPr/>
            </p:nvSpPr>
            <p:spPr>
              <a:xfrm>
                <a:off x="3013952" y="1162301"/>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8" name="Ellipse 417"/>
              <p:cNvSpPr/>
              <p:nvPr/>
            </p:nvSpPr>
            <p:spPr>
              <a:xfrm>
                <a:off x="3621732" y="138596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19" name="Ellipse 418"/>
              <p:cNvSpPr/>
              <p:nvPr/>
            </p:nvSpPr>
            <p:spPr>
              <a:xfrm>
                <a:off x="1548462" y="1602994"/>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0" name="Ellipse 419"/>
              <p:cNvSpPr/>
              <p:nvPr/>
            </p:nvSpPr>
            <p:spPr>
              <a:xfrm>
                <a:off x="1603040" y="1877314"/>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1" name="Ellipse 420"/>
              <p:cNvSpPr/>
              <p:nvPr/>
            </p:nvSpPr>
            <p:spPr>
              <a:xfrm>
                <a:off x="1860474" y="2065701"/>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2" name="Ellipse 421"/>
              <p:cNvSpPr/>
              <p:nvPr/>
            </p:nvSpPr>
            <p:spPr>
              <a:xfrm>
                <a:off x="3013952" y="2227355"/>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3" name="Ellipse 422"/>
              <p:cNvSpPr/>
              <p:nvPr/>
            </p:nvSpPr>
            <p:spPr>
              <a:xfrm>
                <a:off x="3338035" y="126004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4" name="Ellipse 423"/>
              <p:cNvSpPr/>
              <p:nvPr/>
            </p:nvSpPr>
            <p:spPr>
              <a:xfrm>
                <a:off x="2125536" y="2180968"/>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5" name="Ellipse 424"/>
              <p:cNvSpPr/>
              <p:nvPr/>
            </p:nvSpPr>
            <p:spPr>
              <a:xfrm>
                <a:off x="2398975" y="2224924"/>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26" name="Ellipse 425"/>
              <p:cNvSpPr/>
              <p:nvPr/>
            </p:nvSpPr>
            <p:spPr>
              <a:xfrm>
                <a:off x="2701682" y="2234066"/>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311" name="Groupe 310"/>
            <p:cNvGrpSpPr/>
            <p:nvPr/>
          </p:nvGrpSpPr>
          <p:grpSpPr>
            <a:xfrm>
              <a:off x="2974176" y="3087814"/>
              <a:ext cx="730070" cy="671414"/>
              <a:chOff x="2999436" y="4148919"/>
              <a:chExt cx="973427" cy="895218"/>
            </a:xfrm>
          </p:grpSpPr>
          <p:sp>
            <p:nvSpPr>
              <p:cNvPr id="406" name="Rectangle à coins arrondis 405"/>
              <p:cNvSpPr/>
              <p:nvPr/>
            </p:nvSpPr>
            <p:spPr>
              <a:xfrm>
                <a:off x="2999436" y="4148919"/>
                <a:ext cx="294252" cy="818866"/>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7" name="Rectangle à coins arrondis 406"/>
              <p:cNvSpPr/>
              <p:nvPr/>
            </p:nvSpPr>
            <p:spPr>
              <a:xfrm>
                <a:off x="2999437" y="4748937"/>
                <a:ext cx="973426" cy="2952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8" name="Ellipse 407"/>
              <p:cNvSpPr/>
              <p:nvPr/>
            </p:nvSpPr>
            <p:spPr>
              <a:xfrm>
                <a:off x="3457443" y="4413074"/>
                <a:ext cx="216000" cy="1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312" name="Groupe 311"/>
            <p:cNvGrpSpPr/>
            <p:nvPr/>
          </p:nvGrpSpPr>
          <p:grpSpPr>
            <a:xfrm>
              <a:off x="935537" y="3749754"/>
              <a:ext cx="829662" cy="871158"/>
              <a:chOff x="935537" y="3677836"/>
              <a:chExt cx="829662" cy="871158"/>
            </a:xfrm>
          </p:grpSpPr>
          <p:sp>
            <p:nvSpPr>
              <p:cNvPr id="401" name="Rectangle à coins arrondis 400"/>
              <p:cNvSpPr/>
              <p:nvPr/>
            </p:nvSpPr>
            <p:spPr>
              <a:xfrm>
                <a:off x="1277027" y="3857503"/>
                <a:ext cx="420821" cy="37538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2" name="Ellipse 401"/>
              <p:cNvSpPr/>
              <p:nvPr/>
            </p:nvSpPr>
            <p:spPr>
              <a:xfrm>
                <a:off x="935537" y="3677836"/>
                <a:ext cx="189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3" name="Ellipse 402"/>
              <p:cNvSpPr/>
              <p:nvPr/>
            </p:nvSpPr>
            <p:spPr>
              <a:xfrm>
                <a:off x="935537" y="4045197"/>
                <a:ext cx="189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4" name="Ellipse 403"/>
              <p:cNvSpPr/>
              <p:nvPr/>
            </p:nvSpPr>
            <p:spPr>
              <a:xfrm>
                <a:off x="1087992" y="4386994"/>
                <a:ext cx="270000" cy="1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5" name="Ellipse 404"/>
              <p:cNvSpPr/>
              <p:nvPr/>
            </p:nvSpPr>
            <p:spPr>
              <a:xfrm>
                <a:off x="1495199" y="4386994"/>
                <a:ext cx="270000" cy="1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313" name="Groupe 312"/>
            <p:cNvGrpSpPr/>
            <p:nvPr/>
          </p:nvGrpSpPr>
          <p:grpSpPr>
            <a:xfrm>
              <a:off x="2149781" y="2842581"/>
              <a:ext cx="551901" cy="173096"/>
              <a:chOff x="501358" y="3691719"/>
              <a:chExt cx="735868" cy="230795"/>
            </a:xfrm>
          </p:grpSpPr>
          <p:cxnSp>
            <p:nvCxnSpPr>
              <p:cNvPr id="399" name="Connecteur droit 398"/>
              <p:cNvCxnSpPr/>
              <p:nvPr/>
            </p:nvCxnSpPr>
            <p:spPr>
              <a:xfrm>
                <a:off x="501358" y="3691719"/>
                <a:ext cx="73586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0" name="Connecteur droit 399"/>
              <p:cNvCxnSpPr/>
              <p:nvPr/>
            </p:nvCxnSpPr>
            <p:spPr>
              <a:xfrm flipV="1">
                <a:off x="501358" y="3691720"/>
                <a:ext cx="735868" cy="23079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14" name="Groupe 313"/>
            <p:cNvGrpSpPr/>
            <p:nvPr/>
          </p:nvGrpSpPr>
          <p:grpSpPr>
            <a:xfrm>
              <a:off x="4179516" y="2141149"/>
              <a:ext cx="303629" cy="550800"/>
              <a:chOff x="4037537" y="2758975"/>
              <a:chExt cx="404838" cy="734400"/>
            </a:xfrm>
          </p:grpSpPr>
          <p:cxnSp>
            <p:nvCxnSpPr>
              <p:cNvPr id="397" name="Connecteur droit 396"/>
              <p:cNvCxnSpPr/>
              <p:nvPr/>
            </p:nvCxnSpPr>
            <p:spPr>
              <a:xfrm flipV="1">
                <a:off x="4037537" y="2758975"/>
                <a:ext cx="0" cy="7344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8" name="Connecteur droit 397"/>
              <p:cNvCxnSpPr/>
              <p:nvPr/>
            </p:nvCxnSpPr>
            <p:spPr>
              <a:xfrm flipV="1">
                <a:off x="4037537" y="3003991"/>
                <a:ext cx="404838" cy="4733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15" name="Groupe 314"/>
            <p:cNvGrpSpPr/>
            <p:nvPr/>
          </p:nvGrpSpPr>
          <p:grpSpPr>
            <a:xfrm rot="10800000">
              <a:off x="3872508" y="4052496"/>
              <a:ext cx="303629" cy="550800"/>
              <a:chOff x="4070551" y="5245888"/>
              <a:chExt cx="404838" cy="734400"/>
            </a:xfrm>
          </p:grpSpPr>
          <p:cxnSp>
            <p:nvCxnSpPr>
              <p:cNvPr id="395" name="Connecteur droit 394"/>
              <p:cNvCxnSpPr/>
              <p:nvPr/>
            </p:nvCxnSpPr>
            <p:spPr>
              <a:xfrm flipV="1">
                <a:off x="4070551" y="5245888"/>
                <a:ext cx="0" cy="7344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6" name="Connecteur droit 395"/>
              <p:cNvCxnSpPr/>
              <p:nvPr/>
            </p:nvCxnSpPr>
            <p:spPr>
              <a:xfrm flipV="1">
                <a:off x="4070551" y="5490904"/>
                <a:ext cx="404838" cy="4733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16" name="Groupe 315"/>
            <p:cNvGrpSpPr/>
            <p:nvPr/>
          </p:nvGrpSpPr>
          <p:grpSpPr>
            <a:xfrm>
              <a:off x="4353376" y="4727705"/>
              <a:ext cx="562137" cy="173096"/>
              <a:chOff x="7904931" y="6211551"/>
              <a:chExt cx="749516" cy="230795"/>
            </a:xfrm>
          </p:grpSpPr>
          <p:cxnSp>
            <p:nvCxnSpPr>
              <p:cNvPr id="393" name="Connecteur droit 392"/>
              <p:cNvCxnSpPr/>
              <p:nvPr/>
            </p:nvCxnSpPr>
            <p:spPr>
              <a:xfrm>
                <a:off x="7918579" y="6211551"/>
                <a:ext cx="73586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4" name="Connecteur droit 393"/>
              <p:cNvCxnSpPr/>
              <p:nvPr/>
            </p:nvCxnSpPr>
            <p:spPr>
              <a:xfrm flipV="1">
                <a:off x="7904931" y="6211552"/>
                <a:ext cx="735868" cy="23079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17" name="ZoneTexte 316"/>
            <p:cNvSpPr txBox="1"/>
            <p:nvPr/>
          </p:nvSpPr>
          <p:spPr>
            <a:xfrm>
              <a:off x="801575" y="926237"/>
              <a:ext cx="1558804" cy="300082"/>
            </a:xfrm>
            <a:prstGeom prst="rect">
              <a:avLst/>
            </a:prstGeom>
            <a:noFill/>
          </p:spPr>
          <p:txBody>
            <a:bodyPr wrap="square" rtlCol="0">
              <a:spAutoFit/>
            </a:bodyPr>
            <a:lstStyle/>
            <a:p>
              <a:r>
                <a:rPr lang="fr-FR" sz="1350" b="1" dirty="0">
                  <a:solidFill>
                    <a:schemeClr val="tx2"/>
                  </a:solidFill>
                </a:rPr>
                <a:t>Espace réunion</a:t>
              </a:r>
            </a:p>
          </p:txBody>
        </p:sp>
        <p:sp>
          <p:nvSpPr>
            <p:cNvPr id="318" name="ZoneTexte 317"/>
            <p:cNvSpPr txBox="1"/>
            <p:nvPr/>
          </p:nvSpPr>
          <p:spPr>
            <a:xfrm>
              <a:off x="755794" y="2856661"/>
              <a:ext cx="1558804" cy="300082"/>
            </a:xfrm>
            <a:prstGeom prst="rect">
              <a:avLst/>
            </a:prstGeom>
            <a:noFill/>
          </p:spPr>
          <p:txBody>
            <a:bodyPr wrap="square" rtlCol="0">
              <a:spAutoFit/>
            </a:bodyPr>
            <a:lstStyle/>
            <a:p>
              <a:r>
                <a:rPr lang="fr-FR" sz="1350" b="1" dirty="0">
                  <a:solidFill>
                    <a:schemeClr val="tx2"/>
                  </a:solidFill>
                </a:rPr>
                <a:t>Espace d’accueil</a:t>
              </a:r>
            </a:p>
          </p:txBody>
        </p:sp>
        <p:sp>
          <p:nvSpPr>
            <p:cNvPr id="319" name="ZoneTexte 318"/>
            <p:cNvSpPr txBox="1"/>
            <p:nvPr/>
          </p:nvSpPr>
          <p:spPr>
            <a:xfrm>
              <a:off x="6049481" y="2472919"/>
              <a:ext cx="1028290" cy="300082"/>
            </a:xfrm>
            <a:prstGeom prst="rect">
              <a:avLst/>
            </a:prstGeom>
            <a:noFill/>
          </p:spPr>
          <p:txBody>
            <a:bodyPr wrap="square" rtlCol="0">
              <a:spAutoFit/>
            </a:bodyPr>
            <a:lstStyle/>
            <a:p>
              <a:r>
                <a:rPr lang="fr-FR" sz="1350" b="1" dirty="0">
                  <a:solidFill>
                    <a:schemeClr val="tx2"/>
                  </a:solidFill>
                </a:rPr>
                <a:t>Open space</a:t>
              </a:r>
            </a:p>
          </p:txBody>
        </p:sp>
        <p:grpSp>
          <p:nvGrpSpPr>
            <p:cNvPr id="320" name="Groupe 319"/>
            <p:cNvGrpSpPr/>
            <p:nvPr/>
          </p:nvGrpSpPr>
          <p:grpSpPr>
            <a:xfrm>
              <a:off x="4710431" y="1227436"/>
              <a:ext cx="1209034" cy="1205879"/>
              <a:chOff x="4550688" y="1276303"/>
              <a:chExt cx="1612045" cy="1607839"/>
            </a:xfrm>
          </p:grpSpPr>
          <p:grpSp>
            <p:nvGrpSpPr>
              <p:cNvPr id="380" name="Groupe 379"/>
              <p:cNvGrpSpPr/>
              <p:nvPr/>
            </p:nvGrpSpPr>
            <p:grpSpPr>
              <a:xfrm>
                <a:off x="4550688" y="1276303"/>
                <a:ext cx="1612045" cy="1607839"/>
                <a:chOff x="4550688" y="1276303"/>
                <a:chExt cx="1612045" cy="1607839"/>
              </a:xfrm>
            </p:grpSpPr>
            <p:grpSp>
              <p:nvGrpSpPr>
                <p:cNvPr id="385" name="Groupe 384"/>
                <p:cNvGrpSpPr/>
                <p:nvPr/>
              </p:nvGrpSpPr>
              <p:grpSpPr>
                <a:xfrm rot="19111378">
                  <a:off x="4771547" y="1500863"/>
                  <a:ext cx="1188000" cy="1187355"/>
                  <a:chOff x="5088084" y="2192719"/>
                  <a:chExt cx="1187355" cy="1187355"/>
                </a:xfrm>
              </p:grpSpPr>
              <p:sp>
                <p:nvSpPr>
                  <p:cNvPr id="390" name="Rectangle à coins arrondis 389"/>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391" name="Connecteur droit 390"/>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2" name="Connecteur droit 391"/>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6" name="Ellipse 385"/>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7" name="Ellipse 386"/>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8" name="Ellipse 387"/>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9" name="Ellipse 388"/>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81" name="ZoneTexte 380"/>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82" name="ZoneTexte 381"/>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83" name="ZoneTexte 382"/>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84" name="ZoneTexte 383"/>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321" name="Groupe 320"/>
            <p:cNvGrpSpPr/>
            <p:nvPr/>
          </p:nvGrpSpPr>
          <p:grpSpPr>
            <a:xfrm>
              <a:off x="5528208" y="4232917"/>
              <a:ext cx="730070" cy="468578"/>
              <a:chOff x="5528208" y="4105914"/>
              <a:chExt cx="730070" cy="468578"/>
            </a:xfrm>
          </p:grpSpPr>
          <p:grpSp>
            <p:nvGrpSpPr>
              <p:cNvPr id="376" name="Groupe 375"/>
              <p:cNvGrpSpPr/>
              <p:nvPr/>
            </p:nvGrpSpPr>
            <p:grpSpPr>
              <a:xfrm rot="10800000">
                <a:off x="5528208" y="4145263"/>
                <a:ext cx="730070" cy="429229"/>
                <a:chOff x="4753358" y="4471830"/>
                <a:chExt cx="973426" cy="572307"/>
              </a:xfrm>
            </p:grpSpPr>
            <p:sp>
              <p:nvSpPr>
                <p:cNvPr id="378" name="Rectangle à coins arrondis 377"/>
                <p:cNvSpPr/>
                <p:nvPr/>
              </p:nvSpPr>
              <p:spPr>
                <a:xfrm>
                  <a:off x="4753358" y="4748937"/>
                  <a:ext cx="973426" cy="2952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9" name="Ellipse 378"/>
                <p:cNvSpPr/>
                <p:nvPr/>
              </p:nvSpPr>
              <p:spPr>
                <a:xfrm>
                  <a:off x="5132071" y="4471830"/>
                  <a:ext cx="216000" cy="1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77" name="ZoneTexte 376"/>
              <p:cNvSpPr txBox="1"/>
              <p:nvPr/>
            </p:nvSpPr>
            <p:spPr>
              <a:xfrm>
                <a:off x="5697534" y="4105914"/>
                <a:ext cx="391416" cy="300082"/>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322" name="Groupe 321"/>
            <p:cNvGrpSpPr/>
            <p:nvPr/>
          </p:nvGrpSpPr>
          <p:grpSpPr>
            <a:xfrm>
              <a:off x="7381089" y="1669679"/>
              <a:ext cx="1209034" cy="1205879"/>
              <a:chOff x="4550688" y="1276303"/>
              <a:chExt cx="1612045" cy="1607839"/>
            </a:xfrm>
          </p:grpSpPr>
          <p:grpSp>
            <p:nvGrpSpPr>
              <p:cNvPr id="363" name="Groupe 362"/>
              <p:cNvGrpSpPr/>
              <p:nvPr/>
            </p:nvGrpSpPr>
            <p:grpSpPr>
              <a:xfrm>
                <a:off x="4550688" y="1276303"/>
                <a:ext cx="1612045" cy="1607839"/>
                <a:chOff x="4550688" y="1276303"/>
                <a:chExt cx="1612045" cy="1607839"/>
              </a:xfrm>
            </p:grpSpPr>
            <p:grpSp>
              <p:nvGrpSpPr>
                <p:cNvPr id="368" name="Groupe 367"/>
                <p:cNvGrpSpPr/>
                <p:nvPr/>
              </p:nvGrpSpPr>
              <p:grpSpPr>
                <a:xfrm rot="19111378">
                  <a:off x="4771547" y="1500863"/>
                  <a:ext cx="1188000" cy="1187355"/>
                  <a:chOff x="5088084" y="2192719"/>
                  <a:chExt cx="1187355" cy="1187355"/>
                </a:xfrm>
              </p:grpSpPr>
              <p:sp>
                <p:nvSpPr>
                  <p:cNvPr id="373" name="Rectangle à coins arrondis 372"/>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374" name="Connecteur droit 373"/>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5" name="Connecteur droit 374"/>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9" name="Ellipse 368"/>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0" name="Ellipse 369"/>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1" name="Ellipse 370"/>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72" name="Ellipse 371"/>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64" name="ZoneTexte 363"/>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65" name="ZoneTexte 364"/>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66" name="ZoneTexte 365"/>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67" name="ZoneTexte 366"/>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323" name="Groupe 322"/>
            <p:cNvGrpSpPr/>
            <p:nvPr/>
          </p:nvGrpSpPr>
          <p:grpSpPr>
            <a:xfrm>
              <a:off x="4875706" y="2798204"/>
              <a:ext cx="1209034" cy="1205879"/>
              <a:chOff x="4550688" y="1276303"/>
              <a:chExt cx="1612045" cy="1607839"/>
            </a:xfrm>
          </p:grpSpPr>
          <p:grpSp>
            <p:nvGrpSpPr>
              <p:cNvPr id="350" name="Groupe 349"/>
              <p:cNvGrpSpPr/>
              <p:nvPr/>
            </p:nvGrpSpPr>
            <p:grpSpPr>
              <a:xfrm>
                <a:off x="4550688" y="1276303"/>
                <a:ext cx="1612045" cy="1607839"/>
                <a:chOff x="4550688" y="1276303"/>
                <a:chExt cx="1612045" cy="1607839"/>
              </a:xfrm>
            </p:grpSpPr>
            <p:grpSp>
              <p:nvGrpSpPr>
                <p:cNvPr id="355" name="Groupe 354"/>
                <p:cNvGrpSpPr/>
                <p:nvPr/>
              </p:nvGrpSpPr>
              <p:grpSpPr>
                <a:xfrm rot="19111378">
                  <a:off x="4771547" y="1500863"/>
                  <a:ext cx="1188000" cy="1187355"/>
                  <a:chOff x="5088084" y="2192719"/>
                  <a:chExt cx="1187355" cy="1187355"/>
                </a:xfrm>
              </p:grpSpPr>
              <p:sp>
                <p:nvSpPr>
                  <p:cNvPr id="360" name="Rectangle à coins arrondis 359"/>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361" name="Connecteur droit 360"/>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2" name="Connecteur droit 361"/>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6" name="Ellipse 355"/>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57" name="Ellipse 356"/>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58" name="Ellipse 357"/>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59" name="Ellipse 358"/>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51" name="ZoneTexte 350"/>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52" name="ZoneTexte 351"/>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53" name="ZoneTexte 352"/>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54" name="ZoneTexte 353"/>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324" name="Groupe 323"/>
            <p:cNvGrpSpPr/>
            <p:nvPr/>
          </p:nvGrpSpPr>
          <p:grpSpPr>
            <a:xfrm>
              <a:off x="7266315" y="3189517"/>
              <a:ext cx="1209034" cy="1205879"/>
              <a:chOff x="4550688" y="1276303"/>
              <a:chExt cx="1612045" cy="1607839"/>
            </a:xfrm>
          </p:grpSpPr>
          <p:grpSp>
            <p:nvGrpSpPr>
              <p:cNvPr id="337" name="Groupe 336"/>
              <p:cNvGrpSpPr/>
              <p:nvPr/>
            </p:nvGrpSpPr>
            <p:grpSpPr>
              <a:xfrm>
                <a:off x="4550688" y="1276303"/>
                <a:ext cx="1612045" cy="1607839"/>
                <a:chOff x="4550688" y="1276303"/>
                <a:chExt cx="1612045" cy="1607839"/>
              </a:xfrm>
            </p:grpSpPr>
            <p:grpSp>
              <p:nvGrpSpPr>
                <p:cNvPr id="342" name="Groupe 341"/>
                <p:cNvGrpSpPr/>
                <p:nvPr/>
              </p:nvGrpSpPr>
              <p:grpSpPr>
                <a:xfrm rot="19111378">
                  <a:off x="4771547" y="1500863"/>
                  <a:ext cx="1188000" cy="1187355"/>
                  <a:chOff x="5088084" y="2192719"/>
                  <a:chExt cx="1187355" cy="1187355"/>
                </a:xfrm>
              </p:grpSpPr>
              <p:sp>
                <p:nvSpPr>
                  <p:cNvPr id="347" name="Rectangle à coins arrondis 346"/>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348" name="Connecteur droit 347"/>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Connecteur droit 348"/>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3" name="Ellipse 342"/>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4" name="Ellipse 343"/>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5" name="Ellipse 344"/>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46" name="Ellipse 345"/>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38" name="ZoneTexte 337"/>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39" name="ZoneTexte 338"/>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40" name="ZoneTexte 339"/>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341" name="ZoneTexte 340"/>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sp>
          <p:nvSpPr>
            <p:cNvPr id="325" name="ZoneTexte 324"/>
            <p:cNvSpPr txBox="1"/>
            <p:nvPr/>
          </p:nvSpPr>
          <p:spPr>
            <a:xfrm rot="10800000">
              <a:off x="3155266" y="3490279"/>
              <a:ext cx="391416" cy="300082"/>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pic>
          <p:nvPicPr>
            <p:cNvPr id="326" name="Image 325"/>
            <p:cNvPicPr>
              <a:picLocks noChangeAspect="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3886107" y="2709894"/>
              <a:ext cx="618809" cy="618809"/>
            </a:xfrm>
            <a:prstGeom prst="rect">
              <a:avLst/>
            </a:prstGeom>
            <a:ln>
              <a:solidFill>
                <a:schemeClr val="accent1"/>
              </a:solidFill>
            </a:ln>
          </p:spPr>
        </p:pic>
        <p:sp>
          <p:nvSpPr>
            <p:cNvPr id="327" name="Rectangle à coins arrondis 326"/>
            <p:cNvSpPr/>
            <p:nvPr/>
          </p:nvSpPr>
          <p:spPr>
            <a:xfrm>
              <a:off x="6917220" y="1010375"/>
              <a:ext cx="1731515" cy="474882"/>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328" name="ZoneTexte 327"/>
            <p:cNvSpPr txBox="1"/>
            <p:nvPr/>
          </p:nvSpPr>
          <p:spPr>
            <a:xfrm>
              <a:off x="6949963" y="1021612"/>
              <a:ext cx="1698772" cy="461665"/>
            </a:xfrm>
            <a:prstGeom prst="rect">
              <a:avLst/>
            </a:prstGeom>
            <a:noFill/>
          </p:spPr>
          <p:txBody>
            <a:bodyPr wrap="square" rtlCol="0">
              <a:spAutoFit/>
            </a:bodyPr>
            <a:lstStyle/>
            <a:p>
              <a:pPr algn="ctr"/>
              <a:r>
                <a:rPr lang="fr-FR" sz="1200" b="1" dirty="0">
                  <a:solidFill>
                    <a:schemeClr val="bg1"/>
                  </a:solidFill>
                  <a:latin typeface="Arial Narrow" panose="020B0606020202030204" pitchFamily="34" charset="0"/>
                </a:rPr>
                <a:t>Placard des fournitures administratives</a:t>
              </a:r>
            </a:p>
          </p:txBody>
        </p:sp>
        <p:grpSp>
          <p:nvGrpSpPr>
            <p:cNvPr id="329" name="Groupe 328"/>
            <p:cNvGrpSpPr/>
            <p:nvPr/>
          </p:nvGrpSpPr>
          <p:grpSpPr>
            <a:xfrm>
              <a:off x="2131620" y="4207590"/>
              <a:ext cx="869876" cy="476104"/>
              <a:chOff x="2560975" y="4168458"/>
              <a:chExt cx="869876" cy="476104"/>
            </a:xfrm>
          </p:grpSpPr>
          <p:sp>
            <p:nvSpPr>
              <p:cNvPr id="334" name="Rectangle à coins arrondis 333"/>
              <p:cNvSpPr/>
              <p:nvPr/>
            </p:nvSpPr>
            <p:spPr>
              <a:xfrm>
                <a:off x="2560975" y="4337441"/>
                <a:ext cx="869876" cy="259929"/>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ysClr val="windowText" lastClr="000000"/>
                    </a:solidFill>
                  </a:ln>
                </a:endParaRPr>
              </a:p>
            </p:txBody>
          </p:sp>
          <p:pic>
            <p:nvPicPr>
              <p:cNvPr id="335" name="Image 334"/>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41324" y="4168458"/>
                <a:ext cx="476104" cy="476104"/>
              </a:xfrm>
              <a:prstGeom prst="rect">
                <a:avLst/>
              </a:prstGeom>
            </p:spPr>
          </p:pic>
          <p:pic>
            <p:nvPicPr>
              <p:cNvPr id="336" name="Image 335"/>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09931" y="4275602"/>
                <a:ext cx="335596" cy="335596"/>
              </a:xfrm>
              <a:prstGeom prst="rect">
                <a:avLst/>
              </a:prstGeom>
            </p:spPr>
          </p:pic>
        </p:grpSp>
        <p:sp>
          <p:nvSpPr>
            <p:cNvPr id="330" name="Rectangle à coins arrondis 329"/>
            <p:cNvSpPr/>
            <p:nvPr/>
          </p:nvSpPr>
          <p:spPr>
            <a:xfrm>
              <a:off x="4300708" y="996526"/>
              <a:ext cx="1731515" cy="111334"/>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331" name="Rectangle à coins arrondis 330"/>
            <p:cNvSpPr/>
            <p:nvPr/>
          </p:nvSpPr>
          <p:spPr>
            <a:xfrm>
              <a:off x="6856592" y="4561673"/>
              <a:ext cx="1731515" cy="111334"/>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332" name="ZoneTexte 331"/>
            <p:cNvSpPr txBox="1"/>
            <p:nvPr/>
          </p:nvSpPr>
          <p:spPr>
            <a:xfrm>
              <a:off x="4376608" y="928245"/>
              <a:ext cx="1533888" cy="276999"/>
            </a:xfrm>
            <a:prstGeom prst="rect">
              <a:avLst/>
            </a:prstGeom>
            <a:noFill/>
          </p:spPr>
          <p:txBody>
            <a:bodyPr wrap="square" rtlCol="0">
              <a:spAutoFit/>
            </a:bodyPr>
            <a:lstStyle/>
            <a:p>
              <a:pPr algn="ctr"/>
              <a:r>
                <a:rPr lang="fr-FR" sz="1200" b="1" dirty="0">
                  <a:solidFill>
                    <a:schemeClr val="bg1"/>
                  </a:solidFill>
                </a:rPr>
                <a:t>Panneau d’affichage</a:t>
              </a:r>
            </a:p>
          </p:txBody>
        </p:sp>
        <p:sp>
          <p:nvSpPr>
            <p:cNvPr id="333" name="ZoneTexte 332"/>
            <p:cNvSpPr txBox="1"/>
            <p:nvPr/>
          </p:nvSpPr>
          <p:spPr>
            <a:xfrm>
              <a:off x="6921235" y="4483787"/>
              <a:ext cx="1533888" cy="276999"/>
            </a:xfrm>
            <a:prstGeom prst="rect">
              <a:avLst/>
            </a:prstGeom>
            <a:noFill/>
          </p:spPr>
          <p:txBody>
            <a:bodyPr wrap="square" rtlCol="0">
              <a:spAutoFit/>
            </a:bodyPr>
            <a:lstStyle/>
            <a:p>
              <a:pPr algn="ctr"/>
              <a:r>
                <a:rPr lang="fr-FR" sz="1200" b="1" dirty="0">
                  <a:solidFill>
                    <a:schemeClr val="bg1"/>
                  </a:solidFill>
                </a:rPr>
                <a:t>Panneau d’affichage</a:t>
              </a:r>
            </a:p>
          </p:txBody>
        </p:sp>
      </p:grpSp>
      <p:pic>
        <p:nvPicPr>
          <p:cNvPr id="125" name="Image 124"/>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71276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713813" y="169025"/>
            <a:ext cx="7500074" cy="323850"/>
          </a:xfrm>
        </p:spPr>
        <p:txBody>
          <a:bodyPr>
            <a:normAutofit fontScale="90000"/>
          </a:bodyPr>
          <a:lstStyle/>
          <a:p>
            <a:r>
              <a:rPr lang="fr-FR" dirty="0"/>
              <a:t>Espace professionnel – simulateur administratif</a:t>
            </a:r>
          </a:p>
        </p:txBody>
      </p:sp>
      <p:grpSp>
        <p:nvGrpSpPr>
          <p:cNvPr id="131" name="Groupe 130"/>
          <p:cNvGrpSpPr/>
          <p:nvPr/>
        </p:nvGrpSpPr>
        <p:grpSpPr>
          <a:xfrm>
            <a:off x="515999" y="996816"/>
            <a:ext cx="7895702" cy="3973961"/>
            <a:chOff x="467544" y="681540"/>
            <a:chExt cx="7895702" cy="3973961"/>
          </a:xfrm>
        </p:grpSpPr>
        <p:cxnSp>
          <p:nvCxnSpPr>
            <p:cNvPr id="137" name="Connecteur droit 136"/>
            <p:cNvCxnSpPr/>
            <p:nvPr/>
          </p:nvCxnSpPr>
          <p:spPr>
            <a:xfrm>
              <a:off x="3894785" y="697267"/>
              <a:ext cx="0" cy="3797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Connecteur droit 137"/>
            <p:cNvCxnSpPr>
              <a:stCxn id="272" idx="1"/>
            </p:cNvCxnSpPr>
            <p:nvPr/>
          </p:nvCxnSpPr>
          <p:spPr>
            <a:xfrm>
              <a:off x="481846" y="2595407"/>
              <a:ext cx="337763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9" name="Groupe 138"/>
            <p:cNvGrpSpPr/>
            <p:nvPr/>
          </p:nvGrpSpPr>
          <p:grpSpPr>
            <a:xfrm>
              <a:off x="929293" y="1096898"/>
              <a:ext cx="2437582" cy="1220477"/>
              <a:chOff x="1548462" y="1148589"/>
              <a:chExt cx="2437582" cy="1220477"/>
            </a:xfrm>
          </p:grpSpPr>
          <p:sp>
            <p:nvSpPr>
              <p:cNvPr id="293" name="Ellipse 292"/>
              <p:cNvSpPr/>
              <p:nvPr/>
            </p:nvSpPr>
            <p:spPr>
              <a:xfrm>
                <a:off x="1750918" y="1315304"/>
                <a:ext cx="2035358" cy="893699"/>
              </a:xfrm>
              <a:prstGeom prst="ellipse">
                <a:avLst/>
              </a:prstGeom>
              <a:solidFill>
                <a:schemeClr val="accent1">
                  <a:lumMod val="60000"/>
                  <a:lumOff val="40000"/>
                </a:schemeClr>
              </a:solidFill>
              <a:ln>
                <a:solidFill>
                  <a:srgbClr val="95B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12 à 16 places</a:t>
                </a:r>
              </a:p>
            </p:txBody>
          </p:sp>
          <p:sp>
            <p:nvSpPr>
              <p:cNvPr id="294" name="Ellipse 293"/>
              <p:cNvSpPr/>
              <p:nvPr/>
            </p:nvSpPr>
            <p:spPr>
              <a:xfrm>
                <a:off x="1766981" y="1358093"/>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5" name="Ellipse 294"/>
              <p:cNvSpPr/>
              <p:nvPr/>
            </p:nvSpPr>
            <p:spPr>
              <a:xfrm>
                <a:off x="2075766" y="1231883"/>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6" name="Ellipse 295"/>
              <p:cNvSpPr/>
              <p:nvPr/>
            </p:nvSpPr>
            <p:spPr>
              <a:xfrm>
                <a:off x="2394680" y="1169307"/>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7" name="Ellipse 296"/>
              <p:cNvSpPr/>
              <p:nvPr/>
            </p:nvSpPr>
            <p:spPr>
              <a:xfrm>
                <a:off x="3338035" y="2154670"/>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8" name="Ellipse 297"/>
              <p:cNvSpPr/>
              <p:nvPr/>
            </p:nvSpPr>
            <p:spPr>
              <a:xfrm>
                <a:off x="3634259" y="197267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9" name="Ellipse 298"/>
              <p:cNvSpPr/>
              <p:nvPr/>
            </p:nvSpPr>
            <p:spPr>
              <a:xfrm>
                <a:off x="3824044" y="1650193"/>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0" name="Ellipse 299"/>
              <p:cNvSpPr/>
              <p:nvPr/>
            </p:nvSpPr>
            <p:spPr>
              <a:xfrm>
                <a:off x="2701879" y="114858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1" name="Ellipse 300"/>
              <p:cNvSpPr/>
              <p:nvPr/>
            </p:nvSpPr>
            <p:spPr>
              <a:xfrm>
                <a:off x="3013952" y="1162301"/>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2" name="Ellipse 301"/>
              <p:cNvSpPr/>
              <p:nvPr/>
            </p:nvSpPr>
            <p:spPr>
              <a:xfrm>
                <a:off x="3621732" y="138596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3" name="Ellipse 302"/>
              <p:cNvSpPr/>
              <p:nvPr/>
            </p:nvSpPr>
            <p:spPr>
              <a:xfrm>
                <a:off x="1548462" y="1602994"/>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4" name="Ellipse 303"/>
              <p:cNvSpPr/>
              <p:nvPr/>
            </p:nvSpPr>
            <p:spPr>
              <a:xfrm>
                <a:off x="1603040" y="1877314"/>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5" name="Ellipse 304"/>
              <p:cNvSpPr/>
              <p:nvPr/>
            </p:nvSpPr>
            <p:spPr>
              <a:xfrm>
                <a:off x="1860474" y="2065701"/>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6" name="Ellipse 305"/>
              <p:cNvSpPr/>
              <p:nvPr/>
            </p:nvSpPr>
            <p:spPr>
              <a:xfrm>
                <a:off x="3013952" y="2227355"/>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7" name="Ellipse 306"/>
              <p:cNvSpPr/>
              <p:nvPr/>
            </p:nvSpPr>
            <p:spPr>
              <a:xfrm>
                <a:off x="3338035" y="1260049"/>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8" name="Ellipse 307"/>
              <p:cNvSpPr/>
              <p:nvPr/>
            </p:nvSpPr>
            <p:spPr>
              <a:xfrm>
                <a:off x="2125536" y="2180968"/>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09" name="Ellipse 308"/>
              <p:cNvSpPr/>
              <p:nvPr/>
            </p:nvSpPr>
            <p:spPr>
              <a:xfrm>
                <a:off x="2398975" y="2224924"/>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10" name="Ellipse 309"/>
              <p:cNvSpPr/>
              <p:nvPr/>
            </p:nvSpPr>
            <p:spPr>
              <a:xfrm>
                <a:off x="2701682" y="2234066"/>
                <a:ext cx="162000" cy="135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140" name="Groupe 139"/>
            <p:cNvGrpSpPr/>
            <p:nvPr/>
          </p:nvGrpSpPr>
          <p:grpSpPr>
            <a:xfrm>
              <a:off x="2923828" y="2764432"/>
              <a:ext cx="730070" cy="671414"/>
              <a:chOff x="2999436" y="4148919"/>
              <a:chExt cx="973427" cy="895218"/>
            </a:xfrm>
          </p:grpSpPr>
          <p:sp>
            <p:nvSpPr>
              <p:cNvPr id="290" name="Rectangle à coins arrondis 289"/>
              <p:cNvSpPr/>
              <p:nvPr/>
            </p:nvSpPr>
            <p:spPr>
              <a:xfrm>
                <a:off x="2999436" y="4148919"/>
                <a:ext cx="294252" cy="818866"/>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1" name="Rectangle à coins arrondis 290"/>
              <p:cNvSpPr/>
              <p:nvPr/>
            </p:nvSpPr>
            <p:spPr>
              <a:xfrm>
                <a:off x="2999437" y="4748937"/>
                <a:ext cx="973426" cy="2952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2" name="Ellipse 291"/>
              <p:cNvSpPr/>
              <p:nvPr/>
            </p:nvSpPr>
            <p:spPr>
              <a:xfrm>
                <a:off x="3457443" y="4413074"/>
                <a:ext cx="216000" cy="1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141" name="Groupe 140"/>
            <p:cNvGrpSpPr/>
            <p:nvPr/>
          </p:nvGrpSpPr>
          <p:grpSpPr>
            <a:xfrm>
              <a:off x="647287" y="3505056"/>
              <a:ext cx="829662" cy="871158"/>
              <a:chOff x="935537" y="3677836"/>
              <a:chExt cx="829662" cy="871158"/>
            </a:xfrm>
          </p:grpSpPr>
          <p:sp>
            <p:nvSpPr>
              <p:cNvPr id="285" name="Rectangle à coins arrondis 284"/>
              <p:cNvSpPr/>
              <p:nvPr/>
            </p:nvSpPr>
            <p:spPr>
              <a:xfrm>
                <a:off x="1277027" y="3857503"/>
                <a:ext cx="420821" cy="375389"/>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86" name="Ellipse 285"/>
              <p:cNvSpPr/>
              <p:nvPr/>
            </p:nvSpPr>
            <p:spPr>
              <a:xfrm>
                <a:off x="935537" y="3677836"/>
                <a:ext cx="189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87" name="Ellipse 286"/>
              <p:cNvSpPr/>
              <p:nvPr/>
            </p:nvSpPr>
            <p:spPr>
              <a:xfrm>
                <a:off x="935537" y="4045197"/>
                <a:ext cx="189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88" name="Ellipse 287"/>
              <p:cNvSpPr/>
              <p:nvPr/>
            </p:nvSpPr>
            <p:spPr>
              <a:xfrm>
                <a:off x="1087992" y="4386994"/>
                <a:ext cx="270000" cy="1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89" name="Ellipse 288"/>
              <p:cNvSpPr/>
              <p:nvPr/>
            </p:nvSpPr>
            <p:spPr>
              <a:xfrm>
                <a:off x="1495199" y="4386994"/>
                <a:ext cx="270000" cy="1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142" name="Groupe 141"/>
            <p:cNvGrpSpPr/>
            <p:nvPr/>
          </p:nvGrpSpPr>
          <p:grpSpPr>
            <a:xfrm>
              <a:off x="481846" y="696663"/>
              <a:ext cx="7881400" cy="3958838"/>
              <a:chOff x="689534" y="929689"/>
              <a:chExt cx="10508533" cy="5278450"/>
            </a:xfrm>
          </p:grpSpPr>
          <p:sp>
            <p:nvSpPr>
              <p:cNvPr id="272" name="Rectangle 271"/>
              <p:cNvSpPr/>
              <p:nvPr/>
            </p:nvSpPr>
            <p:spPr>
              <a:xfrm>
                <a:off x="689534" y="929689"/>
                <a:ext cx="10508533" cy="506331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nvGrpSpPr>
              <p:cNvPr id="273" name="Groupe 272"/>
              <p:cNvGrpSpPr/>
              <p:nvPr/>
            </p:nvGrpSpPr>
            <p:grpSpPr>
              <a:xfrm>
                <a:off x="2801340" y="3464589"/>
                <a:ext cx="735868" cy="230795"/>
                <a:chOff x="501358" y="3691719"/>
                <a:chExt cx="735868" cy="230795"/>
              </a:xfrm>
            </p:grpSpPr>
            <p:cxnSp>
              <p:nvCxnSpPr>
                <p:cNvPr id="283" name="Connecteur droit 282"/>
                <p:cNvCxnSpPr/>
                <p:nvPr/>
              </p:nvCxnSpPr>
              <p:spPr>
                <a:xfrm>
                  <a:off x="501358" y="3691719"/>
                  <a:ext cx="73586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4" name="Connecteur droit 283"/>
                <p:cNvCxnSpPr/>
                <p:nvPr/>
              </p:nvCxnSpPr>
              <p:spPr>
                <a:xfrm flipV="1">
                  <a:off x="501358" y="3691720"/>
                  <a:ext cx="735868" cy="23079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74" name="Groupe 273"/>
              <p:cNvGrpSpPr/>
              <p:nvPr/>
            </p:nvGrpSpPr>
            <p:grpSpPr>
              <a:xfrm>
                <a:off x="5188355" y="2528602"/>
                <a:ext cx="404839" cy="734400"/>
                <a:chOff x="4037537" y="2758975"/>
                <a:chExt cx="404838" cy="734400"/>
              </a:xfrm>
            </p:grpSpPr>
            <p:cxnSp>
              <p:nvCxnSpPr>
                <p:cNvPr id="281" name="Connecteur droit 280"/>
                <p:cNvCxnSpPr/>
                <p:nvPr/>
              </p:nvCxnSpPr>
              <p:spPr>
                <a:xfrm flipV="1">
                  <a:off x="4037537" y="2758975"/>
                  <a:ext cx="0" cy="7344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2" name="Connecteur droit 281"/>
                <p:cNvCxnSpPr/>
                <p:nvPr/>
              </p:nvCxnSpPr>
              <p:spPr>
                <a:xfrm flipV="1">
                  <a:off x="4037537" y="3003991"/>
                  <a:ext cx="404838" cy="4733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75" name="Groupe 274"/>
              <p:cNvGrpSpPr/>
              <p:nvPr/>
            </p:nvGrpSpPr>
            <p:grpSpPr>
              <a:xfrm rot="10800000">
                <a:off x="4796183" y="5077064"/>
                <a:ext cx="404839" cy="734400"/>
                <a:chOff x="4053379" y="5245888"/>
                <a:chExt cx="404838" cy="734400"/>
              </a:xfrm>
            </p:grpSpPr>
            <p:cxnSp>
              <p:nvCxnSpPr>
                <p:cNvPr id="279" name="Connecteur droit 278"/>
                <p:cNvCxnSpPr/>
                <p:nvPr/>
              </p:nvCxnSpPr>
              <p:spPr>
                <a:xfrm flipV="1">
                  <a:off x="4053379" y="5245888"/>
                  <a:ext cx="0" cy="7344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0" name="Connecteur droit 279"/>
                <p:cNvCxnSpPr/>
                <p:nvPr/>
              </p:nvCxnSpPr>
              <p:spPr>
                <a:xfrm flipV="1">
                  <a:off x="4053379" y="5490904"/>
                  <a:ext cx="404838" cy="4733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76" name="Groupe 275"/>
              <p:cNvGrpSpPr/>
              <p:nvPr/>
            </p:nvGrpSpPr>
            <p:grpSpPr>
              <a:xfrm>
                <a:off x="5378829" y="5974972"/>
                <a:ext cx="744470" cy="233167"/>
                <a:chOff x="7896329" y="6209179"/>
                <a:chExt cx="744470" cy="233167"/>
              </a:xfrm>
            </p:grpSpPr>
            <p:cxnSp>
              <p:nvCxnSpPr>
                <p:cNvPr id="277" name="Connecteur droit 276"/>
                <p:cNvCxnSpPr/>
                <p:nvPr/>
              </p:nvCxnSpPr>
              <p:spPr>
                <a:xfrm>
                  <a:off x="7896329" y="6209179"/>
                  <a:ext cx="73586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8" name="Connecteur droit 277"/>
                <p:cNvCxnSpPr/>
                <p:nvPr/>
              </p:nvCxnSpPr>
              <p:spPr>
                <a:xfrm flipV="1">
                  <a:off x="7904931" y="6211552"/>
                  <a:ext cx="735868" cy="23079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143" name="ZoneTexte 142"/>
            <p:cNvSpPr txBox="1"/>
            <p:nvPr/>
          </p:nvSpPr>
          <p:spPr>
            <a:xfrm>
              <a:off x="513325" y="681540"/>
              <a:ext cx="1558804" cy="300082"/>
            </a:xfrm>
            <a:prstGeom prst="rect">
              <a:avLst/>
            </a:prstGeom>
            <a:noFill/>
          </p:spPr>
          <p:txBody>
            <a:bodyPr wrap="square" rtlCol="0">
              <a:spAutoFit/>
            </a:bodyPr>
            <a:lstStyle/>
            <a:p>
              <a:r>
                <a:rPr lang="fr-FR" sz="1350" b="1" dirty="0">
                  <a:solidFill>
                    <a:schemeClr val="tx2"/>
                  </a:solidFill>
                </a:rPr>
                <a:t>Espace réunion</a:t>
              </a:r>
            </a:p>
          </p:txBody>
        </p:sp>
        <p:sp>
          <p:nvSpPr>
            <p:cNvPr id="144" name="ZoneTexte 143"/>
            <p:cNvSpPr txBox="1"/>
            <p:nvPr/>
          </p:nvSpPr>
          <p:spPr>
            <a:xfrm>
              <a:off x="467544" y="2611963"/>
              <a:ext cx="1558804" cy="300082"/>
            </a:xfrm>
            <a:prstGeom prst="rect">
              <a:avLst/>
            </a:prstGeom>
            <a:noFill/>
          </p:spPr>
          <p:txBody>
            <a:bodyPr wrap="square" rtlCol="0">
              <a:spAutoFit/>
            </a:bodyPr>
            <a:lstStyle/>
            <a:p>
              <a:r>
                <a:rPr lang="fr-FR" sz="1350" b="1" dirty="0">
                  <a:solidFill>
                    <a:schemeClr val="tx2"/>
                  </a:solidFill>
                </a:rPr>
                <a:t>Espace d’accueil</a:t>
              </a:r>
            </a:p>
          </p:txBody>
        </p:sp>
        <p:sp>
          <p:nvSpPr>
            <p:cNvPr id="145" name="ZoneTexte 144"/>
            <p:cNvSpPr txBox="1"/>
            <p:nvPr/>
          </p:nvSpPr>
          <p:spPr>
            <a:xfrm>
              <a:off x="5761231" y="2228221"/>
              <a:ext cx="1028290" cy="300082"/>
            </a:xfrm>
            <a:prstGeom prst="rect">
              <a:avLst/>
            </a:prstGeom>
            <a:noFill/>
          </p:spPr>
          <p:txBody>
            <a:bodyPr wrap="square" rtlCol="0">
              <a:spAutoFit/>
            </a:bodyPr>
            <a:lstStyle/>
            <a:p>
              <a:r>
                <a:rPr lang="fr-FR" sz="1350" b="1" dirty="0">
                  <a:solidFill>
                    <a:schemeClr val="tx2"/>
                  </a:solidFill>
                </a:rPr>
                <a:t>Open space</a:t>
              </a:r>
            </a:p>
          </p:txBody>
        </p:sp>
        <p:grpSp>
          <p:nvGrpSpPr>
            <p:cNvPr id="146" name="Groupe 145"/>
            <p:cNvGrpSpPr/>
            <p:nvPr/>
          </p:nvGrpSpPr>
          <p:grpSpPr>
            <a:xfrm>
              <a:off x="4422181" y="982739"/>
              <a:ext cx="1209034" cy="1205879"/>
              <a:chOff x="4550688" y="1276303"/>
              <a:chExt cx="1612045" cy="1607839"/>
            </a:xfrm>
          </p:grpSpPr>
          <p:grpSp>
            <p:nvGrpSpPr>
              <p:cNvPr id="259" name="Groupe 258"/>
              <p:cNvGrpSpPr/>
              <p:nvPr/>
            </p:nvGrpSpPr>
            <p:grpSpPr>
              <a:xfrm>
                <a:off x="4550688" y="1276303"/>
                <a:ext cx="1612045" cy="1607839"/>
                <a:chOff x="4550688" y="1276303"/>
                <a:chExt cx="1612045" cy="1607839"/>
              </a:xfrm>
            </p:grpSpPr>
            <p:grpSp>
              <p:nvGrpSpPr>
                <p:cNvPr id="264" name="Groupe 263"/>
                <p:cNvGrpSpPr/>
                <p:nvPr/>
              </p:nvGrpSpPr>
              <p:grpSpPr>
                <a:xfrm rot="19111378">
                  <a:off x="4771547" y="1500863"/>
                  <a:ext cx="1188000" cy="1187355"/>
                  <a:chOff x="5088084" y="2192719"/>
                  <a:chExt cx="1187355" cy="1187355"/>
                </a:xfrm>
              </p:grpSpPr>
              <p:sp>
                <p:nvSpPr>
                  <p:cNvPr id="269" name="Rectangle à coins arrondis 268"/>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70" name="Connecteur droit 269"/>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Connecteur droit 270"/>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5" name="Ellipse 264"/>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66" name="Ellipse 265"/>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67" name="Ellipse 266"/>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68" name="Ellipse 267"/>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60" name="ZoneTexte 259"/>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261" name="ZoneTexte 260"/>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262" name="ZoneTexte 261"/>
              <p:cNvSpPr txBox="1"/>
              <p:nvPr/>
            </p:nvSpPr>
            <p:spPr>
              <a:xfrm rot="16200000">
                <a:off x="5555484" y="1853867"/>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263" name="ZoneTexte 262"/>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147" name="Groupe 146"/>
            <p:cNvGrpSpPr/>
            <p:nvPr/>
          </p:nvGrpSpPr>
          <p:grpSpPr>
            <a:xfrm>
              <a:off x="5239958" y="4022945"/>
              <a:ext cx="730070" cy="433856"/>
              <a:chOff x="5528208" y="4140637"/>
              <a:chExt cx="730070" cy="433855"/>
            </a:xfrm>
          </p:grpSpPr>
          <p:grpSp>
            <p:nvGrpSpPr>
              <p:cNvPr id="255" name="Groupe 254"/>
              <p:cNvGrpSpPr/>
              <p:nvPr/>
            </p:nvGrpSpPr>
            <p:grpSpPr>
              <a:xfrm rot="10800000">
                <a:off x="5528208" y="4145263"/>
                <a:ext cx="730070" cy="429229"/>
                <a:chOff x="4753358" y="4471830"/>
                <a:chExt cx="973426" cy="572307"/>
              </a:xfrm>
            </p:grpSpPr>
            <p:sp>
              <p:nvSpPr>
                <p:cNvPr id="257" name="Rectangle à coins arrondis 256"/>
                <p:cNvSpPr/>
                <p:nvPr/>
              </p:nvSpPr>
              <p:spPr>
                <a:xfrm>
                  <a:off x="4753358" y="4748937"/>
                  <a:ext cx="973426" cy="295200"/>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8" name="Ellipse 257"/>
                <p:cNvSpPr/>
                <p:nvPr/>
              </p:nvSpPr>
              <p:spPr>
                <a:xfrm>
                  <a:off x="5132071" y="4471830"/>
                  <a:ext cx="216000" cy="1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56" name="ZoneTexte 255"/>
              <p:cNvSpPr txBox="1"/>
              <p:nvPr/>
            </p:nvSpPr>
            <p:spPr>
              <a:xfrm>
                <a:off x="5697534" y="4140637"/>
                <a:ext cx="391416" cy="300081"/>
              </a:xfrm>
              <a:prstGeom prst="rect">
                <a:avLst/>
              </a:prstGeom>
              <a:noFill/>
            </p:spPr>
            <p:txBody>
              <a:bodyPr wrap="square" rtlCol="0">
                <a:spAutoFit/>
              </a:bodyPr>
              <a:lstStyle/>
              <a:p>
                <a:pPr algn="ctr"/>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148" name="Groupe 147"/>
            <p:cNvGrpSpPr/>
            <p:nvPr/>
          </p:nvGrpSpPr>
          <p:grpSpPr>
            <a:xfrm>
              <a:off x="7092839" y="1424983"/>
              <a:ext cx="1209034" cy="1205879"/>
              <a:chOff x="4550688" y="1276303"/>
              <a:chExt cx="1612045" cy="1607839"/>
            </a:xfrm>
          </p:grpSpPr>
          <p:grpSp>
            <p:nvGrpSpPr>
              <p:cNvPr id="242" name="Groupe 241"/>
              <p:cNvGrpSpPr/>
              <p:nvPr/>
            </p:nvGrpSpPr>
            <p:grpSpPr>
              <a:xfrm>
                <a:off x="4550688" y="1276303"/>
                <a:ext cx="1612045" cy="1607839"/>
                <a:chOff x="4550688" y="1276303"/>
                <a:chExt cx="1612045" cy="1607839"/>
              </a:xfrm>
            </p:grpSpPr>
            <p:grpSp>
              <p:nvGrpSpPr>
                <p:cNvPr id="247" name="Groupe 246"/>
                <p:cNvGrpSpPr/>
                <p:nvPr/>
              </p:nvGrpSpPr>
              <p:grpSpPr>
                <a:xfrm rot="19111378">
                  <a:off x="4771547" y="1500863"/>
                  <a:ext cx="1188000" cy="1187355"/>
                  <a:chOff x="5088084" y="2192719"/>
                  <a:chExt cx="1187355" cy="1187355"/>
                </a:xfrm>
              </p:grpSpPr>
              <p:sp>
                <p:nvSpPr>
                  <p:cNvPr id="252" name="Rectangle à coins arrondis 251"/>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53" name="Connecteur droit 252"/>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Connecteur droit 253"/>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8" name="Ellipse 247"/>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49" name="Ellipse 248"/>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0" name="Ellipse 249"/>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51" name="Ellipse 250"/>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43" name="ZoneTexte 242"/>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244" name="ZoneTexte 243"/>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245" name="ZoneTexte 244"/>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246" name="ZoneTexte 245"/>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149" name="Groupe 148"/>
            <p:cNvGrpSpPr/>
            <p:nvPr/>
          </p:nvGrpSpPr>
          <p:grpSpPr>
            <a:xfrm>
              <a:off x="4587456" y="2553508"/>
              <a:ext cx="1209034" cy="1205879"/>
              <a:chOff x="4550688" y="1276303"/>
              <a:chExt cx="1612045" cy="1607839"/>
            </a:xfrm>
          </p:grpSpPr>
          <p:grpSp>
            <p:nvGrpSpPr>
              <p:cNvPr id="229" name="Groupe 228"/>
              <p:cNvGrpSpPr/>
              <p:nvPr/>
            </p:nvGrpSpPr>
            <p:grpSpPr>
              <a:xfrm>
                <a:off x="4550688" y="1276303"/>
                <a:ext cx="1612045" cy="1607839"/>
                <a:chOff x="4550688" y="1276303"/>
                <a:chExt cx="1612045" cy="1607839"/>
              </a:xfrm>
            </p:grpSpPr>
            <p:grpSp>
              <p:nvGrpSpPr>
                <p:cNvPr id="234" name="Groupe 233"/>
                <p:cNvGrpSpPr/>
                <p:nvPr/>
              </p:nvGrpSpPr>
              <p:grpSpPr>
                <a:xfrm rot="19111378">
                  <a:off x="4771547" y="1500863"/>
                  <a:ext cx="1188000" cy="1187355"/>
                  <a:chOff x="5088084" y="2192719"/>
                  <a:chExt cx="1187355" cy="1187355"/>
                </a:xfrm>
              </p:grpSpPr>
              <p:sp>
                <p:nvSpPr>
                  <p:cNvPr id="239" name="Rectangle à coins arrondis 238"/>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40" name="Connecteur droit 239"/>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Connecteur droit 240"/>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5" name="Ellipse 234"/>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36" name="Ellipse 235"/>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37" name="Ellipse 236"/>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38" name="Ellipse 237"/>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30" name="ZoneTexte 229"/>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231" name="ZoneTexte 230"/>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232" name="ZoneTexte 231"/>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233" name="ZoneTexte 232"/>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grpSp>
          <p:nvGrpSpPr>
            <p:cNvPr id="150" name="Groupe 149"/>
            <p:cNvGrpSpPr/>
            <p:nvPr/>
          </p:nvGrpSpPr>
          <p:grpSpPr>
            <a:xfrm>
              <a:off x="6978065" y="2944820"/>
              <a:ext cx="1209034" cy="1205879"/>
              <a:chOff x="4550688" y="1276303"/>
              <a:chExt cx="1612045" cy="1607839"/>
            </a:xfrm>
          </p:grpSpPr>
          <p:grpSp>
            <p:nvGrpSpPr>
              <p:cNvPr id="216" name="Groupe 215"/>
              <p:cNvGrpSpPr/>
              <p:nvPr/>
            </p:nvGrpSpPr>
            <p:grpSpPr>
              <a:xfrm>
                <a:off x="4550688" y="1276303"/>
                <a:ext cx="1612045" cy="1607839"/>
                <a:chOff x="4550688" y="1276303"/>
                <a:chExt cx="1612045" cy="1607839"/>
              </a:xfrm>
            </p:grpSpPr>
            <p:grpSp>
              <p:nvGrpSpPr>
                <p:cNvPr id="221" name="Groupe 220"/>
                <p:cNvGrpSpPr/>
                <p:nvPr/>
              </p:nvGrpSpPr>
              <p:grpSpPr>
                <a:xfrm rot="19111378">
                  <a:off x="4771547" y="1500863"/>
                  <a:ext cx="1188000" cy="1187355"/>
                  <a:chOff x="5088084" y="2192719"/>
                  <a:chExt cx="1187355" cy="1187355"/>
                </a:xfrm>
              </p:grpSpPr>
              <p:sp>
                <p:nvSpPr>
                  <p:cNvPr id="226" name="Rectangle à coins arrondis 225"/>
                  <p:cNvSpPr/>
                  <p:nvPr/>
                </p:nvSpPr>
                <p:spPr>
                  <a:xfrm rot="2474679">
                    <a:off x="5088084" y="2192719"/>
                    <a:ext cx="1187355" cy="118735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227" name="Connecteur droit 226"/>
                  <p:cNvCxnSpPr/>
                  <p:nvPr/>
                </p:nvCxnSpPr>
                <p:spPr>
                  <a:xfrm rot="2488622">
                    <a:off x="5143231" y="2206559"/>
                    <a:ext cx="1065200" cy="1108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Connecteur droit 227"/>
                  <p:cNvCxnSpPr/>
                  <p:nvPr/>
                </p:nvCxnSpPr>
                <p:spPr>
                  <a:xfrm rot="2488622" flipV="1">
                    <a:off x="5181425" y="2255876"/>
                    <a:ext cx="988343" cy="1048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2" name="Ellipse 221"/>
                <p:cNvSpPr/>
                <p:nvPr/>
              </p:nvSpPr>
              <p:spPr>
                <a:xfrm>
                  <a:off x="4550688" y="199209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3" name="Ellipse 222"/>
                <p:cNvSpPr/>
                <p:nvPr/>
              </p:nvSpPr>
              <p:spPr>
                <a:xfrm>
                  <a:off x="5233451" y="1276303"/>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4" name="Ellipse 223"/>
                <p:cNvSpPr/>
                <p:nvPr/>
              </p:nvSpPr>
              <p:spPr>
                <a:xfrm>
                  <a:off x="5982733" y="2026923"/>
                  <a:ext cx="180000" cy="216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5" name="Ellipse 224"/>
                <p:cNvSpPr/>
                <p:nvPr/>
              </p:nvSpPr>
              <p:spPr>
                <a:xfrm>
                  <a:off x="5233451" y="2704142"/>
                  <a:ext cx="216000" cy="1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217" name="ZoneTexte 216"/>
              <p:cNvSpPr txBox="1"/>
              <p:nvPr/>
            </p:nvSpPr>
            <p:spPr>
              <a:xfrm>
                <a:off x="5146869" y="2326425"/>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218" name="ZoneTexte 217"/>
              <p:cNvSpPr txBox="1"/>
              <p:nvPr/>
            </p:nvSpPr>
            <p:spPr>
              <a:xfrm rot="5400000">
                <a:off x="4697736" y="195780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219" name="ZoneTexte 218"/>
              <p:cNvSpPr txBox="1"/>
              <p:nvPr/>
            </p:nvSpPr>
            <p:spPr>
              <a:xfrm rot="16200000">
                <a:off x="5555484" y="1877311"/>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sp>
            <p:nvSpPr>
              <p:cNvPr id="220" name="ZoneTexte 219"/>
              <p:cNvSpPr txBox="1"/>
              <p:nvPr/>
            </p:nvSpPr>
            <p:spPr>
              <a:xfrm rot="10800000">
                <a:off x="5040065" y="1454943"/>
                <a:ext cx="521888" cy="400109"/>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grpSp>
        <p:sp>
          <p:nvSpPr>
            <p:cNvPr id="151" name="ZoneTexte 150"/>
            <p:cNvSpPr txBox="1"/>
            <p:nvPr/>
          </p:nvSpPr>
          <p:spPr>
            <a:xfrm rot="10800000">
              <a:off x="3026369" y="3159808"/>
              <a:ext cx="391416" cy="300082"/>
            </a:xfrm>
            <a:prstGeom prst="rect">
              <a:avLst/>
            </a:prstGeom>
            <a:noFill/>
          </p:spPr>
          <p:txBody>
            <a:bodyPr wrap="square" rtlCol="0">
              <a:spAutoFit/>
            </a:bodyPr>
            <a:lstStyle/>
            <a:p>
              <a:r>
                <a:rPr lang="fr-FR" sz="1350" dirty="0">
                  <a:solidFill>
                    <a:schemeClr val="accent1">
                      <a:lumMod val="75000"/>
                    </a:schemeClr>
                  </a:solidFill>
                  <a:sym typeface="Wingdings" panose="05000000000000000000" pitchFamily="2" charset="2"/>
                </a:rPr>
                <a:t></a:t>
              </a:r>
              <a:endParaRPr lang="fr-FR" sz="1350" dirty="0">
                <a:solidFill>
                  <a:schemeClr val="accent1">
                    <a:lumMod val="75000"/>
                  </a:schemeClr>
                </a:solidFill>
              </a:endParaRPr>
            </a:p>
          </p:txBody>
        </p:sp>
        <p:pic>
          <p:nvPicPr>
            <p:cNvPr id="200" name="Image 1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858" y="2465197"/>
              <a:ext cx="618809" cy="618809"/>
            </a:xfrm>
            <a:prstGeom prst="rect">
              <a:avLst/>
            </a:prstGeom>
            <a:ln>
              <a:solidFill>
                <a:schemeClr val="accent1"/>
              </a:solidFill>
            </a:ln>
          </p:spPr>
        </p:pic>
        <p:sp>
          <p:nvSpPr>
            <p:cNvPr id="201" name="Rectangle à coins arrondis 200"/>
            <p:cNvSpPr/>
            <p:nvPr/>
          </p:nvSpPr>
          <p:spPr>
            <a:xfrm>
              <a:off x="6628971" y="765677"/>
              <a:ext cx="1731515" cy="474882"/>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ln>
                  <a:solidFill>
                    <a:sysClr val="windowText" lastClr="000000"/>
                  </a:solidFill>
                </a:ln>
              </a:endParaRPr>
            </a:p>
          </p:txBody>
        </p:sp>
        <p:sp>
          <p:nvSpPr>
            <p:cNvPr id="202" name="ZoneTexte 201"/>
            <p:cNvSpPr txBox="1"/>
            <p:nvPr/>
          </p:nvSpPr>
          <p:spPr>
            <a:xfrm>
              <a:off x="6661713" y="776915"/>
              <a:ext cx="1698772" cy="461665"/>
            </a:xfrm>
            <a:prstGeom prst="rect">
              <a:avLst/>
            </a:prstGeom>
            <a:noFill/>
          </p:spPr>
          <p:txBody>
            <a:bodyPr wrap="square" rtlCol="0">
              <a:spAutoFit/>
            </a:bodyPr>
            <a:lstStyle/>
            <a:p>
              <a:pPr algn="ctr"/>
              <a:r>
                <a:rPr lang="fr-FR" sz="1200" b="1" dirty="0">
                  <a:solidFill>
                    <a:schemeClr val="bg1"/>
                  </a:solidFill>
                  <a:latin typeface="Arial Narrow" panose="020B0606020202030204" pitchFamily="34" charset="0"/>
                </a:rPr>
                <a:t>Placard des fournitures administratives</a:t>
              </a:r>
            </a:p>
          </p:txBody>
        </p:sp>
        <p:grpSp>
          <p:nvGrpSpPr>
            <p:cNvPr id="203" name="Groupe 202"/>
            <p:cNvGrpSpPr/>
            <p:nvPr/>
          </p:nvGrpSpPr>
          <p:grpSpPr>
            <a:xfrm>
              <a:off x="1843370" y="3962893"/>
              <a:ext cx="869876" cy="476104"/>
              <a:chOff x="2560975" y="4168458"/>
              <a:chExt cx="869876" cy="476104"/>
            </a:xfrm>
          </p:grpSpPr>
          <p:sp>
            <p:nvSpPr>
              <p:cNvPr id="213" name="Rectangle à coins arrondis 212"/>
              <p:cNvSpPr/>
              <p:nvPr/>
            </p:nvSpPr>
            <p:spPr>
              <a:xfrm>
                <a:off x="2560975" y="4337441"/>
                <a:ext cx="869876" cy="259929"/>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ln>
                    <a:solidFill>
                      <a:sysClr val="windowText" lastClr="000000"/>
                    </a:solidFill>
                  </a:ln>
                </a:endParaRPr>
              </a:p>
            </p:txBody>
          </p:sp>
          <p:pic>
            <p:nvPicPr>
              <p:cNvPr id="214" name="Image 213"/>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41324" y="4168458"/>
                <a:ext cx="476104" cy="476104"/>
              </a:xfrm>
              <a:prstGeom prst="rect">
                <a:avLst/>
              </a:prstGeom>
            </p:spPr>
          </p:pic>
          <p:pic>
            <p:nvPicPr>
              <p:cNvPr id="215" name="Image 214"/>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09931" y="4275602"/>
                <a:ext cx="335596" cy="335596"/>
              </a:xfrm>
              <a:prstGeom prst="rect">
                <a:avLst/>
              </a:prstGeom>
            </p:spPr>
          </p:pic>
        </p:grpSp>
        <p:sp>
          <p:nvSpPr>
            <p:cNvPr id="204" name="Rectangle à coins arrondis 203"/>
            <p:cNvSpPr/>
            <p:nvPr/>
          </p:nvSpPr>
          <p:spPr>
            <a:xfrm>
              <a:off x="4012459" y="751829"/>
              <a:ext cx="1731515" cy="120942"/>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ln>
                  <a:solidFill>
                    <a:sysClr val="windowText" lastClr="000000"/>
                  </a:solidFill>
                </a:ln>
              </a:endParaRPr>
            </a:p>
          </p:txBody>
        </p:sp>
        <p:sp>
          <p:nvSpPr>
            <p:cNvPr id="205" name="Rectangle à coins arrondis 204"/>
            <p:cNvSpPr/>
            <p:nvPr/>
          </p:nvSpPr>
          <p:spPr>
            <a:xfrm>
              <a:off x="6568342" y="4316976"/>
              <a:ext cx="1731515" cy="111334"/>
            </a:xfrm>
            <a:prstGeom prst="roundRect">
              <a:avLst/>
            </a:prstGeom>
            <a:solidFill>
              <a:srgbClr val="95B3D7"/>
            </a:solidFill>
            <a:ln>
              <a:solidFill>
                <a:srgbClr val="95B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ln>
                  <a:solidFill>
                    <a:sysClr val="windowText" lastClr="000000"/>
                  </a:solidFill>
                </a:ln>
              </a:endParaRPr>
            </a:p>
          </p:txBody>
        </p:sp>
        <p:sp>
          <p:nvSpPr>
            <p:cNvPr id="206" name="ZoneTexte 205"/>
            <p:cNvSpPr txBox="1"/>
            <p:nvPr/>
          </p:nvSpPr>
          <p:spPr>
            <a:xfrm>
              <a:off x="4088357" y="683548"/>
              <a:ext cx="1533888" cy="276999"/>
            </a:xfrm>
            <a:prstGeom prst="rect">
              <a:avLst/>
            </a:prstGeom>
            <a:noFill/>
          </p:spPr>
          <p:txBody>
            <a:bodyPr wrap="square" rtlCol="0">
              <a:spAutoFit/>
            </a:bodyPr>
            <a:lstStyle/>
            <a:p>
              <a:pPr algn="ctr"/>
              <a:r>
                <a:rPr lang="fr-FR" sz="1200" b="1" dirty="0">
                  <a:solidFill>
                    <a:schemeClr val="bg1"/>
                  </a:solidFill>
                </a:rPr>
                <a:t>Panneau d’affichage</a:t>
              </a:r>
            </a:p>
          </p:txBody>
        </p:sp>
        <p:sp>
          <p:nvSpPr>
            <p:cNvPr id="207" name="ZoneTexte 206"/>
            <p:cNvSpPr txBox="1"/>
            <p:nvPr/>
          </p:nvSpPr>
          <p:spPr>
            <a:xfrm>
              <a:off x="6632984" y="4239091"/>
              <a:ext cx="1533888" cy="276999"/>
            </a:xfrm>
            <a:prstGeom prst="rect">
              <a:avLst/>
            </a:prstGeom>
            <a:noFill/>
          </p:spPr>
          <p:txBody>
            <a:bodyPr wrap="square" rtlCol="0">
              <a:spAutoFit/>
            </a:bodyPr>
            <a:lstStyle/>
            <a:p>
              <a:pPr algn="ctr"/>
              <a:r>
                <a:rPr lang="fr-FR" sz="1200" b="1" dirty="0">
                  <a:solidFill>
                    <a:schemeClr val="bg1"/>
                  </a:solidFill>
                </a:rPr>
                <a:t>Panneau d’affichage</a:t>
              </a:r>
            </a:p>
          </p:txBody>
        </p:sp>
        <p:sp>
          <p:nvSpPr>
            <p:cNvPr id="208" name="Rectangle 207"/>
            <p:cNvSpPr/>
            <p:nvPr/>
          </p:nvSpPr>
          <p:spPr>
            <a:xfrm>
              <a:off x="4655940" y="1464654"/>
              <a:ext cx="783000" cy="243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350" b="1" dirty="0"/>
                <a:t>ACHAT</a:t>
              </a:r>
            </a:p>
          </p:txBody>
        </p:sp>
        <p:sp>
          <p:nvSpPr>
            <p:cNvPr id="209" name="Rectangle 208"/>
            <p:cNvSpPr/>
            <p:nvPr/>
          </p:nvSpPr>
          <p:spPr>
            <a:xfrm>
              <a:off x="7315796" y="1896702"/>
              <a:ext cx="783000" cy="243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350" b="1" dirty="0"/>
                <a:t>VENTE</a:t>
              </a:r>
            </a:p>
          </p:txBody>
        </p:sp>
        <p:sp>
          <p:nvSpPr>
            <p:cNvPr id="210" name="Rectangle 209"/>
            <p:cNvSpPr/>
            <p:nvPr/>
          </p:nvSpPr>
          <p:spPr>
            <a:xfrm>
              <a:off x="7204563" y="3421021"/>
              <a:ext cx="783000" cy="243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350" b="1" dirty="0"/>
                <a:t>RH</a:t>
              </a:r>
            </a:p>
          </p:txBody>
        </p:sp>
        <p:sp>
          <p:nvSpPr>
            <p:cNvPr id="211" name="Rectangle 210"/>
            <p:cNvSpPr/>
            <p:nvPr/>
          </p:nvSpPr>
          <p:spPr>
            <a:xfrm>
              <a:off x="4802421" y="3047126"/>
              <a:ext cx="783000" cy="243000"/>
            </a:xfrm>
            <a:prstGeom prst="rect">
              <a:avLst/>
            </a:prstGeom>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fr-FR" sz="1350" b="1" dirty="0"/>
                <a:t>COMPTA</a:t>
              </a:r>
            </a:p>
          </p:txBody>
        </p:sp>
        <p:sp>
          <p:nvSpPr>
            <p:cNvPr id="212" name="Rectangle 211"/>
            <p:cNvSpPr/>
            <p:nvPr/>
          </p:nvSpPr>
          <p:spPr>
            <a:xfrm>
              <a:off x="2892031" y="2666516"/>
              <a:ext cx="783000" cy="243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350" b="1" dirty="0"/>
                <a:t>ACCUEIL</a:t>
              </a:r>
            </a:p>
          </p:txBody>
        </p:sp>
      </p:grpSp>
    </p:spTree>
    <p:extLst>
      <p:ext uri="{BB962C8B-B14F-4D97-AF65-F5344CB8AC3E}">
        <p14:creationId xmlns:p14="http://schemas.microsoft.com/office/powerpoint/2010/main" val="310626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2"/>
                </a:solidFill>
              </a:rPr>
              <a:t>Au sommaire</a:t>
            </a:r>
          </a:p>
        </p:txBody>
      </p:sp>
      <p:grpSp>
        <p:nvGrpSpPr>
          <p:cNvPr id="14" name="Groupe 13"/>
          <p:cNvGrpSpPr/>
          <p:nvPr/>
        </p:nvGrpSpPr>
        <p:grpSpPr>
          <a:xfrm>
            <a:off x="3133597" y="1443157"/>
            <a:ext cx="2664000" cy="2806968"/>
            <a:chOff x="518615" y="1915157"/>
            <a:chExt cx="2538484" cy="2806968"/>
          </a:xfrm>
        </p:grpSpPr>
        <p:pic>
          <p:nvPicPr>
            <p:cNvPr id="3" name="Image 2"/>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59159" y="1988622"/>
              <a:ext cx="857395" cy="857395"/>
            </a:xfrm>
            <a:prstGeom prst="rect">
              <a:avLst/>
            </a:prstGeom>
          </p:spPr>
        </p:pic>
        <p:sp>
          <p:nvSpPr>
            <p:cNvPr id="4" name="Rectangle à coins arrondis 3"/>
            <p:cNvSpPr/>
            <p:nvPr/>
          </p:nvSpPr>
          <p:spPr>
            <a:xfrm>
              <a:off x="518615" y="1915157"/>
              <a:ext cx="2538484" cy="2806968"/>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r>
                <a:rPr lang="fr-FR" spc="-30" dirty="0">
                  <a:solidFill>
                    <a:schemeClr val="tx1">
                      <a:lumMod val="65000"/>
                      <a:lumOff val="35000"/>
                    </a:schemeClr>
                  </a:solidFill>
                </a:rPr>
                <a:t>L’espace professionnel « phygital » permettant la professionnalisation des élèves</a:t>
              </a:r>
            </a:p>
            <a:p>
              <a:pPr algn="ctr"/>
              <a:endParaRPr lang="fr-FR" dirty="0"/>
            </a:p>
          </p:txBody>
        </p:sp>
      </p:grpSp>
      <p:grpSp>
        <p:nvGrpSpPr>
          <p:cNvPr id="15" name="Groupe 14"/>
          <p:cNvGrpSpPr/>
          <p:nvPr/>
        </p:nvGrpSpPr>
        <p:grpSpPr>
          <a:xfrm>
            <a:off x="343702" y="1443157"/>
            <a:ext cx="2664000" cy="2806968"/>
            <a:chOff x="3209499" y="1908254"/>
            <a:chExt cx="2538484" cy="2806968"/>
          </a:xfrm>
        </p:grpSpPr>
        <p:pic>
          <p:nvPicPr>
            <p:cNvPr id="5" name="Imag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5289" y="2008878"/>
              <a:ext cx="966903" cy="966903"/>
            </a:xfrm>
            <a:prstGeom prst="rect">
              <a:avLst/>
            </a:prstGeom>
          </p:spPr>
        </p:pic>
        <p:sp>
          <p:nvSpPr>
            <p:cNvPr id="11" name="Rectangle à coins arrondis 10"/>
            <p:cNvSpPr/>
            <p:nvPr/>
          </p:nvSpPr>
          <p:spPr>
            <a:xfrm>
              <a:off x="3209499" y="1908254"/>
              <a:ext cx="2538484" cy="2806968"/>
            </a:xfrm>
            <a:prstGeom prst="roundRect">
              <a:avLst/>
            </a:prstGeom>
            <a:noFill/>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r>
                <a:rPr lang="fr-FR" spc="-30" dirty="0">
                  <a:solidFill>
                    <a:schemeClr val="tx1">
                      <a:lumMod val="65000"/>
                      <a:lumOff val="35000"/>
                    </a:schemeClr>
                  </a:solidFill>
                </a:rPr>
                <a:t>Les conditions pédagogiques nécessaires aux processus d’acquisition des compétences des élèves</a:t>
              </a:r>
            </a:p>
          </p:txBody>
        </p:sp>
      </p:grpSp>
      <p:grpSp>
        <p:nvGrpSpPr>
          <p:cNvPr id="16" name="Groupe 15"/>
          <p:cNvGrpSpPr/>
          <p:nvPr/>
        </p:nvGrpSpPr>
        <p:grpSpPr>
          <a:xfrm>
            <a:off x="5923493" y="1443157"/>
            <a:ext cx="2664000" cy="2806968"/>
            <a:chOff x="6033662" y="1904123"/>
            <a:chExt cx="2538484" cy="2806968"/>
          </a:xfrm>
        </p:grpSpPr>
        <p:pic>
          <p:nvPicPr>
            <p:cNvPr id="7" name="Image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20061" y="2023987"/>
              <a:ext cx="965685" cy="965685"/>
            </a:xfrm>
            <a:prstGeom prst="rect">
              <a:avLst/>
            </a:prstGeom>
          </p:spPr>
        </p:pic>
        <p:sp>
          <p:nvSpPr>
            <p:cNvPr id="12" name="Rectangle à coins arrondis 11"/>
            <p:cNvSpPr/>
            <p:nvPr/>
          </p:nvSpPr>
          <p:spPr>
            <a:xfrm>
              <a:off x="6033662" y="1904123"/>
              <a:ext cx="2538484" cy="2806968"/>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r>
                <a:rPr lang="fr-FR" spc="-30" dirty="0">
                  <a:solidFill>
                    <a:schemeClr val="tx1">
                      <a:lumMod val="65000"/>
                      <a:lumOff val="35000"/>
                    </a:schemeClr>
                  </a:solidFill>
                </a:rPr>
                <a:t>L’accompagnement du développement professionnel des enseignants</a:t>
              </a:r>
            </a:p>
            <a:p>
              <a:pPr algn="ctr"/>
              <a:endParaRPr lang="fr-FR" dirty="0"/>
            </a:p>
          </p:txBody>
        </p:sp>
      </p:grpSp>
    </p:spTree>
    <p:extLst>
      <p:ext uri="{BB962C8B-B14F-4D97-AF65-F5344CB8AC3E}">
        <p14:creationId xmlns:p14="http://schemas.microsoft.com/office/powerpoint/2010/main" val="2017623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Organiser Un espace professionnel « phygital »</a:t>
            </a:r>
          </a:p>
        </p:txBody>
      </p:sp>
      <p:grpSp>
        <p:nvGrpSpPr>
          <p:cNvPr id="12" name="Groupe 11"/>
          <p:cNvGrpSpPr/>
          <p:nvPr/>
        </p:nvGrpSpPr>
        <p:grpSpPr>
          <a:xfrm>
            <a:off x="3562066" y="2091268"/>
            <a:ext cx="4860000" cy="2628000"/>
            <a:chOff x="450557" y="1497780"/>
            <a:chExt cx="4860000" cy="2628000"/>
          </a:xfrm>
        </p:grpSpPr>
        <p:sp>
          <p:nvSpPr>
            <p:cNvPr id="4" name="Rectangle à coins arrondis 3"/>
            <p:cNvSpPr/>
            <p:nvPr/>
          </p:nvSpPr>
          <p:spPr>
            <a:xfrm>
              <a:off x="450557" y="1497780"/>
              <a:ext cx="4860000" cy="2628000"/>
            </a:xfrm>
            <a:prstGeom prst="roundRect">
              <a:avLst/>
            </a:prstGeom>
            <a:ln w="38100">
              <a:solidFill>
                <a:schemeClr val="accent6"/>
              </a:solidFill>
              <a:prstDash val="dash"/>
            </a:ln>
          </p:spPr>
          <p:style>
            <a:lnRef idx="2">
              <a:schemeClr val="accent1"/>
            </a:lnRef>
            <a:fillRef idx="1">
              <a:schemeClr val="lt1"/>
            </a:fillRef>
            <a:effectRef idx="0">
              <a:schemeClr val="accent1"/>
            </a:effectRef>
            <a:fontRef idx="minor">
              <a:schemeClr val="dk1"/>
            </a:fontRef>
          </p:style>
          <p:txBody>
            <a:bodyPr lIns="0" tIns="180000" rIns="36000" rtlCol="0" anchor="t" anchorCtr="0"/>
            <a:lstStyle/>
            <a:p>
              <a:pPr algn="r"/>
              <a:r>
                <a:rPr lang="fr-FR" dirty="0">
                  <a:solidFill>
                    <a:schemeClr val="tx2"/>
                  </a:solidFill>
                </a:rPr>
                <a:t>Espace de travail numérique</a:t>
              </a:r>
            </a:p>
            <a:p>
              <a:pPr algn="ctr"/>
              <a:endParaRPr lang="fr-FR" b="1" dirty="0">
                <a:solidFill>
                  <a:schemeClr val="accent1"/>
                </a:solidFill>
              </a:endParaRPr>
            </a:p>
            <a:p>
              <a:pPr algn="ctr"/>
              <a:endParaRPr lang="fr-FR" b="1" dirty="0">
                <a:solidFill>
                  <a:schemeClr val="accent1"/>
                </a:solidFill>
              </a:endParaRPr>
            </a:p>
          </p:txBody>
        </p:sp>
        <p:pic>
          <p:nvPicPr>
            <p:cNvPr id="6" name="Image 5"/>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18118" y="2448218"/>
              <a:ext cx="1345757" cy="1345757"/>
            </a:xfrm>
            <a:prstGeom prst="rect">
              <a:avLst/>
            </a:prstGeom>
          </p:spPr>
        </p:pic>
      </p:grpSp>
      <p:grpSp>
        <p:nvGrpSpPr>
          <p:cNvPr id="3" name="Groupe 2"/>
          <p:cNvGrpSpPr/>
          <p:nvPr/>
        </p:nvGrpSpPr>
        <p:grpSpPr>
          <a:xfrm>
            <a:off x="457366" y="1313390"/>
            <a:ext cx="4860000" cy="2628000"/>
            <a:chOff x="-1434412" y="971388"/>
            <a:chExt cx="4860000" cy="262800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350" y="1887507"/>
              <a:ext cx="2686700" cy="1533352"/>
            </a:xfrm>
            <a:prstGeom prst="rect">
              <a:avLst/>
            </a:prstGeom>
          </p:spPr>
        </p:pic>
        <p:sp>
          <p:nvSpPr>
            <p:cNvPr id="5" name="Rectangle à coins arrondis 4"/>
            <p:cNvSpPr/>
            <p:nvPr/>
          </p:nvSpPr>
          <p:spPr>
            <a:xfrm>
              <a:off x="-1434412" y="971388"/>
              <a:ext cx="4860000" cy="2628000"/>
            </a:xfrm>
            <a:prstGeom prst="roundRect">
              <a:avLst/>
            </a:prstGeom>
            <a:noFill/>
            <a:ln w="381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0" tIns="180000" rIns="36000" rtlCol="0" anchor="t" anchorCtr="0"/>
            <a:lstStyle/>
            <a:p>
              <a:r>
                <a:rPr lang="fr-FR" dirty="0">
                  <a:solidFill>
                    <a:schemeClr val="tx2"/>
                  </a:solidFill>
                </a:rPr>
                <a:t>Espace de travail Physique</a:t>
              </a:r>
            </a:p>
            <a:p>
              <a:endParaRPr lang="fr-FR" b="1" dirty="0">
                <a:solidFill>
                  <a:schemeClr val="accent1"/>
                </a:solidFill>
              </a:endParaRPr>
            </a:p>
            <a:p>
              <a:pPr algn="ctr"/>
              <a:endParaRPr lang="fr-FR" b="1" dirty="0">
                <a:solidFill>
                  <a:schemeClr val="accent1"/>
                </a:solidFill>
              </a:endParaRPr>
            </a:p>
          </p:txBody>
        </p:sp>
      </p:grpSp>
      <p:grpSp>
        <p:nvGrpSpPr>
          <p:cNvPr id="13" name="Groupe 12"/>
          <p:cNvGrpSpPr/>
          <p:nvPr/>
        </p:nvGrpSpPr>
        <p:grpSpPr>
          <a:xfrm>
            <a:off x="3562066" y="2175073"/>
            <a:ext cx="1733266" cy="1733266"/>
            <a:chOff x="3289110" y="1359883"/>
            <a:chExt cx="1733266" cy="1733266"/>
          </a:xfrm>
        </p:grpSpPr>
        <p:pic>
          <p:nvPicPr>
            <p:cNvPr id="7" name="Image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89110" y="1359883"/>
              <a:ext cx="1733266" cy="1733266"/>
            </a:xfrm>
            <a:prstGeom prst="rect">
              <a:avLst/>
            </a:prstGeom>
          </p:spPr>
        </p:pic>
        <p:sp>
          <p:nvSpPr>
            <p:cNvPr id="11" name="ZoneTexte 10"/>
            <p:cNvSpPr txBox="1"/>
            <p:nvPr/>
          </p:nvSpPr>
          <p:spPr>
            <a:xfrm>
              <a:off x="3562066" y="1470198"/>
              <a:ext cx="1460310" cy="369332"/>
            </a:xfrm>
            <a:prstGeom prst="rect">
              <a:avLst/>
            </a:prstGeom>
            <a:noFill/>
          </p:spPr>
          <p:txBody>
            <a:bodyPr wrap="square" rtlCol="0">
              <a:spAutoFit/>
            </a:bodyPr>
            <a:lstStyle/>
            <a:p>
              <a:r>
                <a:rPr lang="fr-FR" b="1" dirty="0">
                  <a:solidFill>
                    <a:schemeClr val="tx2"/>
                  </a:solidFill>
                </a:rPr>
                <a:t>SIMULATEUR</a:t>
              </a:r>
            </a:p>
          </p:txBody>
        </p:sp>
      </p:grpSp>
      <p:pic>
        <p:nvPicPr>
          <p:cNvPr id="15" name="Image 14"/>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159329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e 53"/>
          <p:cNvGrpSpPr/>
          <p:nvPr/>
        </p:nvGrpSpPr>
        <p:grpSpPr>
          <a:xfrm>
            <a:off x="3491549" y="2365734"/>
            <a:ext cx="2245611" cy="1143864"/>
            <a:chOff x="2702617" y="2650493"/>
            <a:chExt cx="2994148" cy="1645485"/>
          </a:xfrm>
        </p:grpSpPr>
        <p:sp>
          <p:nvSpPr>
            <p:cNvPr id="24" name="Rectangle à coins arrondis 23"/>
            <p:cNvSpPr/>
            <p:nvPr/>
          </p:nvSpPr>
          <p:spPr>
            <a:xfrm>
              <a:off x="3272997" y="2650493"/>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Achat</a:t>
              </a:r>
            </a:p>
          </p:txBody>
        </p:sp>
        <p:sp>
          <p:nvSpPr>
            <p:cNvPr id="25" name="Rectangle à coins arrondis 24"/>
            <p:cNvSpPr/>
            <p:nvPr/>
          </p:nvSpPr>
          <p:spPr>
            <a:xfrm>
              <a:off x="2847537" y="2983963"/>
              <a:ext cx="540000" cy="2896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RH</a:t>
              </a:r>
            </a:p>
          </p:txBody>
        </p:sp>
        <p:sp>
          <p:nvSpPr>
            <p:cNvPr id="26" name="Rectangle à coins arrondis 25"/>
            <p:cNvSpPr/>
            <p:nvPr/>
          </p:nvSpPr>
          <p:spPr>
            <a:xfrm>
              <a:off x="2702617" y="3678607"/>
              <a:ext cx="585323"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Compta</a:t>
              </a:r>
            </a:p>
          </p:txBody>
        </p:sp>
        <p:sp>
          <p:nvSpPr>
            <p:cNvPr id="27" name="Rectangle à coins arrondis 26"/>
            <p:cNvSpPr/>
            <p:nvPr/>
          </p:nvSpPr>
          <p:spPr>
            <a:xfrm>
              <a:off x="3287940" y="4038448"/>
              <a:ext cx="585323"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Finance</a:t>
              </a:r>
            </a:p>
          </p:txBody>
        </p:sp>
        <p:sp>
          <p:nvSpPr>
            <p:cNvPr id="28" name="Rectangle à coins arrondis 27"/>
            <p:cNvSpPr/>
            <p:nvPr/>
          </p:nvSpPr>
          <p:spPr>
            <a:xfrm>
              <a:off x="4431751" y="4071521"/>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Production</a:t>
              </a:r>
            </a:p>
          </p:txBody>
        </p:sp>
        <p:sp>
          <p:nvSpPr>
            <p:cNvPr id="29" name="Rectangle à coins arrondis 28"/>
            <p:cNvSpPr/>
            <p:nvPr/>
          </p:nvSpPr>
          <p:spPr>
            <a:xfrm>
              <a:off x="4757023" y="3745368"/>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Stock</a:t>
              </a:r>
            </a:p>
          </p:txBody>
        </p:sp>
        <p:sp>
          <p:nvSpPr>
            <p:cNvPr id="30" name="Rectangle à coins arrondis 29"/>
            <p:cNvSpPr/>
            <p:nvPr/>
          </p:nvSpPr>
          <p:spPr>
            <a:xfrm>
              <a:off x="4838238" y="2968111"/>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Vente</a:t>
              </a:r>
            </a:p>
          </p:txBody>
        </p:sp>
        <p:sp>
          <p:nvSpPr>
            <p:cNvPr id="34" name="Rectangle à coins arrondis 33"/>
            <p:cNvSpPr/>
            <p:nvPr/>
          </p:nvSpPr>
          <p:spPr>
            <a:xfrm>
              <a:off x="4456203" y="2654952"/>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Marketing </a:t>
              </a:r>
            </a:p>
          </p:txBody>
        </p:sp>
      </p:grpSp>
      <p:grpSp>
        <p:nvGrpSpPr>
          <p:cNvPr id="53" name="Groupe 52"/>
          <p:cNvGrpSpPr/>
          <p:nvPr/>
        </p:nvGrpSpPr>
        <p:grpSpPr>
          <a:xfrm>
            <a:off x="1966500" y="993326"/>
            <a:ext cx="5211000" cy="3618000"/>
            <a:chOff x="669218" y="676240"/>
            <a:chExt cx="6948000" cy="5204608"/>
          </a:xfrm>
        </p:grpSpPr>
        <p:grpSp>
          <p:nvGrpSpPr>
            <p:cNvPr id="52" name="Groupe 51"/>
            <p:cNvGrpSpPr/>
            <p:nvPr/>
          </p:nvGrpSpPr>
          <p:grpSpPr>
            <a:xfrm>
              <a:off x="669218" y="676240"/>
              <a:ext cx="6948000" cy="5204608"/>
              <a:chOff x="669218" y="676240"/>
              <a:chExt cx="6948000" cy="5204608"/>
            </a:xfrm>
          </p:grpSpPr>
          <p:sp>
            <p:nvSpPr>
              <p:cNvPr id="51" name="Ellipse 50"/>
              <p:cNvSpPr/>
              <p:nvPr/>
            </p:nvSpPr>
            <p:spPr>
              <a:xfrm>
                <a:off x="669218" y="676240"/>
                <a:ext cx="6948000" cy="5204608"/>
              </a:xfrm>
              <a:prstGeom prst="ellips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latin typeface="Arial Narrow" panose="020B0606020202030204" pitchFamily="34" charset="0"/>
                </a:endParaRPr>
              </a:p>
            </p:txBody>
          </p:sp>
          <p:grpSp>
            <p:nvGrpSpPr>
              <p:cNvPr id="50" name="Groupe 49"/>
              <p:cNvGrpSpPr/>
              <p:nvPr/>
            </p:nvGrpSpPr>
            <p:grpSpPr>
              <a:xfrm>
                <a:off x="726450" y="1132311"/>
                <a:ext cx="6846341" cy="4450135"/>
                <a:chOff x="726450" y="1132311"/>
                <a:chExt cx="6846341" cy="4450135"/>
              </a:xfrm>
            </p:grpSpPr>
            <p:sp>
              <p:nvSpPr>
                <p:cNvPr id="3" name="Ellipse 2"/>
                <p:cNvSpPr/>
                <p:nvPr/>
              </p:nvSpPr>
              <p:spPr>
                <a:xfrm>
                  <a:off x="726450" y="1132311"/>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Banques</a:t>
                  </a:r>
                </a:p>
              </p:txBody>
            </p:sp>
            <p:sp>
              <p:nvSpPr>
                <p:cNvPr id="4" name="Ellipse 3"/>
                <p:cNvSpPr/>
                <p:nvPr/>
              </p:nvSpPr>
              <p:spPr>
                <a:xfrm>
                  <a:off x="6168791" y="1132311"/>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Autorités</a:t>
                  </a:r>
                </a:p>
              </p:txBody>
            </p:sp>
            <p:sp>
              <p:nvSpPr>
                <p:cNvPr id="5" name="Ellipse 4"/>
                <p:cNvSpPr/>
                <p:nvPr/>
              </p:nvSpPr>
              <p:spPr>
                <a:xfrm>
                  <a:off x="5916927" y="5077521"/>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Transitaires</a:t>
                  </a:r>
                </a:p>
              </p:txBody>
            </p:sp>
            <p:sp>
              <p:nvSpPr>
                <p:cNvPr id="6" name="Ellipse 5"/>
                <p:cNvSpPr/>
                <p:nvPr/>
              </p:nvSpPr>
              <p:spPr>
                <a:xfrm>
                  <a:off x="860600" y="5039733"/>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Assurances</a:t>
                  </a:r>
                </a:p>
              </p:txBody>
            </p:sp>
          </p:grpSp>
        </p:grpSp>
        <p:grpSp>
          <p:nvGrpSpPr>
            <p:cNvPr id="47" name="Groupe 46"/>
            <p:cNvGrpSpPr/>
            <p:nvPr/>
          </p:nvGrpSpPr>
          <p:grpSpPr>
            <a:xfrm>
              <a:off x="1364842" y="1200249"/>
              <a:ext cx="5531446" cy="4483471"/>
              <a:chOff x="1416852" y="1363734"/>
              <a:chExt cx="5531446" cy="4483471"/>
            </a:xfrm>
          </p:grpSpPr>
          <p:sp>
            <p:nvSpPr>
              <p:cNvPr id="8" name="Rectangle à coins arrondis 7"/>
              <p:cNvSpPr/>
              <p:nvPr/>
            </p:nvSpPr>
            <p:spPr>
              <a:xfrm>
                <a:off x="3425473" y="1363734"/>
                <a:ext cx="1512000"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Partenaires</a:t>
                </a:r>
              </a:p>
            </p:txBody>
          </p:sp>
          <p:sp>
            <p:nvSpPr>
              <p:cNvPr id="10" name="Rectangle à coins arrondis 9"/>
              <p:cNvSpPr/>
              <p:nvPr/>
            </p:nvSpPr>
            <p:spPr>
              <a:xfrm>
                <a:off x="3425473" y="5523205"/>
                <a:ext cx="1512000"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Concurrents </a:t>
                </a:r>
              </a:p>
            </p:txBody>
          </p:sp>
          <p:cxnSp>
            <p:nvCxnSpPr>
              <p:cNvPr id="36" name="Connecteur droit avec flèche 35"/>
              <p:cNvCxnSpPr>
                <a:stCxn id="2" idx="4"/>
              </p:cNvCxnSpPr>
              <p:nvPr/>
            </p:nvCxnSpPr>
            <p:spPr>
              <a:xfrm>
                <a:off x="4174064" y="4166645"/>
                <a:ext cx="0" cy="900000"/>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4195228" y="2182222"/>
                <a:ext cx="0" cy="900000"/>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5" name="Groupe 44"/>
              <p:cNvGrpSpPr/>
              <p:nvPr/>
            </p:nvGrpSpPr>
            <p:grpSpPr>
              <a:xfrm>
                <a:off x="1416852" y="1816311"/>
                <a:ext cx="5531446" cy="3600000"/>
                <a:chOff x="1416852" y="1816311"/>
                <a:chExt cx="5531446" cy="3600000"/>
              </a:xfrm>
            </p:grpSpPr>
            <p:sp>
              <p:nvSpPr>
                <p:cNvPr id="15" name="Ellipse 14"/>
                <p:cNvSpPr/>
                <p:nvPr/>
              </p:nvSpPr>
              <p:spPr>
                <a:xfrm>
                  <a:off x="1924064" y="1816311"/>
                  <a:ext cx="4500000" cy="3600000"/>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latin typeface="Arial Narrow" panose="020B0606020202030204" pitchFamily="34" charset="0"/>
                  </a:endParaRPr>
                </a:p>
              </p:txBody>
            </p:sp>
            <p:sp>
              <p:nvSpPr>
                <p:cNvPr id="2" name="Ellipse 1"/>
                <p:cNvSpPr/>
                <p:nvPr/>
              </p:nvSpPr>
              <p:spPr>
                <a:xfrm>
                  <a:off x="3310064" y="3065978"/>
                  <a:ext cx="1728000" cy="1100667"/>
                </a:xfrm>
                <a:prstGeom prst="ellipse">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fr-FR" sz="1350" b="1" dirty="0">
                      <a:latin typeface="Arial Narrow" panose="020B0606020202030204" pitchFamily="34" charset="0"/>
                    </a:rPr>
                    <a:t>Système d’information</a:t>
                  </a:r>
                </a:p>
                <a:p>
                  <a:pPr algn="ctr"/>
                  <a:endParaRPr lang="fr-FR" sz="1350" b="1" dirty="0">
                    <a:latin typeface="Arial Narrow" panose="020B0606020202030204" pitchFamily="34" charset="0"/>
                  </a:endParaRPr>
                </a:p>
              </p:txBody>
            </p:sp>
            <p:sp>
              <p:nvSpPr>
                <p:cNvPr id="7" name="Rectangle à coins arrondis 6"/>
                <p:cNvSpPr/>
                <p:nvPr/>
              </p:nvSpPr>
              <p:spPr>
                <a:xfrm rot="16200000">
                  <a:off x="724364" y="3404718"/>
                  <a:ext cx="1708976"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Fournisseurs</a:t>
                  </a:r>
                </a:p>
              </p:txBody>
            </p:sp>
            <p:sp>
              <p:nvSpPr>
                <p:cNvPr id="9" name="Rectangle à coins arrondis 8"/>
                <p:cNvSpPr/>
                <p:nvPr/>
              </p:nvSpPr>
              <p:spPr>
                <a:xfrm rot="16200000">
                  <a:off x="5931810" y="3404718"/>
                  <a:ext cx="1708976"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Clients usagers</a:t>
                  </a:r>
                </a:p>
              </p:txBody>
            </p:sp>
            <p:sp>
              <p:nvSpPr>
                <p:cNvPr id="12" name="Rectangle à coins arrondis 11"/>
                <p:cNvSpPr/>
                <p:nvPr/>
              </p:nvSpPr>
              <p:spPr>
                <a:xfrm>
                  <a:off x="6076591" y="3490311"/>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fr-FR" sz="1050" b="1" dirty="0">
                      <a:solidFill>
                        <a:schemeClr val="accent5">
                          <a:lumMod val="75000"/>
                        </a:schemeClr>
                      </a:solidFill>
                      <a:latin typeface="Arial Narrow" panose="020B0606020202030204" pitchFamily="34" charset="0"/>
                    </a:rPr>
                    <a:t>CRM</a:t>
                  </a:r>
                </a:p>
              </p:txBody>
            </p:sp>
            <p:sp>
              <p:nvSpPr>
                <p:cNvPr id="18" name="Rectangle à coins arrondis 17"/>
                <p:cNvSpPr/>
                <p:nvPr/>
              </p:nvSpPr>
              <p:spPr>
                <a:xfrm>
                  <a:off x="1751893" y="3490311"/>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1050" b="1" dirty="0">
                      <a:solidFill>
                        <a:schemeClr val="accent5">
                          <a:lumMod val="75000"/>
                        </a:schemeClr>
                      </a:solidFill>
                      <a:latin typeface="Arial Narrow" panose="020B0606020202030204" pitchFamily="34" charset="0"/>
                    </a:rPr>
                    <a:t>SRM</a:t>
                  </a:r>
                </a:p>
              </p:txBody>
            </p:sp>
            <p:cxnSp>
              <p:nvCxnSpPr>
                <p:cNvPr id="43" name="Connecteur droit avec flèche 42"/>
                <p:cNvCxnSpPr/>
                <p:nvPr/>
              </p:nvCxnSpPr>
              <p:spPr>
                <a:xfrm flipV="1">
                  <a:off x="5038064" y="3616311"/>
                  <a:ext cx="900000" cy="1"/>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V="1">
                  <a:off x="2392010" y="3616311"/>
                  <a:ext cx="900000" cy="1"/>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7" name="Rectangle à coins arrondis 16"/>
              <p:cNvSpPr/>
              <p:nvPr/>
            </p:nvSpPr>
            <p:spPr>
              <a:xfrm>
                <a:off x="3925273" y="1696214"/>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EDI</a:t>
                </a:r>
              </a:p>
            </p:txBody>
          </p:sp>
          <p:sp>
            <p:nvSpPr>
              <p:cNvPr id="19" name="Rectangle à coins arrondis 18"/>
              <p:cNvSpPr/>
              <p:nvPr/>
            </p:nvSpPr>
            <p:spPr>
              <a:xfrm>
                <a:off x="3925273" y="5281887"/>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BI</a:t>
                </a:r>
              </a:p>
            </p:txBody>
          </p:sp>
        </p:grpSp>
      </p:grpSp>
      <p:sp>
        <p:nvSpPr>
          <p:cNvPr id="56" name="ZoneTexte 55"/>
          <p:cNvSpPr txBox="1"/>
          <p:nvPr/>
        </p:nvSpPr>
        <p:spPr>
          <a:xfrm>
            <a:off x="1335707" y="867016"/>
            <a:ext cx="3033827" cy="307777"/>
          </a:xfrm>
          <a:prstGeom prst="rect">
            <a:avLst/>
          </a:prstGeom>
          <a:noFill/>
        </p:spPr>
        <p:txBody>
          <a:bodyPr wrap="square" rtlCol="0">
            <a:spAutoFit/>
          </a:bodyPr>
          <a:lstStyle/>
          <a:p>
            <a:r>
              <a:rPr lang="fr-FR" sz="1400" b="1" dirty="0">
                <a:solidFill>
                  <a:schemeClr val="accent3"/>
                </a:solidFill>
              </a:rPr>
              <a:t>L’écosystème de l’organisation</a:t>
            </a:r>
          </a:p>
        </p:txBody>
      </p:sp>
      <p:sp>
        <p:nvSpPr>
          <p:cNvPr id="57" name="ZoneTexte 56"/>
          <p:cNvSpPr txBox="1"/>
          <p:nvPr/>
        </p:nvSpPr>
        <p:spPr>
          <a:xfrm>
            <a:off x="3325269" y="1102240"/>
            <a:ext cx="2493463" cy="300082"/>
          </a:xfrm>
          <a:prstGeom prst="rect">
            <a:avLst/>
          </a:prstGeom>
          <a:noFill/>
        </p:spPr>
        <p:txBody>
          <a:bodyPr wrap="square" rtlCol="0">
            <a:spAutoFit/>
          </a:bodyPr>
          <a:lstStyle/>
          <a:p>
            <a:r>
              <a:rPr lang="fr-FR" sz="1350" b="1" dirty="0">
                <a:solidFill>
                  <a:schemeClr val="accent5">
                    <a:lumMod val="75000"/>
                  </a:schemeClr>
                </a:solidFill>
                <a:latin typeface="Arial Narrow" panose="020B0606020202030204" pitchFamily="34" charset="0"/>
              </a:rPr>
              <a:t> L’organisation et ses fonctions</a:t>
            </a:r>
          </a:p>
        </p:txBody>
      </p:sp>
      <p:sp>
        <p:nvSpPr>
          <p:cNvPr id="58" name="Titre 57"/>
          <p:cNvSpPr>
            <a:spLocks noGrp="1"/>
          </p:cNvSpPr>
          <p:nvPr>
            <p:ph type="title"/>
          </p:nvPr>
        </p:nvSpPr>
        <p:spPr>
          <a:xfrm>
            <a:off x="744436" y="135841"/>
            <a:ext cx="7159795" cy="442211"/>
          </a:xfrm>
        </p:spPr>
        <p:txBody>
          <a:bodyPr>
            <a:normAutofit fontScale="90000"/>
          </a:bodyPr>
          <a:lstStyle/>
          <a:p>
            <a:r>
              <a:rPr lang="fr-FR" dirty="0"/>
              <a:t>Le système d’information de l’organisation </a:t>
            </a:r>
            <a:br>
              <a:rPr lang="fr-FR" dirty="0"/>
            </a:br>
            <a:r>
              <a:rPr lang="fr-FR" dirty="0"/>
              <a:t>L’espace professionnel numérique</a:t>
            </a:r>
          </a:p>
        </p:txBody>
      </p:sp>
      <p:sp>
        <p:nvSpPr>
          <p:cNvPr id="59" name="ZoneTexte 58"/>
          <p:cNvSpPr txBox="1"/>
          <p:nvPr/>
        </p:nvSpPr>
        <p:spPr>
          <a:xfrm>
            <a:off x="64626" y="4290140"/>
            <a:ext cx="4304907" cy="784830"/>
          </a:xfrm>
          <a:prstGeom prst="rect">
            <a:avLst/>
          </a:prstGeom>
          <a:noFill/>
        </p:spPr>
        <p:txBody>
          <a:bodyPr wrap="square" rtlCol="0">
            <a:spAutoFit/>
          </a:bodyPr>
          <a:lstStyle/>
          <a:p>
            <a:r>
              <a:rPr lang="fr-FR" sz="900" dirty="0">
                <a:solidFill>
                  <a:schemeClr val="tx1">
                    <a:lumMod val="65000"/>
                    <a:lumOff val="35000"/>
                  </a:schemeClr>
                </a:solidFill>
              </a:rPr>
              <a:t>SRM : management de la relation fournisseur </a:t>
            </a:r>
          </a:p>
          <a:p>
            <a:r>
              <a:rPr lang="fr-FR" sz="900" dirty="0">
                <a:solidFill>
                  <a:schemeClr val="tx1">
                    <a:lumMod val="65000"/>
                    <a:lumOff val="35000"/>
                  </a:schemeClr>
                </a:solidFill>
              </a:rPr>
              <a:t>CRM : management de la relation client</a:t>
            </a:r>
          </a:p>
          <a:p>
            <a:r>
              <a:rPr lang="fr-FR" sz="900" dirty="0">
                <a:solidFill>
                  <a:schemeClr val="tx1">
                    <a:lumMod val="65000"/>
                    <a:lumOff val="35000"/>
                  </a:schemeClr>
                </a:solidFill>
              </a:rPr>
              <a:t>EDI : échange de données informatisé</a:t>
            </a:r>
          </a:p>
          <a:p>
            <a:r>
              <a:rPr lang="fr-FR" sz="900" dirty="0">
                <a:solidFill>
                  <a:schemeClr val="tx1">
                    <a:lumMod val="65000"/>
                    <a:lumOff val="35000"/>
                  </a:schemeClr>
                </a:solidFill>
              </a:rPr>
              <a:t>BI : informatique décisionnelle - business intelligence – ERP : </a:t>
            </a:r>
            <a:r>
              <a:rPr lang="fr-FR" sz="900" dirty="0"/>
              <a:t>Enterprise Resource Planning</a:t>
            </a:r>
            <a:endParaRPr lang="fr-FR" sz="900" dirty="0">
              <a:solidFill>
                <a:schemeClr val="tx1">
                  <a:lumMod val="65000"/>
                  <a:lumOff val="35000"/>
                </a:schemeClr>
              </a:solidFill>
            </a:endParaRPr>
          </a:p>
        </p:txBody>
      </p:sp>
      <p:sp>
        <p:nvSpPr>
          <p:cNvPr id="61" name="ZoneTexte 60"/>
          <p:cNvSpPr txBox="1"/>
          <p:nvPr/>
        </p:nvSpPr>
        <p:spPr>
          <a:xfrm>
            <a:off x="7246120" y="4696076"/>
            <a:ext cx="1966960" cy="230832"/>
          </a:xfrm>
          <a:prstGeom prst="rect">
            <a:avLst/>
          </a:prstGeom>
          <a:noFill/>
        </p:spPr>
        <p:txBody>
          <a:bodyPr wrap="square" rtlCol="0">
            <a:spAutoFit/>
          </a:bodyPr>
          <a:lstStyle/>
          <a:p>
            <a:r>
              <a:rPr lang="fr-FR" sz="900" dirty="0">
                <a:solidFill>
                  <a:schemeClr val="tx1">
                    <a:lumMod val="65000"/>
                    <a:lumOff val="35000"/>
                  </a:schemeClr>
                </a:solidFill>
              </a:rPr>
              <a:t>Source : </a:t>
            </a:r>
            <a:r>
              <a:rPr lang="fr-FR" sz="900" dirty="0">
                <a:solidFill>
                  <a:schemeClr val="tx1">
                    <a:lumMod val="65000"/>
                    <a:lumOff val="35000"/>
                  </a:schemeClr>
                </a:solidFill>
                <a:hlinkClick r:id="rId3"/>
              </a:rPr>
              <a:t>Harvard Business </a:t>
            </a:r>
            <a:r>
              <a:rPr lang="fr-FR" sz="900" dirty="0" err="1">
                <a:solidFill>
                  <a:schemeClr val="tx1">
                    <a:lumMod val="65000"/>
                    <a:lumOff val="35000"/>
                  </a:schemeClr>
                </a:solidFill>
                <a:hlinkClick r:id="rId3"/>
              </a:rPr>
              <a:t>review</a:t>
            </a:r>
            <a:endParaRPr lang="fr-FR" sz="900" dirty="0">
              <a:solidFill>
                <a:schemeClr val="tx1">
                  <a:lumMod val="65000"/>
                  <a:lumOff val="35000"/>
                </a:schemeClr>
              </a:solidFill>
            </a:endParaRPr>
          </a:p>
        </p:txBody>
      </p:sp>
      <p:sp>
        <p:nvSpPr>
          <p:cNvPr id="42" name="Rectangle à coins arrondis 41"/>
          <p:cNvSpPr/>
          <p:nvPr/>
        </p:nvSpPr>
        <p:spPr>
          <a:xfrm>
            <a:off x="4213480" y="3014406"/>
            <a:ext cx="697451" cy="1893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rPr>
              <a:t>ERP OU PGI</a:t>
            </a:r>
          </a:p>
        </p:txBody>
      </p:sp>
      <p:grpSp>
        <p:nvGrpSpPr>
          <p:cNvPr id="16" name="Groupe 15"/>
          <p:cNvGrpSpPr/>
          <p:nvPr/>
        </p:nvGrpSpPr>
        <p:grpSpPr>
          <a:xfrm>
            <a:off x="7855146" y="1439496"/>
            <a:ext cx="1114603" cy="799891"/>
            <a:chOff x="439742" y="2452204"/>
            <a:chExt cx="1114603" cy="799891"/>
          </a:xfrm>
        </p:grpSpPr>
        <p:pic>
          <p:nvPicPr>
            <p:cNvPr id="46" name="Image 45"/>
            <p:cNvPicPr>
              <a:picLocks noChangeAspect="1"/>
            </p:cNvPicPr>
            <p:nvPr/>
          </p:nvPicPr>
          <p:blipFill rotWithShape="1">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8037" t="9009" r="16651" b="25140"/>
            <a:stretch/>
          </p:blipFill>
          <p:spPr>
            <a:xfrm>
              <a:off x="683340" y="2452204"/>
              <a:ext cx="627407" cy="557695"/>
            </a:xfrm>
            <a:prstGeom prst="rect">
              <a:avLst/>
            </a:prstGeom>
          </p:spPr>
        </p:pic>
        <p:sp>
          <p:nvSpPr>
            <p:cNvPr id="48" name="ZoneTexte 47"/>
            <p:cNvSpPr txBox="1"/>
            <p:nvPr/>
          </p:nvSpPr>
          <p:spPr>
            <a:xfrm>
              <a:off x="439742" y="2944318"/>
              <a:ext cx="1114603" cy="307777"/>
            </a:xfrm>
            <a:prstGeom prst="rect">
              <a:avLst/>
            </a:prstGeom>
            <a:noFill/>
          </p:spPr>
          <p:txBody>
            <a:bodyPr wrap="square" rtlCol="0">
              <a:spAutoFit/>
            </a:bodyPr>
            <a:lstStyle/>
            <a:p>
              <a:pPr algn="ctr"/>
              <a:r>
                <a:rPr lang="fr-FR" sz="1400" b="1" dirty="0">
                  <a:solidFill>
                    <a:schemeClr val="accent5">
                      <a:lumMod val="75000"/>
                    </a:schemeClr>
                  </a:solidFill>
                  <a:latin typeface="Arial Narrow" panose="020B0606020202030204" pitchFamily="34" charset="0"/>
                </a:rPr>
                <a:t>Data center</a:t>
              </a:r>
            </a:p>
          </p:txBody>
        </p:sp>
      </p:grpSp>
      <p:pic>
        <p:nvPicPr>
          <p:cNvPr id="55" name="Image 54"/>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931944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e 53"/>
          <p:cNvGrpSpPr/>
          <p:nvPr/>
        </p:nvGrpSpPr>
        <p:grpSpPr>
          <a:xfrm>
            <a:off x="3491549" y="2365734"/>
            <a:ext cx="2245611" cy="1143864"/>
            <a:chOff x="2702617" y="2650493"/>
            <a:chExt cx="2994148" cy="1645485"/>
          </a:xfrm>
        </p:grpSpPr>
        <p:sp>
          <p:nvSpPr>
            <p:cNvPr id="24" name="Rectangle à coins arrondis 23"/>
            <p:cNvSpPr/>
            <p:nvPr/>
          </p:nvSpPr>
          <p:spPr>
            <a:xfrm>
              <a:off x="3272997" y="2650493"/>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Achat</a:t>
              </a:r>
            </a:p>
          </p:txBody>
        </p:sp>
        <p:sp>
          <p:nvSpPr>
            <p:cNvPr id="25" name="Rectangle à coins arrondis 24"/>
            <p:cNvSpPr/>
            <p:nvPr/>
          </p:nvSpPr>
          <p:spPr>
            <a:xfrm>
              <a:off x="2847537" y="2983963"/>
              <a:ext cx="540000" cy="2896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RH</a:t>
              </a:r>
            </a:p>
          </p:txBody>
        </p:sp>
        <p:sp>
          <p:nvSpPr>
            <p:cNvPr id="26" name="Rectangle à coins arrondis 25"/>
            <p:cNvSpPr/>
            <p:nvPr/>
          </p:nvSpPr>
          <p:spPr>
            <a:xfrm>
              <a:off x="2702617" y="3678607"/>
              <a:ext cx="585323"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Compta</a:t>
              </a:r>
            </a:p>
          </p:txBody>
        </p:sp>
        <p:sp>
          <p:nvSpPr>
            <p:cNvPr id="27" name="Rectangle à coins arrondis 26"/>
            <p:cNvSpPr/>
            <p:nvPr/>
          </p:nvSpPr>
          <p:spPr>
            <a:xfrm>
              <a:off x="3287940" y="4038448"/>
              <a:ext cx="585323"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Finance</a:t>
              </a:r>
            </a:p>
          </p:txBody>
        </p:sp>
        <p:sp>
          <p:nvSpPr>
            <p:cNvPr id="28" name="Rectangle à coins arrondis 27"/>
            <p:cNvSpPr/>
            <p:nvPr/>
          </p:nvSpPr>
          <p:spPr>
            <a:xfrm>
              <a:off x="4431751" y="4071521"/>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Production</a:t>
              </a:r>
            </a:p>
          </p:txBody>
        </p:sp>
        <p:sp>
          <p:nvSpPr>
            <p:cNvPr id="29" name="Rectangle à coins arrondis 28"/>
            <p:cNvSpPr/>
            <p:nvPr/>
          </p:nvSpPr>
          <p:spPr>
            <a:xfrm>
              <a:off x="4757023" y="3745368"/>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Stock</a:t>
              </a:r>
            </a:p>
          </p:txBody>
        </p:sp>
        <p:sp>
          <p:nvSpPr>
            <p:cNvPr id="30" name="Rectangle à coins arrondis 29"/>
            <p:cNvSpPr/>
            <p:nvPr/>
          </p:nvSpPr>
          <p:spPr>
            <a:xfrm>
              <a:off x="4838238" y="2968111"/>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Vente</a:t>
              </a:r>
            </a:p>
          </p:txBody>
        </p:sp>
        <p:sp>
          <p:nvSpPr>
            <p:cNvPr id="34" name="Rectangle à coins arrondis 33"/>
            <p:cNvSpPr/>
            <p:nvPr/>
          </p:nvSpPr>
          <p:spPr>
            <a:xfrm>
              <a:off x="4456203" y="2654952"/>
              <a:ext cx="858527" cy="224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Marketing </a:t>
              </a:r>
            </a:p>
          </p:txBody>
        </p:sp>
      </p:grpSp>
      <p:grpSp>
        <p:nvGrpSpPr>
          <p:cNvPr id="53" name="Groupe 52"/>
          <p:cNvGrpSpPr/>
          <p:nvPr/>
        </p:nvGrpSpPr>
        <p:grpSpPr>
          <a:xfrm>
            <a:off x="1966500" y="993326"/>
            <a:ext cx="5211000" cy="3618000"/>
            <a:chOff x="669218" y="676240"/>
            <a:chExt cx="6948000" cy="5204608"/>
          </a:xfrm>
        </p:grpSpPr>
        <p:grpSp>
          <p:nvGrpSpPr>
            <p:cNvPr id="52" name="Groupe 51"/>
            <p:cNvGrpSpPr/>
            <p:nvPr/>
          </p:nvGrpSpPr>
          <p:grpSpPr>
            <a:xfrm>
              <a:off x="669218" y="676240"/>
              <a:ext cx="6948000" cy="5204608"/>
              <a:chOff x="669218" y="676240"/>
              <a:chExt cx="6948000" cy="5204608"/>
            </a:xfrm>
          </p:grpSpPr>
          <p:sp>
            <p:nvSpPr>
              <p:cNvPr id="51" name="Ellipse 50"/>
              <p:cNvSpPr/>
              <p:nvPr/>
            </p:nvSpPr>
            <p:spPr>
              <a:xfrm>
                <a:off x="669218" y="676240"/>
                <a:ext cx="6948000" cy="5204608"/>
              </a:xfrm>
              <a:prstGeom prst="ellipse">
                <a:avLst/>
              </a:prstGeom>
              <a:no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latin typeface="Arial Narrow" panose="020B0606020202030204" pitchFamily="34" charset="0"/>
                </a:endParaRPr>
              </a:p>
            </p:txBody>
          </p:sp>
          <p:grpSp>
            <p:nvGrpSpPr>
              <p:cNvPr id="50" name="Groupe 49"/>
              <p:cNvGrpSpPr/>
              <p:nvPr/>
            </p:nvGrpSpPr>
            <p:grpSpPr>
              <a:xfrm>
                <a:off x="726450" y="1132311"/>
                <a:ext cx="6846341" cy="4450135"/>
                <a:chOff x="726450" y="1132311"/>
                <a:chExt cx="6846341" cy="4450135"/>
              </a:xfrm>
            </p:grpSpPr>
            <p:sp>
              <p:nvSpPr>
                <p:cNvPr id="3" name="Ellipse 2"/>
                <p:cNvSpPr/>
                <p:nvPr/>
              </p:nvSpPr>
              <p:spPr>
                <a:xfrm>
                  <a:off x="726450" y="1132311"/>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Banques</a:t>
                  </a:r>
                </a:p>
              </p:txBody>
            </p:sp>
            <p:sp>
              <p:nvSpPr>
                <p:cNvPr id="4" name="Ellipse 3"/>
                <p:cNvSpPr/>
                <p:nvPr/>
              </p:nvSpPr>
              <p:spPr>
                <a:xfrm>
                  <a:off x="6168791" y="1132311"/>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Autorités</a:t>
                  </a:r>
                </a:p>
              </p:txBody>
            </p:sp>
            <p:sp>
              <p:nvSpPr>
                <p:cNvPr id="5" name="Ellipse 4"/>
                <p:cNvSpPr/>
                <p:nvPr/>
              </p:nvSpPr>
              <p:spPr>
                <a:xfrm>
                  <a:off x="5916927" y="5077521"/>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Transitaires</a:t>
                  </a:r>
                </a:p>
              </p:txBody>
            </p:sp>
            <p:sp>
              <p:nvSpPr>
                <p:cNvPr id="6" name="Ellipse 5"/>
                <p:cNvSpPr/>
                <p:nvPr/>
              </p:nvSpPr>
              <p:spPr>
                <a:xfrm>
                  <a:off x="860600" y="5039733"/>
                  <a:ext cx="1404000" cy="504925"/>
                </a:xfrm>
                <a:prstGeom prst="ellipse">
                  <a:avLst/>
                </a:prstGeom>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fr-FR" sz="1200" b="1" spc="23" dirty="0">
                      <a:latin typeface="Arial Narrow" panose="020B0606020202030204" pitchFamily="34" charset="0"/>
                    </a:rPr>
                    <a:t>Assurances</a:t>
                  </a:r>
                </a:p>
              </p:txBody>
            </p:sp>
          </p:grpSp>
        </p:grpSp>
        <p:grpSp>
          <p:nvGrpSpPr>
            <p:cNvPr id="47" name="Groupe 46"/>
            <p:cNvGrpSpPr/>
            <p:nvPr/>
          </p:nvGrpSpPr>
          <p:grpSpPr>
            <a:xfrm>
              <a:off x="1364842" y="1200249"/>
              <a:ext cx="5531446" cy="4483471"/>
              <a:chOff x="1416852" y="1363734"/>
              <a:chExt cx="5531446" cy="4483471"/>
            </a:xfrm>
          </p:grpSpPr>
          <p:sp>
            <p:nvSpPr>
              <p:cNvPr id="8" name="Rectangle à coins arrondis 7"/>
              <p:cNvSpPr/>
              <p:nvPr/>
            </p:nvSpPr>
            <p:spPr>
              <a:xfrm>
                <a:off x="3425473" y="1363734"/>
                <a:ext cx="1512000"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Partenaires</a:t>
                </a:r>
              </a:p>
            </p:txBody>
          </p:sp>
          <p:sp>
            <p:nvSpPr>
              <p:cNvPr id="10" name="Rectangle à coins arrondis 9"/>
              <p:cNvSpPr/>
              <p:nvPr/>
            </p:nvSpPr>
            <p:spPr>
              <a:xfrm>
                <a:off x="3425473" y="5523205"/>
                <a:ext cx="1512000"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Concurrents </a:t>
                </a:r>
              </a:p>
            </p:txBody>
          </p:sp>
          <p:cxnSp>
            <p:nvCxnSpPr>
              <p:cNvPr id="36" name="Connecteur droit avec flèche 35"/>
              <p:cNvCxnSpPr>
                <a:stCxn id="2" idx="4"/>
              </p:cNvCxnSpPr>
              <p:nvPr/>
            </p:nvCxnSpPr>
            <p:spPr>
              <a:xfrm>
                <a:off x="4174064" y="4166645"/>
                <a:ext cx="0" cy="900000"/>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4195228" y="2182222"/>
                <a:ext cx="0" cy="900000"/>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5" name="Groupe 44"/>
              <p:cNvGrpSpPr/>
              <p:nvPr/>
            </p:nvGrpSpPr>
            <p:grpSpPr>
              <a:xfrm>
                <a:off x="1416852" y="1816311"/>
                <a:ext cx="5531446" cy="3600000"/>
                <a:chOff x="1416852" y="1816311"/>
                <a:chExt cx="5531446" cy="3600000"/>
              </a:xfrm>
            </p:grpSpPr>
            <p:sp>
              <p:nvSpPr>
                <p:cNvPr id="15" name="Ellipse 14"/>
                <p:cNvSpPr/>
                <p:nvPr/>
              </p:nvSpPr>
              <p:spPr>
                <a:xfrm>
                  <a:off x="1924064" y="1816311"/>
                  <a:ext cx="4500000" cy="3600000"/>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latin typeface="Arial Narrow" panose="020B0606020202030204" pitchFamily="34" charset="0"/>
                  </a:endParaRPr>
                </a:p>
              </p:txBody>
            </p:sp>
            <p:sp>
              <p:nvSpPr>
                <p:cNvPr id="2" name="Ellipse 1"/>
                <p:cNvSpPr/>
                <p:nvPr/>
              </p:nvSpPr>
              <p:spPr>
                <a:xfrm>
                  <a:off x="3310064" y="3065978"/>
                  <a:ext cx="1728000" cy="1100667"/>
                </a:xfrm>
                <a:prstGeom prst="ellipse">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fr-FR" sz="1350" b="1" dirty="0">
                      <a:latin typeface="Arial Narrow" panose="020B0606020202030204" pitchFamily="34" charset="0"/>
                    </a:rPr>
                    <a:t>Système d’information</a:t>
                  </a:r>
                </a:p>
                <a:p>
                  <a:pPr algn="ctr"/>
                  <a:endParaRPr lang="fr-FR" sz="1350" b="1" dirty="0">
                    <a:latin typeface="Arial Narrow" panose="020B0606020202030204" pitchFamily="34" charset="0"/>
                  </a:endParaRPr>
                </a:p>
              </p:txBody>
            </p:sp>
            <p:sp>
              <p:nvSpPr>
                <p:cNvPr id="7" name="Rectangle à coins arrondis 6"/>
                <p:cNvSpPr/>
                <p:nvPr/>
              </p:nvSpPr>
              <p:spPr>
                <a:xfrm rot="16200000">
                  <a:off x="724364" y="3404718"/>
                  <a:ext cx="1708976"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Fournisseurs</a:t>
                  </a:r>
                </a:p>
              </p:txBody>
            </p:sp>
            <p:sp>
              <p:nvSpPr>
                <p:cNvPr id="9" name="Rectangle à coins arrondis 8"/>
                <p:cNvSpPr/>
                <p:nvPr/>
              </p:nvSpPr>
              <p:spPr>
                <a:xfrm rot="16200000">
                  <a:off x="5931810" y="3404718"/>
                  <a:ext cx="1708976" cy="324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b="1" spc="23" dirty="0">
                      <a:latin typeface="Arial Narrow" panose="020B0606020202030204" pitchFamily="34" charset="0"/>
                    </a:rPr>
                    <a:t>Clients usagers</a:t>
                  </a:r>
                </a:p>
              </p:txBody>
            </p:sp>
            <p:sp>
              <p:nvSpPr>
                <p:cNvPr id="12" name="Rectangle à coins arrondis 11"/>
                <p:cNvSpPr/>
                <p:nvPr/>
              </p:nvSpPr>
              <p:spPr>
                <a:xfrm>
                  <a:off x="6076591" y="3490311"/>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fr-FR" sz="1050" b="1" dirty="0">
                      <a:solidFill>
                        <a:schemeClr val="accent5">
                          <a:lumMod val="75000"/>
                        </a:schemeClr>
                      </a:solidFill>
                      <a:latin typeface="Arial Narrow" panose="020B0606020202030204" pitchFamily="34" charset="0"/>
                    </a:rPr>
                    <a:t>CRM</a:t>
                  </a:r>
                </a:p>
              </p:txBody>
            </p:sp>
            <p:sp>
              <p:nvSpPr>
                <p:cNvPr id="18" name="Rectangle à coins arrondis 17"/>
                <p:cNvSpPr/>
                <p:nvPr/>
              </p:nvSpPr>
              <p:spPr>
                <a:xfrm>
                  <a:off x="1751893" y="3490311"/>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fr-FR" sz="1050" b="1" dirty="0">
                      <a:solidFill>
                        <a:schemeClr val="accent5">
                          <a:lumMod val="75000"/>
                        </a:schemeClr>
                      </a:solidFill>
                      <a:latin typeface="Arial Narrow" panose="020B0606020202030204" pitchFamily="34" charset="0"/>
                    </a:rPr>
                    <a:t>SRM</a:t>
                  </a:r>
                </a:p>
              </p:txBody>
            </p:sp>
            <p:cxnSp>
              <p:nvCxnSpPr>
                <p:cNvPr id="43" name="Connecteur droit avec flèche 42"/>
                <p:cNvCxnSpPr/>
                <p:nvPr/>
              </p:nvCxnSpPr>
              <p:spPr>
                <a:xfrm flipV="1">
                  <a:off x="5038064" y="3616311"/>
                  <a:ext cx="900000" cy="1"/>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V="1">
                  <a:off x="2392010" y="3616311"/>
                  <a:ext cx="900000" cy="1"/>
                </a:xfrm>
                <a:prstGeom prst="straightConnector1">
                  <a:avLst/>
                </a:prstGeom>
                <a:ln w="1905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7" name="Rectangle à coins arrondis 16"/>
              <p:cNvSpPr/>
              <p:nvPr/>
            </p:nvSpPr>
            <p:spPr>
              <a:xfrm>
                <a:off x="3925273" y="1696214"/>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EDI</a:t>
                </a:r>
              </a:p>
            </p:txBody>
          </p:sp>
          <p:sp>
            <p:nvSpPr>
              <p:cNvPr id="19" name="Rectangle à coins arrondis 18"/>
              <p:cNvSpPr/>
              <p:nvPr/>
            </p:nvSpPr>
            <p:spPr>
              <a:xfrm>
                <a:off x="3925273" y="5281887"/>
                <a:ext cx="540000" cy="25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latin typeface="Arial Narrow" panose="020B0606020202030204" pitchFamily="34" charset="0"/>
                  </a:rPr>
                  <a:t>BI</a:t>
                </a:r>
              </a:p>
            </p:txBody>
          </p:sp>
        </p:grpSp>
      </p:grpSp>
      <p:sp>
        <p:nvSpPr>
          <p:cNvPr id="56" name="ZoneTexte 55"/>
          <p:cNvSpPr txBox="1"/>
          <p:nvPr/>
        </p:nvSpPr>
        <p:spPr>
          <a:xfrm>
            <a:off x="163247" y="882150"/>
            <a:ext cx="2377099" cy="1015663"/>
          </a:xfrm>
          <a:prstGeom prst="rect">
            <a:avLst/>
          </a:prstGeom>
          <a:noFill/>
        </p:spPr>
        <p:txBody>
          <a:bodyPr wrap="square" rtlCol="0">
            <a:spAutoFit/>
          </a:bodyPr>
          <a:lstStyle/>
          <a:p>
            <a:r>
              <a:rPr lang="fr-FR" sz="2000" b="1" dirty="0">
                <a:solidFill>
                  <a:schemeClr val="accent3"/>
                </a:solidFill>
              </a:rPr>
              <a:t>L’écosystème de l’organisation…</a:t>
            </a:r>
          </a:p>
          <a:p>
            <a:endParaRPr lang="fr-FR" sz="2000" b="1" dirty="0">
              <a:solidFill>
                <a:schemeClr val="accent3"/>
              </a:solidFill>
            </a:endParaRPr>
          </a:p>
        </p:txBody>
      </p:sp>
      <p:sp>
        <p:nvSpPr>
          <p:cNvPr id="57" name="ZoneTexte 56"/>
          <p:cNvSpPr txBox="1"/>
          <p:nvPr/>
        </p:nvSpPr>
        <p:spPr>
          <a:xfrm>
            <a:off x="3325269" y="1102240"/>
            <a:ext cx="2493463" cy="300082"/>
          </a:xfrm>
          <a:prstGeom prst="rect">
            <a:avLst/>
          </a:prstGeom>
          <a:noFill/>
        </p:spPr>
        <p:txBody>
          <a:bodyPr wrap="square" rtlCol="0">
            <a:spAutoFit/>
          </a:bodyPr>
          <a:lstStyle/>
          <a:p>
            <a:r>
              <a:rPr lang="fr-FR" sz="1350" b="1" dirty="0">
                <a:solidFill>
                  <a:schemeClr val="accent5">
                    <a:lumMod val="75000"/>
                  </a:schemeClr>
                </a:solidFill>
                <a:latin typeface="Arial Narrow" panose="020B0606020202030204" pitchFamily="34" charset="0"/>
              </a:rPr>
              <a:t> L’organisation et ses fonctions</a:t>
            </a:r>
          </a:p>
        </p:txBody>
      </p:sp>
      <p:sp>
        <p:nvSpPr>
          <p:cNvPr id="59" name="ZoneTexte 58"/>
          <p:cNvSpPr txBox="1"/>
          <p:nvPr/>
        </p:nvSpPr>
        <p:spPr>
          <a:xfrm>
            <a:off x="64626" y="4290140"/>
            <a:ext cx="4304907" cy="784830"/>
          </a:xfrm>
          <a:prstGeom prst="rect">
            <a:avLst/>
          </a:prstGeom>
          <a:noFill/>
        </p:spPr>
        <p:txBody>
          <a:bodyPr wrap="square" rtlCol="0">
            <a:spAutoFit/>
          </a:bodyPr>
          <a:lstStyle/>
          <a:p>
            <a:r>
              <a:rPr lang="fr-FR" sz="900" dirty="0">
                <a:solidFill>
                  <a:schemeClr val="tx1">
                    <a:lumMod val="65000"/>
                    <a:lumOff val="35000"/>
                  </a:schemeClr>
                </a:solidFill>
              </a:rPr>
              <a:t>SRM : management de la relation fournisseur </a:t>
            </a:r>
          </a:p>
          <a:p>
            <a:r>
              <a:rPr lang="fr-FR" sz="900" dirty="0">
                <a:solidFill>
                  <a:schemeClr val="tx1">
                    <a:lumMod val="65000"/>
                    <a:lumOff val="35000"/>
                  </a:schemeClr>
                </a:solidFill>
              </a:rPr>
              <a:t>CRM : management de la relation client</a:t>
            </a:r>
          </a:p>
          <a:p>
            <a:r>
              <a:rPr lang="fr-FR" sz="900" dirty="0">
                <a:solidFill>
                  <a:schemeClr val="tx1">
                    <a:lumMod val="65000"/>
                    <a:lumOff val="35000"/>
                  </a:schemeClr>
                </a:solidFill>
              </a:rPr>
              <a:t>EDI : échange de données informatisé</a:t>
            </a:r>
          </a:p>
          <a:p>
            <a:r>
              <a:rPr lang="fr-FR" sz="900" dirty="0">
                <a:solidFill>
                  <a:schemeClr val="tx1">
                    <a:lumMod val="65000"/>
                    <a:lumOff val="35000"/>
                  </a:schemeClr>
                </a:solidFill>
              </a:rPr>
              <a:t>BI : informatique décisionnelle - business intelligence – ERP : </a:t>
            </a:r>
            <a:r>
              <a:rPr lang="fr-FR" sz="900" dirty="0"/>
              <a:t>Enterprise Resource Planning</a:t>
            </a:r>
            <a:endParaRPr lang="fr-FR" sz="900" dirty="0">
              <a:solidFill>
                <a:schemeClr val="tx1">
                  <a:lumMod val="65000"/>
                  <a:lumOff val="35000"/>
                </a:schemeClr>
              </a:solidFill>
            </a:endParaRPr>
          </a:p>
        </p:txBody>
      </p:sp>
      <p:sp>
        <p:nvSpPr>
          <p:cNvPr id="61" name="ZoneTexte 60"/>
          <p:cNvSpPr txBox="1"/>
          <p:nvPr/>
        </p:nvSpPr>
        <p:spPr>
          <a:xfrm>
            <a:off x="7246120" y="4696076"/>
            <a:ext cx="1966960" cy="230832"/>
          </a:xfrm>
          <a:prstGeom prst="rect">
            <a:avLst/>
          </a:prstGeom>
          <a:noFill/>
        </p:spPr>
        <p:txBody>
          <a:bodyPr wrap="square" rtlCol="0">
            <a:spAutoFit/>
          </a:bodyPr>
          <a:lstStyle/>
          <a:p>
            <a:r>
              <a:rPr lang="fr-FR" sz="900" dirty="0">
                <a:solidFill>
                  <a:schemeClr val="tx1">
                    <a:lumMod val="65000"/>
                    <a:lumOff val="35000"/>
                  </a:schemeClr>
                </a:solidFill>
              </a:rPr>
              <a:t>Source : </a:t>
            </a:r>
            <a:r>
              <a:rPr lang="fr-FR" sz="900" dirty="0">
                <a:solidFill>
                  <a:schemeClr val="tx1">
                    <a:lumMod val="65000"/>
                    <a:lumOff val="35000"/>
                  </a:schemeClr>
                </a:solidFill>
                <a:hlinkClick r:id="rId3"/>
              </a:rPr>
              <a:t>Harvard Business </a:t>
            </a:r>
            <a:r>
              <a:rPr lang="fr-FR" sz="900" dirty="0" err="1">
                <a:solidFill>
                  <a:schemeClr val="tx1">
                    <a:lumMod val="65000"/>
                    <a:lumOff val="35000"/>
                  </a:schemeClr>
                </a:solidFill>
                <a:hlinkClick r:id="rId3"/>
              </a:rPr>
              <a:t>review</a:t>
            </a:r>
            <a:endParaRPr lang="fr-FR" sz="900" dirty="0">
              <a:solidFill>
                <a:schemeClr val="tx1">
                  <a:lumMod val="65000"/>
                  <a:lumOff val="35000"/>
                </a:schemeClr>
              </a:solidFill>
            </a:endParaRPr>
          </a:p>
        </p:txBody>
      </p:sp>
      <p:sp>
        <p:nvSpPr>
          <p:cNvPr id="42" name="Rectangle à coins arrondis 41"/>
          <p:cNvSpPr/>
          <p:nvPr/>
        </p:nvSpPr>
        <p:spPr>
          <a:xfrm>
            <a:off x="4213480" y="3014406"/>
            <a:ext cx="697451" cy="1893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accent5">
                    <a:lumMod val="75000"/>
                  </a:schemeClr>
                </a:solidFill>
              </a:rPr>
              <a:t>ERP OU PGI</a:t>
            </a:r>
          </a:p>
        </p:txBody>
      </p:sp>
      <p:sp>
        <p:nvSpPr>
          <p:cNvPr id="11" name="Ellipse 10"/>
          <p:cNvSpPr/>
          <p:nvPr/>
        </p:nvSpPr>
        <p:spPr>
          <a:xfrm>
            <a:off x="819028" y="848300"/>
            <a:ext cx="7465656" cy="4265620"/>
          </a:xfrm>
          <a:prstGeom prst="ellipse">
            <a:avLst/>
          </a:prstGeom>
          <a:solidFill>
            <a:srgbClr val="FFFFFF">
              <a:alpha val="4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46" name="Imag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8218" y="1125028"/>
            <a:ext cx="4268027" cy="2831770"/>
          </a:xfrm>
          <a:prstGeom prst="rect">
            <a:avLst/>
          </a:prstGeom>
        </p:spPr>
      </p:pic>
      <p:sp>
        <p:nvSpPr>
          <p:cNvPr id="48" name="ZoneTexte 47"/>
          <p:cNvSpPr txBox="1"/>
          <p:nvPr/>
        </p:nvSpPr>
        <p:spPr>
          <a:xfrm>
            <a:off x="7240528" y="1310365"/>
            <a:ext cx="1829079" cy="707886"/>
          </a:xfrm>
          <a:prstGeom prst="rect">
            <a:avLst/>
          </a:prstGeom>
          <a:noFill/>
        </p:spPr>
        <p:txBody>
          <a:bodyPr wrap="square" rtlCol="0">
            <a:spAutoFit/>
          </a:bodyPr>
          <a:lstStyle/>
          <a:p>
            <a:r>
              <a:rPr lang="fr-FR" sz="2000" b="1" dirty="0">
                <a:solidFill>
                  <a:schemeClr val="accent3"/>
                </a:solidFill>
              </a:rPr>
              <a:t>…dans le cloud</a:t>
            </a:r>
          </a:p>
          <a:p>
            <a:r>
              <a:rPr lang="fr-FR" sz="2000" b="1" dirty="0">
                <a:solidFill>
                  <a:schemeClr val="accent3"/>
                </a:solidFill>
              </a:rPr>
              <a:t>FULL </a:t>
            </a:r>
            <a:r>
              <a:rPr lang="fr-FR" sz="2000" b="1" i="1" dirty="0">
                <a:solidFill>
                  <a:schemeClr val="accent3"/>
                </a:solidFill>
              </a:rPr>
              <a:t>WEB</a:t>
            </a:r>
          </a:p>
        </p:txBody>
      </p:sp>
      <p:grpSp>
        <p:nvGrpSpPr>
          <p:cNvPr id="14" name="Groupe 13"/>
          <p:cNvGrpSpPr/>
          <p:nvPr/>
        </p:nvGrpSpPr>
        <p:grpSpPr>
          <a:xfrm>
            <a:off x="7879105" y="2021266"/>
            <a:ext cx="1008976" cy="1007200"/>
            <a:chOff x="516576" y="2192058"/>
            <a:chExt cx="1008976" cy="1007200"/>
          </a:xfrm>
        </p:grpSpPr>
        <p:sp>
          <p:nvSpPr>
            <p:cNvPr id="13" name="ZoneTexte 12"/>
            <p:cNvSpPr txBox="1"/>
            <p:nvPr/>
          </p:nvSpPr>
          <p:spPr>
            <a:xfrm>
              <a:off x="516576" y="2891481"/>
              <a:ext cx="1008976" cy="307777"/>
            </a:xfrm>
            <a:prstGeom prst="rect">
              <a:avLst/>
            </a:prstGeom>
            <a:noFill/>
          </p:spPr>
          <p:txBody>
            <a:bodyPr wrap="square" rtlCol="0">
              <a:spAutoFit/>
            </a:bodyPr>
            <a:lstStyle/>
            <a:p>
              <a:r>
                <a:rPr lang="fr-FR" sz="1400" b="1" dirty="0">
                  <a:solidFill>
                    <a:schemeClr val="accent5">
                      <a:lumMod val="75000"/>
                    </a:schemeClr>
                  </a:solidFill>
                  <a:latin typeface="Arial Narrow" panose="020B0606020202030204" pitchFamily="34" charset="0"/>
                </a:rPr>
                <a:t>Data center</a:t>
              </a:r>
            </a:p>
          </p:txBody>
        </p:sp>
        <p:pic>
          <p:nvPicPr>
            <p:cNvPr id="60" name="Image 59"/>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4832" y="2192058"/>
              <a:ext cx="775360" cy="775360"/>
            </a:xfrm>
            <a:prstGeom prst="rect">
              <a:avLst/>
            </a:prstGeom>
          </p:spPr>
        </p:pic>
      </p:grpSp>
      <p:sp>
        <p:nvSpPr>
          <p:cNvPr id="55" name="Titre 57"/>
          <p:cNvSpPr>
            <a:spLocks noGrp="1"/>
          </p:cNvSpPr>
          <p:nvPr>
            <p:ph type="title"/>
          </p:nvPr>
        </p:nvSpPr>
        <p:spPr>
          <a:xfrm>
            <a:off x="744436" y="135841"/>
            <a:ext cx="7159795" cy="442211"/>
          </a:xfrm>
        </p:spPr>
        <p:txBody>
          <a:bodyPr>
            <a:normAutofit fontScale="90000"/>
          </a:bodyPr>
          <a:lstStyle/>
          <a:p>
            <a:r>
              <a:rPr lang="fr-FR" dirty="0"/>
              <a:t>Le système d’information de l’organisation </a:t>
            </a:r>
            <a:br>
              <a:rPr lang="fr-FR" dirty="0"/>
            </a:br>
            <a:r>
              <a:rPr lang="fr-FR" dirty="0"/>
              <a:t>L’espace professionnel numérique</a:t>
            </a:r>
          </a:p>
        </p:txBody>
      </p:sp>
      <p:pic>
        <p:nvPicPr>
          <p:cNvPr id="58" name="Image 57"/>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1181442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re 57"/>
          <p:cNvSpPr>
            <a:spLocks noGrp="1"/>
          </p:cNvSpPr>
          <p:nvPr>
            <p:ph type="title"/>
          </p:nvPr>
        </p:nvSpPr>
        <p:spPr>
          <a:xfrm>
            <a:off x="676665" y="155553"/>
            <a:ext cx="7992947" cy="442211"/>
          </a:xfrm>
        </p:spPr>
        <p:txBody>
          <a:bodyPr>
            <a:normAutofit fontScale="90000"/>
          </a:bodyPr>
          <a:lstStyle/>
          <a:p>
            <a:r>
              <a:rPr lang="fr-FR" spc="-60" dirty="0"/>
              <a:t>Le système d’information de l’établissement de formation :  </a:t>
            </a:r>
            <a:br>
              <a:rPr lang="fr-FR" spc="-60" dirty="0"/>
            </a:br>
            <a:r>
              <a:rPr lang="fr-FR" spc="-60" dirty="0"/>
              <a:t>des outils professionnels non intégrés</a:t>
            </a:r>
          </a:p>
        </p:txBody>
      </p:sp>
      <p:grpSp>
        <p:nvGrpSpPr>
          <p:cNvPr id="64" name="Groupe 63"/>
          <p:cNvGrpSpPr/>
          <p:nvPr/>
        </p:nvGrpSpPr>
        <p:grpSpPr>
          <a:xfrm>
            <a:off x="6867184" y="1193359"/>
            <a:ext cx="1728000" cy="1716505"/>
            <a:chOff x="567387" y="1776980"/>
            <a:chExt cx="1728000" cy="1716505"/>
          </a:xfrm>
        </p:grpSpPr>
        <p:sp>
          <p:nvSpPr>
            <p:cNvPr id="2" name="Rectangle 1"/>
            <p:cNvSpPr/>
            <p:nvPr/>
          </p:nvSpPr>
          <p:spPr>
            <a:xfrm>
              <a:off x="567387" y="1776980"/>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Rectangle 3"/>
            <p:cNvSpPr/>
            <p:nvPr/>
          </p:nvSpPr>
          <p:spPr>
            <a:xfrm>
              <a:off x="646547" y="2113540"/>
              <a:ext cx="1584000" cy="936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1009623" y="2151154"/>
              <a:ext cx="857848" cy="133858"/>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rgbClr val="1565A7"/>
                  </a:solidFill>
                  <a:latin typeface="Arial Narrow" panose="020B0606020202030204" pitchFamily="34" charset="0"/>
                </a:rPr>
                <a:t>Story-board et rôles</a:t>
              </a:r>
            </a:p>
          </p:txBody>
        </p:sp>
        <p:grpSp>
          <p:nvGrpSpPr>
            <p:cNvPr id="47" name="Groupe 46"/>
            <p:cNvGrpSpPr/>
            <p:nvPr/>
          </p:nvGrpSpPr>
          <p:grpSpPr>
            <a:xfrm>
              <a:off x="791099" y="2296335"/>
              <a:ext cx="1294897" cy="666406"/>
              <a:chOff x="778192" y="2264470"/>
              <a:chExt cx="1294897" cy="666406"/>
            </a:xfrm>
          </p:grpSpPr>
          <p:grpSp>
            <p:nvGrpSpPr>
              <p:cNvPr id="41" name="Groupe 40"/>
              <p:cNvGrpSpPr/>
              <p:nvPr/>
            </p:nvGrpSpPr>
            <p:grpSpPr>
              <a:xfrm>
                <a:off x="778192" y="2635368"/>
                <a:ext cx="1294897" cy="295508"/>
                <a:chOff x="778192" y="2635368"/>
                <a:chExt cx="1294897" cy="295508"/>
              </a:xfrm>
            </p:grpSpPr>
            <p:cxnSp>
              <p:nvCxnSpPr>
                <p:cNvPr id="22" name="Connecteur droit 21"/>
                <p:cNvCxnSpPr/>
                <p:nvPr/>
              </p:nvCxnSpPr>
              <p:spPr>
                <a:xfrm>
                  <a:off x="839682" y="2638926"/>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78192" y="2635368"/>
                  <a:ext cx="138626" cy="295508"/>
                  <a:chOff x="778192" y="2635368"/>
                  <a:chExt cx="138626" cy="295508"/>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8192" y="2714876"/>
                    <a:ext cx="138626" cy="216000"/>
                  </a:xfrm>
                  <a:prstGeom prst="rect">
                    <a:avLst/>
                  </a:prstGeom>
                </p:spPr>
              </p:pic>
              <p:cxnSp>
                <p:nvCxnSpPr>
                  <p:cNvPr id="24" name="Connecteur droit 23"/>
                  <p:cNvCxnSpPr/>
                  <p:nvPr/>
                </p:nvCxnSpPr>
                <p:spPr>
                  <a:xfrm>
                    <a:off x="839682"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1001786" y="2638926"/>
                  <a:ext cx="146118" cy="291950"/>
                  <a:chOff x="1001786" y="2638926"/>
                  <a:chExt cx="146118" cy="291950"/>
                </a:xfrm>
              </p:grpSpPr>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1786" y="2714876"/>
                    <a:ext cx="146118" cy="216000"/>
                  </a:xfrm>
                  <a:prstGeom prst="rect">
                    <a:avLst/>
                  </a:prstGeom>
                </p:spPr>
              </p:pic>
              <p:cxnSp>
                <p:nvCxnSpPr>
                  <p:cNvPr id="27" name="Connecteur droit 26"/>
                  <p:cNvCxnSpPr/>
                  <p:nvPr/>
                </p:nvCxnSpPr>
                <p:spPr>
                  <a:xfrm>
                    <a:off x="107484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1232872" y="2635368"/>
                  <a:ext cx="139764" cy="295508"/>
                  <a:chOff x="1232872" y="2635368"/>
                  <a:chExt cx="139764" cy="295508"/>
                </a:xfrm>
              </p:grpSpPr>
              <p:pic>
                <p:nvPicPr>
                  <p:cNvPr id="15" name="Image 14"/>
                  <p:cNvPicPr>
                    <a:picLocks noChangeAspect="1"/>
                  </p:cNvPicPr>
                  <p:nvPr/>
                </p:nvPicPr>
                <p:blipFill rotWithShape="1">
                  <a:blip r:embed="rId5">
                    <a:extLst>
                      <a:ext uri="{28A0092B-C50C-407E-A947-70E740481C1C}">
                        <a14:useLocalDpi xmlns:a14="http://schemas.microsoft.com/office/drawing/2010/main" val="0"/>
                      </a:ext>
                    </a:extLst>
                  </a:blip>
                  <a:srcRect l="14011" t="73786" r="74314" b="8171"/>
                  <a:stretch/>
                </p:blipFill>
                <p:spPr>
                  <a:xfrm>
                    <a:off x="1232872" y="2714876"/>
                    <a:ext cx="139764" cy="216000"/>
                  </a:xfrm>
                  <a:prstGeom prst="rect">
                    <a:avLst/>
                  </a:prstGeom>
                </p:spPr>
              </p:pic>
              <p:cxnSp>
                <p:nvCxnSpPr>
                  <p:cNvPr id="28" name="Connecteur droit 27"/>
                  <p:cNvCxnSpPr/>
                  <p:nvPr/>
                </p:nvCxnSpPr>
                <p:spPr>
                  <a:xfrm>
                    <a:off x="1302754"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4" name="Groupe 33"/>
                <p:cNvGrpSpPr/>
                <p:nvPr/>
              </p:nvGrpSpPr>
              <p:grpSpPr>
                <a:xfrm>
                  <a:off x="1457604" y="2635368"/>
                  <a:ext cx="128432" cy="295508"/>
                  <a:chOff x="1457604" y="2635368"/>
                  <a:chExt cx="128432" cy="295508"/>
                </a:xfrm>
              </p:grpSpPr>
              <p:pic>
                <p:nvPicPr>
                  <p:cNvPr id="16" name="Image 1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57604" y="2714876"/>
                    <a:ext cx="128432" cy="216000"/>
                  </a:xfrm>
                  <a:prstGeom prst="rect">
                    <a:avLst/>
                  </a:prstGeom>
                </p:spPr>
              </p:pic>
              <p:cxnSp>
                <p:nvCxnSpPr>
                  <p:cNvPr id="29" name="Connecteur droit 28"/>
                  <p:cNvCxnSpPr/>
                  <p:nvPr/>
                </p:nvCxnSpPr>
                <p:spPr>
                  <a:xfrm>
                    <a:off x="1521820"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1671004" y="2635368"/>
                  <a:ext cx="150451" cy="295508"/>
                  <a:chOff x="1671004" y="2635368"/>
                  <a:chExt cx="150451" cy="295508"/>
                </a:xfrm>
              </p:grpSpPr>
              <p:pic>
                <p:nvPicPr>
                  <p:cNvPr id="18" name="Image 17"/>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671004" y="2714876"/>
                    <a:ext cx="150451" cy="216000"/>
                  </a:xfrm>
                  <a:prstGeom prst="rect">
                    <a:avLst/>
                  </a:prstGeom>
                </p:spPr>
              </p:pic>
              <p:cxnSp>
                <p:nvCxnSpPr>
                  <p:cNvPr id="30" name="Connecteur droit 29"/>
                  <p:cNvCxnSpPr/>
                  <p:nvPr/>
                </p:nvCxnSpPr>
                <p:spPr>
                  <a:xfrm>
                    <a:off x="1746229"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1" name="Groupe 30"/>
                <p:cNvGrpSpPr/>
                <p:nvPr/>
              </p:nvGrpSpPr>
              <p:grpSpPr>
                <a:xfrm>
                  <a:off x="1906422" y="2638926"/>
                  <a:ext cx="166667" cy="291950"/>
                  <a:chOff x="1906422" y="2638926"/>
                  <a:chExt cx="166667" cy="291950"/>
                </a:xfrm>
              </p:grpSpPr>
              <p:pic>
                <p:nvPicPr>
                  <p:cNvPr id="19" name="Image 18"/>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906422" y="2714876"/>
                    <a:ext cx="166667" cy="216000"/>
                  </a:xfrm>
                  <a:prstGeom prst="rect">
                    <a:avLst/>
                  </a:prstGeom>
                </p:spPr>
              </p:pic>
              <p:cxnSp>
                <p:nvCxnSpPr>
                  <p:cNvPr id="32" name="Connecteur droit 31"/>
                  <p:cNvCxnSpPr/>
                  <p:nvPr/>
                </p:nvCxnSpPr>
                <p:spPr>
                  <a:xfrm>
                    <a:off x="198975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46" name="Groupe 45"/>
              <p:cNvGrpSpPr/>
              <p:nvPr/>
            </p:nvGrpSpPr>
            <p:grpSpPr>
              <a:xfrm>
                <a:off x="1344725" y="2264470"/>
                <a:ext cx="161830" cy="370974"/>
                <a:chOff x="1305350" y="2225830"/>
                <a:chExt cx="161830" cy="370974"/>
              </a:xfrm>
            </p:grpSpPr>
            <p:pic>
              <p:nvPicPr>
                <p:cNvPr id="8" name="Image 7"/>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305350" y="2225830"/>
                  <a:ext cx="161830" cy="262974"/>
                </a:xfrm>
                <a:prstGeom prst="rect">
                  <a:avLst/>
                </a:prstGeom>
              </p:spPr>
            </p:pic>
            <p:cxnSp>
              <p:nvCxnSpPr>
                <p:cNvPr id="45" name="Connecteur droit 44"/>
                <p:cNvCxnSpPr/>
                <p:nvPr/>
              </p:nvCxnSpPr>
              <p:spPr>
                <a:xfrm>
                  <a:off x="1386265" y="2488804"/>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50" name="Rectangle 49"/>
            <p:cNvSpPr/>
            <p:nvPr/>
          </p:nvSpPr>
          <p:spPr>
            <a:xfrm>
              <a:off x="612032" y="1871013"/>
              <a:ext cx="1647473" cy="175752"/>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Scénarisation pédagogique</a:t>
              </a:r>
            </a:p>
          </p:txBody>
        </p:sp>
        <p:sp>
          <p:nvSpPr>
            <p:cNvPr id="52" name="ZoneTexte 51"/>
            <p:cNvSpPr txBox="1"/>
            <p:nvPr/>
          </p:nvSpPr>
          <p:spPr>
            <a:xfrm>
              <a:off x="1634283" y="2908969"/>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RH</a:t>
              </a:r>
            </a:p>
          </p:txBody>
        </p:sp>
        <p:sp>
          <p:nvSpPr>
            <p:cNvPr id="53" name="ZoneTexte 52"/>
            <p:cNvSpPr txBox="1"/>
            <p:nvPr/>
          </p:nvSpPr>
          <p:spPr>
            <a:xfrm>
              <a:off x="906283"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Achat</a:t>
              </a:r>
            </a:p>
          </p:txBody>
        </p:sp>
        <p:sp>
          <p:nvSpPr>
            <p:cNvPr id="54" name="ZoneTexte 53"/>
            <p:cNvSpPr txBox="1"/>
            <p:nvPr/>
          </p:nvSpPr>
          <p:spPr>
            <a:xfrm>
              <a:off x="1125416"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Vente</a:t>
              </a:r>
            </a:p>
          </p:txBody>
        </p:sp>
        <p:sp>
          <p:nvSpPr>
            <p:cNvPr id="55" name="ZoneTexte 54"/>
            <p:cNvSpPr txBox="1"/>
            <p:nvPr/>
          </p:nvSpPr>
          <p:spPr>
            <a:xfrm>
              <a:off x="1336313" y="2901900"/>
              <a:ext cx="431349"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Finance</a:t>
              </a:r>
            </a:p>
          </p:txBody>
        </p:sp>
        <p:sp>
          <p:nvSpPr>
            <p:cNvPr id="59" name="ZoneTexte 58"/>
            <p:cNvSpPr txBox="1"/>
            <p:nvPr/>
          </p:nvSpPr>
          <p:spPr>
            <a:xfrm>
              <a:off x="669646" y="2898165"/>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Stock</a:t>
              </a:r>
            </a:p>
          </p:txBody>
        </p:sp>
        <p:sp>
          <p:nvSpPr>
            <p:cNvPr id="57" name="ZoneTexte 56"/>
            <p:cNvSpPr txBox="1"/>
            <p:nvPr/>
          </p:nvSpPr>
          <p:spPr>
            <a:xfrm>
              <a:off x="1776577" y="2906734"/>
              <a:ext cx="483297"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Production</a:t>
              </a:r>
            </a:p>
          </p:txBody>
        </p:sp>
        <p:grpSp>
          <p:nvGrpSpPr>
            <p:cNvPr id="63" name="Groupe 62"/>
            <p:cNvGrpSpPr/>
            <p:nvPr/>
          </p:nvGrpSpPr>
          <p:grpSpPr>
            <a:xfrm>
              <a:off x="617220" y="3055127"/>
              <a:ext cx="1642654" cy="396000"/>
              <a:chOff x="617220" y="3055127"/>
              <a:chExt cx="1642654" cy="396000"/>
            </a:xfrm>
          </p:grpSpPr>
          <p:cxnSp>
            <p:nvCxnSpPr>
              <p:cNvPr id="51" name="Connecteur droit 50"/>
              <p:cNvCxnSpPr/>
              <p:nvPr/>
            </p:nvCxnSpPr>
            <p:spPr>
              <a:xfrm flipH="1">
                <a:off x="1125416" y="3055127"/>
                <a:ext cx="179212"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1583662" y="3055127"/>
                <a:ext cx="180000"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a:off x="617220" y="3058714"/>
                <a:ext cx="1642654" cy="0"/>
              </a:xfrm>
              <a:prstGeom prst="line">
                <a:avLst/>
              </a:prstGeom>
              <a:ln>
                <a:solidFill>
                  <a:srgbClr val="F2C400"/>
                </a:solidFill>
              </a:ln>
            </p:spPr>
            <p:style>
              <a:lnRef idx="2">
                <a:schemeClr val="accent6"/>
              </a:lnRef>
              <a:fillRef idx="0">
                <a:schemeClr val="accent6"/>
              </a:fillRef>
              <a:effectRef idx="1">
                <a:schemeClr val="accent6"/>
              </a:effectRef>
              <a:fontRef idx="minor">
                <a:schemeClr val="tx1"/>
              </a:fontRef>
            </p:style>
          </p:cxnSp>
        </p:grpSp>
      </p:grpSp>
      <p:pic>
        <p:nvPicPr>
          <p:cNvPr id="117" name="Image 11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10029" y="2128779"/>
            <a:ext cx="806968" cy="806968"/>
          </a:xfrm>
          <a:prstGeom prst="rect">
            <a:avLst/>
          </a:prstGeom>
        </p:spPr>
      </p:pic>
      <p:grpSp>
        <p:nvGrpSpPr>
          <p:cNvPr id="5" name="Groupe 4"/>
          <p:cNvGrpSpPr/>
          <p:nvPr/>
        </p:nvGrpSpPr>
        <p:grpSpPr>
          <a:xfrm>
            <a:off x="6867184" y="3010458"/>
            <a:ext cx="1728000" cy="1716505"/>
            <a:chOff x="6867184" y="3010458"/>
            <a:chExt cx="1728000" cy="1716505"/>
          </a:xfrm>
        </p:grpSpPr>
        <p:sp>
          <p:nvSpPr>
            <p:cNvPr id="188" name="Rectangle 187"/>
            <p:cNvSpPr/>
            <p:nvPr/>
          </p:nvSpPr>
          <p:spPr>
            <a:xfrm>
              <a:off x="6867184" y="3010458"/>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4" name="Rectangle 153"/>
            <p:cNvSpPr/>
            <p:nvPr/>
          </p:nvSpPr>
          <p:spPr>
            <a:xfrm>
              <a:off x="6912198" y="3065895"/>
              <a:ext cx="1647473" cy="34638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Simulation activités professionnelles</a:t>
              </a:r>
            </a:p>
          </p:txBody>
        </p:sp>
        <p:pic>
          <p:nvPicPr>
            <p:cNvPr id="189" name="Image 188"/>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93586" y="3478270"/>
              <a:ext cx="399482" cy="399482"/>
            </a:xfrm>
            <a:prstGeom prst="rect">
              <a:avLst/>
            </a:prstGeom>
          </p:spPr>
        </p:pic>
        <p:pic>
          <p:nvPicPr>
            <p:cNvPr id="190" name="Image 189"/>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66643" y="3927957"/>
              <a:ext cx="399482" cy="399482"/>
            </a:xfrm>
            <a:prstGeom prst="rect">
              <a:avLst/>
            </a:prstGeom>
          </p:spPr>
        </p:pic>
        <p:pic>
          <p:nvPicPr>
            <p:cNvPr id="191" name="Image 190"/>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38389" y="3526103"/>
              <a:ext cx="316645" cy="316645"/>
            </a:xfrm>
            <a:prstGeom prst="rect">
              <a:avLst/>
            </a:prstGeom>
          </p:spPr>
        </p:pic>
        <p:pic>
          <p:nvPicPr>
            <p:cNvPr id="192" name="Image 191"/>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93784" y="3986229"/>
              <a:ext cx="341210" cy="341210"/>
            </a:xfrm>
            <a:prstGeom prst="rect">
              <a:avLst/>
            </a:prstGeom>
          </p:spPr>
        </p:pic>
        <p:pic>
          <p:nvPicPr>
            <p:cNvPr id="193" name="Image 192"/>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12914" y="3971843"/>
              <a:ext cx="334080" cy="334080"/>
            </a:xfrm>
            <a:prstGeom prst="rect">
              <a:avLst/>
            </a:prstGeom>
          </p:spPr>
        </p:pic>
        <p:pic>
          <p:nvPicPr>
            <p:cNvPr id="196" name="Image 195"/>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344" y="3916845"/>
              <a:ext cx="373510" cy="373510"/>
            </a:xfrm>
            <a:prstGeom prst="rect">
              <a:avLst/>
            </a:prstGeom>
          </p:spPr>
        </p:pic>
        <p:pic>
          <p:nvPicPr>
            <p:cNvPr id="197" name="Image 196"/>
            <p:cNvPicPr>
              <a:picLocks noChangeAspect="1"/>
            </p:cNvPicPr>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18801" y="3469694"/>
              <a:ext cx="429464" cy="429464"/>
            </a:xfrm>
            <a:prstGeom prst="rect">
              <a:avLst/>
            </a:prstGeom>
          </p:spPr>
        </p:pic>
        <p:pic>
          <p:nvPicPr>
            <p:cNvPr id="198" name="Image 197"/>
            <p:cNvPicPr>
              <a:picLocks noChangeAspect="1"/>
            </p:cNvPicPr>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00355" y="3493858"/>
              <a:ext cx="381133" cy="381133"/>
            </a:xfrm>
            <a:prstGeom prst="rect">
              <a:avLst/>
            </a:prstGeom>
          </p:spPr>
        </p:pic>
        <p:sp>
          <p:nvSpPr>
            <p:cNvPr id="199" name="Rectangle 198"/>
            <p:cNvSpPr/>
            <p:nvPr/>
          </p:nvSpPr>
          <p:spPr>
            <a:xfrm>
              <a:off x="6914607" y="4361152"/>
              <a:ext cx="1647473" cy="346388"/>
            </a:xfrm>
            <a:prstGeom prst="rect">
              <a:avLst/>
            </a:prstGeom>
            <a:solidFill>
              <a:srgbClr val="1565A7"/>
            </a:solidFill>
            <a:ln w="9525">
              <a:solidFill>
                <a:srgbClr val="1565A7"/>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chemeClr val="bg1"/>
                  </a:solidFill>
                  <a:latin typeface="Arial Narrow" panose="020B0606020202030204" pitchFamily="34" charset="0"/>
                </a:rPr>
                <a:t>Gérer l’information - Traiter des donner Produire - Collaborer - Communiquer  </a:t>
              </a:r>
            </a:p>
          </p:txBody>
        </p:sp>
      </p:grpSp>
      <p:sp>
        <p:nvSpPr>
          <p:cNvPr id="200" name="ZoneTexte 199"/>
          <p:cNvSpPr txBox="1"/>
          <p:nvPr/>
        </p:nvSpPr>
        <p:spPr>
          <a:xfrm>
            <a:off x="7234697" y="1809648"/>
            <a:ext cx="551899" cy="276999"/>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Enseignant</a:t>
            </a:r>
          </a:p>
          <a:p>
            <a:r>
              <a:rPr lang="fr-FR" sz="600" dirty="0">
                <a:solidFill>
                  <a:srgbClr val="1565A7"/>
                </a:solidFill>
                <a:latin typeface="Arial Narrow" panose="020B0606020202030204" pitchFamily="34" charset="0"/>
              </a:rPr>
              <a:t>Manager </a:t>
            </a:r>
          </a:p>
        </p:txBody>
      </p:sp>
      <p:grpSp>
        <p:nvGrpSpPr>
          <p:cNvPr id="96" name="Groupe 95"/>
          <p:cNvGrpSpPr/>
          <p:nvPr/>
        </p:nvGrpSpPr>
        <p:grpSpPr>
          <a:xfrm>
            <a:off x="4823386" y="2284571"/>
            <a:ext cx="1544488" cy="900000"/>
            <a:chOff x="2620958" y="2386862"/>
            <a:chExt cx="1345783" cy="900000"/>
          </a:xfrm>
        </p:grpSpPr>
        <p:sp>
          <p:nvSpPr>
            <p:cNvPr id="97" name="Rectangle à coins arrondis 96"/>
            <p:cNvSpPr/>
            <p:nvPr/>
          </p:nvSpPr>
          <p:spPr>
            <a:xfrm>
              <a:off x="2620958" y="2386862"/>
              <a:ext cx="1345783" cy="900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Réseau local lycée</a:t>
              </a:r>
            </a:p>
          </p:txBody>
        </p:sp>
        <p:pic>
          <p:nvPicPr>
            <p:cNvPr id="98" name="Image 97"/>
            <p:cNvPicPr>
              <a:picLocks noChangeAspect="1"/>
            </p:cNvPicPr>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91573" y="2652794"/>
              <a:ext cx="604554" cy="604553"/>
            </a:xfrm>
            <a:prstGeom prst="rect">
              <a:avLst/>
            </a:prstGeom>
          </p:spPr>
        </p:pic>
      </p:grpSp>
      <p:grpSp>
        <p:nvGrpSpPr>
          <p:cNvPr id="105" name="Groupe 104"/>
          <p:cNvGrpSpPr/>
          <p:nvPr/>
        </p:nvGrpSpPr>
        <p:grpSpPr>
          <a:xfrm>
            <a:off x="1978546" y="1193359"/>
            <a:ext cx="1865327" cy="1264236"/>
            <a:chOff x="1978546" y="1193359"/>
            <a:chExt cx="1865327" cy="1264236"/>
          </a:xfrm>
        </p:grpSpPr>
        <p:grpSp>
          <p:nvGrpSpPr>
            <p:cNvPr id="106" name="Groupe 105"/>
            <p:cNvGrpSpPr/>
            <p:nvPr/>
          </p:nvGrpSpPr>
          <p:grpSpPr>
            <a:xfrm>
              <a:off x="1978546" y="1193359"/>
              <a:ext cx="1865327" cy="1264236"/>
              <a:chOff x="502183" y="1410023"/>
              <a:chExt cx="2034250" cy="917462"/>
            </a:xfrm>
          </p:grpSpPr>
          <p:sp>
            <p:nvSpPr>
              <p:cNvPr id="111" name="Rectangle à coins arrondis 110"/>
              <p:cNvSpPr/>
              <p:nvPr/>
            </p:nvSpPr>
            <p:spPr>
              <a:xfrm>
                <a:off x="534166" y="1439223"/>
                <a:ext cx="1923747" cy="888262"/>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nvGrpSpPr>
              <p:cNvPr id="112" name="Groupe 111"/>
              <p:cNvGrpSpPr/>
              <p:nvPr/>
            </p:nvGrpSpPr>
            <p:grpSpPr>
              <a:xfrm>
                <a:off x="502183" y="1410023"/>
                <a:ext cx="2034250" cy="878166"/>
                <a:chOff x="4805274" y="1712616"/>
                <a:chExt cx="2034250" cy="878166"/>
              </a:xfrm>
            </p:grpSpPr>
            <p:pic>
              <p:nvPicPr>
                <p:cNvPr id="113" name="Image 112"/>
                <p:cNvPicPr>
                  <a:picLocks noChangeAspect="1"/>
                </p:cNvPicPr>
                <p:nvPr/>
              </p:nvPicPr>
              <p:blipFill rotWithShape="1">
                <a:blip r:embed="rId20">
                  <a:duotone>
                    <a:schemeClr val="accent1">
                      <a:shade val="45000"/>
                      <a:satMod val="135000"/>
                    </a:schemeClr>
                    <a:prstClr val="white"/>
                  </a:duotone>
                  <a:extLst>
                    <a:ext uri="{BEBA8EAE-BF5A-486C-A8C5-ECC9F3942E4B}">
                      <a14:imgProps xmlns:a14="http://schemas.microsoft.com/office/drawing/2010/main">
                        <a14:imgLayer r:embed="rId21">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5031608" y="2240227"/>
                  <a:ext cx="558772" cy="350555"/>
                </a:xfrm>
                <a:prstGeom prst="rect">
                  <a:avLst/>
                </a:prstGeom>
              </p:spPr>
            </p:pic>
            <p:sp>
              <p:nvSpPr>
                <p:cNvPr id="114" name="ZoneTexte 113"/>
                <p:cNvSpPr txBox="1"/>
                <p:nvPr/>
              </p:nvSpPr>
              <p:spPr>
                <a:xfrm>
                  <a:off x="4805274" y="1712616"/>
                  <a:ext cx="2034250" cy="536052"/>
                </a:xfrm>
                <a:prstGeom prst="rect">
                  <a:avLst/>
                </a:prstGeom>
                <a:noFill/>
              </p:spPr>
              <p:txBody>
                <a:bodyPr wrap="square" rtlCol="0">
                  <a:spAutoFit/>
                </a:bodyPr>
                <a:lstStyle/>
                <a:p>
                  <a:pPr algn="ctr"/>
                  <a:r>
                    <a:rPr lang="fr-FR" sz="1400" b="1" dirty="0">
                      <a:solidFill>
                        <a:srgbClr val="1565A7"/>
                      </a:solidFill>
                      <a:latin typeface="Arial Narrow" panose="020B0606020202030204" pitchFamily="34" charset="0"/>
                    </a:rPr>
                    <a:t>Applications </a:t>
                  </a:r>
                </a:p>
                <a:p>
                  <a:pPr algn="ctr"/>
                  <a:r>
                    <a:rPr lang="fr-FR" sz="1400" b="1" dirty="0">
                      <a:solidFill>
                        <a:srgbClr val="1565A7"/>
                      </a:solidFill>
                      <a:latin typeface="Arial Narrow" panose="020B0606020202030204" pitchFamily="34" charset="0"/>
                    </a:rPr>
                    <a:t>locales métiers (PGI) </a:t>
                  </a:r>
                  <a:br>
                    <a:rPr lang="fr-FR" sz="1400" b="1" dirty="0">
                      <a:solidFill>
                        <a:srgbClr val="1565A7"/>
                      </a:solidFill>
                      <a:latin typeface="Arial Narrow" panose="020B0606020202030204" pitchFamily="34" charset="0"/>
                    </a:rPr>
                  </a:br>
                  <a:r>
                    <a:rPr lang="fr-FR" sz="1400" b="1" dirty="0">
                      <a:solidFill>
                        <a:srgbClr val="1565A7"/>
                      </a:solidFill>
                      <a:latin typeface="Arial Narrow" panose="020B0606020202030204" pitchFamily="34" charset="0"/>
                    </a:rPr>
                    <a:t>et bureautiques</a:t>
                  </a:r>
                </a:p>
              </p:txBody>
            </p:sp>
          </p:grpSp>
        </p:grpSp>
        <p:grpSp>
          <p:nvGrpSpPr>
            <p:cNvPr id="107" name="Groupe 106"/>
            <p:cNvGrpSpPr/>
            <p:nvPr/>
          </p:nvGrpSpPr>
          <p:grpSpPr>
            <a:xfrm>
              <a:off x="2518110" y="1930858"/>
              <a:ext cx="1169557" cy="483054"/>
              <a:chOff x="2518110" y="1930858"/>
              <a:chExt cx="1169557" cy="483054"/>
            </a:xfrm>
          </p:grpSpPr>
          <p:pic>
            <p:nvPicPr>
              <p:cNvPr id="108" name="Image 107"/>
              <p:cNvPicPr>
                <a:picLocks noChangeAspect="1"/>
              </p:cNvPicPr>
              <p:nvPr/>
            </p:nvPicPr>
            <p:blipFill rotWithShape="1">
              <a:blip r:embed="rId20">
                <a:duotone>
                  <a:schemeClr val="accent1">
                    <a:shade val="45000"/>
                    <a:satMod val="135000"/>
                  </a:schemeClr>
                  <a:prstClr val="white"/>
                </a:duotone>
                <a:extLst>
                  <a:ext uri="{BEBA8EAE-BF5A-486C-A8C5-ECC9F3942E4B}">
                    <a14:imgProps xmlns:a14="http://schemas.microsoft.com/office/drawing/2010/main">
                      <a14:imgLayer r:embed="rId21">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2518110" y="1930858"/>
                <a:ext cx="512372" cy="483054"/>
              </a:xfrm>
              <a:prstGeom prst="rect">
                <a:avLst/>
              </a:prstGeom>
            </p:spPr>
          </p:pic>
          <p:pic>
            <p:nvPicPr>
              <p:cNvPr id="109" name="Image 108"/>
              <p:cNvPicPr>
                <a:picLocks noChangeAspect="1"/>
              </p:cNvPicPr>
              <p:nvPr/>
            </p:nvPicPr>
            <p:blipFill rotWithShape="1">
              <a:blip r:embed="rId20">
                <a:duotone>
                  <a:schemeClr val="accent1">
                    <a:shade val="45000"/>
                    <a:satMod val="135000"/>
                  </a:schemeClr>
                  <a:prstClr val="white"/>
                </a:duotone>
                <a:extLst>
                  <a:ext uri="{BEBA8EAE-BF5A-486C-A8C5-ECC9F3942E4B}">
                    <a14:imgProps xmlns:a14="http://schemas.microsoft.com/office/drawing/2010/main">
                      <a14:imgLayer r:embed="rId21">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2857619" y="1930858"/>
                <a:ext cx="512372" cy="483054"/>
              </a:xfrm>
              <a:prstGeom prst="rect">
                <a:avLst/>
              </a:prstGeom>
            </p:spPr>
          </p:pic>
          <p:pic>
            <p:nvPicPr>
              <p:cNvPr id="110" name="Image 109"/>
              <p:cNvPicPr>
                <a:picLocks noChangeAspect="1"/>
              </p:cNvPicPr>
              <p:nvPr/>
            </p:nvPicPr>
            <p:blipFill rotWithShape="1">
              <a:blip r:embed="rId20">
                <a:duotone>
                  <a:schemeClr val="accent1">
                    <a:shade val="45000"/>
                    <a:satMod val="135000"/>
                  </a:schemeClr>
                  <a:prstClr val="white"/>
                </a:duotone>
                <a:extLst>
                  <a:ext uri="{BEBA8EAE-BF5A-486C-A8C5-ECC9F3942E4B}">
                    <a14:imgProps xmlns:a14="http://schemas.microsoft.com/office/drawing/2010/main">
                      <a14:imgLayer r:embed="rId21">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3175295" y="1930858"/>
                <a:ext cx="512372" cy="483054"/>
              </a:xfrm>
              <a:prstGeom prst="rect">
                <a:avLst/>
              </a:prstGeom>
            </p:spPr>
          </p:pic>
        </p:grpSp>
      </p:grpSp>
      <p:pic>
        <p:nvPicPr>
          <p:cNvPr id="70" name="Image 69"/>
          <p:cNvPicPr>
            <a:picLocks noChangeAspect="1"/>
          </p:cNvPicPr>
          <p:nvPr/>
        </p:nvPicPr>
        <p:blipFill>
          <a:blip r:embed="rId2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1228069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re 57"/>
          <p:cNvSpPr>
            <a:spLocks noGrp="1"/>
          </p:cNvSpPr>
          <p:nvPr>
            <p:ph type="title"/>
          </p:nvPr>
        </p:nvSpPr>
        <p:spPr>
          <a:xfrm>
            <a:off x="676665" y="155553"/>
            <a:ext cx="7992947" cy="442211"/>
          </a:xfrm>
        </p:spPr>
        <p:txBody>
          <a:bodyPr>
            <a:normAutofit fontScale="90000"/>
          </a:bodyPr>
          <a:lstStyle/>
          <a:p>
            <a:r>
              <a:rPr lang="fr-FR" spc="-60" dirty="0"/>
              <a:t>Le système d’information de l’établissement de formation :  </a:t>
            </a:r>
            <a:br>
              <a:rPr lang="fr-FR" spc="-60" dirty="0"/>
            </a:br>
            <a:r>
              <a:rPr lang="fr-FR" spc="-60" dirty="0"/>
              <a:t>des outils professionnels non intégrés</a:t>
            </a:r>
          </a:p>
        </p:txBody>
      </p:sp>
      <p:grpSp>
        <p:nvGrpSpPr>
          <p:cNvPr id="64" name="Groupe 63"/>
          <p:cNvGrpSpPr/>
          <p:nvPr/>
        </p:nvGrpSpPr>
        <p:grpSpPr>
          <a:xfrm>
            <a:off x="6867184" y="1193359"/>
            <a:ext cx="1728000" cy="1716505"/>
            <a:chOff x="567387" y="1776980"/>
            <a:chExt cx="1728000" cy="1716505"/>
          </a:xfrm>
        </p:grpSpPr>
        <p:sp>
          <p:nvSpPr>
            <p:cNvPr id="2" name="Rectangle 1"/>
            <p:cNvSpPr/>
            <p:nvPr/>
          </p:nvSpPr>
          <p:spPr>
            <a:xfrm>
              <a:off x="567387" y="1776980"/>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Rectangle 3"/>
            <p:cNvSpPr/>
            <p:nvPr/>
          </p:nvSpPr>
          <p:spPr>
            <a:xfrm>
              <a:off x="646547" y="2113540"/>
              <a:ext cx="1584000" cy="936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1009623" y="2151154"/>
              <a:ext cx="857848" cy="133858"/>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rgbClr val="1565A7"/>
                  </a:solidFill>
                  <a:latin typeface="Arial Narrow" panose="020B0606020202030204" pitchFamily="34" charset="0"/>
                </a:rPr>
                <a:t>Story-board et rôles</a:t>
              </a:r>
            </a:p>
          </p:txBody>
        </p:sp>
        <p:grpSp>
          <p:nvGrpSpPr>
            <p:cNvPr id="47" name="Groupe 46"/>
            <p:cNvGrpSpPr/>
            <p:nvPr/>
          </p:nvGrpSpPr>
          <p:grpSpPr>
            <a:xfrm>
              <a:off x="791099" y="2296335"/>
              <a:ext cx="1294897" cy="666406"/>
              <a:chOff x="778192" y="2264470"/>
              <a:chExt cx="1294897" cy="666406"/>
            </a:xfrm>
          </p:grpSpPr>
          <p:grpSp>
            <p:nvGrpSpPr>
              <p:cNvPr id="41" name="Groupe 40"/>
              <p:cNvGrpSpPr/>
              <p:nvPr/>
            </p:nvGrpSpPr>
            <p:grpSpPr>
              <a:xfrm>
                <a:off x="778192" y="2635368"/>
                <a:ext cx="1294897" cy="295508"/>
                <a:chOff x="778192" y="2635368"/>
                <a:chExt cx="1294897" cy="295508"/>
              </a:xfrm>
            </p:grpSpPr>
            <p:cxnSp>
              <p:nvCxnSpPr>
                <p:cNvPr id="22" name="Connecteur droit 21"/>
                <p:cNvCxnSpPr/>
                <p:nvPr/>
              </p:nvCxnSpPr>
              <p:spPr>
                <a:xfrm>
                  <a:off x="839682" y="2638926"/>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78192" y="2635368"/>
                  <a:ext cx="138626" cy="295508"/>
                  <a:chOff x="778192" y="2635368"/>
                  <a:chExt cx="138626" cy="295508"/>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8192" y="2714876"/>
                    <a:ext cx="138626" cy="216000"/>
                  </a:xfrm>
                  <a:prstGeom prst="rect">
                    <a:avLst/>
                  </a:prstGeom>
                </p:spPr>
              </p:pic>
              <p:cxnSp>
                <p:nvCxnSpPr>
                  <p:cNvPr id="24" name="Connecteur droit 23"/>
                  <p:cNvCxnSpPr/>
                  <p:nvPr/>
                </p:nvCxnSpPr>
                <p:spPr>
                  <a:xfrm>
                    <a:off x="839682"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1001786" y="2638926"/>
                  <a:ext cx="146118" cy="291950"/>
                  <a:chOff x="1001786" y="2638926"/>
                  <a:chExt cx="146118" cy="291950"/>
                </a:xfrm>
              </p:grpSpPr>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1786" y="2714876"/>
                    <a:ext cx="146118" cy="216000"/>
                  </a:xfrm>
                  <a:prstGeom prst="rect">
                    <a:avLst/>
                  </a:prstGeom>
                </p:spPr>
              </p:pic>
              <p:cxnSp>
                <p:nvCxnSpPr>
                  <p:cNvPr id="27" name="Connecteur droit 26"/>
                  <p:cNvCxnSpPr/>
                  <p:nvPr/>
                </p:nvCxnSpPr>
                <p:spPr>
                  <a:xfrm>
                    <a:off x="107484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1232872" y="2635368"/>
                  <a:ext cx="139764" cy="295508"/>
                  <a:chOff x="1232872" y="2635368"/>
                  <a:chExt cx="139764" cy="295508"/>
                </a:xfrm>
              </p:grpSpPr>
              <p:pic>
                <p:nvPicPr>
                  <p:cNvPr id="15" name="Image 14"/>
                  <p:cNvPicPr>
                    <a:picLocks noChangeAspect="1"/>
                  </p:cNvPicPr>
                  <p:nvPr/>
                </p:nvPicPr>
                <p:blipFill rotWithShape="1">
                  <a:blip r:embed="rId5">
                    <a:extLst>
                      <a:ext uri="{28A0092B-C50C-407E-A947-70E740481C1C}">
                        <a14:useLocalDpi xmlns:a14="http://schemas.microsoft.com/office/drawing/2010/main" val="0"/>
                      </a:ext>
                    </a:extLst>
                  </a:blip>
                  <a:srcRect l="14011" t="73786" r="74314" b="8171"/>
                  <a:stretch/>
                </p:blipFill>
                <p:spPr>
                  <a:xfrm>
                    <a:off x="1232872" y="2714876"/>
                    <a:ext cx="139764" cy="216000"/>
                  </a:xfrm>
                  <a:prstGeom prst="rect">
                    <a:avLst/>
                  </a:prstGeom>
                </p:spPr>
              </p:pic>
              <p:cxnSp>
                <p:nvCxnSpPr>
                  <p:cNvPr id="28" name="Connecteur droit 27"/>
                  <p:cNvCxnSpPr/>
                  <p:nvPr/>
                </p:nvCxnSpPr>
                <p:spPr>
                  <a:xfrm>
                    <a:off x="1302754"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4" name="Groupe 33"/>
                <p:cNvGrpSpPr/>
                <p:nvPr/>
              </p:nvGrpSpPr>
              <p:grpSpPr>
                <a:xfrm>
                  <a:off x="1457604" y="2635368"/>
                  <a:ext cx="128432" cy="295508"/>
                  <a:chOff x="1457604" y="2635368"/>
                  <a:chExt cx="128432" cy="295508"/>
                </a:xfrm>
              </p:grpSpPr>
              <p:pic>
                <p:nvPicPr>
                  <p:cNvPr id="16" name="Image 1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57604" y="2714876"/>
                    <a:ext cx="128432" cy="216000"/>
                  </a:xfrm>
                  <a:prstGeom prst="rect">
                    <a:avLst/>
                  </a:prstGeom>
                </p:spPr>
              </p:pic>
              <p:cxnSp>
                <p:nvCxnSpPr>
                  <p:cNvPr id="29" name="Connecteur droit 28"/>
                  <p:cNvCxnSpPr/>
                  <p:nvPr/>
                </p:nvCxnSpPr>
                <p:spPr>
                  <a:xfrm>
                    <a:off x="1521820"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1671004" y="2635368"/>
                  <a:ext cx="150451" cy="295508"/>
                  <a:chOff x="1671004" y="2635368"/>
                  <a:chExt cx="150451" cy="295508"/>
                </a:xfrm>
              </p:grpSpPr>
              <p:pic>
                <p:nvPicPr>
                  <p:cNvPr id="18" name="Image 17"/>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671004" y="2714876"/>
                    <a:ext cx="150451" cy="216000"/>
                  </a:xfrm>
                  <a:prstGeom prst="rect">
                    <a:avLst/>
                  </a:prstGeom>
                </p:spPr>
              </p:pic>
              <p:cxnSp>
                <p:nvCxnSpPr>
                  <p:cNvPr id="30" name="Connecteur droit 29"/>
                  <p:cNvCxnSpPr/>
                  <p:nvPr/>
                </p:nvCxnSpPr>
                <p:spPr>
                  <a:xfrm>
                    <a:off x="1746229"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1" name="Groupe 30"/>
                <p:cNvGrpSpPr/>
                <p:nvPr/>
              </p:nvGrpSpPr>
              <p:grpSpPr>
                <a:xfrm>
                  <a:off x="1906422" y="2638926"/>
                  <a:ext cx="166667" cy="291950"/>
                  <a:chOff x="1906422" y="2638926"/>
                  <a:chExt cx="166667" cy="291950"/>
                </a:xfrm>
              </p:grpSpPr>
              <p:pic>
                <p:nvPicPr>
                  <p:cNvPr id="19" name="Image 18"/>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906422" y="2714876"/>
                    <a:ext cx="166667" cy="216000"/>
                  </a:xfrm>
                  <a:prstGeom prst="rect">
                    <a:avLst/>
                  </a:prstGeom>
                </p:spPr>
              </p:pic>
              <p:cxnSp>
                <p:nvCxnSpPr>
                  <p:cNvPr id="32" name="Connecteur droit 31"/>
                  <p:cNvCxnSpPr/>
                  <p:nvPr/>
                </p:nvCxnSpPr>
                <p:spPr>
                  <a:xfrm>
                    <a:off x="198975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46" name="Groupe 45"/>
              <p:cNvGrpSpPr/>
              <p:nvPr/>
            </p:nvGrpSpPr>
            <p:grpSpPr>
              <a:xfrm>
                <a:off x="1344725" y="2264470"/>
                <a:ext cx="161830" cy="370974"/>
                <a:chOff x="1305350" y="2225830"/>
                <a:chExt cx="161830" cy="370974"/>
              </a:xfrm>
            </p:grpSpPr>
            <p:pic>
              <p:nvPicPr>
                <p:cNvPr id="8" name="Image 7"/>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305350" y="2225830"/>
                  <a:ext cx="161830" cy="262974"/>
                </a:xfrm>
                <a:prstGeom prst="rect">
                  <a:avLst/>
                </a:prstGeom>
              </p:spPr>
            </p:pic>
            <p:cxnSp>
              <p:nvCxnSpPr>
                <p:cNvPr id="45" name="Connecteur droit 44"/>
                <p:cNvCxnSpPr/>
                <p:nvPr/>
              </p:nvCxnSpPr>
              <p:spPr>
                <a:xfrm>
                  <a:off x="1386265" y="2488804"/>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50" name="Rectangle 49"/>
            <p:cNvSpPr/>
            <p:nvPr/>
          </p:nvSpPr>
          <p:spPr>
            <a:xfrm>
              <a:off x="612032" y="1871013"/>
              <a:ext cx="1647473" cy="175752"/>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Scénarisation pédagogique</a:t>
              </a:r>
            </a:p>
          </p:txBody>
        </p:sp>
        <p:sp>
          <p:nvSpPr>
            <p:cNvPr id="52" name="ZoneTexte 51"/>
            <p:cNvSpPr txBox="1"/>
            <p:nvPr/>
          </p:nvSpPr>
          <p:spPr>
            <a:xfrm>
              <a:off x="1634283" y="2908969"/>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RH</a:t>
              </a:r>
            </a:p>
          </p:txBody>
        </p:sp>
        <p:sp>
          <p:nvSpPr>
            <p:cNvPr id="53" name="ZoneTexte 52"/>
            <p:cNvSpPr txBox="1"/>
            <p:nvPr/>
          </p:nvSpPr>
          <p:spPr>
            <a:xfrm>
              <a:off x="906283"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Achat</a:t>
              </a:r>
            </a:p>
          </p:txBody>
        </p:sp>
        <p:sp>
          <p:nvSpPr>
            <p:cNvPr id="54" name="ZoneTexte 53"/>
            <p:cNvSpPr txBox="1"/>
            <p:nvPr/>
          </p:nvSpPr>
          <p:spPr>
            <a:xfrm>
              <a:off x="1125416"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Vente</a:t>
              </a:r>
            </a:p>
          </p:txBody>
        </p:sp>
        <p:sp>
          <p:nvSpPr>
            <p:cNvPr id="55" name="ZoneTexte 54"/>
            <p:cNvSpPr txBox="1"/>
            <p:nvPr/>
          </p:nvSpPr>
          <p:spPr>
            <a:xfrm>
              <a:off x="1336313" y="2901900"/>
              <a:ext cx="431349"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Finance</a:t>
              </a:r>
            </a:p>
          </p:txBody>
        </p:sp>
        <p:sp>
          <p:nvSpPr>
            <p:cNvPr id="59" name="ZoneTexte 58"/>
            <p:cNvSpPr txBox="1"/>
            <p:nvPr/>
          </p:nvSpPr>
          <p:spPr>
            <a:xfrm>
              <a:off x="669646" y="2898165"/>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Stock</a:t>
              </a:r>
            </a:p>
          </p:txBody>
        </p:sp>
        <p:sp>
          <p:nvSpPr>
            <p:cNvPr id="57" name="ZoneTexte 56"/>
            <p:cNvSpPr txBox="1"/>
            <p:nvPr/>
          </p:nvSpPr>
          <p:spPr>
            <a:xfrm>
              <a:off x="1776577" y="2906734"/>
              <a:ext cx="483297"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Production</a:t>
              </a:r>
            </a:p>
          </p:txBody>
        </p:sp>
        <p:grpSp>
          <p:nvGrpSpPr>
            <p:cNvPr id="63" name="Groupe 62"/>
            <p:cNvGrpSpPr/>
            <p:nvPr/>
          </p:nvGrpSpPr>
          <p:grpSpPr>
            <a:xfrm>
              <a:off x="617220" y="3055127"/>
              <a:ext cx="1642654" cy="396000"/>
              <a:chOff x="617220" y="3055127"/>
              <a:chExt cx="1642654" cy="396000"/>
            </a:xfrm>
          </p:grpSpPr>
          <p:cxnSp>
            <p:nvCxnSpPr>
              <p:cNvPr id="51" name="Connecteur droit 50"/>
              <p:cNvCxnSpPr/>
              <p:nvPr/>
            </p:nvCxnSpPr>
            <p:spPr>
              <a:xfrm flipH="1">
                <a:off x="1125416" y="3055127"/>
                <a:ext cx="179212"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1583662" y="3055127"/>
                <a:ext cx="180000"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a:off x="617220" y="3058714"/>
                <a:ext cx="1642654" cy="0"/>
              </a:xfrm>
              <a:prstGeom prst="line">
                <a:avLst/>
              </a:prstGeom>
              <a:ln>
                <a:solidFill>
                  <a:srgbClr val="F2C400"/>
                </a:solidFill>
              </a:ln>
            </p:spPr>
            <p:style>
              <a:lnRef idx="2">
                <a:schemeClr val="accent6"/>
              </a:lnRef>
              <a:fillRef idx="0">
                <a:schemeClr val="accent6"/>
              </a:fillRef>
              <a:effectRef idx="1">
                <a:schemeClr val="accent6"/>
              </a:effectRef>
              <a:fontRef idx="minor">
                <a:schemeClr val="tx1"/>
              </a:fontRef>
            </p:style>
          </p:cxnSp>
        </p:grpSp>
      </p:grpSp>
      <p:pic>
        <p:nvPicPr>
          <p:cNvPr id="117" name="Image 11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10029" y="2128779"/>
            <a:ext cx="806968" cy="806968"/>
          </a:xfrm>
          <a:prstGeom prst="rect">
            <a:avLst/>
          </a:prstGeom>
        </p:spPr>
      </p:pic>
      <p:grpSp>
        <p:nvGrpSpPr>
          <p:cNvPr id="5" name="Groupe 4"/>
          <p:cNvGrpSpPr/>
          <p:nvPr/>
        </p:nvGrpSpPr>
        <p:grpSpPr>
          <a:xfrm>
            <a:off x="6867184" y="3010458"/>
            <a:ext cx="1728000" cy="1716505"/>
            <a:chOff x="6867184" y="3010458"/>
            <a:chExt cx="1728000" cy="1716505"/>
          </a:xfrm>
        </p:grpSpPr>
        <p:sp>
          <p:nvSpPr>
            <p:cNvPr id="188" name="Rectangle 187"/>
            <p:cNvSpPr/>
            <p:nvPr/>
          </p:nvSpPr>
          <p:spPr>
            <a:xfrm>
              <a:off x="6867184" y="3010458"/>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4" name="Rectangle 153"/>
            <p:cNvSpPr/>
            <p:nvPr/>
          </p:nvSpPr>
          <p:spPr>
            <a:xfrm>
              <a:off x="6912198" y="3065895"/>
              <a:ext cx="1647473" cy="34638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Simulation activités professionnelles</a:t>
              </a:r>
            </a:p>
          </p:txBody>
        </p:sp>
        <p:pic>
          <p:nvPicPr>
            <p:cNvPr id="189" name="Image 188"/>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93586" y="3478270"/>
              <a:ext cx="399482" cy="399482"/>
            </a:xfrm>
            <a:prstGeom prst="rect">
              <a:avLst/>
            </a:prstGeom>
          </p:spPr>
        </p:pic>
        <p:pic>
          <p:nvPicPr>
            <p:cNvPr id="190" name="Image 189"/>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66643" y="3927957"/>
              <a:ext cx="399482" cy="399482"/>
            </a:xfrm>
            <a:prstGeom prst="rect">
              <a:avLst/>
            </a:prstGeom>
          </p:spPr>
        </p:pic>
        <p:pic>
          <p:nvPicPr>
            <p:cNvPr id="191" name="Image 190"/>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38389" y="3526103"/>
              <a:ext cx="316645" cy="316645"/>
            </a:xfrm>
            <a:prstGeom prst="rect">
              <a:avLst/>
            </a:prstGeom>
          </p:spPr>
        </p:pic>
        <p:pic>
          <p:nvPicPr>
            <p:cNvPr id="192" name="Image 191"/>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93784" y="3986229"/>
              <a:ext cx="341210" cy="341210"/>
            </a:xfrm>
            <a:prstGeom prst="rect">
              <a:avLst/>
            </a:prstGeom>
          </p:spPr>
        </p:pic>
        <p:pic>
          <p:nvPicPr>
            <p:cNvPr id="193" name="Image 192"/>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12914" y="3971843"/>
              <a:ext cx="334080" cy="334080"/>
            </a:xfrm>
            <a:prstGeom prst="rect">
              <a:avLst/>
            </a:prstGeom>
          </p:spPr>
        </p:pic>
        <p:pic>
          <p:nvPicPr>
            <p:cNvPr id="196" name="Image 195"/>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344" y="3916845"/>
              <a:ext cx="373510" cy="373510"/>
            </a:xfrm>
            <a:prstGeom prst="rect">
              <a:avLst/>
            </a:prstGeom>
          </p:spPr>
        </p:pic>
        <p:pic>
          <p:nvPicPr>
            <p:cNvPr id="197" name="Image 196"/>
            <p:cNvPicPr>
              <a:picLocks noChangeAspect="1"/>
            </p:cNvPicPr>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18801" y="3469694"/>
              <a:ext cx="429464" cy="429464"/>
            </a:xfrm>
            <a:prstGeom prst="rect">
              <a:avLst/>
            </a:prstGeom>
          </p:spPr>
        </p:pic>
        <p:pic>
          <p:nvPicPr>
            <p:cNvPr id="198" name="Image 197"/>
            <p:cNvPicPr>
              <a:picLocks noChangeAspect="1"/>
            </p:cNvPicPr>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00355" y="3493858"/>
              <a:ext cx="381133" cy="381133"/>
            </a:xfrm>
            <a:prstGeom prst="rect">
              <a:avLst/>
            </a:prstGeom>
          </p:spPr>
        </p:pic>
        <p:sp>
          <p:nvSpPr>
            <p:cNvPr id="199" name="Rectangle 198"/>
            <p:cNvSpPr/>
            <p:nvPr/>
          </p:nvSpPr>
          <p:spPr>
            <a:xfrm>
              <a:off x="6914607" y="4361152"/>
              <a:ext cx="1647473" cy="346388"/>
            </a:xfrm>
            <a:prstGeom prst="rect">
              <a:avLst/>
            </a:prstGeom>
            <a:solidFill>
              <a:srgbClr val="1565A7"/>
            </a:solidFill>
            <a:ln w="9525">
              <a:solidFill>
                <a:srgbClr val="1565A7"/>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chemeClr val="bg1"/>
                  </a:solidFill>
                  <a:latin typeface="Arial Narrow" panose="020B0606020202030204" pitchFamily="34" charset="0"/>
                </a:rPr>
                <a:t>Gérer l’information - Traiter des donner Produire - Collaborer - Communiquer  </a:t>
              </a:r>
            </a:p>
          </p:txBody>
        </p:sp>
      </p:grpSp>
      <p:sp>
        <p:nvSpPr>
          <p:cNvPr id="200" name="ZoneTexte 199"/>
          <p:cNvSpPr txBox="1"/>
          <p:nvPr/>
        </p:nvSpPr>
        <p:spPr>
          <a:xfrm>
            <a:off x="7234697" y="1809648"/>
            <a:ext cx="551899" cy="276999"/>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Enseignant</a:t>
            </a:r>
          </a:p>
          <a:p>
            <a:r>
              <a:rPr lang="fr-FR" sz="600" dirty="0">
                <a:solidFill>
                  <a:srgbClr val="1565A7"/>
                </a:solidFill>
                <a:latin typeface="Arial Narrow" panose="020B0606020202030204" pitchFamily="34" charset="0"/>
              </a:rPr>
              <a:t>Manager </a:t>
            </a:r>
          </a:p>
        </p:txBody>
      </p:sp>
      <p:grpSp>
        <p:nvGrpSpPr>
          <p:cNvPr id="96" name="Groupe 95"/>
          <p:cNvGrpSpPr/>
          <p:nvPr/>
        </p:nvGrpSpPr>
        <p:grpSpPr>
          <a:xfrm>
            <a:off x="4823386" y="2284571"/>
            <a:ext cx="1544488" cy="900000"/>
            <a:chOff x="2620958" y="2386862"/>
            <a:chExt cx="1345783" cy="900000"/>
          </a:xfrm>
        </p:grpSpPr>
        <p:sp>
          <p:nvSpPr>
            <p:cNvPr id="97" name="Rectangle à coins arrondis 96"/>
            <p:cNvSpPr/>
            <p:nvPr/>
          </p:nvSpPr>
          <p:spPr>
            <a:xfrm>
              <a:off x="2620958" y="2386862"/>
              <a:ext cx="1345783" cy="900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Réseau local lycée</a:t>
              </a:r>
            </a:p>
          </p:txBody>
        </p:sp>
        <p:pic>
          <p:nvPicPr>
            <p:cNvPr id="98" name="Image 97"/>
            <p:cNvPicPr>
              <a:picLocks noChangeAspect="1"/>
            </p:cNvPicPr>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91573" y="2652794"/>
              <a:ext cx="604554" cy="604553"/>
            </a:xfrm>
            <a:prstGeom prst="rect">
              <a:avLst/>
            </a:prstGeom>
          </p:spPr>
        </p:pic>
      </p:grpSp>
      <p:grpSp>
        <p:nvGrpSpPr>
          <p:cNvPr id="105" name="Groupe 104"/>
          <p:cNvGrpSpPr/>
          <p:nvPr/>
        </p:nvGrpSpPr>
        <p:grpSpPr>
          <a:xfrm>
            <a:off x="1978546" y="1193359"/>
            <a:ext cx="1865327" cy="1264236"/>
            <a:chOff x="1978546" y="1193359"/>
            <a:chExt cx="1865327" cy="1264236"/>
          </a:xfrm>
        </p:grpSpPr>
        <p:grpSp>
          <p:nvGrpSpPr>
            <p:cNvPr id="106" name="Groupe 105"/>
            <p:cNvGrpSpPr/>
            <p:nvPr/>
          </p:nvGrpSpPr>
          <p:grpSpPr>
            <a:xfrm>
              <a:off x="1978546" y="1193359"/>
              <a:ext cx="1865327" cy="1264236"/>
              <a:chOff x="502183" y="1410023"/>
              <a:chExt cx="2034250" cy="917462"/>
            </a:xfrm>
          </p:grpSpPr>
          <p:sp>
            <p:nvSpPr>
              <p:cNvPr id="111" name="Rectangle à coins arrondis 110"/>
              <p:cNvSpPr/>
              <p:nvPr/>
            </p:nvSpPr>
            <p:spPr>
              <a:xfrm>
                <a:off x="534166" y="1439223"/>
                <a:ext cx="1923747" cy="888262"/>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nvGrpSpPr>
              <p:cNvPr id="112" name="Groupe 111"/>
              <p:cNvGrpSpPr/>
              <p:nvPr/>
            </p:nvGrpSpPr>
            <p:grpSpPr>
              <a:xfrm>
                <a:off x="502183" y="1410023"/>
                <a:ext cx="2034250" cy="878166"/>
                <a:chOff x="4805274" y="1712616"/>
                <a:chExt cx="2034250" cy="878166"/>
              </a:xfrm>
            </p:grpSpPr>
            <p:pic>
              <p:nvPicPr>
                <p:cNvPr id="113" name="Image 112"/>
                <p:cNvPicPr>
                  <a:picLocks noChangeAspect="1"/>
                </p:cNvPicPr>
                <p:nvPr/>
              </p:nvPicPr>
              <p:blipFill rotWithShape="1">
                <a:blip r:embed="rId20">
                  <a:duotone>
                    <a:schemeClr val="accent1">
                      <a:shade val="45000"/>
                      <a:satMod val="135000"/>
                    </a:schemeClr>
                    <a:prstClr val="white"/>
                  </a:duotone>
                  <a:extLst>
                    <a:ext uri="{BEBA8EAE-BF5A-486C-A8C5-ECC9F3942E4B}">
                      <a14:imgProps xmlns:a14="http://schemas.microsoft.com/office/drawing/2010/main">
                        <a14:imgLayer r:embed="rId21">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5031608" y="2240227"/>
                  <a:ext cx="558772" cy="350555"/>
                </a:xfrm>
                <a:prstGeom prst="rect">
                  <a:avLst/>
                </a:prstGeom>
              </p:spPr>
            </p:pic>
            <p:sp>
              <p:nvSpPr>
                <p:cNvPr id="114" name="ZoneTexte 113"/>
                <p:cNvSpPr txBox="1"/>
                <p:nvPr/>
              </p:nvSpPr>
              <p:spPr>
                <a:xfrm>
                  <a:off x="4805274" y="1712616"/>
                  <a:ext cx="2034250" cy="536052"/>
                </a:xfrm>
                <a:prstGeom prst="rect">
                  <a:avLst/>
                </a:prstGeom>
                <a:noFill/>
              </p:spPr>
              <p:txBody>
                <a:bodyPr wrap="square" rtlCol="0">
                  <a:spAutoFit/>
                </a:bodyPr>
                <a:lstStyle/>
                <a:p>
                  <a:pPr algn="ctr"/>
                  <a:r>
                    <a:rPr lang="fr-FR" sz="1400" b="1" dirty="0">
                      <a:solidFill>
                        <a:srgbClr val="1565A7"/>
                      </a:solidFill>
                      <a:latin typeface="Arial Narrow" panose="020B0606020202030204" pitchFamily="34" charset="0"/>
                    </a:rPr>
                    <a:t>Applications </a:t>
                  </a:r>
                </a:p>
                <a:p>
                  <a:pPr algn="ctr"/>
                  <a:r>
                    <a:rPr lang="fr-FR" sz="1400" b="1" dirty="0">
                      <a:solidFill>
                        <a:srgbClr val="1565A7"/>
                      </a:solidFill>
                      <a:latin typeface="Arial Narrow" panose="020B0606020202030204" pitchFamily="34" charset="0"/>
                    </a:rPr>
                    <a:t>locales métiers (PGI) </a:t>
                  </a:r>
                  <a:br>
                    <a:rPr lang="fr-FR" sz="1400" b="1" dirty="0">
                      <a:solidFill>
                        <a:srgbClr val="1565A7"/>
                      </a:solidFill>
                      <a:latin typeface="Arial Narrow" panose="020B0606020202030204" pitchFamily="34" charset="0"/>
                    </a:rPr>
                  </a:br>
                  <a:r>
                    <a:rPr lang="fr-FR" sz="1400" b="1" dirty="0">
                      <a:solidFill>
                        <a:srgbClr val="1565A7"/>
                      </a:solidFill>
                      <a:latin typeface="Arial Narrow" panose="020B0606020202030204" pitchFamily="34" charset="0"/>
                    </a:rPr>
                    <a:t>et bureautiques</a:t>
                  </a:r>
                </a:p>
              </p:txBody>
            </p:sp>
          </p:grpSp>
        </p:grpSp>
        <p:grpSp>
          <p:nvGrpSpPr>
            <p:cNvPr id="107" name="Groupe 106"/>
            <p:cNvGrpSpPr/>
            <p:nvPr/>
          </p:nvGrpSpPr>
          <p:grpSpPr>
            <a:xfrm>
              <a:off x="2518110" y="1930858"/>
              <a:ext cx="1169557" cy="483054"/>
              <a:chOff x="2518110" y="1930858"/>
              <a:chExt cx="1169557" cy="483054"/>
            </a:xfrm>
          </p:grpSpPr>
          <p:pic>
            <p:nvPicPr>
              <p:cNvPr id="108" name="Image 107"/>
              <p:cNvPicPr>
                <a:picLocks noChangeAspect="1"/>
              </p:cNvPicPr>
              <p:nvPr/>
            </p:nvPicPr>
            <p:blipFill rotWithShape="1">
              <a:blip r:embed="rId20">
                <a:duotone>
                  <a:schemeClr val="accent1">
                    <a:shade val="45000"/>
                    <a:satMod val="135000"/>
                  </a:schemeClr>
                  <a:prstClr val="white"/>
                </a:duotone>
                <a:extLst>
                  <a:ext uri="{BEBA8EAE-BF5A-486C-A8C5-ECC9F3942E4B}">
                    <a14:imgProps xmlns:a14="http://schemas.microsoft.com/office/drawing/2010/main">
                      <a14:imgLayer r:embed="rId21">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2518110" y="1930858"/>
                <a:ext cx="512372" cy="483054"/>
              </a:xfrm>
              <a:prstGeom prst="rect">
                <a:avLst/>
              </a:prstGeom>
            </p:spPr>
          </p:pic>
          <p:pic>
            <p:nvPicPr>
              <p:cNvPr id="109" name="Image 108"/>
              <p:cNvPicPr>
                <a:picLocks noChangeAspect="1"/>
              </p:cNvPicPr>
              <p:nvPr/>
            </p:nvPicPr>
            <p:blipFill rotWithShape="1">
              <a:blip r:embed="rId20">
                <a:duotone>
                  <a:schemeClr val="accent1">
                    <a:shade val="45000"/>
                    <a:satMod val="135000"/>
                  </a:schemeClr>
                  <a:prstClr val="white"/>
                </a:duotone>
                <a:extLst>
                  <a:ext uri="{BEBA8EAE-BF5A-486C-A8C5-ECC9F3942E4B}">
                    <a14:imgProps xmlns:a14="http://schemas.microsoft.com/office/drawing/2010/main">
                      <a14:imgLayer r:embed="rId21">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2857619" y="1930858"/>
                <a:ext cx="512372" cy="483054"/>
              </a:xfrm>
              <a:prstGeom prst="rect">
                <a:avLst/>
              </a:prstGeom>
            </p:spPr>
          </p:pic>
          <p:pic>
            <p:nvPicPr>
              <p:cNvPr id="110" name="Image 109"/>
              <p:cNvPicPr>
                <a:picLocks noChangeAspect="1"/>
              </p:cNvPicPr>
              <p:nvPr/>
            </p:nvPicPr>
            <p:blipFill rotWithShape="1">
              <a:blip r:embed="rId20">
                <a:duotone>
                  <a:schemeClr val="accent1">
                    <a:shade val="45000"/>
                    <a:satMod val="135000"/>
                  </a:schemeClr>
                  <a:prstClr val="white"/>
                </a:duotone>
                <a:extLst>
                  <a:ext uri="{BEBA8EAE-BF5A-486C-A8C5-ECC9F3942E4B}">
                    <a14:imgProps xmlns:a14="http://schemas.microsoft.com/office/drawing/2010/main">
                      <a14:imgLayer r:embed="rId21">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3175295" y="1930858"/>
                <a:ext cx="512372" cy="483054"/>
              </a:xfrm>
              <a:prstGeom prst="rect">
                <a:avLst/>
              </a:prstGeom>
            </p:spPr>
          </p:pic>
        </p:grpSp>
      </p:grpSp>
      <p:pic>
        <p:nvPicPr>
          <p:cNvPr id="70" name="Image 69"/>
          <p:cNvPicPr>
            <a:picLocks noChangeAspect="1"/>
          </p:cNvPicPr>
          <p:nvPr/>
        </p:nvPicPr>
        <p:blipFill>
          <a:blip r:embed="rId2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grpSp>
        <p:nvGrpSpPr>
          <p:cNvPr id="74" name="Groupe 73"/>
          <p:cNvGrpSpPr/>
          <p:nvPr/>
        </p:nvGrpSpPr>
        <p:grpSpPr>
          <a:xfrm>
            <a:off x="4800182" y="3461152"/>
            <a:ext cx="1544488" cy="900000"/>
            <a:chOff x="4800182" y="3307456"/>
            <a:chExt cx="1544488" cy="900000"/>
          </a:xfrm>
        </p:grpSpPr>
        <p:sp>
          <p:nvSpPr>
            <p:cNvPr id="75" name="Rectangle à coins arrondis 74"/>
            <p:cNvSpPr/>
            <p:nvPr/>
          </p:nvSpPr>
          <p:spPr>
            <a:xfrm>
              <a:off x="4800182" y="3307456"/>
              <a:ext cx="1544488" cy="900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Site internet Lycée</a:t>
              </a:r>
            </a:p>
          </p:txBody>
        </p:sp>
        <p:pic>
          <p:nvPicPr>
            <p:cNvPr id="76" name="Image 75"/>
            <p:cNvPicPr>
              <a:picLocks noChangeAspect="1"/>
            </p:cNvPicPr>
            <p:nvPr/>
          </p:nvPicPr>
          <p:blipFill>
            <a:blip r:embed="rId2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07206" y="3638826"/>
              <a:ext cx="530440" cy="518008"/>
            </a:xfrm>
            <a:prstGeom prst="rect">
              <a:avLst/>
            </a:prstGeom>
          </p:spPr>
        </p:pic>
      </p:grpSp>
    </p:spTree>
    <p:extLst>
      <p:ext uri="{BB962C8B-B14F-4D97-AF65-F5344CB8AC3E}">
        <p14:creationId xmlns:p14="http://schemas.microsoft.com/office/powerpoint/2010/main" val="4211815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re 57"/>
          <p:cNvSpPr>
            <a:spLocks noGrp="1"/>
          </p:cNvSpPr>
          <p:nvPr>
            <p:ph type="title"/>
          </p:nvPr>
        </p:nvSpPr>
        <p:spPr>
          <a:xfrm>
            <a:off x="676665" y="155553"/>
            <a:ext cx="7992947" cy="442211"/>
          </a:xfrm>
        </p:spPr>
        <p:txBody>
          <a:bodyPr>
            <a:normAutofit fontScale="90000"/>
          </a:bodyPr>
          <a:lstStyle/>
          <a:p>
            <a:r>
              <a:rPr lang="fr-FR" spc="-60" dirty="0"/>
              <a:t>Le système d’information de l’établissement de formation :  </a:t>
            </a:r>
            <a:br>
              <a:rPr lang="fr-FR" spc="-60" dirty="0"/>
            </a:br>
            <a:r>
              <a:rPr lang="fr-FR" spc="-60" dirty="0"/>
              <a:t>des outils professionnels non intégrés</a:t>
            </a:r>
          </a:p>
        </p:txBody>
      </p:sp>
      <p:grpSp>
        <p:nvGrpSpPr>
          <p:cNvPr id="64" name="Groupe 63"/>
          <p:cNvGrpSpPr/>
          <p:nvPr/>
        </p:nvGrpSpPr>
        <p:grpSpPr>
          <a:xfrm>
            <a:off x="6867184" y="1193359"/>
            <a:ext cx="1728000" cy="1716505"/>
            <a:chOff x="567387" y="1776980"/>
            <a:chExt cx="1728000" cy="1716505"/>
          </a:xfrm>
        </p:grpSpPr>
        <p:sp>
          <p:nvSpPr>
            <p:cNvPr id="2" name="Rectangle 1"/>
            <p:cNvSpPr/>
            <p:nvPr/>
          </p:nvSpPr>
          <p:spPr>
            <a:xfrm>
              <a:off x="567387" y="1776980"/>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Rectangle 3"/>
            <p:cNvSpPr/>
            <p:nvPr/>
          </p:nvSpPr>
          <p:spPr>
            <a:xfrm>
              <a:off x="646547" y="2113540"/>
              <a:ext cx="1584000" cy="936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1009623" y="2151154"/>
              <a:ext cx="857848" cy="133858"/>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rgbClr val="1565A7"/>
                  </a:solidFill>
                  <a:latin typeface="Arial Narrow" panose="020B0606020202030204" pitchFamily="34" charset="0"/>
                </a:rPr>
                <a:t>Story-board et rôles</a:t>
              </a:r>
            </a:p>
          </p:txBody>
        </p:sp>
        <p:grpSp>
          <p:nvGrpSpPr>
            <p:cNvPr id="47" name="Groupe 46"/>
            <p:cNvGrpSpPr/>
            <p:nvPr/>
          </p:nvGrpSpPr>
          <p:grpSpPr>
            <a:xfrm>
              <a:off x="791099" y="2296335"/>
              <a:ext cx="1294897" cy="666406"/>
              <a:chOff x="778192" y="2264470"/>
              <a:chExt cx="1294897" cy="666406"/>
            </a:xfrm>
          </p:grpSpPr>
          <p:grpSp>
            <p:nvGrpSpPr>
              <p:cNvPr id="41" name="Groupe 40"/>
              <p:cNvGrpSpPr/>
              <p:nvPr/>
            </p:nvGrpSpPr>
            <p:grpSpPr>
              <a:xfrm>
                <a:off x="778192" y="2635368"/>
                <a:ext cx="1294897" cy="295508"/>
                <a:chOff x="778192" y="2635368"/>
                <a:chExt cx="1294897" cy="295508"/>
              </a:xfrm>
            </p:grpSpPr>
            <p:cxnSp>
              <p:nvCxnSpPr>
                <p:cNvPr id="22" name="Connecteur droit 21"/>
                <p:cNvCxnSpPr/>
                <p:nvPr/>
              </p:nvCxnSpPr>
              <p:spPr>
                <a:xfrm>
                  <a:off x="839682" y="2638926"/>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78192" y="2635368"/>
                  <a:ext cx="138626" cy="295508"/>
                  <a:chOff x="778192" y="2635368"/>
                  <a:chExt cx="138626" cy="295508"/>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8192" y="2714876"/>
                    <a:ext cx="138626" cy="216000"/>
                  </a:xfrm>
                  <a:prstGeom prst="rect">
                    <a:avLst/>
                  </a:prstGeom>
                </p:spPr>
              </p:pic>
              <p:cxnSp>
                <p:nvCxnSpPr>
                  <p:cNvPr id="24" name="Connecteur droit 23"/>
                  <p:cNvCxnSpPr/>
                  <p:nvPr/>
                </p:nvCxnSpPr>
                <p:spPr>
                  <a:xfrm>
                    <a:off x="839682"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1001786" y="2638926"/>
                  <a:ext cx="146118" cy="291950"/>
                  <a:chOff x="1001786" y="2638926"/>
                  <a:chExt cx="146118" cy="291950"/>
                </a:xfrm>
              </p:grpSpPr>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1786" y="2714876"/>
                    <a:ext cx="146118" cy="216000"/>
                  </a:xfrm>
                  <a:prstGeom prst="rect">
                    <a:avLst/>
                  </a:prstGeom>
                </p:spPr>
              </p:pic>
              <p:cxnSp>
                <p:nvCxnSpPr>
                  <p:cNvPr id="27" name="Connecteur droit 26"/>
                  <p:cNvCxnSpPr/>
                  <p:nvPr/>
                </p:nvCxnSpPr>
                <p:spPr>
                  <a:xfrm>
                    <a:off x="107484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1232872" y="2635368"/>
                  <a:ext cx="139764" cy="295508"/>
                  <a:chOff x="1232872" y="2635368"/>
                  <a:chExt cx="139764" cy="295508"/>
                </a:xfrm>
              </p:grpSpPr>
              <p:pic>
                <p:nvPicPr>
                  <p:cNvPr id="15" name="Image 14"/>
                  <p:cNvPicPr>
                    <a:picLocks noChangeAspect="1"/>
                  </p:cNvPicPr>
                  <p:nvPr/>
                </p:nvPicPr>
                <p:blipFill rotWithShape="1">
                  <a:blip r:embed="rId5">
                    <a:extLst>
                      <a:ext uri="{28A0092B-C50C-407E-A947-70E740481C1C}">
                        <a14:useLocalDpi xmlns:a14="http://schemas.microsoft.com/office/drawing/2010/main" val="0"/>
                      </a:ext>
                    </a:extLst>
                  </a:blip>
                  <a:srcRect l="14011" t="73786" r="74314" b="8171"/>
                  <a:stretch/>
                </p:blipFill>
                <p:spPr>
                  <a:xfrm>
                    <a:off x="1232872" y="2714876"/>
                    <a:ext cx="139764" cy="216000"/>
                  </a:xfrm>
                  <a:prstGeom prst="rect">
                    <a:avLst/>
                  </a:prstGeom>
                </p:spPr>
              </p:pic>
              <p:cxnSp>
                <p:nvCxnSpPr>
                  <p:cNvPr id="28" name="Connecteur droit 27"/>
                  <p:cNvCxnSpPr/>
                  <p:nvPr/>
                </p:nvCxnSpPr>
                <p:spPr>
                  <a:xfrm>
                    <a:off x="1302754"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4" name="Groupe 33"/>
                <p:cNvGrpSpPr/>
                <p:nvPr/>
              </p:nvGrpSpPr>
              <p:grpSpPr>
                <a:xfrm>
                  <a:off x="1457604" y="2635368"/>
                  <a:ext cx="128432" cy="295508"/>
                  <a:chOff x="1457604" y="2635368"/>
                  <a:chExt cx="128432" cy="295508"/>
                </a:xfrm>
              </p:grpSpPr>
              <p:pic>
                <p:nvPicPr>
                  <p:cNvPr id="16" name="Image 1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57604" y="2714876"/>
                    <a:ext cx="128432" cy="216000"/>
                  </a:xfrm>
                  <a:prstGeom prst="rect">
                    <a:avLst/>
                  </a:prstGeom>
                </p:spPr>
              </p:pic>
              <p:cxnSp>
                <p:nvCxnSpPr>
                  <p:cNvPr id="29" name="Connecteur droit 28"/>
                  <p:cNvCxnSpPr/>
                  <p:nvPr/>
                </p:nvCxnSpPr>
                <p:spPr>
                  <a:xfrm>
                    <a:off x="1521820"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1671004" y="2635368"/>
                  <a:ext cx="150451" cy="295508"/>
                  <a:chOff x="1671004" y="2635368"/>
                  <a:chExt cx="150451" cy="295508"/>
                </a:xfrm>
              </p:grpSpPr>
              <p:pic>
                <p:nvPicPr>
                  <p:cNvPr id="18" name="Image 17"/>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671004" y="2714876"/>
                    <a:ext cx="150451" cy="216000"/>
                  </a:xfrm>
                  <a:prstGeom prst="rect">
                    <a:avLst/>
                  </a:prstGeom>
                </p:spPr>
              </p:pic>
              <p:cxnSp>
                <p:nvCxnSpPr>
                  <p:cNvPr id="30" name="Connecteur droit 29"/>
                  <p:cNvCxnSpPr/>
                  <p:nvPr/>
                </p:nvCxnSpPr>
                <p:spPr>
                  <a:xfrm>
                    <a:off x="1746229"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1" name="Groupe 30"/>
                <p:cNvGrpSpPr/>
                <p:nvPr/>
              </p:nvGrpSpPr>
              <p:grpSpPr>
                <a:xfrm>
                  <a:off x="1906422" y="2638926"/>
                  <a:ext cx="166667" cy="291950"/>
                  <a:chOff x="1906422" y="2638926"/>
                  <a:chExt cx="166667" cy="291950"/>
                </a:xfrm>
              </p:grpSpPr>
              <p:pic>
                <p:nvPicPr>
                  <p:cNvPr id="19" name="Image 18"/>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906422" y="2714876"/>
                    <a:ext cx="166667" cy="216000"/>
                  </a:xfrm>
                  <a:prstGeom prst="rect">
                    <a:avLst/>
                  </a:prstGeom>
                </p:spPr>
              </p:pic>
              <p:cxnSp>
                <p:nvCxnSpPr>
                  <p:cNvPr id="32" name="Connecteur droit 31"/>
                  <p:cNvCxnSpPr/>
                  <p:nvPr/>
                </p:nvCxnSpPr>
                <p:spPr>
                  <a:xfrm>
                    <a:off x="198975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46" name="Groupe 45"/>
              <p:cNvGrpSpPr/>
              <p:nvPr/>
            </p:nvGrpSpPr>
            <p:grpSpPr>
              <a:xfrm>
                <a:off x="1344725" y="2264470"/>
                <a:ext cx="161830" cy="370974"/>
                <a:chOff x="1305350" y="2225830"/>
                <a:chExt cx="161830" cy="370974"/>
              </a:xfrm>
            </p:grpSpPr>
            <p:pic>
              <p:nvPicPr>
                <p:cNvPr id="8" name="Image 7"/>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305350" y="2225830"/>
                  <a:ext cx="161830" cy="262974"/>
                </a:xfrm>
                <a:prstGeom prst="rect">
                  <a:avLst/>
                </a:prstGeom>
              </p:spPr>
            </p:pic>
            <p:cxnSp>
              <p:nvCxnSpPr>
                <p:cNvPr id="45" name="Connecteur droit 44"/>
                <p:cNvCxnSpPr/>
                <p:nvPr/>
              </p:nvCxnSpPr>
              <p:spPr>
                <a:xfrm>
                  <a:off x="1386265" y="2488804"/>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50" name="Rectangle 49"/>
            <p:cNvSpPr/>
            <p:nvPr/>
          </p:nvSpPr>
          <p:spPr>
            <a:xfrm>
              <a:off x="612032" y="1871013"/>
              <a:ext cx="1647473" cy="175752"/>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Scénarisation pédagogique</a:t>
              </a:r>
            </a:p>
          </p:txBody>
        </p:sp>
        <p:sp>
          <p:nvSpPr>
            <p:cNvPr id="52" name="ZoneTexte 51"/>
            <p:cNvSpPr txBox="1"/>
            <p:nvPr/>
          </p:nvSpPr>
          <p:spPr>
            <a:xfrm>
              <a:off x="1634283" y="2908969"/>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RH</a:t>
              </a:r>
            </a:p>
          </p:txBody>
        </p:sp>
        <p:sp>
          <p:nvSpPr>
            <p:cNvPr id="53" name="ZoneTexte 52"/>
            <p:cNvSpPr txBox="1"/>
            <p:nvPr/>
          </p:nvSpPr>
          <p:spPr>
            <a:xfrm>
              <a:off x="906283"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Achat</a:t>
              </a:r>
            </a:p>
          </p:txBody>
        </p:sp>
        <p:sp>
          <p:nvSpPr>
            <p:cNvPr id="54" name="ZoneTexte 53"/>
            <p:cNvSpPr txBox="1"/>
            <p:nvPr/>
          </p:nvSpPr>
          <p:spPr>
            <a:xfrm>
              <a:off x="1125416"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Vente</a:t>
              </a:r>
            </a:p>
          </p:txBody>
        </p:sp>
        <p:sp>
          <p:nvSpPr>
            <p:cNvPr id="55" name="ZoneTexte 54"/>
            <p:cNvSpPr txBox="1"/>
            <p:nvPr/>
          </p:nvSpPr>
          <p:spPr>
            <a:xfrm>
              <a:off x="1336313" y="2901900"/>
              <a:ext cx="431349"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Finance</a:t>
              </a:r>
            </a:p>
          </p:txBody>
        </p:sp>
        <p:sp>
          <p:nvSpPr>
            <p:cNvPr id="59" name="ZoneTexte 58"/>
            <p:cNvSpPr txBox="1"/>
            <p:nvPr/>
          </p:nvSpPr>
          <p:spPr>
            <a:xfrm>
              <a:off x="669646" y="2898165"/>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Stock</a:t>
              </a:r>
            </a:p>
          </p:txBody>
        </p:sp>
        <p:sp>
          <p:nvSpPr>
            <p:cNvPr id="57" name="ZoneTexte 56"/>
            <p:cNvSpPr txBox="1"/>
            <p:nvPr/>
          </p:nvSpPr>
          <p:spPr>
            <a:xfrm>
              <a:off x="1776577" y="2906734"/>
              <a:ext cx="483297"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Production</a:t>
              </a:r>
            </a:p>
          </p:txBody>
        </p:sp>
        <p:grpSp>
          <p:nvGrpSpPr>
            <p:cNvPr id="63" name="Groupe 62"/>
            <p:cNvGrpSpPr/>
            <p:nvPr/>
          </p:nvGrpSpPr>
          <p:grpSpPr>
            <a:xfrm>
              <a:off x="617220" y="3055127"/>
              <a:ext cx="1642654" cy="396000"/>
              <a:chOff x="617220" y="3055127"/>
              <a:chExt cx="1642654" cy="396000"/>
            </a:xfrm>
          </p:grpSpPr>
          <p:cxnSp>
            <p:nvCxnSpPr>
              <p:cNvPr id="51" name="Connecteur droit 50"/>
              <p:cNvCxnSpPr/>
              <p:nvPr/>
            </p:nvCxnSpPr>
            <p:spPr>
              <a:xfrm flipH="1">
                <a:off x="1125416" y="3055127"/>
                <a:ext cx="179212"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1583662" y="3055127"/>
                <a:ext cx="180000"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a:off x="617220" y="3058714"/>
                <a:ext cx="1642654" cy="0"/>
              </a:xfrm>
              <a:prstGeom prst="line">
                <a:avLst/>
              </a:prstGeom>
              <a:ln>
                <a:solidFill>
                  <a:srgbClr val="F2C400"/>
                </a:solidFill>
              </a:ln>
            </p:spPr>
            <p:style>
              <a:lnRef idx="2">
                <a:schemeClr val="accent6"/>
              </a:lnRef>
              <a:fillRef idx="0">
                <a:schemeClr val="accent6"/>
              </a:fillRef>
              <a:effectRef idx="1">
                <a:schemeClr val="accent6"/>
              </a:effectRef>
              <a:fontRef idx="minor">
                <a:schemeClr val="tx1"/>
              </a:fontRef>
            </p:style>
          </p:cxnSp>
        </p:grpSp>
      </p:grpSp>
      <p:pic>
        <p:nvPicPr>
          <p:cNvPr id="117" name="Image 11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10029" y="2128779"/>
            <a:ext cx="806968" cy="806968"/>
          </a:xfrm>
          <a:prstGeom prst="rect">
            <a:avLst/>
          </a:prstGeom>
        </p:spPr>
      </p:pic>
      <p:grpSp>
        <p:nvGrpSpPr>
          <p:cNvPr id="120" name="Groupe 119"/>
          <p:cNvGrpSpPr/>
          <p:nvPr/>
        </p:nvGrpSpPr>
        <p:grpSpPr>
          <a:xfrm>
            <a:off x="4823386" y="2284571"/>
            <a:ext cx="1544488" cy="900000"/>
            <a:chOff x="2620958" y="2386862"/>
            <a:chExt cx="1345783" cy="900000"/>
          </a:xfrm>
        </p:grpSpPr>
        <p:sp>
          <p:nvSpPr>
            <p:cNvPr id="118" name="Rectangle à coins arrondis 117"/>
            <p:cNvSpPr/>
            <p:nvPr/>
          </p:nvSpPr>
          <p:spPr>
            <a:xfrm>
              <a:off x="2620958" y="2386862"/>
              <a:ext cx="1345783" cy="900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Réseau local lycée</a:t>
              </a:r>
            </a:p>
          </p:txBody>
        </p:sp>
        <p:pic>
          <p:nvPicPr>
            <p:cNvPr id="119" name="Image 118"/>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91573" y="2652794"/>
              <a:ext cx="604554" cy="604553"/>
            </a:xfrm>
            <a:prstGeom prst="rect">
              <a:avLst/>
            </a:prstGeom>
          </p:spPr>
        </p:pic>
      </p:grpSp>
      <p:grpSp>
        <p:nvGrpSpPr>
          <p:cNvPr id="122" name="Groupe 121"/>
          <p:cNvGrpSpPr/>
          <p:nvPr/>
        </p:nvGrpSpPr>
        <p:grpSpPr>
          <a:xfrm>
            <a:off x="4521022" y="1182193"/>
            <a:ext cx="1523700" cy="924958"/>
            <a:chOff x="3476523" y="3067619"/>
            <a:chExt cx="1385182" cy="924958"/>
          </a:xfrm>
        </p:grpSpPr>
        <p:sp>
          <p:nvSpPr>
            <p:cNvPr id="99" name="Rectangle à coins arrondis 98"/>
            <p:cNvSpPr/>
            <p:nvPr/>
          </p:nvSpPr>
          <p:spPr>
            <a:xfrm>
              <a:off x="3476523" y="3067619"/>
              <a:ext cx="1385182" cy="870665"/>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Logiciel vie scolaire</a:t>
              </a:r>
            </a:p>
            <a:p>
              <a:pPr algn="ctr"/>
              <a:endParaRPr lang="fr-FR" b="1" dirty="0">
                <a:solidFill>
                  <a:srgbClr val="1565A7"/>
                </a:solidFill>
              </a:endParaRPr>
            </a:p>
          </p:txBody>
        </p:sp>
        <p:pic>
          <p:nvPicPr>
            <p:cNvPr id="121" name="Image 120"/>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61899" y="3456662"/>
              <a:ext cx="535915" cy="535915"/>
            </a:xfrm>
            <a:prstGeom prst="rect">
              <a:avLst/>
            </a:prstGeom>
          </p:spPr>
        </p:pic>
      </p:grpSp>
      <p:grpSp>
        <p:nvGrpSpPr>
          <p:cNvPr id="5" name="Groupe 4"/>
          <p:cNvGrpSpPr/>
          <p:nvPr/>
        </p:nvGrpSpPr>
        <p:grpSpPr>
          <a:xfrm>
            <a:off x="6867184" y="3010458"/>
            <a:ext cx="1728000" cy="1716505"/>
            <a:chOff x="6867184" y="3010458"/>
            <a:chExt cx="1728000" cy="1716505"/>
          </a:xfrm>
        </p:grpSpPr>
        <p:sp>
          <p:nvSpPr>
            <p:cNvPr id="188" name="Rectangle 187"/>
            <p:cNvSpPr/>
            <p:nvPr/>
          </p:nvSpPr>
          <p:spPr>
            <a:xfrm>
              <a:off x="6867184" y="3010458"/>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4" name="Rectangle 153"/>
            <p:cNvSpPr/>
            <p:nvPr/>
          </p:nvSpPr>
          <p:spPr>
            <a:xfrm>
              <a:off x="6912198" y="3065895"/>
              <a:ext cx="1647473" cy="34638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Simulation activités professionnelles</a:t>
              </a:r>
            </a:p>
          </p:txBody>
        </p:sp>
        <p:pic>
          <p:nvPicPr>
            <p:cNvPr id="189" name="Image 188"/>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93586" y="3478270"/>
              <a:ext cx="399482" cy="399482"/>
            </a:xfrm>
            <a:prstGeom prst="rect">
              <a:avLst/>
            </a:prstGeom>
          </p:spPr>
        </p:pic>
        <p:pic>
          <p:nvPicPr>
            <p:cNvPr id="190" name="Image 189"/>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66643" y="3927957"/>
              <a:ext cx="399482" cy="399482"/>
            </a:xfrm>
            <a:prstGeom prst="rect">
              <a:avLst/>
            </a:prstGeom>
          </p:spPr>
        </p:pic>
        <p:pic>
          <p:nvPicPr>
            <p:cNvPr id="191" name="Image 190"/>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38389" y="3526103"/>
              <a:ext cx="316645" cy="316645"/>
            </a:xfrm>
            <a:prstGeom prst="rect">
              <a:avLst/>
            </a:prstGeom>
          </p:spPr>
        </p:pic>
        <p:pic>
          <p:nvPicPr>
            <p:cNvPr id="192" name="Image 191"/>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93784" y="3986229"/>
              <a:ext cx="341210" cy="341210"/>
            </a:xfrm>
            <a:prstGeom prst="rect">
              <a:avLst/>
            </a:prstGeom>
          </p:spPr>
        </p:pic>
        <p:pic>
          <p:nvPicPr>
            <p:cNvPr id="193" name="Image 192"/>
            <p:cNvPicPr>
              <a:picLocks noChangeAspect="1"/>
            </p:cNvPicPr>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12914" y="3971843"/>
              <a:ext cx="334080" cy="334080"/>
            </a:xfrm>
            <a:prstGeom prst="rect">
              <a:avLst/>
            </a:prstGeom>
          </p:spPr>
        </p:pic>
        <p:pic>
          <p:nvPicPr>
            <p:cNvPr id="196" name="Image 195"/>
            <p:cNvPicPr>
              <a:picLocks noChangeAspect="1"/>
            </p:cNvPicPr>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344" y="3916845"/>
              <a:ext cx="373510" cy="373510"/>
            </a:xfrm>
            <a:prstGeom prst="rect">
              <a:avLst/>
            </a:prstGeom>
          </p:spPr>
        </p:pic>
        <p:pic>
          <p:nvPicPr>
            <p:cNvPr id="197" name="Image 196"/>
            <p:cNvPicPr>
              <a:picLocks noChangeAspect="1"/>
            </p:cNvPicPr>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18801" y="3469694"/>
              <a:ext cx="429464" cy="429464"/>
            </a:xfrm>
            <a:prstGeom prst="rect">
              <a:avLst/>
            </a:prstGeom>
          </p:spPr>
        </p:pic>
        <p:pic>
          <p:nvPicPr>
            <p:cNvPr id="198" name="Image 197"/>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00355" y="3493858"/>
              <a:ext cx="381133" cy="381133"/>
            </a:xfrm>
            <a:prstGeom prst="rect">
              <a:avLst/>
            </a:prstGeom>
          </p:spPr>
        </p:pic>
        <p:sp>
          <p:nvSpPr>
            <p:cNvPr id="199" name="Rectangle 198"/>
            <p:cNvSpPr/>
            <p:nvPr/>
          </p:nvSpPr>
          <p:spPr>
            <a:xfrm>
              <a:off x="6914607" y="4361152"/>
              <a:ext cx="1647473" cy="346388"/>
            </a:xfrm>
            <a:prstGeom prst="rect">
              <a:avLst/>
            </a:prstGeom>
            <a:solidFill>
              <a:srgbClr val="1565A7"/>
            </a:solidFill>
            <a:ln w="9525">
              <a:solidFill>
                <a:srgbClr val="1565A7"/>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chemeClr val="bg1"/>
                  </a:solidFill>
                  <a:latin typeface="Arial Narrow" panose="020B0606020202030204" pitchFamily="34" charset="0"/>
                </a:rPr>
                <a:t>Gérer l’information - Traiter des donner Produire - Collaborer - Communiquer  </a:t>
              </a:r>
            </a:p>
          </p:txBody>
        </p:sp>
      </p:grpSp>
      <p:sp>
        <p:nvSpPr>
          <p:cNvPr id="200" name="ZoneTexte 199"/>
          <p:cNvSpPr txBox="1"/>
          <p:nvPr/>
        </p:nvSpPr>
        <p:spPr>
          <a:xfrm>
            <a:off x="7234697" y="1809648"/>
            <a:ext cx="551899" cy="276999"/>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Enseignant</a:t>
            </a:r>
          </a:p>
          <a:p>
            <a:r>
              <a:rPr lang="fr-FR" sz="600" dirty="0">
                <a:solidFill>
                  <a:srgbClr val="1565A7"/>
                </a:solidFill>
                <a:latin typeface="Arial Narrow" panose="020B0606020202030204" pitchFamily="34" charset="0"/>
              </a:rPr>
              <a:t>Manager </a:t>
            </a:r>
          </a:p>
        </p:txBody>
      </p:sp>
      <p:grpSp>
        <p:nvGrpSpPr>
          <p:cNvPr id="13" name="Groupe 12"/>
          <p:cNvGrpSpPr/>
          <p:nvPr/>
        </p:nvGrpSpPr>
        <p:grpSpPr>
          <a:xfrm>
            <a:off x="1978546" y="1193359"/>
            <a:ext cx="1865327" cy="1264236"/>
            <a:chOff x="1978546" y="1193359"/>
            <a:chExt cx="1865327" cy="1264236"/>
          </a:xfrm>
        </p:grpSpPr>
        <p:grpSp>
          <p:nvGrpSpPr>
            <p:cNvPr id="144" name="Groupe 143"/>
            <p:cNvGrpSpPr/>
            <p:nvPr/>
          </p:nvGrpSpPr>
          <p:grpSpPr>
            <a:xfrm>
              <a:off x="1978546" y="1193359"/>
              <a:ext cx="1865327" cy="1264236"/>
              <a:chOff x="502183" y="1410023"/>
              <a:chExt cx="2034250" cy="917462"/>
            </a:xfrm>
          </p:grpSpPr>
          <p:sp>
            <p:nvSpPr>
              <p:cNvPr id="125" name="Rectangle à coins arrondis 124"/>
              <p:cNvSpPr/>
              <p:nvPr/>
            </p:nvSpPr>
            <p:spPr>
              <a:xfrm>
                <a:off x="534166" y="1439223"/>
                <a:ext cx="1923747" cy="888262"/>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nvGrpSpPr>
              <p:cNvPr id="143" name="Groupe 142"/>
              <p:cNvGrpSpPr/>
              <p:nvPr/>
            </p:nvGrpSpPr>
            <p:grpSpPr>
              <a:xfrm>
                <a:off x="502183" y="1410023"/>
                <a:ext cx="2034250" cy="878166"/>
                <a:chOff x="4805274" y="1712616"/>
                <a:chExt cx="2034250" cy="878166"/>
              </a:xfrm>
            </p:grpSpPr>
            <p:pic>
              <p:nvPicPr>
                <p:cNvPr id="131" name="Image 130"/>
                <p:cNvPicPr>
                  <a:picLocks noChangeAspect="1"/>
                </p:cNvPicPr>
                <p:nvPr/>
              </p:nvPicPr>
              <p:blipFill rotWithShape="1">
                <a:blip r:embed="rId21">
                  <a:duotone>
                    <a:schemeClr val="accent1">
                      <a:shade val="45000"/>
                      <a:satMod val="135000"/>
                    </a:schemeClr>
                    <a:prstClr val="white"/>
                  </a:duotone>
                  <a:extLst>
                    <a:ext uri="{BEBA8EAE-BF5A-486C-A8C5-ECC9F3942E4B}">
                      <a14:imgProps xmlns:a14="http://schemas.microsoft.com/office/drawing/2010/main">
                        <a14:imgLayer r:embed="rId22">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5031608" y="2240227"/>
                  <a:ext cx="558772" cy="350555"/>
                </a:xfrm>
                <a:prstGeom prst="rect">
                  <a:avLst/>
                </a:prstGeom>
              </p:spPr>
            </p:pic>
            <p:sp>
              <p:nvSpPr>
                <p:cNvPr id="126" name="ZoneTexte 125"/>
                <p:cNvSpPr txBox="1"/>
                <p:nvPr/>
              </p:nvSpPr>
              <p:spPr>
                <a:xfrm>
                  <a:off x="4805274" y="1712616"/>
                  <a:ext cx="2034250" cy="536052"/>
                </a:xfrm>
                <a:prstGeom prst="rect">
                  <a:avLst/>
                </a:prstGeom>
                <a:noFill/>
              </p:spPr>
              <p:txBody>
                <a:bodyPr wrap="square" rtlCol="0">
                  <a:spAutoFit/>
                </a:bodyPr>
                <a:lstStyle/>
                <a:p>
                  <a:pPr algn="ctr"/>
                  <a:r>
                    <a:rPr lang="fr-FR" sz="1400" b="1" dirty="0">
                      <a:solidFill>
                        <a:srgbClr val="1565A7"/>
                      </a:solidFill>
                      <a:latin typeface="Arial Narrow" panose="020B0606020202030204" pitchFamily="34" charset="0"/>
                    </a:rPr>
                    <a:t>Applications </a:t>
                  </a:r>
                </a:p>
                <a:p>
                  <a:pPr algn="ctr"/>
                  <a:r>
                    <a:rPr lang="fr-FR" sz="1400" b="1" dirty="0">
                      <a:solidFill>
                        <a:srgbClr val="1565A7"/>
                      </a:solidFill>
                      <a:latin typeface="Arial Narrow" panose="020B0606020202030204" pitchFamily="34" charset="0"/>
                    </a:rPr>
                    <a:t>locales métiers (PGI) </a:t>
                  </a:r>
                  <a:br>
                    <a:rPr lang="fr-FR" sz="1400" b="1" dirty="0">
                      <a:solidFill>
                        <a:srgbClr val="1565A7"/>
                      </a:solidFill>
                      <a:latin typeface="Arial Narrow" panose="020B0606020202030204" pitchFamily="34" charset="0"/>
                    </a:rPr>
                  </a:br>
                  <a:r>
                    <a:rPr lang="fr-FR" sz="1400" b="1" dirty="0">
                      <a:solidFill>
                        <a:srgbClr val="1565A7"/>
                      </a:solidFill>
                      <a:latin typeface="Arial Narrow" panose="020B0606020202030204" pitchFamily="34" charset="0"/>
                    </a:rPr>
                    <a:t>et bureautiques</a:t>
                  </a:r>
                </a:p>
              </p:txBody>
            </p:sp>
          </p:grpSp>
        </p:grpSp>
        <p:grpSp>
          <p:nvGrpSpPr>
            <p:cNvPr id="12" name="Groupe 11"/>
            <p:cNvGrpSpPr/>
            <p:nvPr/>
          </p:nvGrpSpPr>
          <p:grpSpPr>
            <a:xfrm>
              <a:off x="2518110" y="1930858"/>
              <a:ext cx="1169557" cy="483054"/>
              <a:chOff x="2518110" y="1930858"/>
              <a:chExt cx="1169557" cy="483054"/>
            </a:xfrm>
          </p:grpSpPr>
          <p:pic>
            <p:nvPicPr>
              <p:cNvPr id="76" name="Image 75"/>
              <p:cNvPicPr>
                <a:picLocks noChangeAspect="1"/>
              </p:cNvPicPr>
              <p:nvPr/>
            </p:nvPicPr>
            <p:blipFill rotWithShape="1">
              <a:blip r:embed="rId21">
                <a:duotone>
                  <a:schemeClr val="accent1">
                    <a:shade val="45000"/>
                    <a:satMod val="135000"/>
                  </a:schemeClr>
                  <a:prstClr val="white"/>
                </a:duotone>
                <a:extLst>
                  <a:ext uri="{BEBA8EAE-BF5A-486C-A8C5-ECC9F3942E4B}">
                    <a14:imgProps xmlns:a14="http://schemas.microsoft.com/office/drawing/2010/main">
                      <a14:imgLayer r:embed="rId22">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2518110" y="1930858"/>
                <a:ext cx="512372" cy="483054"/>
              </a:xfrm>
              <a:prstGeom prst="rect">
                <a:avLst/>
              </a:prstGeom>
            </p:spPr>
          </p:pic>
          <p:pic>
            <p:nvPicPr>
              <p:cNvPr id="77" name="Image 76"/>
              <p:cNvPicPr>
                <a:picLocks noChangeAspect="1"/>
              </p:cNvPicPr>
              <p:nvPr/>
            </p:nvPicPr>
            <p:blipFill rotWithShape="1">
              <a:blip r:embed="rId21">
                <a:duotone>
                  <a:schemeClr val="accent1">
                    <a:shade val="45000"/>
                    <a:satMod val="135000"/>
                  </a:schemeClr>
                  <a:prstClr val="white"/>
                </a:duotone>
                <a:extLst>
                  <a:ext uri="{BEBA8EAE-BF5A-486C-A8C5-ECC9F3942E4B}">
                    <a14:imgProps xmlns:a14="http://schemas.microsoft.com/office/drawing/2010/main">
                      <a14:imgLayer r:embed="rId22">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2857619" y="1930858"/>
                <a:ext cx="512372" cy="483054"/>
              </a:xfrm>
              <a:prstGeom prst="rect">
                <a:avLst/>
              </a:prstGeom>
            </p:spPr>
          </p:pic>
          <p:pic>
            <p:nvPicPr>
              <p:cNvPr id="78" name="Image 77"/>
              <p:cNvPicPr>
                <a:picLocks noChangeAspect="1"/>
              </p:cNvPicPr>
              <p:nvPr/>
            </p:nvPicPr>
            <p:blipFill rotWithShape="1">
              <a:blip r:embed="rId21">
                <a:duotone>
                  <a:schemeClr val="accent1">
                    <a:shade val="45000"/>
                    <a:satMod val="135000"/>
                  </a:schemeClr>
                  <a:prstClr val="white"/>
                </a:duotone>
                <a:extLst>
                  <a:ext uri="{BEBA8EAE-BF5A-486C-A8C5-ECC9F3942E4B}">
                    <a14:imgProps xmlns:a14="http://schemas.microsoft.com/office/drawing/2010/main">
                      <a14:imgLayer r:embed="rId22">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3175295" y="1930858"/>
                <a:ext cx="512372" cy="483054"/>
              </a:xfrm>
              <a:prstGeom prst="rect">
                <a:avLst/>
              </a:prstGeom>
            </p:spPr>
          </p:pic>
        </p:grpSp>
      </p:grpSp>
      <p:pic>
        <p:nvPicPr>
          <p:cNvPr id="73" name="Image 72"/>
          <p:cNvPicPr>
            <a:picLocks noChangeAspect="1"/>
          </p:cNvPicPr>
          <p:nvPr/>
        </p:nvPicPr>
        <p:blipFill>
          <a:blip r:embed="rId2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grpSp>
        <p:nvGrpSpPr>
          <p:cNvPr id="80" name="Groupe 79"/>
          <p:cNvGrpSpPr/>
          <p:nvPr/>
        </p:nvGrpSpPr>
        <p:grpSpPr>
          <a:xfrm>
            <a:off x="4800182" y="3461152"/>
            <a:ext cx="1544488" cy="900000"/>
            <a:chOff x="4800182" y="3307456"/>
            <a:chExt cx="1544488" cy="900000"/>
          </a:xfrm>
        </p:grpSpPr>
        <p:sp>
          <p:nvSpPr>
            <p:cNvPr id="81" name="Rectangle à coins arrondis 80"/>
            <p:cNvSpPr/>
            <p:nvPr/>
          </p:nvSpPr>
          <p:spPr>
            <a:xfrm>
              <a:off x="4800182" y="3307456"/>
              <a:ext cx="1544488" cy="900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Site internet Lycée</a:t>
              </a:r>
            </a:p>
          </p:txBody>
        </p:sp>
        <p:pic>
          <p:nvPicPr>
            <p:cNvPr id="82" name="Image 81"/>
            <p:cNvPicPr>
              <a:picLocks noChangeAspect="1"/>
            </p:cNvPicPr>
            <p:nvPr/>
          </p:nvPicPr>
          <p:blipFill>
            <a:blip r:embed="rId2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07206" y="3638826"/>
              <a:ext cx="530440" cy="518008"/>
            </a:xfrm>
            <a:prstGeom prst="rect">
              <a:avLst/>
            </a:prstGeom>
          </p:spPr>
        </p:pic>
      </p:grpSp>
    </p:spTree>
    <p:extLst>
      <p:ext uri="{BB962C8B-B14F-4D97-AF65-F5344CB8AC3E}">
        <p14:creationId xmlns:p14="http://schemas.microsoft.com/office/powerpoint/2010/main" val="4039829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re 57"/>
          <p:cNvSpPr>
            <a:spLocks noGrp="1"/>
          </p:cNvSpPr>
          <p:nvPr>
            <p:ph type="title"/>
          </p:nvPr>
        </p:nvSpPr>
        <p:spPr>
          <a:xfrm>
            <a:off x="676665" y="155553"/>
            <a:ext cx="7992947" cy="442211"/>
          </a:xfrm>
        </p:spPr>
        <p:txBody>
          <a:bodyPr>
            <a:normAutofit fontScale="90000"/>
          </a:bodyPr>
          <a:lstStyle/>
          <a:p>
            <a:r>
              <a:rPr lang="fr-FR" spc="-60" dirty="0"/>
              <a:t>Le système d’information de l’établissement de formation :  </a:t>
            </a:r>
            <a:br>
              <a:rPr lang="fr-FR" spc="-60" dirty="0"/>
            </a:br>
            <a:r>
              <a:rPr lang="fr-FR" spc="-60" dirty="0"/>
              <a:t>des outils professionnels non intégrés</a:t>
            </a:r>
          </a:p>
        </p:txBody>
      </p:sp>
      <p:grpSp>
        <p:nvGrpSpPr>
          <p:cNvPr id="64" name="Groupe 63"/>
          <p:cNvGrpSpPr/>
          <p:nvPr/>
        </p:nvGrpSpPr>
        <p:grpSpPr>
          <a:xfrm>
            <a:off x="6867184" y="1193359"/>
            <a:ext cx="1728000" cy="1716505"/>
            <a:chOff x="567387" y="1776980"/>
            <a:chExt cx="1728000" cy="1716505"/>
          </a:xfrm>
        </p:grpSpPr>
        <p:sp>
          <p:nvSpPr>
            <p:cNvPr id="2" name="Rectangle 1"/>
            <p:cNvSpPr/>
            <p:nvPr/>
          </p:nvSpPr>
          <p:spPr>
            <a:xfrm>
              <a:off x="567387" y="1776980"/>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Rectangle 3"/>
            <p:cNvSpPr/>
            <p:nvPr/>
          </p:nvSpPr>
          <p:spPr>
            <a:xfrm>
              <a:off x="646547" y="2113540"/>
              <a:ext cx="1584000" cy="936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1009623" y="2151154"/>
              <a:ext cx="857848" cy="133858"/>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rgbClr val="1565A7"/>
                  </a:solidFill>
                  <a:latin typeface="Arial Narrow" panose="020B0606020202030204" pitchFamily="34" charset="0"/>
                </a:rPr>
                <a:t>Story-board et rôles</a:t>
              </a:r>
            </a:p>
          </p:txBody>
        </p:sp>
        <p:grpSp>
          <p:nvGrpSpPr>
            <p:cNvPr id="47" name="Groupe 46"/>
            <p:cNvGrpSpPr/>
            <p:nvPr/>
          </p:nvGrpSpPr>
          <p:grpSpPr>
            <a:xfrm>
              <a:off x="791099" y="2296335"/>
              <a:ext cx="1294897" cy="666406"/>
              <a:chOff x="778192" y="2264470"/>
              <a:chExt cx="1294897" cy="666406"/>
            </a:xfrm>
          </p:grpSpPr>
          <p:grpSp>
            <p:nvGrpSpPr>
              <p:cNvPr id="41" name="Groupe 40"/>
              <p:cNvGrpSpPr/>
              <p:nvPr/>
            </p:nvGrpSpPr>
            <p:grpSpPr>
              <a:xfrm>
                <a:off x="778192" y="2635368"/>
                <a:ext cx="1294897" cy="295508"/>
                <a:chOff x="778192" y="2635368"/>
                <a:chExt cx="1294897" cy="295508"/>
              </a:xfrm>
            </p:grpSpPr>
            <p:cxnSp>
              <p:nvCxnSpPr>
                <p:cNvPr id="22" name="Connecteur droit 21"/>
                <p:cNvCxnSpPr/>
                <p:nvPr/>
              </p:nvCxnSpPr>
              <p:spPr>
                <a:xfrm>
                  <a:off x="839682" y="2638926"/>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78192" y="2635368"/>
                  <a:ext cx="138626" cy="295508"/>
                  <a:chOff x="778192" y="2635368"/>
                  <a:chExt cx="138626" cy="295508"/>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8192" y="2714876"/>
                    <a:ext cx="138626" cy="216000"/>
                  </a:xfrm>
                  <a:prstGeom prst="rect">
                    <a:avLst/>
                  </a:prstGeom>
                </p:spPr>
              </p:pic>
              <p:cxnSp>
                <p:nvCxnSpPr>
                  <p:cNvPr id="24" name="Connecteur droit 23"/>
                  <p:cNvCxnSpPr/>
                  <p:nvPr/>
                </p:nvCxnSpPr>
                <p:spPr>
                  <a:xfrm>
                    <a:off x="839682"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1001786" y="2638926"/>
                  <a:ext cx="146118" cy="291950"/>
                  <a:chOff x="1001786" y="2638926"/>
                  <a:chExt cx="146118" cy="291950"/>
                </a:xfrm>
              </p:grpSpPr>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1786" y="2714876"/>
                    <a:ext cx="146118" cy="216000"/>
                  </a:xfrm>
                  <a:prstGeom prst="rect">
                    <a:avLst/>
                  </a:prstGeom>
                </p:spPr>
              </p:pic>
              <p:cxnSp>
                <p:nvCxnSpPr>
                  <p:cNvPr id="27" name="Connecteur droit 26"/>
                  <p:cNvCxnSpPr/>
                  <p:nvPr/>
                </p:nvCxnSpPr>
                <p:spPr>
                  <a:xfrm>
                    <a:off x="107484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1232872" y="2635368"/>
                  <a:ext cx="139764" cy="295508"/>
                  <a:chOff x="1232872" y="2635368"/>
                  <a:chExt cx="139764" cy="295508"/>
                </a:xfrm>
              </p:grpSpPr>
              <p:pic>
                <p:nvPicPr>
                  <p:cNvPr id="15" name="Image 14"/>
                  <p:cNvPicPr>
                    <a:picLocks noChangeAspect="1"/>
                  </p:cNvPicPr>
                  <p:nvPr/>
                </p:nvPicPr>
                <p:blipFill rotWithShape="1">
                  <a:blip r:embed="rId5">
                    <a:extLst>
                      <a:ext uri="{28A0092B-C50C-407E-A947-70E740481C1C}">
                        <a14:useLocalDpi xmlns:a14="http://schemas.microsoft.com/office/drawing/2010/main" val="0"/>
                      </a:ext>
                    </a:extLst>
                  </a:blip>
                  <a:srcRect l="14011" t="73786" r="74314" b="8171"/>
                  <a:stretch/>
                </p:blipFill>
                <p:spPr>
                  <a:xfrm>
                    <a:off x="1232872" y="2714876"/>
                    <a:ext cx="139764" cy="216000"/>
                  </a:xfrm>
                  <a:prstGeom prst="rect">
                    <a:avLst/>
                  </a:prstGeom>
                </p:spPr>
              </p:pic>
              <p:cxnSp>
                <p:nvCxnSpPr>
                  <p:cNvPr id="28" name="Connecteur droit 27"/>
                  <p:cNvCxnSpPr/>
                  <p:nvPr/>
                </p:nvCxnSpPr>
                <p:spPr>
                  <a:xfrm>
                    <a:off x="1302754"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4" name="Groupe 33"/>
                <p:cNvGrpSpPr/>
                <p:nvPr/>
              </p:nvGrpSpPr>
              <p:grpSpPr>
                <a:xfrm>
                  <a:off x="1457604" y="2635368"/>
                  <a:ext cx="128432" cy="295508"/>
                  <a:chOff x="1457604" y="2635368"/>
                  <a:chExt cx="128432" cy="295508"/>
                </a:xfrm>
              </p:grpSpPr>
              <p:pic>
                <p:nvPicPr>
                  <p:cNvPr id="16" name="Image 1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57604" y="2714876"/>
                    <a:ext cx="128432" cy="216000"/>
                  </a:xfrm>
                  <a:prstGeom prst="rect">
                    <a:avLst/>
                  </a:prstGeom>
                </p:spPr>
              </p:pic>
              <p:cxnSp>
                <p:nvCxnSpPr>
                  <p:cNvPr id="29" name="Connecteur droit 28"/>
                  <p:cNvCxnSpPr/>
                  <p:nvPr/>
                </p:nvCxnSpPr>
                <p:spPr>
                  <a:xfrm>
                    <a:off x="1521820"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1671004" y="2635368"/>
                  <a:ext cx="150451" cy="295508"/>
                  <a:chOff x="1671004" y="2635368"/>
                  <a:chExt cx="150451" cy="295508"/>
                </a:xfrm>
              </p:grpSpPr>
              <p:pic>
                <p:nvPicPr>
                  <p:cNvPr id="18" name="Image 17"/>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671004" y="2714876"/>
                    <a:ext cx="150451" cy="216000"/>
                  </a:xfrm>
                  <a:prstGeom prst="rect">
                    <a:avLst/>
                  </a:prstGeom>
                </p:spPr>
              </p:pic>
              <p:cxnSp>
                <p:nvCxnSpPr>
                  <p:cNvPr id="30" name="Connecteur droit 29"/>
                  <p:cNvCxnSpPr/>
                  <p:nvPr/>
                </p:nvCxnSpPr>
                <p:spPr>
                  <a:xfrm>
                    <a:off x="1746229"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1" name="Groupe 30"/>
                <p:cNvGrpSpPr/>
                <p:nvPr/>
              </p:nvGrpSpPr>
              <p:grpSpPr>
                <a:xfrm>
                  <a:off x="1906422" y="2638926"/>
                  <a:ext cx="166667" cy="291950"/>
                  <a:chOff x="1906422" y="2638926"/>
                  <a:chExt cx="166667" cy="291950"/>
                </a:xfrm>
              </p:grpSpPr>
              <p:pic>
                <p:nvPicPr>
                  <p:cNvPr id="19" name="Image 18"/>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906422" y="2714876"/>
                    <a:ext cx="166667" cy="216000"/>
                  </a:xfrm>
                  <a:prstGeom prst="rect">
                    <a:avLst/>
                  </a:prstGeom>
                </p:spPr>
              </p:pic>
              <p:cxnSp>
                <p:nvCxnSpPr>
                  <p:cNvPr id="32" name="Connecteur droit 31"/>
                  <p:cNvCxnSpPr/>
                  <p:nvPr/>
                </p:nvCxnSpPr>
                <p:spPr>
                  <a:xfrm>
                    <a:off x="198975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46" name="Groupe 45"/>
              <p:cNvGrpSpPr/>
              <p:nvPr/>
            </p:nvGrpSpPr>
            <p:grpSpPr>
              <a:xfrm>
                <a:off x="1344725" y="2264470"/>
                <a:ext cx="161830" cy="370974"/>
                <a:chOff x="1305350" y="2225830"/>
                <a:chExt cx="161830" cy="370974"/>
              </a:xfrm>
            </p:grpSpPr>
            <p:pic>
              <p:nvPicPr>
                <p:cNvPr id="8" name="Image 7"/>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305350" y="2225830"/>
                  <a:ext cx="161830" cy="262974"/>
                </a:xfrm>
                <a:prstGeom prst="rect">
                  <a:avLst/>
                </a:prstGeom>
              </p:spPr>
            </p:pic>
            <p:cxnSp>
              <p:nvCxnSpPr>
                <p:cNvPr id="45" name="Connecteur droit 44"/>
                <p:cNvCxnSpPr/>
                <p:nvPr/>
              </p:nvCxnSpPr>
              <p:spPr>
                <a:xfrm>
                  <a:off x="1386265" y="2488804"/>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50" name="Rectangle 49"/>
            <p:cNvSpPr/>
            <p:nvPr/>
          </p:nvSpPr>
          <p:spPr>
            <a:xfrm>
              <a:off x="612032" y="1871013"/>
              <a:ext cx="1647473" cy="175752"/>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Scénarisation pédagogique</a:t>
              </a:r>
            </a:p>
          </p:txBody>
        </p:sp>
        <p:sp>
          <p:nvSpPr>
            <p:cNvPr id="52" name="ZoneTexte 51"/>
            <p:cNvSpPr txBox="1"/>
            <p:nvPr/>
          </p:nvSpPr>
          <p:spPr>
            <a:xfrm>
              <a:off x="1634283" y="2908969"/>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RH</a:t>
              </a:r>
            </a:p>
          </p:txBody>
        </p:sp>
        <p:sp>
          <p:nvSpPr>
            <p:cNvPr id="53" name="ZoneTexte 52"/>
            <p:cNvSpPr txBox="1"/>
            <p:nvPr/>
          </p:nvSpPr>
          <p:spPr>
            <a:xfrm>
              <a:off x="906283"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Achat</a:t>
              </a:r>
            </a:p>
          </p:txBody>
        </p:sp>
        <p:sp>
          <p:nvSpPr>
            <p:cNvPr id="54" name="ZoneTexte 53"/>
            <p:cNvSpPr txBox="1"/>
            <p:nvPr/>
          </p:nvSpPr>
          <p:spPr>
            <a:xfrm>
              <a:off x="1125416"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Vente</a:t>
              </a:r>
            </a:p>
          </p:txBody>
        </p:sp>
        <p:sp>
          <p:nvSpPr>
            <p:cNvPr id="55" name="ZoneTexte 54"/>
            <p:cNvSpPr txBox="1"/>
            <p:nvPr/>
          </p:nvSpPr>
          <p:spPr>
            <a:xfrm>
              <a:off x="1336313" y="2901900"/>
              <a:ext cx="431349"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Finance</a:t>
              </a:r>
            </a:p>
          </p:txBody>
        </p:sp>
        <p:sp>
          <p:nvSpPr>
            <p:cNvPr id="59" name="ZoneTexte 58"/>
            <p:cNvSpPr txBox="1"/>
            <p:nvPr/>
          </p:nvSpPr>
          <p:spPr>
            <a:xfrm>
              <a:off x="669646" y="2898165"/>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Stock</a:t>
              </a:r>
            </a:p>
          </p:txBody>
        </p:sp>
        <p:sp>
          <p:nvSpPr>
            <p:cNvPr id="57" name="ZoneTexte 56"/>
            <p:cNvSpPr txBox="1"/>
            <p:nvPr/>
          </p:nvSpPr>
          <p:spPr>
            <a:xfrm>
              <a:off x="1776577" y="2906734"/>
              <a:ext cx="483297"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Production</a:t>
              </a:r>
            </a:p>
          </p:txBody>
        </p:sp>
        <p:grpSp>
          <p:nvGrpSpPr>
            <p:cNvPr id="63" name="Groupe 62"/>
            <p:cNvGrpSpPr/>
            <p:nvPr/>
          </p:nvGrpSpPr>
          <p:grpSpPr>
            <a:xfrm>
              <a:off x="617220" y="3055127"/>
              <a:ext cx="1642654" cy="396000"/>
              <a:chOff x="617220" y="3055127"/>
              <a:chExt cx="1642654" cy="396000"/>
            </a:xfrm>
          </p:grpSpPr>
          <p:cxnSp>
            <p:nvCxnSpPr>
              <p:cNvPr id="51" name="Connecteur droit 50"/>
              <p:cNvCxnSpPr/>
              <p:nvPr/>
            </p:nvCxnSpPr>
            <p:spPr>
              <a:xfrm flipH="1">
                <a:off x="1125416" y="3055127"/>
                <a:ext cx="179212"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1583662" y="3055127"/>
                <a:ext cx="180000"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a:off x="617220" y="3058714"/>
                <a:ext cx="1642654" cy="0"/>
              </a:xfrm>
              <a:prstGeom prst="line">
                <a:avLst/>
              </a:prstGeom>
              <a:ln>
                <a:solidFill>
                  <a:srgbClr val="F2C400"/>
                </a:solidFill>
              </a:ln>
            </p:spPr>
            <p:style>
              <a:lnRef idx="2">
                <a:schemeClr val="accent6"/>
              </a:lnRef>
              <a:fillRef idx="0">
                <a:schemeClr val="accent6"/>
              </a:fillRef>
              <a:effectRef idx="1">
                <a:schemeClr val="accent6"/>
              </a:effectRef>
              <a:fontRef idx="minor">
                <a:schemeClr val="tx1"/>
              </a:fontRef>
            </p:style>
          </p:cxnSp>
        </p:grpSp>
      </p:grpSp>
      <p:pic>
        <p:nvPicPr>
          <p:cNvPr id="117" name="Image 11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10029" y="2128779"/>
            <a:ext cx="806968" cy="806968"/>
          </a:xfrm>
          <a:prstGeom prst="rect">
            <a:avLst/>
          </a:prstGeom>
        </p:spPr>
      </p:pic>
      <p:grpSp>
        <p:nvGrpSpPr>
          <p:cNvPr id="120" name="Groupe 119"/>
          <p:cNvGrpSpPr/>
          <p:nvPr/>
        </p:nvGrpSpPr>
        <p:grpSpPr>
          <a:xfrm>
            <a:off x="4823386" y="2284571"/>
            <a:ext cx="1544488" cy="900000"/>
            <a:chOff x="2620958" y="2386862"/>
            <a:chExt cx="1345783" cy="900000"/>
          </a:xfrm>
        </p:grpSpPr>
        <p:sp>
          <p:nvSpPr>
            <p:cNvPr id="118" name="Rectangle à coins arrondis 117"/>
            <p:cNvSpPr/>
            <p:nvPr/>
          </p:nvSpPr>
          <p:spPr>
            <a:xfrm>
              <a:off x="2620958" y="2386862"/>
              <a:ext cx="1345783" cy="900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Réseau local lycée</a:t>
              </a:r>
            </a:p>
          </p:txBody>
        </p:sp>
        <p:pic>
          <p:nvPicPr>
            <p:cNvPr id="119" name="Image 118"/>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91573" y="2652794"/>
              <a:ext cx="604554" cy="604553"/>
            </a:xfrm>
            <a:prstGeom prst="rect">
              <a:avLst/>
            </a:prstGeom>
          </p:spPr>
        </p:pic>
      </p:grpSp>
      <p:grpSp>
        <p:nvGrpSpPr>
          <p:cNvPr id="122" name="Groupe 121"/>
          <p:cNvGrpSpPr/>
          <p:nvPr/>
        </p:nvGrpSpPr>
        <p:grpSpPr>
          <a:xfrm>
            <a:off x="4521022" y="1182193"/>
            <a:ext cx="1523700" cy="924958"/>
            <a:chOff x="3476523" y="3067619"/>
            <a:chExt cx="1385182" cy="924958"/>
          </a:xfrm>
        </p:grpSpPr>
        <p:sp>
          <p:nvSpPr>
            <p:cNvPr id="99" name="Rectangle à coins arrondis 98"/>
            <p:cNvSpPr/>
            <p:nvPr/>
          </p:nvSpPr>
          <p:spPr>
            <a:xfrm>
              <a:off x="3476523" y="3067619"/>
              <a:ext cx="1385182" cy="870665"/>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Logiciel vie scolaire</a:t>
              </a:r>
            </a:p>
            <a:p>
              <a:pPr algn="ctr"/>
              <a:endParaRPr lang="fr-FR" b="1" dirty="0">
                <a:solidFill>
                  <a:srgbClr val="1565A7"/>
                </a:solidFill>
              </a:endParaRPr>
            </a:p>
          </p:txBody>
        </p:sp>
        <p:pic>
          <p:nvPicPr>
            <p:cNvPr id="121" name="Image 120"/>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61899" y="3456662"/>
              <a:ext cx="535915" cy="535915"/>
            </a:xfrm>
            <a:prstGeom prst="rect">
              <a:avLst/>
            </a:prstGeom>
          </p:spPr>
        </p:pic>
      </p:grpSp>
      <p:grpSp>
        <p:nvGrpSpPr>
          <p:cNvPr id="11" name="Groupe 10"/>
          <p:cNvGrpSpPr/>
          <p:nvPr/>
        </p:nvGrpSpPr>
        <p:grpSpPr>
          <a:xfrm>
            <a:off x="2069150" y="3086431"/>
            <a:ext cx="2694986" cy="1274721"/>
            <a:chOff x="2439277" y="3003422"/>
            <a:chExt cx="2694986" cy="1274721"/>
          </a:xfrm>
        </p:grpSpPr>
        <p:pic>
          <p:nvPicPr>
            <p:cNvPr id="145" name="Image 144"/>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623323" y="3041381"/>
              <a:ext cx="2167484" cy="1198801"/>
            </a:xfrm>
            <a:prstGeom prst="rect">
              <a:avLst/>
            </a:prstGeom>
          </p:spPr>
        </p:pic>
        <p:sp>
          <p:nvSpPr>
            <p:cNvPr id="146" name="Rectangle à coins arrondis 145"/>
            <p:cNvSpPr/>
            <p:nvPr/>
          </p:nvSpPr>
          <p:spPr>
            <a:xfrm>
              <a:off x="2439277" y="3003422"/>
              <a:ext cx="2583576" cy="1274721"/>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47" name="ZoneTexte 146"/>
            <p:cNvSpPr txBox="1"/>
            <p:nvPr/>
          </p:nvSpPr>
          <p:spPr>
            <a:xfrm>
              <a:off x="3840850" y="3887523"/>
              <a:ext cx="1293413" cy="346967"/>
            </a:xfrm>
            <a:prstGeom prst="rect">
              <a:avLst/>
            </a:prstGeom>
            <a:noFill/>
          </p:spPr>
          <p:txBody>
            <a:bodyPr wrap="square" rtlCol="0">
              <a:spAutoFit/>
            </a:bodyPr>
            <a:lstStyle/>
            <a:p>
              <a:r>
                <a:rPr lang="fr-FR" b="1" dirty="0">
                  <a:solidFill>
                    <a:srgbClr val="1565A7"/>
                  </a:solidFill>
                </a:rPr>
                <a:t>ENT région</a:t>
              </a:r>
            </a:p>
          </p:txBody>
        </p:sp>
      </p:grpSp>
      <p:grpSp>
        <p:nvGrpSpPr>
          <p:cNvPr id="5" name="Groupe 4"/>
          <p:cNvGrpSpPr/>
          <p:nvPr/>
        </p:nvGrpSpPr>
        <p:grpSpPr>
          <a:xfrm>
            <a:off x="6867184" y="3010458"/>
            <a:ext cx="1728000" cy="1716505"/>
            <a:chOff x="6867184" y="3010458"/>
            <a:chExt cx="1728000" cy="1716505"/>
          </a:xfrm>
        </p:grpSpPr>
        <p:sp>
          <p:nvSpPr>
            <p:cNvPr id="188" name="Rectangle 187"/>
            <p:cNvSpPr/>
            <p:nvPr/>
          </p:nvSpPr>
          <p:spPr>
            <a:xfrm>
              <a:off x="6867184" y="3010458"/>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4" name="Rectangle 153"/>
            <p:cNvSpPr/>
            <p:nvPr/>
          </p:nvSpPr>
          <p:spPr>
            <a:xfrm>
              <a:off x="6912198" y="3065895"/>
              <a:ext cx="1647473" cy="34638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Simulation activités professionnelles</a:t>
              </a:r>
            </a:p>
          </p:txBody>
        </p:sp>
        <p:pic>
          <p:nvPicPr>
            <p:cNvPr id="189" name="Image 188"/>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93586" y="3478270"/>
              <a:ext cx="399482" cy="399482"/>
            </a:xfrm>
            <a:prstGeom prst="rect">
              <a:avLst/>
            </a:prstGeom>
          </p:spPr>
        </p:pic>
        <p:pic>
          <p:nvPicPr>
            <p:cNvPr id="190" name="Image 189"/>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66643" y="3927957"/>
              <a:ext cx="399482" cy="399482"/>
            </a:xfrm>
            <a:prstGeom prst="rect">
              <a:avLst/>
            </a:prstGeom>
          </p:spPr>
        </p:pic>
        <p:pic>
          <p:nvPicPr>
            <p:cNvPr id="191" name="Image 190"/>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38389" y="3526103"/>
              <a:ext cx="316645" cy="316645"/>
            </a:xfrm>
            <a:prstGeom prst="rect">
              <a:avLst/>
            </a:prstGeom>
          </p:spPr>
        </p:pic>
        <p:pic>
          <p:nvPicPr>
            <p:cNvPr id="192" name="Image 191"/>
            <p:cNvPicPr>
              <a:picLocks noChangeAspect="1"/>
            </p:cNvPicPr>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93784" y="3986229"/>
              <a:ext cx="341210" cy="341210"/>
            </a:xfrm>
            <a:prstGeom prst="rect">
              <a:avLst/>
            </a:prstGeom>
          </p:spPr>
        </p:pic>
        <p:pic>
          <p:nvPicPr>
            <p:cNvPr id="193" name="Image 192"/>
            <p:cNvPicPr>
              <a:picLocks noChangeAspect="1"/>
            </p:cNvPicPr>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12914" y="3971843"/>
              <a:ext cx="334080" cy="334080"/>
            </a:xfrm>
            <a:prstGeom prst="rect">
              <a:avLst/>
            </a:prstGeom>
          </p:spPr>
        </p:pic>
        <p:pic>
          <p:nvPicPr>
            <p:cNvPr id="196" name="Image 195"/>
            <p:cNvPicPr>
              <a:picLocks noChangeAspect="1"/>
            </p:cNvPicPr>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344" y="3916845"/>
              <a:ext cx="373510" cy="373510"/>
            </a:xfrm>
            <a:prstGeom prst="rect">
              <a:avLst/>
            </a:prstGeom>
          </p:spPr>
        </p:pic>
        <p:pic>
          <p:nvPicPr>
            <p:cNvPr id="197" name="Image 196"/>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18801" y="3469694"/>
              <a:ext cx="429464" cy="429464"/>
            </a:xfrm>
            <a:prstGeom prst="rect">
              <a:avLst/>
            </a:prstGeom>
          </p:spPr>
        </p:pic>
        <p:pic>
          <p:nvPicPr>
            <p:cNvPr id="198" name="Image 197"/>
            <p:cNvPicPr>
              <a:picLocks noChangeAspect="1"/>
            </p:cNvPicPr>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00355" y="3493858"/>
              <a:ext cx="381133" cy="381133"/>
            </a:xfrm>
            <a:prstGeom prst="rect">
              <a:avLst/>
            </a:prstGeom>
          </p:spPr>
        </p:pic>
        <p:sp>
          <p:nvSpPr>
            <p:cNvPr id="199" name="Rectangle 198"/>
            <p:cNvSpPr/>
            <p:nvPr/>
          </p:nvSpPr>
          <p:spPr>
            <a:xfrm>
              <a:off x="6914607" y="4361152"/>
              <a:ext cx="1647473" cy="346388"/>
            </a:xfrm>
            <a:prstGeom prst="rect">
              <a:avLst/>
            </a:prstGeom>
            <a:solidFill>
              <a:srgbClr val="1565A7"/>
            </a:solidFill>
            <a:ln w="9525">
              <a:solidFill>
                <a:srgbClr val="1565A7"/>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chemeClr val="bg1"/>
                  </a:solidFill>
                  <a:latin typeface="Arial Narrow" panose="020B0606020202030204" pitchFamily="34" charset="0"/>
                </a:rPr>
                <a:t>Gérer l’information - Traiter des donner Produire - Collaborer - Communiquer  </a:t>
              </a:r>
            </a:p>
          </p:txBody>
        </p:sp>
      </p:grpSp>
      <p:sp>
        <p:nvSpPr>
          <p:cNvPr id="200" name="ZoneTexte 199"/>
          <p:cNvSpPr txBox="1"/>
          <p:nvPr/>
        </p:nvSpPr>
        <p:spPr>
          <a:xfrm>
            <a:off x="7234697" y="1809648"/>
            <a:ext cx="551899" cy="276999"/>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Enseignant</a:t>
            </a:r>
          </a:p>
          <a:p>
            <a:r>
              <a:rPr lang="fr-FR" sz="600" dirty="0">
                <a:solidFill>
                  <a:srgbClr val="1565A7"/>
                </a:solidFill>
                <a:latin typeface="Arial Narrow" panose="020B0606020202030204" pitchFamily="34" charset="0"/>
              </a:rPr>
              <a:t>Manager </a:t>
            </a:r>
          </a:p>
        </p:txBody>
      </p:sp>
      <p:grpSp>
        <p:nvGrpSpPr>
          <p:cNvPr id="85" name="Groupe 84"/>
          <p:cNvGrpSpPr/>
          <p:nvPr/>
        </p:nvGrpSpPr>
        <p:grpSpPr>
          <a:xfrm>
            <a:off x="1978546" y="1193359"/>
            <a:ext cx="1865327" cy="1264236"/>
            <a:chOff x="1978546" y="1193359"/>
            <a:chExt cx="1865327" cy="1264236"/>
          </a:xfrm>
        </p:grpSpPr>
        <p:grpSp>
          <p:nvGrpSpPr>
            <p:cNvPr id="87" name="Groupe 86"/>
            <p:cNvGrpSpPr/>
            <p:nvPr/>
          </p:nvGrpSpPr>
          <p:grpSpPr>
            <a:xfrm>
              <a:off x="1978546" y="1193359"/>
              <a:ext cx="1865327" cy="1264236"/>
              <a:chOff x="502183" y="1410023"/>
              <a:chExt cx="2034250" cy="917462"/>
            </a:xfrm>
          </p:grpSpPr>
          <p:sp>
            <p:nvSpPr>
              <p:cNvPr id="93" name="Rectangle à coins arrondis 92"/>
              <p:cNvSpPr/>
              <p:nvPr/>
            </p:nvSpPr>
            <p:spPr>
              <a:xfrm>
                <a:off x="534166" y="1439223"/>
                <a:ext cx="1923747" cy="888262"/>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nvGrpSpPr>
              <p:cNvPr id="94" name="Groupe 93"/>
              <p:cNvGrpSpPr/>
              <p:nvPr/>
            </p:nvGrpSpPr>
            <p:grpSpPr>
              <a:xfrm>
                <a:off x="502183" y="1410023"/>
                <a:ext cx="2034250" cy="878166"/>
                <a:chOff x="4805274" y="1712616"/>
                <a:chExt cx="2034250" cy="878166"/>
              </a:xfrm>
            </p:grpSpPr>
            <p:pic>
              <p:nvPicPr>
                <p:cNvPr id="95" name="Image 94"/>
                <p:cNvPicPr>
                  <a:picLocks noChangeAspect="1"/>
                </p:cNvPicPr>
                <p:nvPr/>
              </p:nvPicPr>
              <p:blipFill rotWithShape="1">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5031608" y="2240227"/>
                  <a:ext cx="558772" cy="350555"/>
                </a:xfrm>
                <a:prstGeom prst="rect">
                  <a:avLst/>
                </a:prstGeom>
              </p:spPr>
            </p:pic>
            <p:sp>
              <p:nvSpPr>
                <p:cNvPr id="96" name="ZoneTexte 95"/>
                <p:cNvSpPr txBox="1"/>
                <p:nvPr/>
              </p:nvSpPr>
              <p:spPr>
                <a:xfrm>
                  <a:off x="4805274" y="1712616"/>
                  <a:ext cx="2034250" cy="536052"/>
                </a:xfrm>
                <a:prstGeom prst="rect">
                  <a:avLst/>
                </a:prstGeom>
                <a:noFill/>
              </p:spPr>
              <p:txBody>
                <a:bodyPr wrap="square" rtlCol="0">
                  <a:spAutoFit/>
                </a:bodyPr>
                <a:lstStyle/>
                <a:p>
                  <a:pPr algn="ctr"/>
                  <a:r>
                    <a:rPr lang="fr-FR" sz="1400" b="1" dirty="0">
                      <a:solidFill>
                        <a:srgbClr val="1565A7"/>
                      </a:solidFill>
                      <a:latin typeface="Arial Narrow" panose="020B0606020202030204" pitchFamily="34" charset="0"/>
                    </a:rPr>
                    <a:t>Applications </a:t>
                  </a:r>
                </a:p>
                <a:p>
                  <a:pPr algn="ctr"/>
                  <a:r>
                    <a:rPr lang="fr-FR" sz="1400" b="1" dirty="0">
                      <a:solidFill>
                        <a:srgbClr val="1565A7"/>
                      </a:solidFill>
                      <a:latin typeface="Arial Narrow" panose="020B0606020202030204" pitchFamily="34" charset="0"/>
                    </a:rPr>
                    <a:t>locales métiers (PGI) </a:t>
                  </a:r>
                  <a:br>
                    <a:rPr lang="fr-FR" sz="1400" b="1" dirty="0">
                      <a:solidFill>
                        <a:srgbClr val="1565A7"/>
                      </a:solidFill>
                      <a:latin typeface="Arial Narrow" panose="020B0606020202030204" pitchFamily="34" charset="0"/>
                    </a:rPr>
                  </a:br>
                  <a:r>
                    <a:rPr lang="fr-FR" sz="1400" b="1" dirty="0">
                      <a:solidFill>
                        <a:srgbClr val="1565A7"/>
                      </a:solidFill>
                      <a:latin typeface="Arial Narrow" panose="020B0606020202030204" pitchFamily="34" charset="0"/>
                    </a:rPr>
                    <a:t>et bureautiques</a:t>
                  </a:r>
                </a:p>
              </p:txBody>
            </p:sp>
          </p:grpSp>
        </p:grpSp>
        <p:grpSp>
          <p:nvGrpSpPr>
            <p:cNvPr id="89" name="Groupe 88"/>
            <p:cNvGrpSpPr/>
            <p:nvPr/>
          </p:nvGrpSpPr>
          <p:grpSpPr>
            <a:xfrm>
              <a:off x="2518110" y="1930858"/>
              <a:ext cx="1169557" cy="483054"/>
              <a:chOff x="2518110" y="1930858"/>
              <a:chExt cx="1169557" cy="483054"/>
            </a:xfrm>
          </p:grpSpPr>
          <p:pic>
            <p:nvPicPr>
              <p:cNvPr id="90" name="Image 89"/>
              <p:cNvPicPr>
                <a:picLocks noChangeAspect="1"/>
              </p:cNvPicPr>
              <p:nvPr/>
            </p:nvPicPr>
            <p:blipFill rotWithShape="1">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2518110" y="1930858"/>
                <a:ext cx="512372" cy="483054"/>
              </a:xfrm>
              <a:prstGeom prst="rect">
                <a:avLst/>
              </a:prstGeom>
            </p:spPr>
          </p:pic>
          <p:pic>
            <p:nvPicPr>
              <p:cNvPr id="91" name="Image 90"/>
              <p:cNvPicPr>
                <a:picLocks noChangeAspect="1"/>
              </p:cNvPicPr>
              <p:nvPr/>
            </p:nvPicPr>
            <p:blipFill rotWithShape="1">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2857619" y="1930858"/>
                <a:ext cx="512372" cy="483054"/>
              </a:xfrm>
              <a:prstGeom prst="rect">
                <a:avLst/>
              </a:prstGeom>
            </p:spPr>
          </p:pic>
          <p:pic>
            <p:nvPicPr>
              <p:cNvPr id="92" name="Image 91"/>
              <p:cNvPicPr>
                <a:picLocks noChangeAspect="1"/>
              </p:cNvPicPr>
              <p:nvPr/>
            </p:nvPicPr>
            <p:blipFill rotWithShape="1">
              <a:blip r:embed="rId22">
                <a:duotone>
                  <a:schemeClr val="accent1">
                    <a:shade val="45000"/>
                    <a:satMod val="135000"/>
                  </a:schemeClr>
                  <a:prstClr val="white"/>
                </a:duotone>
                <a:extLst>
                  <a:ext uri="{BEBA8EAE-BF5A-486C-A8C5-ECC9F3942E4B}">
                    <a14:imgProps xmlns:a14="http://schemas.microsoft.com/office/drawing/2010/main">
                      <a14:imgLayer r:embed="rId23">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3175295" y="1930858"/>
                <a:ext cx="512372" cy="483054"/>
              </a:xfrm>
              <a:prstGeom prst="rect">
                <a:avLst/>
              </a:prstGeom>
            </p:spPr>
          </p:pic>
        </p:grpSp>
      </p:grpSp>
      <p:pic>
        <p:nvPicPr>
          <p:cNvPr id="77" name="Image 76"/>
          <p:cNvPicPr>
            <a:picLocks noChangeAspect="1"/>
          </p:cNvPicPr>
          <p:nvPr/>
        </p:nvPicPr>
        <p:blipFill>
          <a:blip r:embed="rId2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grpSp>
        <p:nvGrpSpPr>
          <p:cNvPr id="79" name="Groupe 78"/>
          <p:cNvGrpSpPr/>
          <p:nvPr/>
        </p:nvGrpSpPr>
        <p:grpSpPr>
          <a:xfrm>
            <a:off x="4800182" y="3461152"/>
            <a:ext cx="1544488" cy="900000"/>
            <a:chOff x="4800182" y="3307456"/>
            <a:chExt cx="1544488" cy="900000"/>
          </a:xfrm>
        </p:grpSpPr>
        <p:sp>
          <p:nvSpPr>
            <p:cNvPr id="80" name="Rectangle à coins arrondis 79"/>
            <p:cNvSpPr/>
            <p:nvPr/>
          </p:nvSpPr>
          <p:spPr>
            <a:xfrm>
              <a:off x="4800182" y="3307456"/>
              <a:ext cx="1544488" cy="900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Site internet Lycée</a:t>
              </a:r>
            </a:p>
          </p:txBody>
        </p:sp>
        <p:pic>
          <p:nvPicPr>
            <p:cNvPr id="81" name="Image 80"/>
            <p:cNvPicPr>
              <a:picLocks noChangeAspect="1"/>
            </p:cNvPicPr>
            <p:nvPr/>
          </p:nvPicPr>
          <p:blipFill>
            <a:blip r:embed="rId2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07206" y="3638826"/>
              <a:ext cx="530440" cy="518008"/>
            </a:xfrm>
            <a:prstGeom prst="rect">
              <a:avLst/>
            </a:prstGeom>
          </p:spPr>
        </p:pic>
      </p:grpSp>
    </p:spTree>
    <p:extLst>
      <p:ext uri="{BB962C8B-B14F-4D97-AF65-F5344CB8AC3E}">
        <p14:creationId xmlns:p14="http://schemas.microsoft.com/office/powerpoint/2010/main" val="2886041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re 57"/>
          <p:cNvSpPr>
            <a:spLocks noGrp="1"/>
          </p:cNvSpPr>
          <p:nvPr>
            <p:ph type="title"/>
          </p:nvPr>
        </p:nvSpPr>
        <p:spPr>
          <a:xfrm>
            <a:off x="676665" y="155553"/>
            <a:ext cx="7992947" cy="442211"/>
          </a:xfrm>
        </p:spPr>
        <p:txBody>
          <a:bodyPr>
            <a:normAutofit fontScale="90000"/>
          </a:bodyPr>
          <a:lstStyle/>
          <a:p>
            <a:r>
              <a:rPr lang="fr-FR" spc="-60" dirty="0"/>
              <a:t>Le système d’information de l’établissement de formation :  </a:t>
            </a:r>
            <a:br>
              <a:rPr lang="fr-FR" spc="-60" dirty="0"/>
            </a:br>
            <a:r>
              <a:rPr lang="fr-FR" spc="-60" dirty="0"/>
              <a:t>des outils professionnels non intégrés</a:t>
            </a:r>
          </a:p>
        </p:txBody>
      </p:sp>
      <p:grpSp>
        <p:nvGrpSpPr>
          <p:cNvPr id="64" name="Groupe 63"/>
          <p:cNvGrpSpPr/>
          <p:nvPr/>
        </p:nvGrpSpPr>
        <p:grpSpPr>
          <a:xfrm>
            <a:off x="6867184" y="1193359"/>
            <a:ext cx="1728000" cy="1716505"/>
            <a:chOff x="567387" y="1776980"/>
            <a:chExt cx="1728000" cy="1716505"/>
          </a:xfrm>
        </p:grpSpPr>
        <p:sp>
          <p:nvSpPr>
            <p:cNvPr id="2" name="Rectangle 1"/>
            <p:cNvSpPr/>
            <p:nvPr/>
          </p:nvSpPr>
          <p:spPr>
            <a:xfrm>
              <a:off x="567387" y="1776980"/>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Rectangle 3"/>
            <p:cNvSpPr/>
            <p:nvPr/>
          </p:nvSpPr>
          <p:spPr>
            <a:xfrm>
              <a:off x="646547" y="2113540"/>
              <a:ext cx="1584000" cy="936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1009623" y="2151154"/>
              <a:ext cx="857848" cy="133858"/>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rgbClr val="1565A7"/>
                  </a:solidFill>
                  <a:latin typeface="Arial Narrow" panose="020B0606020202030204" pitchFamily="34" charset="0"/>
                </a:rPr>
                <a:t>Story-board et rôles</a:t>
              </a:r>
            </a:p>
          </p:txBody>
        </p:sp>
        <p:grpSp>
          <p:nvGrpSpPr>
            <p:cNvPr id="47" name="Groupe 46"/>
            <p:cNvGrpSpPr/>
            <p:nvPr/>
          </p:nvGrpSpPr>
          <p:grpSpPr>
            <a:xfrm>
              <a:off x="791099" y="2296335"/>
              <a:ext cx="1294897" cy="666406"/>
              <a:chOff x="778192" y="2264470"/>
              <a:chExt cx="1294897" cy="666406"/>
            </a:xfrm>
          </p:grpSpPr>
          <p:grpSp>
            <p:nvGrpSpPr>
              <p:cNvPr id="41" name="Groupe 40"/>
              <p:cNvGrpSpPr/>
              <p:nvPr/>
            </p:nvGrpSpPr>
            <p:grpSpPr>
              <a:xfrm>
                <a:off x="778192" y="2635368"/>
                <a:ext cx="1294897" cy="295508"/>
                <a:chOff x="778192" y="2635368"/>
                <a:chExt cx="1294897" cy="295508"/>
              </a:xfrm>
            </p:grpSpPr>
            <p:cxnSp>
              <p:nvCxnSpPr>
                <p:cNvPr id="22" name="Connecteur droit 21"/>
                <p:cNvCxnSpPr/>
                <p:nvPr/>
              </p:nvCxnSpPr>
              <p:spPr>
                <a:xfrm>
                  <a:off x="839682" y="2638926"/>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78192" y="2635368"/>
                  <a:ext cx="138626" cy="295508"/>
                  <a:chOff x="778192" y="2635368"/>
                  <a:chExt cx="138626" cy="295508"/>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8192" y="2714876"/>
                    <a:ext cx="138626" cy="216000"/>
                  </a:xfrm>
                  <a:prstGeom prst="rect">
                    <a:avLst/>
                  </a:prstGeom>
                </p:spPr>
              </p:pic>
              <p:cxnSp>
                <p:nvCxnSpPr>
                  <p:cNvPr id="24" name="Connecteur droit 23"/>
                  <p:cNvCxnSpPr/>
                  <p:nvPr/>
                </p:nvCxnSpPr>
                <p:spPr>
                  <a:xfrm>
                    <a:off x="839682"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1001786" y="2638926"/>
                  <a:ext cx="146118" cy="291950"/>
                  <a:chOff x="1001786" y="2638926"/>
                  <a:chExt cx="146118" cy="291950"/>
                </a:xfrm>
              </p:grpSpPr>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1786" y="2714876"/>
                    <a:ext cx="146118" cy="216000"/>
                  </a:xfrm>
                  <a:prstGeom prst="rect">
                    <a:avLst/>
                  </a:prstGeom>
                </p:spPr>
              </p:pic>
              <p:cxnSp>
                <p:nvCxnSpPr>
                  <p:cNvPr id="27" name="Connecteur droit 26"/>
                  <p:cNvCxnSpPr/>
                  <p:nvPr/>
                </p:nvCxnSpPr>
                <p:spPr>
                  <a:xfrm>
                    <a:off x="107484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1232872" y="2635368"/>
                  <a:ext cx="139764" cy="295508"/>
                  <a:chOff x="1232872" y="2635368"/>
                  <a:chExt cx="139764" cy="295508"/>
                </a:xfrm>
              </p:grpSpPr>
              <p:pic>
                <p:nvPicPr>
                  <p:cNvPr id="15" name="Image 14"/>
                  <p:cNvPicPr>
                    <a:picLocks noChangeAspect="1"/>
                  </p:cNvPicPr>
                  <p:nvPr/>
                </p:nvPicPr>
                <p:blipFill rotWithShape="1">
                  <a:blip r:embed="rId5">
                    <a:extLst>
                      <a:ext uri="{28A0092B-C50C-407E-A947-70E740481C1C}">
                        <a14:useLocalDpi xmlns:a14="http://schemas.microsoft.com/office/drawing/2010/main" val="0"/>
                      </a:ext>
                    </a:extLst>
                  </a:blip>
                  <a:srcRect l="14011" t="73786" r="74314" b="8171"/>
                  <a:stretch/>
                </p:blipFill>
                <p:spPr>
                  <a:xfrm>
                    <a:off x="1232872" y="2714876"/>
                    <a:ext cx="139764" cy="216000"/>
                  </a:xfrm>
                  <a:prstGeom prst="rect">
                    <a:avLst/>
                  </a:prstGeom>
                </p:spPr>
              </p:pic>
              <p:cxnSp>
                <p:nvCxnSpPr>
                  <p:cNvPr id="28" name="Connecteur droit 27"/>
                  <p:cNvCxnSpPr/>
                  <p:nvPr/>
                </p:nvCxnSpPr>
                <p:spPr>
                  <a:xfrm>
                    <a:off x="1302754"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4" name="Groupe 33"/>
                <p:cNvGrpSpPr/>
                <p:nvPr/>
              </p:nvGrpSpPr>
              <p:grpSpPr>
                <a:xfrm>
                  <a:off x="1457604" y="2635368"/>
                  <a:ext cx="128432" cy="295508"/>
                  <a:chOff x="1457604" y="2635368"/>
                  <a:chExt cx="128432" cy="295508"/>
                </a:xfrm>
              </p:grpSpPr>
              <p:pic>
                <p:nvPicPr>
                  <p:cNvPr id="16" name="Image 1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57604" y="2714876"/>
                    <a:ext cx="128432" cy="216000"/>
                  </a:xfrm>
                  <a:prstGeom prst="rect">
                    <a:avLst/>
                  </a:prstGeom>
                </p:spPr>
              </p:pic>
              <p:cxnSp>
                <p:nvCxnSpPr>
                  <p:cNvPr id="29" name="Connecteur droit 28"/>
                  <p:cNvCxnSpPr/>
                  <p:nvPr/>
                </p:nvCxnSpPr>
                <p:spPr>
                  <a:xfrm>
                    <a:off x="1521820"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1671004" y="2635368"/>
                  <a:ext cx="150451" cy="295508"/>
                  <a:chOff x="1671004" y="2635368"/>
                  <a:chExt cx="150451" cy="295508"/>
                </a:xfrm>
              </p:grpSpPr>
              <p:pic>
                <p:nvPicPr>
                  <p:cNvPr id="18" name="Image 17"/>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671004" y="2714876"/>
                    <a:ext cx="150451" cy="216000"/>
                  </a:xfrm>
                  <a:prstGeom prst="rect">
                    <a:avLst/>
                  </a:prstGeom>
                </p:spPr>
              </p:pic>
              <p:cxnSp>
                <p:nvCxnSpPr>
                  <p:cNvPr id="30" name="Connecteur droit 29"/>
                  <p:cNvCxnSpPr/>
                  <p:nvPr/>
                </p:nvCxnSpPr>
                <p:spPr>
                  <a:xfrm>
                    <a:off x="1746229"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1" name="Groupe 30"/>
                <p:cNvGrpSpPr/>
                <p:nvPr/>
              </p:nvGrpSpPr>
              <p:grpSpPr>
                <a:xfrm>
                  <a:off x="1906422" y="2638926"/>
                  <a:ext cx="166667" cy="291950"/>
                  <a:chOff x="1906422" y="2638926"/>
                  <a:chExt cx="166667" cy="291950"/>
                </a:xfrm>
              </p:grpSpPr>
              <p:pic>
                <p:nvPicPr>
                  <p:cNvPr id="19" name="Image 18"/>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906422" y="2714876"/>
                    <a:ext cx="166667" cy="216000"/>
                  </a:xfrm>
                  <a:prstGeom prst="rect">
                    <a:avLst/>
                  </a:prstGeom>
                </p:spPr>
              </p:pic>
              <p:cxnSp>
                <p:nvCxnSpPr>
                  <p:cNvPr id="32" name="Connecteur droit 31"/>
                  <p:cNvCxnSpPr/>
                  <p:nvPr/>
                </p:nvCxnSpPr>
                <p:spPr>
                  <a:xfrm>
                    <a:off x="198975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46" name="Groupe 45"/>
              <p:cNvGrpSpPr/>
              <p:nvPr/>
            </p:nvGrpSpPr>
            <p:grpSpPr>
              <a:xfrm>
                <a:off x="1344725" y="2264470"/>
                <a:ext cx="161830" cy="370974"/>
                <a:chOff x="1305350" y="2225830"/>
                <a:chExt cx="161830" cy="370974"/>
              </a:xfrm>
            </p:grpSpPr>
            <p:pic>
              <p:nvPicPr>
                <p:cNvPr id="8" name="Image 7"/>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305350" y="2225830"/>
                  <a:ext cx="161830" cy="262974"/>
                </a:xfrm>
                <a:prstGeom prst="rect">
                  <a:avLst/>
                </a:prstGeom>
              </p:spPr>
            </p:pic>
            <p:cxnSp>
              <p:nvCxnSpPr>
                <p:cNvPr id="45" name="Connecteur droit 44"/>
                <p:cNvCxnSpPr/>
                <p:nvPr/>
              </p:nvCxnSpPr>
              <p:spPr>
                <a:xfrm>
                  <a:off x="1386265" y="2488804"/>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50" name="Rectangle 49"/>
            <p:cNvSpPr/>
            <p:nvPr/>
          </p:nvSpPr>
          <p:spPr>
            <a:xfrm>
              <a:off x="612032" y="1871013"/>
              <a:ext cx="1647473" cy="175752"/>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Scénarisation pédagogique</a:t>
              </a:r>
            </a:p>
          </p:txBody>
        </p:sp>
        <p:sp>
          <p:nvSpPr>
            <p:cNvPr id="52" name="ZoneTexte 51"/>
            <p:cNvSpPr txBox="1"/>
            <p:nvPr/>
          </p:nvSpPr>
          <p:spPr>
            <a:xfrm>
              <a:off x="1634283" y="2908969"/>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RH</a:t>
              </a:r>
            </a:p>
          </p:txBody>
        </p:sp>
        <p:sp>
          <p:nvSpPr>
            <p:cNvPr id="53" name="ZoneTexte 52"/>
            <p:cNvSpPr txBox="1"/>
            <p:nvPr/>
          </p:nvSpPr>
          <p:spPr>
            <a:xfrm>
              <a:off x="906283"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Achat</a:t>
              </a:r>
            </a:p>
          </p:txBody>
        </p:sp>
        <p:sp>
          <p:nvSpPr>
            <p:cNvPr id="54" name="ZoneTexte 53"/>
            <p:cNvSpPr txBox="1"/>
            <p:nvPr/>
          </p:nvSpPr>
          <p:spPr>
            <a:xfrm>
              <a:off x="1125416"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Vente</a:t>
              </a:r>
            </a:p>
          </p:txBody>
        </p:sp>
        <p:sp>
          <p:nvSpPr>
            <p:cNvPr id="55" name="ZoneTexte 54"/>
            <p:cNvSpPr txBox="1"/>
            <p:nvPr/>
          </p:nvSpPr>
          <p:spPr>
            <a:xfrm>
              <a:off x="1336313" y="2901900"/>
              <a:ext cx="431349"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Finance</a:t>
              </a:r>
            </a:p>
          </p:txBody>
        </p:sp>
        <p:sp>
          <p:nvSpPr>
            <p:cNvPr id="59" name="ZoneTexte 58"/>
            <p:cNvSpPr txBox="1"/>
            <p:nvPr/>
          </p:nvSpPr>
          <p:spPr>
            <a:xfrm>
              <a:off x="669646" y="2898165"/>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Stock</a:t>
              </a:r>
            </a:p>
          </p:txBody>
        </p:sp>
        <p:sp>
          <p:nvSpPr>
            <p:cNvPr id="57" name="ZoneTexte 56"/>
            <p:cNvSpPr txBox="1"/>
            <p:nvPr/>
          </p:nvSpPr>
          <p:spPr>
            <a:xfrm>
              <a:off x="1776577" y="2906734"/>
              <a:ext cx="483297"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Production</a:t>
              </a:r>
            </a:p>
          </p:txBody>
        </p:sp>
        <p:grpSp>
          <p:nvGrpSpPr>
            <p:cNvPr id="63" name="Groupe 62"/>
            <p:cNvGrpSpPr/>
            <p:nvPr/>
          </p:nvGrpSpPr>
          <p:grpSpPr>
            <a:xfrm>
              <a:off x="617220" y="3055127"/>
              <a:ext cx="1642654" cy="396000"/>
              <a:chOff x="617220" y="3055127"/>
              <a:chExt cx="1642654" cy="396000"/>
            </a:xfrm>
          </p:grpSpPr>
          <p:cxnSp>
            <p:nvCxnSpPr>
              <p:cNvPr id="51" name="Connecteur droit 50"/>
              <p:cNvCxnSpPr/>
              <p:nvPr/>
            </p:nvCxnSpPr>
            <p:spPr>
              <a:xfrm flipH="1">
                <a:off x="1125416" y="3055127"/>
                <a:ext cx="179212"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1583662" y="3055127"/>
                <a:ext cx="180000"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a:off x="617220" y="3058714"/>
                <a:ext cx="1642654" cy="0"/>
              </a:xfrm>
              <a:prstGeom prst="line">
                <a:avLst/>
              </a:prstGeom>
              <a:ln>
                <a:solidFill>
                  <a:srgbClr val="F2C400"/>
                </a:solidFill>
              </a:ln>
            </p:spPr>
            <p:style>
              <a:lnRef idx="2">
                <a:schemeClr val="accent6"/>
              </a:lnRef>
              <a:fillRef idx="0">
                <a:schemeClr val="accent6"/>
              </a:fillRef>
              <a:effectRef idx="1">
                <a:schemeClr val="accent6"/>
              </a:effectRef>
              <a:fontRef idx="minor">
                <a:schemeClr val="tx1"/>
              </a:fontRef>
            </p:style>
          </p:cxnSp>
        </p:grpSp>
      </p:grpSp>
      <p:pic>
        <p:nvPicPr>
          <p:cNvPr id="117" name="Image 11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10029" y="2128779"/>
            <a:ext cx="806968" cy="806968"/>
          </a:xfrm>
          <a:prstGeom prst="rect">
            <a:avLst/>
          </a:prstGeom>
        </p:spPr>
      </p:pic>
      <p:grpSp>
        <p:nvGrpSpPr>
          <p:cNvPr id="120" name="Groupe 119"/>
          <p:cNvGrpSpPr/>
          <p:nvPr/>
        </p:nvGrpSpPr>
        <p:grpSpPr>
          <a:xfrm>
            <a:off x="4823386" y="2284571"/>
            <a:ext cx="1544488" cy="900000"/>
            <a:chOff x="2620958" y="2386862"/>
            <a:chExt cx="1345783" cy="900000"/>
          </a:xfrm>
        </p:grpSpPr>
        <p:sp>
          <p:nvSpPr>
            <p:cNvPr id="118" name="Rectangle à coins arrondis 117"/>
            <p:cNvSpPr/>
            <p:nvPr/>
          </p:nvSpPr>
          <p:spPr>
            <a:xfrm>
              <a:off x="2620958" y="2386862"/>
              <a:ext cx="1345783" cy="900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Réseau local lycée</a:t>
              </a:r>
            </a:p>
          </p:txBody>
        </p:sp>
        <p:pic>
          <p:nvPicPr>
            <p:cNvPr id="119" name="Image 118"/>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91573" y="2652794"/>
              <a:ext cx="604554" cy="604553"/>
            </a:xfrm>
            <a:prstGeom prst="rect">
              <a:avLst/>
            </a:prstGeom>
          </p:spPr>
        </p:pic>
      </p:grpSp>
      <p:grpSp>
        <p:nvGrpSpPr>
          <p:cNvPr id="122" name="Groupe 121"/>
          <p:cNvGrpSpPr/>
          <p:nvPr/>
        </p:nvGrpSpPr>
        <p:grpSpPr>
          <a:xfrm>
            <a:off x="4521022" y="1182193"/>
            <a:ext cx="1523700" cy="924958"/>
            <a:chOff x="3476523" y="3067619"/>
            <a:chExt cx="1385182" cy="924958"/>
          </a:xfrm>
        </p:grpSpPr>
        <p:sp>
          <p:nvSpPr>
            <p:cNvPr id="99" name="Rectangle à coins arrondis 98"/>
            <p:cNvSpPr/>
            <p:nvPr/>
          </p:nvSpPr>
          <p:spPr>
            <a:xfrm>
              <a:off x="3476523" y="3067619"/>
              <a:ext cx="1385182" cy="870665"/>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Logiciel vie scolaire</a:t>
              </a:r>
            </a:p>
            <a:p>
              <a:pPr algn="ctr"/>
              <a:endParaRPr lang="fr-FR" b="1" dirty="0">
                <a:solidFill>
                  <a:srgbClr val="1565A7"/>
                </a:solidFill>
              </a:endParaRPr>
            </a:p>
          </p:txBody>
        </p:sp>
        <p:pic>
          <p:nvPicPr>
            <p:cNvPr id="121" name="Image 120"/>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61899" y="3456662"/>
              <a:ext cx="535915" cy="535915"/>
            </a:xfrm>
            <a:prstGeom prst="rect">
              <a:avLst/>
            </a:prstGeom>
          </p:spPr>
        </p:pic>
      </p:grpSp>
      <p:grpSp>
        <p:nvGrpSpPr>
          <p:cNvPr id="5" name="Groupe 4"/>
          <p:cNvGrpSpPr/>
          <p:nvPr/>
        </p:nvGrpSpPr>
        <p:grpSpPr>
          <a:xfrm>
            <a:off x="6867184" y="3010458"/>
            <a:ext cx="1728000" cy="1716505"/>
            <a:chOff x="6867184" y="3010458"/>
            <a:chExt cx="1728000" cy="1716505"/>
          </a:xfrm>
        </p:grpSpPr>
        <p:sp>
          <p:nvSpPr>
            <p:cNvPr id="188" name="Rectangle 187"/>
            <p:cNvSpPr/>
            <p:nvPr/>
          </p:nvSpPr>
          <p:spPr>
            <a:xfrm>
              <a:off x="6867184" y="3010458"/>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4" name="Rectangle 153"/>
            <p:cNvSpPr/>
            <p:nvPr/>
          </p:nvSpPr>
          <p:spPr>
            <a:xfrm>
              <a:off x="6912198" y="3065895"/>
              <a:ext cx="1647473" cy="34638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Simulation activités professionnelles</a:t>
              </a:r>
            </a:p>
          </p:txBody>
        </p:sp>
        <p:pic>
          <p:nvPicPr>
            <p:cNvPr id="189" name="Image 188"/>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93586" y="3478270"/>
              <a:ext cx="399482" cy="399482"/>
            </a:xfrm>
            <a:prstGeom prst="rect">
              <a:avLst/>
            </a:prstGeom>
          </p:spPr>
        </p:pic>
        <p:pic>
          <p:nvPicPr>
            <p:cNvPr id="190" name="Image 189"/>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66643" y="3927957"/>
              <a:ext cx="399482" cy="399482"/>
            </a:xfrm>
            <a:prstGeom prst="rect">
              <a:avLst/>
            </a:prstGeom>
          </p:spPr>
        </p:pic>
        <p:pic>
          <p:nvPicPr>
            <p:cNvPr id="191" name="Image 190"/>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38389" y="3526103"/>
              <a:ext cx="316645" cy="316645"/>
            </a:xfrm>
            <a:prstGeom prst="rect">
              <a:avLst/>
            </a:prstGeom>
          </p:spPr>
        </p:pic>
        <p:pic>
          <p:nvPicPr>
            <p:cNvPr id="192" name="Image 191"/>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93784" y="3986229"/>
              <a:ext cx="341210" cy="341210"/>
            </a:xfrm>
            <a:prstGeom prst="rect">
              <a:avLst/>
            </a:prstGeom>
          </p:spPr>
        </p:pic>
        <p:pic>
          <p:nvPicPr>
            <p:cNvPr id="193" name="Image 192"/>
            <p:cNvPicPr>
              <a:picLocks noChangeAspect="1"/>
            </p:cNvPicPr>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12914" y="3971843"/>
              <a:ext cx="334080" cy="334080"/>
            </a:xfrm>
            <a:prstGeom prst="rect">
              <a:avLst/>
            </a:prstGeom>
          </p:spPr>
        </p:pic>
        <p:pic>
          <p:nvPicPr>
            <p:cNvPr id="196" name="Image 195"/>
            <p:cNvPicPr>
              <a:picLocks noChangeAspect="1"/>
            </p:cNvPicPr>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344" y="3916845"/>
              <a:ext cx="373510" cy="373510"/>
            </a:xfrm>
            <a:prstGeom prst="rect">
              <a:avLst/>
            </a:prstGeom>
          </p:spPr>
        </p:pic>
        <p:pic>
          <p:nvPicPr>
            <p:cNvPr id="197" name="Image 196"/>
            <p:cNvPicPr>
              <a:picLocks noChangeAspect="1"/>
            </p:cNvPicPr>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18801" y="3469694"/>
              <a:ext cx="429464" cy="429464"/>
            </a:xfrm>
            <a:prstGeom prst="rect">
              <a:avLst/>
            </a:prstGeom>
          </p:spPr>
        </p:pic>
        <p:pic>
          <p:nvPicPr>
            <p:cNvPr id="198" name="Image 197"/>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00355" y="3493858"/>
              <a:ext cx="381133" cy="381133"/>
            </a:xfrm>
            <a:prstGeom prst="rect">
              <a:avLst/>
            </a:prstGeom>
          </p:spPr>
        </p:pic>
        <p:sp>
          <p:nvSpPr>
            <p:cNvPr id="199" name="Rectangle 198"/>
            <p:cNvSpPr/>
            <p:nvPr/>
          </p:nvSpPr>
          <p:spPr>
            <a:xfrm>
              <a:off x="6914607" y="4361152"/>
              <a:ext cx="1647473" cy="346388"/>
            </a:xfrm>
            <a:prstGeom prst="rect">
              <a:avLst/>
            </a:prstGeom>
            <a:solidFill>
              <a:srgbClr val="1565A7"/>
            </a:solidFill>
            <a:ln w="9525">
              <a:solidFill>
                <a:srgbClr val="1565A7"/>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chemeClr val="bg1"/>
                  </a:solidFill>
                  <a:latin typeface="Arial Narrow" panose="020B0606020202030204" pitchFamily="34" charset="0"/>
                </a:rPr>
                <a:t>Gérer l’information - Traiter des donner Produire - Collaborer - Communiquer  </a:t>
              </a:r>
            </a:p>
          </p:txBody>
        </p:sp>
      </p:grpSp>
      <p:sp>
        <p:nvSpPr>
          <p:cNvPr id="200" name="ZoneTexte 199"/>
          <p:cNvSpPr txBox="1"/>
          <p:nvPr/>
        </p:nvSpPr>
        <p:spPr>
          <a:xfrm>
            <a:off x="7234697" y="1809648"/>
            <a:ext cx="551899" cy="276999"/>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Enseignant</a:t>
            </a:r>
          </a:p>
          <a:p>
            <a:r>
              <a:rPr lang="fr-FR" sz="600" dirty="0">
                <a:solidFill>
                  <a:srgbClr val="1565A7"/>
                </a:solidFill>
                <a:latin typeface="Arial Narrow" panose="020B0606020202030204" pitchFamily="34" charset="0"/>
              </a:rPr>
              <a:t>Manager </a:t>
            </a:r>
          </a:p>
        </p:txBody>
      </p:sp>
      <p:grpSp>
        <p:nvGrpSpPr>
          <p:cNvPr id="39" name="Groupe 38"/>
          <p:cNvGrpSpPr/>
          <p:nvPr/>
        </p:nvGrpSpPr>
        <p:grpSpPr>
          <a:xfrm>
            <a:off x="211989" y="1997919"/>
            <a:ext cx="1736013" cy="1813545"/>
            <a:chOff x="211989" y="1567532"/>
            <a:chExt cx="1736013" cy="1813545"/>
          </a:xfrm>
        </p:grpSpPr>
        <p:grpSp>
          <p:nvGrpSpPr>
            <p:cNvPr id="205" name="Groupe 204"/>
            <p:cNvGrpSpPr/>
            <p:nvPr/>
          </p:nvGrpSpPr>
          <p:grpSpPr>
            <a:xfrm>
              <a:off x="211989" y="1567532"/>
              <a:ext cx="1736013" cy="1813545"/>
              <a:chOff x="486193" y="3187611"/>
              <a:chExt cx="1781885" cy="1224000"/>
            </a:xfrm>
          </p:grpSpPr>
          <p:sp>
            <p:nvSpPr>
              <p:cNvPr id="202" name="Rectangle à coins arrondis 201"/>
              <p:cNvSpPr/>
              <p:nvPr/>
            </p:nvSpPr>
            <p:spPr>
              <a:xfrm>
                <a:off x="486193" y="3187611"/>
                <a:ext cx="1717584" cy="1224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fr-FR" b="1" dirty="0">
                  <a:solidFill>
                    <a:srgbClr val="1565A7"/>
                  </a:solidFill>
                </a:endParaRPr>
              </a:p>
            </p:txBody>
          </p:sp>
          <p:sp>
            <p:nvSpPr>
              <p:cNvPr id="204" name="ZoneTexte 203"/>
              <p:cNvSpPr txBox="1"/>
              <p:nvPr/>
            </p:nvSpPr>
            <p:spPr>
              <a:xfrm>
                <a:off x="486193" y="3187611"/>
                <a:ext cx="1781885" cy="712972"/>
              </a:xfrm>
              <a:prstGeom prst="rect">
                <a:avLst/>
              </a:prstGeom>
              <a:noFill/>
            </p:spPr>
            <p:txBody>
              <a:bodyPr wrap="square" rtlCol="0">
                <a:spAutoFit/>
              </a:bodyPr>
              <a:lstStyle/>
              <a:p>
                <a:pPr algn="ctr"/>
                <a:r>
                  <a:rPr lang="fr-FR" sz="1600" b="1" dirty="0">
                    <a:solidFill>
                      <a:srgbClr val="1565A7"/>
                    </a:solidFill>
                  </a:rPr>
                  <a:t>Pas de portail d’entrée unique</a:t>
                </a:r>
              </a:p>
              <a:p>
                <a:endParaRPr lang="fr-FR" dirty="0"/>
              </a:p>
            </p:txBody>
          </p:sp>
        </p:grpSp>
        <p:grpSp>
          <p:nvGrpSpPr>
            <p:cNvPr id="36" name="Groupe 35"/>
            <p:cNvGrpSpPr/>
            <p:nvPr/>
          </p:nvGrpSpPr>
          <p:grpSpPr>
            <a:xfrm>
              <a:off x="631119" y="2235732"/>
              <a:ext cx="828000" cy="828000"/>
              <a:chOff x="498915" y="2202681"/>
              <a:chExt cx="828000" cy="828000"/>
            </a:xfrm>
          </p:grpSpPr>
          <p:pic>
            <p:nvPicPr>
              <p:cNvPr id="9" name="Image 8"/>
              <p:cNvPicPr>
                <a:picLocks noChangeAspect="1"/>
              </p:cNvPicPr>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1702" y="2202681"/>
                <a:ext cx="782426" cy="828000"/>
              </a:xfrm>
              <a:prstGeom prst="rect">
                <a:avLst/>
              </a:prstGeom>
            </p:spPr>
          </p:pic>
          <p:grpSp>
            <p:nvGrpSpPr>
              <p:cNvPr id="26" name="Groupe 25"/>
              <p:cNvGrpSpPr/>
              <p:nvPr/>
            </p:nvGrpSpPr>
            <p:grpSpPr>
              <a:xfrm>
                <a:off x="498915" y="2202681"/>
                <a:ext cx="828000" cy="828000"/>
                <a:chOff x="460481" y="2202681"/>
                <a:chExt cx="1044664" cy="994151"/>
              </a:xfrm>
            </p:grpSpPr>
            <p:cxnSp>
              <p:nvCxnSpPr>
                <p:cNvPr id="20" name="Connecteur droit 19"/>
                <p:cNvCxnSpPr/>
                <p:nvPr/>
              </p:nvCxnSpPr>
              <p:spPr>
                <a:xfrm>
                  <a:off x="460481" y="2202681"/>
                  <a:ext cx="1018197" cy="994151"/>
                </a:xfrm>
                <a:prstGeom prst="line">
                  <a:avLst/>
                </a:prstGeom>
                <a:ln w="28575">
                  <a:solidFill>
                    <a:srgbClr val="FFC409"/>
                  </a:solidFill>
                </a:ln>
              </p:spPr>
              <p:style>
                <a:lnRef idx="1">
                  <a:schemeClr val="accent6"/>
                </a:lnRef>
                <a:fillRef idx="0">
                  <a:schemeClr val="accent6"/>
                </a:fillRef>
                <a:effectRef idx="0">
                  <a:schemeClr val="accent6"/>
                </a:effectRef>
                <a:fontRef idx="minor">
                  <a:schemeClr val="tx1"/>
                </a:fontRef>
              </p:style>
            </p:cxnSp>
            <p:cxnSp>
              <p:nvCxnSpPr>
                <p:cNvPr id="86" name="Connecteur droit 85"/>
                <p:cNvCxnSpPr/>
                <p:nvPr/>
              </p:nvCxnSpPr>
              <p:spPr>
                <a:xfrm flipV="1">
                  <a:off x="486345" y="2202681"/>
                  <a:ext cx="1018800" cy="993600"/>
                </a:xfrm>
                <a:prstGeom prst="line">
                  <a:avLst/>
                </a:prstGeom>
                <a:ln w="28575">
                  <a:solidFill>
                    <a:srgbClr val="FFC409"/>
                  </a:solidFill>
                </a:ln>
              </p:spPr>
              <p:style>
                <a:lnRef idx="1">
                  <a:schemeClr val="accent6"/>
                </a:lnRef>
                <a:fillRef idx="0">
                  <a:schemeClr val="accent6"/>
                </a:fillRef>
                <a:effectRef idx="0">
                  <a:schemeClr val="accent6"/>
                </a:effectRef>
                <a:fontRef idx="minor">
                  <a:schemeClr val="tx1"/>
                </a:fontRef>
              </p:style>
            </p:cxnSp>
          </p:grpSp>
        </p:grpSp>
      </p:grpSp>
      <p:grpSp>
        <p:nvGrpSpPr>
          <p:cNvPr id="85" name="Groupe 84"/>
          <p:cNvGrpSpPr/>
          <p:nvPr/>
        </p:nvGrpSpPr>
        <p:grpSpPr>
          <a:xfrm>
            <a:off x="2069150" y="3086431"/>
            <a:ext cx="2694986" cy="1274721"/>
            <a:chOff x="2439277" y="3003422"/>
            <a:chExt cx="2694986" cy="1274721"/>
          </a:xfrm>
        </p:grpSpPr>
        <p:pic>
          <p:nvPicPr>
            <p:cNvPr id="87" name="Image 86"/>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2623323" y="3041381"/>
              <a:ext cx="2167484" cy="1198801"/>
            </a:xfrm>
            <a:prstGeom prst="rect">
              <a:avLst/>
            </a:prstGeom>
          </p:spPr>
        </p:pic>
        <p:sp>
          <p:nvSpPr>
            <p:cNvPr id="89" name="Rectangle à coins arrondis 88"/>
            <p:cNvSpPr/>
            <p:nvPr/>
          </p:nvSpPr>
          <p:spPr>
            <a:xfrm>
              <a:off x="2439277" y="3003422"/>
              <a:ext cx="2583576" cy="1274721"/>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90" name="ZoneTexte 89"/>
            <p:cNvSpPr txBox="1"/>
            <p:nvPr/>
          </p:nvSpPr>
          <p:spPr>
            <a:xfrm>
              <a:off x="3840850" y="3887523"/>
              <a:ext cx="1293413" cy="346967"/>
            </a:xfrm>
            <a:prstGeom prst="rect">
              <a:avLst/>
            </a:prstGeom>
            <a:noFill/>
          </p:spPr>
          <p:txBody>
            <a:bodyPr wrap="square" rtlCol="0">
              <a:spAutoFit/>
            </a:bodyPr>
            <a:lstStyle/>
            <a:p>
              <a:r>
                <a:rPr lang="fr-FR" b="1" dirty="0">
                  <a:solidFill>
                    <a:srgbClr val="1565A7"/>
                  </a:solidFill>
                </a:rPr>
                <a:t>ENT région</a:t>
              </a:r>
            </a:p>
          </p:txBody>
        </p:sp>
      </p:grpSp>
      <p:grpSp>
        <p:nvGrpSpPr>
          <p:cNvPr id="91" name="Groupe 90"/>
          <p:cNvGrpSpPr/>
          <p:nvPr/>
        </p:nvGrpSpPr>
        <p:grpSpPr>
          <a:xfrm>
            <a:off x="1978546" y="1193359"/>
            <a:ext cx="1865327" cy="1264236"/>
            <a:chOff x="1978546" y="1193359"/>
            <a:chExt cx="1865327" cy="1264236"/>
          </a:xfrm>
        </p:grpSpPr>
        <p:grpSp>
          <p:nvGrpSpPr>
            <p:cNvPr id="92" name="Groupe 91"/>
            <p:cNvGrpSpPr/>
            <p:nvPr/>
          </p:nvGrpSpPr>
          <p:grpSpPr>
            <a:xfrm>
              <a:off x="1978546" y="1193359"/>
              <a:ext cx="1865327" cy="1264236"/>
              <a:chOff x="502183" y="1410023"/>
              <a:chExt cx="2034250" cy="917462"/>
            </a:xfrm>
          </p:grpSpPr>
          <p:sp>
            <p:nvSpPr>
              <p:cNvPr id="97" name="Rectangle à coins arrondis 96"/>
              <p:cNvSpPr/>
              <p:nvPr/>
            </p:nvSpPr>
            <p:spPr>
              <a:xfrm>
                <a:off x="534166" y="1439223"/>
                <a:ext cx="1923747" cy="888262"/>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nvGrpSpPr>
              <p:cNvPr id="98" name="Groupe 97"/>
              <p:cNvGrpSpPr/>
              <p:nvPr/>
            </p:nvGrpSpPr>
            <p:grpSpPr>
              <a:xfrm>
                <a:off x="502183" y="1410023"/>
                <a:ext cx="2034250" cy="878166"/>
                <a:chOff x="4805274" y="1712616"/>
                <a:chExt cx="2034250" cy="878166"/>
              </a:xfrm>
            </p:grpSpPr>
            <p:pic>
              <p:nvPicPr>
                <p:cNvPr id="100" name="Image 99"/>
                <p:cNvPicPr>
                  <a:picLocks noChangeAspect="1"/>
                </p:cNvPicPr>
                <p:nvPr/>
              </p:nvPicPr>
              <p:blipFill rotWithShape="1">
                <a:blip r:embed="rId23">
                  <a:duotone>
                    <a:schemeClr val="accent1">
                      <a:shade val="45000"/>
                      <a:satMod val="135000"/>
                    </a:schemeClr>
                    <a:prstClr val="white"/>
                  </a:duotone>
                  <a:extLst>
                    <a:ext uri="{BEBA8EAE-BF5A-486C-A8C5-ECC9F3942E4B}">
                      <a14:imgProps xmlns:a14="http://schemas.microsoft.com/office/drawing/2010/main">
                        <a14:imgLayer r:embed="rId24">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5031608" y="2240227"/>
                  <a:ext cx="558772" cy="350555"/>
                </a:xfrm>
                <a:prstGeom prst="rect">
                  <a:avLst/>
                </a:prstGeom>
              </p:spPr>
            </p:pic>
            <p:sp>
              <p:nvSpPr>
                <p:cNvPr id="101" name="ZoneTexte 100"/>
                <p:cNvSpPr txBox="1"/>
                <p:nvPr/>
              </p:nvSpPr>
              <p:spPr>
                <a:xfrm>
                  <a:off x="4805274" y="1712616"/>
                  <a:ext cx="2034250" cy="536052"/>
                </a:xfrm>
                <a:prstGeom prst="rect">
                  <a:avLst/>
                </a:prstGeom>
                <a:noFill/>
              </p:spPr>
              <p:txBody>
                <a:bodyPr wrap="square" rtlCol="0">
                  <a:spAutoFit/>
                </a:bodyPr>
                <a:lstStyle/>
                <a:p>
                  <a:pPr algn="ctr"/>
                  <a:r>
                    <a:rPr lang="fr-FR" sz="1400" b="1" dirty="0">
                      <a:solidFill>
                        <a:srgbClr val="1565A7"/>
                      </a:solidFill>
                      <a:latin typeface="Arial Narrow" panose="020B0606020202030204" pitchFamily="34" charset="0"/>
                    </a:rPr>
                    <a:t>Applications </a:t>
                  </a:r>
                </a:p>
                <a:p>
                  <a:pPr algn="ctr"/>
                  <a:r>
                    <a:rPr lang="fr-FR" sz="1400" b="1" dirty="0">
                      <a:solidFill>
                        <a:srgbClr val="1565A7"/>
                      </a:solidFill>
                      <a:latin typeface="Arial Narrow" panose="020B0606020202030204" pitchFamily="34" charset="0"/>
                    </a:rPr>
                    <a:t>locales métiers (PGI) </a:t>
                  </a:r>
                  <a:br>
                    <a:rPr lang="fr-FR" sz="1400" b="1" dirty="0">
                      <a:solidFill>
                        <a:srgbClr val="1565A7"/>
                      </a:solidFill>
                      <a:latin typeface="Arial Narrow" panose="020B0606020202030204" pitchFamily="34" charset="0"/>
                    </a:rPr>
                  </a:br>
                  <a:r>
                    <a:rPr lang="fr-FR" sz="1400" b="1" dirty="0">
                      <a:solidFill>
                        <a:srgbClr val="1565A7"/>
                      </a:solidFill>
                      <a:latin typeface="Arial Narrow" panose="020B0606020202030204" pitchFamily="34" charset="0"/>
                    </a:rPr>
                    <a:t>et bureautiques</a:t>
                  </a:r>
                </a:p>
              </p:txBody>
            </p:sp>
          </p:grpSp>
        </p:grpSp>
        <p:grpSp>
          <p:nvGrpSpPr>
            <p:cNvPr id="93" name="Groupe 92"/>
            <p:cNvGrpSpPr/>
            <p:nvPr/>
          </p:nvGrpSpPr>
          <p:grpSpPr>
            <a:xfrm>
              <a:off x="2518110" y="1930858"/>
              <a:ext cx="1169557" cy="483054"/>
              <a:chOff x="2518110" y="1930858"/>
              <a:chExt cx="1169557" cy="483054"/>
            </a:xfrm>
          </p:grpSpPr>
          <p:pic>
            <p:nvPicPr>
              <p:cNvPr id="94" name="Image 93"/>
              <p:cNvPicPr>
                <a:picLocks noChangeAspect="1"/>
              </p:cNvPicPr>
              <p:nvPr/>
            </p:nvPicPr>
            <p:blipFill rotWithShape="1">
              <a:blip r:embed="rId23">
                <a:duotone>
                  <a:schemeClr val="accent1">
                    <a:shade val="45000"/>
                    <a:satMod val="135000"/>
                  </a:schemeClr>
                  <a:prstClr val="white"/>
                </a:duotone>
                <a:extLst>
                  <a:ext uri="{BEBA8EAE-BF5A-486C-A8C5-ECC9F3942E4B}">
                    <a14:imgProps xmlns:a14="http://schemas.microsoft.com/office/drawing/2010/main">
                      <a14:imgLayer r:embed="rId24">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2518110" y="1930858"/>
                <a:ext cx="512372" cy="483054"/>
              </a:xfrm>
              <a:prstGeom prst="rect">
                <a:avLst/>
              </a:prstGeom>
            </p:spPr>
          </p:pic>
          <p:pic>
            <p:nvPicPr>
              <p:cNvPr id="95" name="Image 94"/>
              <p:cNvPicPr>
                <a:picLocks noChangeAspect="1"/>
              </p:cNvPicPr>
              <p:nvPr/>
            </p:nvPicPr>
            <p:blipFill rotWithShape="1">
              <a:blip r:embed="rId23">
                <a:duotone>
                  <a:schemeClr val="accent1">
                    <a:shade val="45000"/>
                    <a:satMod val="135000"/>
                  </a:schemeClr>
                  <a:prstClr val="white"/>
                </a:duotone>
                <a:extLst>
                  <a:ext uri="{BEBA8EAE-BF5A-486C-A8C5-ECC9F3942E4B}">
                    <a14:imgProps xmlns:a14="http://schemas.microsoft.com/office/drawing/2010/main">
                      <a14:imgLayer r:embed="rId24">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2857619" y="1930858"/>
                <a:ext cx="512372" cy="483054"/>
              </a:xfrm>
              <a:prstGeom prst="rect">
                <a:avLst/>
              </a:prstGeom>
            </p:spPr>
          </p:pic>
          <p:pic>
            <p:nvPicPr>
              <p:cNvPr id="96" name="Image 95"/>
              <p:cNvPicPr>
                <a:picLocks noChangeAspect="1"/>
              </p:cNvPicPr>
              <p:nvPr/>
            </p:nvPicPr>
            <p:blipFill rotWithShape="1">
              <a:blip r:embed="rId23">
                <a:duotone>
                  <a:schemeClr val="accent1">
                    <a:shade val="45000"/>
                    <a:satMod val="135000"/>
                  </a:schemeClr>
                  <a:prstClr val="white"/>
                </a:duotone>
                <a:extLst>
                  <a:ext uri="{BEBA8EAE-BF5A-486C-A8C5-ECC9F3942E4B}">
                    <a14:imgProps xmlns:a14="http://schemas.microsoft.com/office/drawing/2010/main">
                      <a14:imgLayer r:embed="rId24">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3175295" y="1930858"/>
                <a:ext cx="512372" cy="483054"/>
              </a:xfrm>
              <a:prstGeom prst="rect">
                <a:avLst/>
              </a:prstGeom>
            </p:spPr>
          </p:pic>
        </p:grpSp>
      </p:grpSp>
      <p:pic>
        <p:nvPicPr>
          <p:cNvPr id="102" name="Image 101"/>
          <p:cNvPicPr>
            <a:picLocks noChangeAspect="1"/>
          </p:cNvPicPr>
          <p:nvPr/>
        </p:nvPicPr>
        <p:blipFill>
          <a:blip r:embed="rId2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grpSp>
        <p:nvGrpSpPr>
          <p:cNvPr id="103" name="Groupe 102"/>
          <p:cNvGrpSpPr/>
          <p:nvPr/>
        </p:nvGrpSpPr>
        <p:grpSpPr>
          <a:xfrm>
            <a:off x="4800182" y="3461152"/>
            <a:ext cx="1544488" cy="900000"/>
            <a:chOff x="4800182" y="3307456"/>
            <a:chExt cx="1544488" cy="900000"/>
          </a:xfrm>
        </p:grpSpPr>
        <p:sp>
          <p:nvSpPr>
            <p:cNvPr id="104" name="Rectangle à coins arrondis 103"/>
            <p:cNvSpPr/>
            <p:nvPr/>
          </p:nvSpPr>
          <p:spPr>
            <a:xfrm>
              <a:off x="4800182" y="3307456"/>
              <a:ext cx="1544488" cy="900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Site internet Lycée</a:t>
              </a:r>
            </a:p>
          </p:txBody>
        </p:sp>
        <p:pic>
          <p:nvPicPr>
            <p:cNvPr id="105" name="Image 104"/>
            <p:cNvPicPr>
              <a:picLocks noChangeAspect="1"/>
            </p:cNvPicPr>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07206" y="3638826"/>
              <a:ext cx="530440" cy="518008"/>
            </a:xfrm>
            <a:prstGeom prst="rect">
              <a:avLst/>
            </a:prstGeom>
          </p:spPr>
        </p:pic>
      </p:grpSp>
    </p:spTree>
    <p:extLst>
      <p:ext uri="{BB962C8B-B14F-4D97-AF65-F5344CB8AC3E}">
        <p14:creationId xmlns:p14="http://schemas.microsoft.com/office/powerpoint/2010/main" val="3066181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re 57"/>
          <p:cNvSpPr>
            <a:spLocks noGrp="1"/>
          </p:cNvSpPr>
          <p:nvPr>
            <p:ph type="title"/>
          </p:nvPr>
        </p:nvSpPr>
        <p:spPr>
          <a:xfrm>
            <a:off x="676665" y="155553"/>
            <a:ext cx="7992947" cy="442211"/>
          </a:xfrm>
        </p:spPr>
        <p:txBody>
          <a:bodyPr>
            <a:normAutofit fontScale="90000"/>
          </a:bodyPr>
          <a:lstStyle/>
          <a:p>
            <a:r>
              <a:rPr lang="fr-FR" spc="-60" dirty="0"/>
              <a:t>Le système d’information de l’établissement de formation :  </a:t>
            </a:r>
            <a:br>
              <a:rPr lang="fr-FR" spc="-60" dirty="0"/>
            </a:br>
            <a:r>
              <a:rPr lang="fr-FR" spc="-60" dirty="0"/>
              <a:t>des outils professionnels non intégrés</a:t>
            </a:r>
          </a:p>
        </p:txBody>
      </p:sp>
      <p:grpSp>
        <p:nvGrpSpPr>
          <p:cNvPr id="64" name="Groupe 63"/>
          <p:cNvGrpSpPr/>
          <p:nvPr/>
        </p:nvGrpSpPr>
        <p:grpSpPr>
          <a:xfrm>
            <a:off x="6867184" y="1193359"/>
            <a:ext cx="1728000" cy="1716505"/>
            <a:chOff x="567387" y="1776980"/>
            <a:chExt cx="1728000" cy="1716505"/>
          </a:xfrm>
        </p:grpSpPr>
        <p:sp>
          <p:nvSpPr>
            <p:cNvPr id="2" name="Rectangle 1"/>
            <p:cNvSpPr/>
            <p:nvPr/>
          </p:nvSpPr>
          <p:spPr>
            <a:xfrm>
              <a:off x="567387" y="1776980"/>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Rectangle 3"/>
            <p:cNvSpPr/>
            <p:nvPr/>
          </p:nvSpPr>
          <p:spPr>
            <a:xfrm>
              <a:off x="646547" y="2113540"/>
              <a:ext cx="1584000" cy="936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1009623" y="2151154"/>
              <a:ext cx="857848" cy="133858"/>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rgbClr val="1565A7"/>
                  </a:solidFill>
                  <a:latin typeface="Arial Narrow" panose="020B0606020202030204" pitchFamily="34" charset="0"/>
                </a:rPr>
                <a:t>Story-board et rôles</a:t>
              </a:r>
            </a:p>
          </p:txBody>
        </p:sp>
        <p:grpSp>
          <p:nvGrpSpPr>
            <p:cNvPr id="47" name="Groupe 46"/>
            <p:cNvGrpSpPr/>
            <p:nvPr/>
          </p:nvGrpSpPr>
          <p:grpSpPr>
            <a:xfrm>
              <a:off x="791099" y="2296335"/>
              <a:ext cx="1294897" cy="666406"/>
              <a:chOff x="778192" y="2264470"/>
              <a:chExt cx="1294897" cy="666406"/>
            </a:xfrm>
          </p:grpSpPr>
          <p:grpSp>
            <p:nvGrpSpPr>
              <p:cNvPr id="41" name="Groupe 40"/>
              <p:cNvGrpSpPr/>
              <p:nvPr/>
            </p:nvGrpSpPr>
            <p:grpSpPr>
              <a:xfrm>
                <a:off x="778192" y="2635368"/>
                <a:ext cx="1294897" cy="295508"/>
                <a:chOff x="778192" y="2635368"/>
                <a:chExt cx="1294897" cy="295508"/>
              </a:xfrm>
            </p:grpSpPr>
            <p:cxnSp>
              <p:nvCxnSpPr>
                <p:cNvPr id="22" name="Connecteur droit 21"/>
                <p:cNvCxnSpPr/>
                <p:nvPr/>
              </p:nvCxnSpPr>
              <p:spPr>
                <a:xfrm>
                  <a:off x="839682" y="2638926"/>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78192" y="2635368"/>
                  <a:ext cx="138626" cy="295508"/>
                  <a:chOff x="778192" y="2635368"/>
                  <a:chExt cx="138626" cy="295508"/>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8192" y="2714876"/>
                    <a:ext cx="138626" cy="216000"/>
                  </a:xfrm>
                  <a:prstGeom prst="rect">
                    <a:avLst/>
                  </a:prstGeom>
                </p:spPr>
              </p:pic>
              <p:cxnSp>
                <p:nvCxnSpPr>
                  <p:cNvPr id="24" name="Connecteur droit 23"/>
                  <p:cNvCxnSpPr/>
                  <p:nvPr/>
                </p:nvCxnSpPr>
                <p:spPr>
                  <a:xfrm>
                    <a:off x="839682"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1001786" y="2638926"/>
                  <a:ext cx="146118" cy="291950"/>
                  <a:chOff x="1001786" y="2638926"/>
                  <a:chExt cx="146118" cy="291950"/>
                </a:xfrm>
              </p:grpSpPr>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1786" y="2714876"/>
                    <a:ext cx="146118" cy="216000"/>
                  </a:xfrm>
                  <a:prstGeom prst="rect">
                    <a:avLst/>
                  </a:prstGeom>
                </p:spPr>
              </p:pic>
              <p:cxnSp>
                <p:nvCxnSpPr>
                  <p:cNvPr id="27" name="Connecteur droit 26"/>
                  <p:cNvCxnSpPr/>
                  <p:nvPr/>
                </p:nvCxnSpPr>
                <p:spPr>
                  <a:xfrm>
                    <a:off x="107484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1232872" y="2635368"/>
                  <a:ext cx="139764" cy="295508"/>
                  <a:chOff x="1232872" y="2635368"/>
                  <a:chExt cx="139764" cy="295508"/>
                </a:xfrm>
              </p:grpSpPr>
              <p:pic>
                <p:nvPicPr>
                  <p:cNvPr id="15" name="Image 14"/>
                  <p:cNvPicPr>
                    <a:picLocks noChangeAspect="1"/>
                  </p:cNvPicPr>
                  <p:nvPr/>
                </p:nvPicPr>
                <p:blipFill rotWithShape="1">
                  <a:blip r:embed="rId5">
                    <a:extLst>
                      <a:ext uri="{28A0092B-C50C-407E-A947-70E740481C1C}">
                        <a14:useLocalDpi xmlns:a14="http://schemas.microsoft.com/office/drawing/2010/main" val="0"/>
                      </a:ext>
                    </a:extLst>
                  </a:blip>
                  <a:srcRect l="14011" t="73786" r="74314" b="8171"/>
                  <a:stretch/>
                </p:blipFill>
                <p:spPr>
                  <a:xfrm>
                    <a:off x="1232872" y="2714876"/>
                    <a:ext cx="139764" cy="216000"/>
                  </a:xfrm>
                  <a:prstGeom prst="rect">
                    <a:avLst/>
                  </a:prstGeom>
                </p:spPr>
              </p:pic>
              <p:cxnSp>
                <p:nvCxnSpPr>
                  <p:cNvPr id="28" name="Connecteur droit 27"/>
                  <p:cNvCxnSpPr/>
                  <p:nvPr/>
                </p:nvCxnSpPr>
                <p:spPr>
                  <a:xfrm>
                    <a:off x="1302754"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4" name="Groupe 33"/>
                <p:cNvGrpSpPr/>
                <p:nvPr/>
              </p:nvGrpSpPr>
              <p:grpSpPr>
                <a:xfrm>
                  <a:off x="1457604" y="2635368"/>
                  <a:ext cx="128432" cy="295508"/>
                  <a:chOff x="1457604" y="2635368"/>
                  <a:chExt cx="128432" cy="295508"/>
                </a:xfrm>
              </p:grpSpPr>
              <p:pic>
                <p:nvPicPr>
                  <p:cNvPr id="16" name="Image 1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57604" y="2714876"/>
                    <a:ext cx="128432" cy="216000"/>
                  </a:xfrm>
                  <a:prstGeom prst="rect">
                    <a:avLst/>
                  </a:prstGeom>
                </p:spPr>
              </p:pic>
              <p:cxnSp>
                <p:nvCxnSpPr>
                  <p:cNvPr id="29" name="Connecteur droit 28"/>
                  <p:cNvCxnSpPr/>
                  <p:nvPr/>
                </p:nvCxnSpPr>
                <p:spPr>
                  <a:xfrm>
                    <a:off x="1521820"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1671004" y="2635368"/>
                  <a:ext cx="150451" cy="295508"/>
                  <a:chOff x="1671004" y="2635368"/>
                  <a:chExt cx="150451" cy="295508"/>
                </a:xfrm>
              </p:grpSpPr>
              <p:pic>
                <p:nvPicPr>
                  <p:cNvPr id="18" name="Image 17"/>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671004" y="2714876"/>
                    <a:ext cx="150451" cy="216000"/>
                  </a:xfrm>
                  <a:prstGeom prst="rect">
                    <a:avLst/>
                  </a:prstGeom>
                </p:spPr>
              </p:pic>
              <p:cxnSp>
                <p:nvCxnSpPr>
                  <p:cNvPr id="30" name="Connecteur droit 29"/>
                  <p:cNvCxnSpPr/>
                  <p:nvPr/>
                </p:nvCxnSpPr>
                <p:spPr>
                  <a:xfrm>
                    <a:off x="1746229"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1" name="Groupe 30"/>
                <p:cNvGrpSpPr/>
                <p:nvPr/>
              </p:nvGrpSpPr>
              <p:grpSpPr>
                <a:xfrm>
                  <a:off x="1906422" y="2638926"/>
                  <a:ext cx="166667" cy="291950"/>
                  <a:chOff x="1906422" y="2638926"/>
                  <a:chExt cx="166667" cy="291950"/>
                </a:xfrm>
              </p:grpSpPr>
              <p:pic>
                <p:nvPicPr>
                  <p:cNvPr id="19" name="Image 18"/>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906422" y="2714876"/>
                    <a:ext cx="166667" cy="216000"/>
                  </a:xfrm>
                  <a:prstGeom prst="rect">
                    <a:avLst/>
                  </a:prstGeom>
                </p:spPr>
              </p:pic>
              <p:cxnSp>
                <p:nvCxnSpPr>
                  <p:cNvPr id="32" name="Connecteur droit 31"/>
                  <p:cNvCxnSpPr/>
                  <p:nvPr/>
                </p:nvCxnSpPr>
                <p:spPr>
                  <a:xfrm>
                    <a:off x="198975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46" name="Groupe 45"/>
              <p:cNvGrpSpPr/>
              <p:nvPr/>
            </p:nvGrpSpPr>
            <p:grpSpPr>
              <a:xfrm>
                <a:off x="1344725" y="2264470"/>
                <a:ext cx="161830" cy="370974"/>
                <a:chOff x="1305350" y="2225830"/>
                <a:chExt cx="161830" cy="370974"/>
              </a:xfrm>
            </p:grpSpPr>
            <p:pic>
              <p:nvPicPr>
                <p:cNvPr id="8" name="Image 7"/>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305350" y="2225830"/>
                  <a:ext cx="161830" cy="262974"/>
                </a:xfrm>
                <a:prstGeom prst="rect">
                  <a:avLst/>
                </a:prstGeom>
              </p:spPr>
            </p:pic>
            <p:cxnSp>
              <p:nvCxnSpPr>
                <p:cNvPr id="45" name="Connecteur droit 44"/>
                <p:cNvCxnSpPr/>
                <p:nvPr/>
              </p:nvCxnSpPr>
              <p:spPr>
                <a:xfrm>
                  <a:off x="1386265" y="2488804"/>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50" name="Rectangle 49"/>
            <p:cNvSpPr/>
            <p:nvPr/>
          </p:nvSpPr>
          <p:spPr>
            <a:xfrm>
              <a:off x="612032" y="1871013"/>
              <a:ext cx="1647473" cy="175752"/>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Scénarisation pédagogique</a:t>
              </a:r>
            </a:p>
          </p:txBody>
        </p:sp>
        <p:sp>
          <p:nvSpPr>
            <p:cNvPr id="52" name="ZoneTexte 51"/>
            <p:cNvSpPr txBox="1"/>
            <p:nvPr/>
          </p:nvSpPr>
          <p:spPr>
            <a:xfrm>
              <a:off x="1634283" y="2908969"/>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RH</a:t>
              </a:r>
            </a:p>
          </p:txBody>
        </p:sp>
        <p:sp>
          <p:nvSpPr>
            <p:cNvPr id="53" name="ZoneTexte 52"/>
            <p:cNvSpPr txBox="1"/>
            <p:nvPr/>
          </p:nvSpPr>
          <p:spPr>
            <a:xfrm>
              <a:off x="906283"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Achat</a:t>
              </a:r>
            </a:p>
          </p:txBody>
        </p:sp>
        <p:sp>
          <p:nvSpPr>
            <p:cNvPr id="54" name="ZoneTexte 53"/>
            <p:cNvSpPr txBox="1"/>
            <p:nvPr/>
          </p:nvSpPr>
          <p:spPr>
            <a:xfrm>
              <a:off x="1125416"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Vente</a:t>
              </a:r>
            </a:p>
          </p:txBody>
        </p:sp>
        <p:sp>
          <p:nvSpPr>
            <p:cNvPr id="55" name="ZoneTexte 54"/>
            <p:cNvSpPr txBox="1"/>
            <p:nvPr/>
          </p:nvSpPr>
          <p:spPr>
            <a:xfrm>
              <a:off x="1336313" y="2901900"/>
              <a:ext cx="431349"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Finance</a:t>
              </a:r>
            </a:p>
          </p:txBody>
        </p:sp>
        <p:sp>
          <p:nvSpPr>
            <p:cNvPr id="59" name="ZoneTexte 58"/>
            <p:cNvSpPr txBox="1"/>
            <p:nvPr/>
          </p:nvSpPr>
          <p:spPr>
            <a:xfrm>
              <a:off x="669646" y="2898165"/>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Stock</a:t>
              </a:r>
            </a:p>
          </p:txBody>
        </p:sp>
        <p:sp>
          <p:nvSpPr>
            <p:cNvPr id="57" name="ZoneTexte 56"/>
            <p:cNvSpPr txBox="1"/>
            <p:nvPr/>
          </p:nvSpPr>
          <p:spPr>
            <a:xfrm>
              <a:off x="1776577" y="2906734"/>
              <a:ext cx="483297"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Production</a:t>
              </a:r>
            </a:p>
          </p:txBody>
        </p:sp>
        <p:grpSp>
          <p:nvGrpSpPr>
            <p:cNvPr id="63" name="Groupe 62"/>
            <p:cNvGrpSpPr/>
            <p:nvPr/>
          </p:nvGrpSpPr>
          <p:grpSpPr>
            <a:xfrm>
              <a:off x="617220" y="3055127"/>
              <a:ext cx="1642654" cy="396000"/>
              <a:chOff x="617220" y="3055127"/>
              <a:chExt cx="1642654" cy="396000"/>
            </a:xfrm>
          </p:grpSpPr>
          <p:cxnSp>
            <p:nvCxnSpPr>
              <p:cNvPr id="51" name="Connecteur droit 50"/>
              <p:cNvCxnSpPr/>
              <p:nvPr/>
            </p:nvCxnSpPr>
            <p:spPr>
              <a:xfrm flipH="1">
                <a:off x="1125416" y="3055127"/>
                <a:ext cx="179212"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1583662" y="3055127"/>
                <a:ext cx="180000"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a:off x="617220" y="3058714"/>
                <a:ext cx="1642654" cy="0"/>
              </a:xfrm>
              <a:prstGeom prst="line">
                <a:avLst/>
              </a:prstGeom>
              <a:ln>
                <a:solidFill>
                  <a:srgbClr val="F2C400"/>
                </a:solidFill>
              </a:ln>
            </p:spPr>
            <p:style>
              <a:lnRef idx="2">
                <a:schemeClr val="accent6"/>
              </a:lnRef>
              <a:fillRef idx="0">
                <a:schemeClr val="accent6"/>
              </a:fillRef>
              <a:effectRef idx="1">
                <a:schemeClr val="accent6"/>
              </a:effectRef>
              <a:fontRef idx="minor">
                <a:schemeClr val="tx1"/>
              </a:fontRef>
            </p:style>
          </p:cxnSp>
        </p:grpSp>
      </p:grpSp>
      <p:pic>
        <p:nvPicPr>
          <p:cNvPr id="117" name="Image 116"/>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10029" y="2128779"/>
            <a:ext cx="806968" cy="806968"/>
          </a:xfrm>
          <a:prstGeom prst="rect">
            <a:avLst/>
          </a:prstGeom>
        </p:spPr>
      </p:pic>
      <p:grpSp>
        <p:nvGrpSpPr>
          <p:cNvPr id="120" name="Groupe 119"/>
          <p:cNvGrpSpPr/>
          <p:nvPr/>
        </p:nvGrpSpPr>
        <p:grpSpPr>
          <a:xfrm>
            <a:off x="4823386" y="2284571"/>
            <a:ext cx="1544488" cy="900000"/>
            <a:chOff x="2620958" y="2386862"/>
            <a:chExt cx="1345783" cy="900000"/>
          </a:xfrm>
        </p:grpSpPr>
        <p:sp>
          <p:nvSpPr>
            <p:cNvPr id="118" name="Rectangle à coins arrondis 117"/>
            <p:cNvSpPr/>
            <p:nvPr/>
          </p:nvSpPr>
          <p:spPr>
            <a:xfrm>
              <a:off x="2620958" y="2386862"/>
              <a:ext cx="1345783" cy="900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Réseau local lycée</a:t>
              </a:r>
            </a:p>
          </p:txBody>
        </p:sp>
        <p:pic>
          <p:nvPicPr>
            <p:cNvPr id="119" name="Image 118"/>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91573" y="2652794"/>
              <a:ext cx="604554" cy="604553"/>
            </a:xfrm>
            <a:prstGeom prst="rect">
              <a:avLst/>
            </a:prstGeom>
          </p:spPr>
        </p:pic>
      </p:grpSp>
      <p:grpSp>
        <p:nvGrpSpPr>
          <p:cNvPr id="122" name="Groupe 121"/>
          <p:cNvGrpSpPr/>
          <p:nvPr/>
        </p:nvGrpSpPr>
        <p:grpSpPr>
          <a:xfrm>
            <a:off x="4521022" y="1182193"/>
            <a:ext cx="1523700" cy="924958"/>
            <a:chOff x="3476523" y="3067619"/>
            <a:chExt cx="1385182" cy="924958"/>
          </a:xfrm>
        </p:grpSpPr>
        <p:sp>
          <p:nvSpPr>
            <p:cNvPr id="99" name="Rectangle à coins arrondis 98"/>
            <p:cNvSpPr/>
            <p:nvPr/>
          </p:nvSpPr>
          <p:spPr>
            <a:xfrm>
              <a:off x="3476523" y="3067619"/>
              <a:ext cx="1385182" cy="870665"/>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Logiciel vie scolaire</a:t>
              </a:r>
            </a:p>
            <a:p>
              <a:pPr algn="ctr"/>
              <a:endParaRPr lang="fr-FR" b="1" dirty="0">
                <a:solidFill>
                  <a:srgbClr val="1565A7"/>
                </a:solidFill>
              </a:endParaRPr>
            </a:p>
          </p:txBody>
        </p:sp>
        <p:pic>
          <p:nvPicPr>
            <p:cNvPr id="121" name="Image 120"/>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61899" y="3456662"/>
              <a:ext cx="535915" cy="535915"/>
            </a:xfrm>
            <a:prstGeom prst="rect">
              <a:avLst/>
            </a:prstGeom>
          </p:spPr>
        </p:pic>
      </p:grpSp>
      <p:grpSp>
        <p:nvGrpSpPr>
          <p:cNvPr id="5" name="Groupe 4"/>
          <p:cNvGrpSpPr/>
          <p:nvPr/>
        </p:nvGrpSpPr>
        <p:grpSpPr>
          <a:xfrm>
            <a:off x="6867184" y="3010458"/>
            <a:ext cx="1728000" cy="1716505"/>
            <a:chOff x="6867184" y="3010458"/>
            <a:chExt cx="1728000" cy="1716505"/>
          </a:xfrm>
        </p:grpSpPr>
        <p:sp>
          <p:nvSpPr>
            <p:cNvPr id="188" name="Rectangle 187"/>
            <p:cNvSpPr/>
            <p:nvPr/>
          </p:nvSpPr>
          <p:spPr>
            <a:xfrm>
              <a:off x="6867184" y="3010458"/>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4" name="Rectangle 153"/>
            <p:cNvSpPr/>
            <p:nvPr/>
          </p:nvSpPr>
          <p:spPr>
            <a:xfrm>
              <a:off x="6912198" y="3065895"/>
              <a:ext cx="1647473" cy="34638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Simulation activités professionnelles</a:t>
              </a:r>
            </a:p>
          </p:txBody>
        </p:sp>
        <p:pic>
          <p:nvPicPr>
            <p:cNvPr id="189" name="Image 188"/>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93586" y="3478270"/>
              <a:ext cx="399482" cy="399482"/>
            </a:xfrm>
            <a:prstGeom prst="rect">
              <a:avLst/>
            </a:prstGeom>
          </p:spPr>
        </p:pic>
        <p:pic>
          <p:nvPicPr>
            <p:cNvPr id="190" name="Image 189"/>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66643" y="3927957"/>
              <a:ext cx="399482" cy="399482"/>
            </a:xfrm>
            <a:prstGeom prst="rect">
              <a:avLst/>
            </a:prstGeom>
          </p:spPr>
        </p:pic>
        <p:pic>
          <p:nvPicPr>
            <p:cNvPr id="191" name="Image 190"/>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38389" y="3526103"/>
              <a:ext cx="316645" cy="316645"/>
            </a:xfrm>
            <a:prstGeom prst="rect">
              <a:avLst/>
            </a:prstGeom>
          </p:spPr>
        </p:pic>
        <p:pic>
          <p:nvPicPr>
            <p:cNvPr id="192" name="Image 191"/>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93784" y="3986229"/>
              <a:ext cx="341210" cy="341210"/>
            </a:xfrm>
            <a:prstGeom prst="rect">
              <a:avLst/>
            </a:prstGeom>
          </p:spPr>
        </p:pic>
        <p:pic>
          <p:nvPicPr>
            <p:cNvPr id="193" name="Image 192"/>
            <p:cNvPicPr>
              <a:picLocks noChangeAspect="1"/>
            </p:cNvPicPr>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12914" y="3971843"/>
              <a:ext cx="334080" cy="334080"/>
            </a:xfrm>
            <a:prstGeom prst="rect">
              <a:avLst/>
            </a:prstGeom>
          </p:spPr>
        </p:pic>
        <p:pic>
          <p:nvPicPr>
            <p:cNvPr id="196" name="Image 195"/>
            <p:cNvPicPr>
              <a:picLocks noChangeAspect="1"/>
            </p:cNvPicPr>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344" y="3916845"/>
              <a:ext cx="373510" cy="373510"/>
            </a:xfrm>
            <a:prstGeom prst="rect">
              <a:avLst/>
            </a:prstGeom>
          </p:spPr>
        </p:pic>
        <p:pic>
          <p:nvPicPr>
            <p:cNvPr id="197" name="Image 196"/>
            <p:cNvPicPr>
              <a:picLocks noChangeAspect="1"/>
            </p:cNvPicPr>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18801" y="3469694"/>
              <a:ext cx="429464" cy="429464"/>
            </a:xfrm>
            <a:prstGeom prst="rect">
              <a:avLst/>
            </a:prstGeom>
          </p:spPr>
        </p:pic>
        <p:pic>
          <p:nvPicPr>
            <p:cNvPr id="198" name="Image 197"/>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00355" y="3493858"/>
              <a:ext cx="381133" cy="381133"/>
            </a:xfrm>
            <a:prstGeom prst="rect">
              <a:avLst/>
            </a:prstGeom>
          </p:spPr>
        </p:pic>
        <p:sp>
          <p:nvSpPr>
            <p:cNvPr id="199" name="Rectangle 198"/>
            <p:cNvSpPr/>
            <p:nvPr/>
          </p:nvSpPr>
          <p:spPr>
            <a:xfrm>
              <a:off x="6914607" y="4361152"/>
              <a:ext cx="1647473" cy="346388"/>
            </a:xfrm>
            <a:prstGeom prst="rect">
              <a:avLst/>
            </a:prstGeom>
            <a:solidFill>
              <a:srgbClr val="1565A7"/>
            </a:solidFill>
            <a:ln w="9525">
              <a:solidFill>
                <a:srgbClr val="1565A7"/>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chemeClr val="bg1"/>
                  </a:solidFill>
                  <a:latin typeface="Arial Narrow" panose="020B0606020202030204" pitchFamily="34" charset="0"/>
                </a:rPr>
                <a:t>Gérer l’information - Traiter des donner Produire - Collaborer - Communiquer  </a:t>
              </a:r>
            </a:p>
          </p:txBody>
        </p:sp>
      </p:grpSp>
      <p:sp>
        <p:nvSpPr>
          <p:cNvPr id="200" name="ZoneTexte 199"/>
          <p:cNvSpPr txBox="1"/>
          <p:nvPr/>
        </p:nvSpPr>
        <p:spPr>
          <a:xfrm>
            <a:off x="7234697" y="1809648"/>
            <a:ext cx="551899" cy="276999"/>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Enseignant</a:t>
            </a:r>
          </a:p>
          <a:p>
            <a:r>
              <a:rPr lang="fr-FR" sz="600" dirty="0">
                <a:solidFill>
                  <a:srgbClr val="1565A7"/>
                </a:solidFill>
                <a:latin typeface="Arial Narrow" panose="020B0606020202030204" pitchFamily="34" charset="0"/>
              </a:rPr>
              <a:t>Manager </a:t>
            </a:r>
          </a:p>
        </p:txBody>
      </p:sp>
      <p:grpSp>
        <p:nvGrpSpPr>
          <p:cNvPr id="39" name="Groupe 38"/>
          <p:cNvGrpSpPr/>
          <p:nvPr/>
        </p:nvGrpSpPr>
        <p:grpSpPr>
          <a:xfrm>
            <a:off x="211989" y="1997919"/>
            <a:ext cx="1736013" cy="1813545"/>
            <a:chOff x="211989" y="1567532"/>
            <a:chExt cx="1736013" cy="1813545"/>
          </a:xfrm>
        </p:grpSpPr>
        <p:grpSp>
          <p:nvGrpSpPr>
            <p:cNvPr id="205" name="Groupe 204"/>
            <p:cNvGrpSpPr/>
            <p:nvPr/>
          </p:nvGrpSpPr>
          <p:grpSpPr>
            <a:xfrm>
              <a:off x="211989" y="1567532"/>
              <a:ext cx="1736013" cy="1813545"/>
              <a:chOff x="486193" y="3187611"/>
              <a:chExt cx="1781885" cy="1224000"/>
            </a:xfrm>
          </p:grpSpPr>
          <p:sp>
            <p:nvSpPr>
              <p:cNvPr id="202" name="Rectangle à coins arrondis 201"/>
              <p:cNvSpPr/>
              <p:nvPr/>
            </p:nvSpPr>
            <p:spPr>
              <a:xfrm>
                <a:off x="486193" y="3187611"/>
                <a:ext cx="1717584" cy="1224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endParaRPr lang="fr-FR" b="1" dirty="0">
                  <a:solidFill>
                    <a:srgbClr val="1565A7"/>
                  </a:solidFill>
                </a:endParaRPr>
              </a:p>
            </p:txBody>
          </p:sp>
          <p:sp>
            <p:nvSpPr>
              <p:cNvPr id="204" name="ZoneTexte 203"/>
              <p:cNvSpPr txBox="1"/>
              <p:nvPr/>
            </p:nvSpPr>
            <p:spPr>
              <a:xfrm>
                <a:off x="486193" y="3187611"/>
                <a:ext cx="1781885" cy="712972"/>
              </a:xfrm>
              <a:prstGeom prst="rect">
                <a:avLst/>
              </a:prstGeom>
              <a:noFill/>
            </p:spPr>
            <p:txBody>
              <a:bodyPr wrap="square" rtlCol="0">
                <a:spAutoFit/>
              </a:bodyPr>
              <a:lstStyle/>
              <a:p>
                <a:pPr algn="ctr"/>
                <a:r>
                  <a:rPr lang="fr-FR" sz="1600" b="1" dirty="0">
                    <a:solidFill>
                      <a:srgbClr val="1565A7"/>
                    </a:solidFill>
                  </a:rPr>
                  <a:t>Pas de portail d’entrée unique</a:t>
                </a:r>
              </a:p>
              <a:p>
                <a:endParaRPr lang="fr-FR" dirty="0"/>
              </a:p>
            </p:txBody>
          </p:sp>
        </p:grpSp>
        <p:grpSp>
          <p:nvGrpSpPr>
            <p:cNvPr id="36" name="Groupe 35"/>
            <p:cNvGrpSpPr/>
            <p:nvPr/>
          </p:nvGrpSpPr>
          <p:grpSpPr>
            <a:xfrm>
              <a:off x="631119" y="2235732"/>
              <a:ext cx="828000" cy="828000"/>
              <a:chOff x="498915" y="2202681"/>
              <a:chExt cx="828000" cy="828000"/>
            </a:xfrm>
          </p:grpSpPr>
          <p:pic>
            <p:nvPicPr>
              <p:cNvPr id="9" name="Image 8"/>
              <p:cNvPicPr>
                <a:picLocks noChangeAspect="1"/>
              </p:cNvPicPr>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1702" y="2202681"/>
                <a:ext cx="782426" cy="828000"/>
              </a:xfrm>
              <a:prstGeom prst="rect">
                <a:avLst/>
              </a:prstGeom>
            </p:spPr>
          </p:pic>
          <p:grpSp>
            <p:nvGrpSpPr>
              <p:cNvPr id="26" name="Groupe 25"/>
              <p:cNvGrpSpPr/>
              <p:nvPr/>
            </p:nvGrpSpPr>
            <p:grpSpPr>
              <a:xfrm>
                <a:off x="498915" y="2202681"/>
                <a:ext cx="828000" cy="828000"/>
                <a:chOff x="460481" y="2202681"/>
                <a:chExt cx="1044664" cy="994151"/>
              </a:xfrm>
            </p:grpSpPr>
            <p:cxnSp>
              <p:nvCxnSpPr>
                <p:cNvPr id="20" name="Connecteur droit 19"/>
                <p:cNvCxnSpPr/>
                <p:nvPr/>
              </p:nvCxnSpPr>
              <p:spPr>
                <a:xfrm>
                  <a:off x="460481" y="2202681"/>
                  <a:ext cx="1018197" cy="994151"/>
                </a:xfrm>
                <a:prstGeom prst="line">
                  <a:avLst/>
                </a:prstGeom>
                <a:ln w="28575">
                  <a:solidFill>
                    <a:srgbClr val="FFC409"/>
                  </a:solidFill>
                </a:ln>
              </p:spPr>
              <p:style>
                <a:lnRef idx="1">
                  <a:schemeClr val="accent6"/>
                </a:lnRef>
                <a:fillRef idx="0">
                  <a:schemeClr val="accent6"/>
                </a:fillRef>
                <a:effectRef idx="0">
                  <a:schemeClr val="accent6"/>
                </a:effectRef>
                <a:fontRef idx="minor">
                  <a:schemeClr val="tx1"/>
                </a:fontRef>
              </p:style>
            </p:cxnSp>
            <p:cxnSp>
              <p:nvCxnSpPr>
                <p:cNvPr id="86" name="Connecteur droit 85"/>
                <p:cNvCxnSpPr/>
                <p:nvPr/>
              </p:nvCxnSpPr>
              <p:spPr>
                <a:xfrm flipV="1">
                  <a:off x="486345" y="2202681"/>
                  <a:ext cx="1018800" cy="993600"/>
                </a:xfrm>
                <a:prstGeom prst="line">
                  <a:avLst/>
                </a:prstGeom>
                <a:ln w="28575">
                  <a:solidFill>
                    <a:srgbClr val="FFC409"/>
                  </a:solidFill>
                </a:ln>
              </p:spPr>
              <p:style>
                <a:lnRef idx="1">
                  <a:schemeClr val="accent6"/>
                </a:lnRef>
                <a:fillRef idx="0">
                  <a:schemeClr val="accent6"/>
                </a:fillRef>
                <a:effectRef idx="0">
                  <a:schemeClr val="accent6"/>
                </a:effectRef>
                <a:fontRef idx="minor">
                  <a:schemeClr val="tx1"/>
                </a:fontRef>
              </p:style>
            </p:cxnSp>
          </p:grpSp>
        </p:grpSp>
      </p:grpSp>
      <p:sp>
        <p:nvSpPr>
          <p:cNvPr id="7" name="ZoneTexte 6"/>
          <p:cNvSpPr txBox="1"/>
          <p:nvPr/>
        </p:nvSpPr>
        <p:spPr>
          <a:xfrm>
            <a:off x="1283682" y="4532622"/>
            <a:ext cx="5060988" cy="369332"/>
          </a:xfrm>
          <a:prstGeom prst="rect">
            <a:avLst/>
          </a:prstGeom>
          <a:noFill/>
        </p:spPr>
        <p:txBody>
          <a:bodyPr wrap="square" rtlCol="0">
            <a:spAutoFit/>
          </a:bodyPr>
          <a:lstStyle/>
          <a:p>
            <a:pPr algn="ctr"/>
            <a:r>
              <a:rPr lang="fr-FR" b="1" dirty="0">
                <a:solidFill>
                  <a:schemeClr val="accent6">
                    <a:lumMod val="75000"/>
                  </a:schemeClr>
                </a:solidFill>
              </a:rPr>
              <a:t>Une grande diversité selon les lycées, les régions</a:t>
            </a:r>
          </a:p>
        </p:txBody>
      </p:sp>
      <p:grpSp>
        <p:nvGrpSpPr>
          <p:cNvPr id="85" name="Groupe 84"/>
          <p:cNvGrpSpPr/>
          <p:nvPr/>
        </p:nvGrpSpPr>
        <p:grpSpPr>
          <a:xfrm>
            <a:off x="2069150" y="3086431"/>
            <a:ext cx="2694986" cy="1274721"/>
            <a:chOff x="2439277" y="3003422"/>
            <a:chExt cx="2694986" cy="1274721"/>
          </a:xfrm>
        </p:grpSpPr>
        <p:pic>
          <p:nvPicPr>
            <p:cNvPr id="87" name="Image 86"/>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2623323" y="3041381"/>
              <a:ext cx="2167484" cy="1198801"/>
            </a:xfrm>
            <a:prstGeom prst="rect">
              <a:avLst/>
            </a:prstGeom>
          </p:spPr>
        </p:pic>
        <p:sp>
          <p:nvSpPr>
            <p:cNvPr id="89" name="Rectangle à coins arrondis 88"/>
            <p:cNvSpPr/>
            <p:nvPr/>
          </p:nvSpPr>
          <p:spPr>
            <a:xfrm>
              <a:off x="2439277" y="3003422"/>
              <a:ext cx="2583576" cy="1274721"/>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90" name="ZoneTexte 89"/>
            <p:cNvSpPr txBox="1"/>
            <p:nvPr/>
          </p:nvSpPr>
          <p:spPr>
            <a:xfrm>
              <a:off x="3840850" y="3887523"/>
              <a:ext cx="1293413" cy="346967"/>
            </a:xfrm>
            <a:prstGeom prst="rect">
              <a:avLst/>
            </a:prstGeom>
            <a:noFill/>
          </p:spPr>
          <p:txBody>
            <a:bodyPr wrap="square" rtlCol="0">
              <a:spAutoFit/>
            </a:bodyPr>
            <a:lstStyle/>
            <a:p>
              <a:r>
                <a:rPr lang="fr-FR" b="1" dirty="0">
                  <a:solidFill>
                    <a:srgbClr val="1565A7"/>
                  </a:solidFill>
                </a:rPr>
                <a:t>ENT région</a:t>
              </a:r>
            </a:p>
          </p:txBody>
        </p:sp>
      </p:grpSp>
      <p:grpSp>
        <p:nvGrpSpPr>
          <p:cNvPr id="91" name="Groupe 90"/>
          <p:cNvGrpSpPr/>
          <p:nvPr/>
        </p:nvGrpSpPr>
        <p:grpSpPr>
          <a:xfrm>
            <a:off x="1978546" y="1193359"/>
            <a:ext cx="1865327" cy="1264236"/>
            <a:chOff x="1978546" y="1193359"/>
            <a:chExt cx="1865327" cy="1264236"/>
          </a:xfrm>
        </p:grpSpPr>
        <p:grpSp>
          <p:nvGrpSpPr>
            <p:cNvPr id="92" name="Groupe 91"/>
            <p:cNvGrpSpPr/>
            <p:nvPr/>
          </p:nvGrpSpPr>
          <p:grpSpPr>
            <a:xfrm>
              <a:off x="1978546" y="1193359"/>
              <a:ext cx="1865327" cy="1264236"/>
              <a:chOff x="502183" y="1410023"/>
              <a:chExt cx="2034250" cy="917462"/>
            </a:xfrm>
          </p:grpSpPr>
          <p:sp>
            <p:nvSpPr>
              <p:cNvPr id="97" name="Rectangle à coins arrondis 96"/>
              <p:cNvSpPr/>
              <p:nvPr/>
            </p:nvSpPr>
            <p:spPr>
              <a:xfrm>
                <a:off x="534166" y="1439223"/>
                <a:ext cx="1923747" cy="888262"/>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nvGrpSpPr>
              <p:cNvPr id="98" name="Groupe 97"/>
              <p:cNvGrpSpPr/>
              <p:nvPr/>
            </p:nvGrpSpPr>
            <p:grpSpPr>
              <a:xfrm>
                <a:off x="502183" y="1410023"/>
                <a:ext cx="2034250" cy="878166"/>
                <a:chOff x="4805274" y="1712616"/>
                <a:chExt cx="2034250" cy="878166"/>
              </a:xfrm>
            </p:grpSpPr>
            <p:pic>
              <p:nvPicPr>
                <p:cNvPr id="100" name="Image 99"/>
                <p:cNvPicPr>
                  <a:picLocks noChangeAspect="1"/>
                </p:cNvPicPr>
                <p:nvPr/>
              </p:nvPicPr>
              <p:blipFill rotWithShape="1">
                <a:blip r:embed="rId23">
                  <a:duotone>
                    <a:schemeClr val="accent1">
                      <a:shade val="45000"/>
                      <a:satMod val="135000"/>
                    </a:schemeClr>
                    <a:prstClr val="white"/>
                  </a:duotone>
                  <a:extLst>
                    <a:ext uri="{BEBA8EAE-BF5A-486C-A8C5-ECC9F3942E4B}">
                      <a14:imgProps xmlns:a14="http://schemas.microsoft.com/office/drawing/2010/main">
                        <a14:imgLayer r:embed="rId24">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5031608" y="2240227"/>
                  <a:ext cx="558772" cy="350555"/>
                </a:xfrm>
                <a:prstGeom prst="rect">
                  <a:avLst/>
                </a:prstGeom>
              </p:spPr>
            </p:pic>
            <p:sp>
              <p:nvSpPr>
                <p:cNvPr id="101" name="ZoneTexte 100"/>
                <p:cNvSpPr txBox="1"/>
                <p:nvPr/>
              </p:nvSpPr>
              <p:spPr>
                <a:xfrm>
                  <a:off x="4805274" y="1712616"/>
                  <a:ext cx="2034250" cy="536052"/>
                </a:xfrm>
                <a:prstGeom prst="rect">
                  <a:avLst/>
                </a:prstGeom>
                <a:noFill/>
              </p:spPr>
              <p:txBody>
                <a:bodyPr wrap="square" rtlCol="0">
                  <a:spAutoFit/>
                </a:bodyPr>
                <a:lstStyle/>
                <a:p>
                  <a:pPr algn="ctr"/>
                  <a:r>
                    <a:rPr lang="fr-FR" sz="1400" b="1" dirty="0">
                      <a:solidFill>
                        <a:srgbClr val="1565A7"/>
                      </a:solidFill>
                      <a:latin typeface="Arial Narrow" panose="020B0606020202030204" pitchFamily="34" charset="0"/>
                    </a:rPr>
                    <a:t>Applications </a:t>
                  </a:r>
                </a:p>
                <a:p>
                  <a:pPr algn="ctr"/>
                  <a:r>
                    <a:rPr lang="fr-FR" sz="1400" b="1" dirty="0">
                      <a:solidFill>
                        <a:srgbClr val="1565A7"/>
                      </a:solidFill>
                      <a:latin typeface="Arial Narrow" panose="020B0606020202030204" pitchFamily="34" charset="0"/>
                    </a:rPr>
                    <a:t>locales métiers (PGI) </a:t>
                  </a:r>
                  <a:br>
                    <a:rPr lang="fr-FR" sz="1400" b="1" dirty="0">
                      <a:solidFill>
                        <a:srgbClr val="1565A7"/>
                      </a:solidFill>
                      <a:latin typeface="Arial Narrow" panose="020B0606020202030204" pitchFamily="34" charset="0"/>
                    </a:rPr>
                  </a:br>
                  <a:r>
                    <a:rPr lang="fr-FR" sz="1400" b="1" dirty="0">
                      <a:solidFill>
                        <a:srgbClr val="1565A7"/>
                      </a:solidFill>
                      <a:latin typeface="Arial Narrow" panose="020B0606020202030204" pitchFamily="34" charset="0"/>
                    </a:rPr>
                    <a:t>et bureautiques</a:t>
                  </a:r>
                </a:p>
              </p:txBody>
            </p:sp>
          </p:grpSp>
        </p:grpSp>
        <p:grpSp>
          <p:nvGrpSpPr>
            <p:cNvPr id="93" name="Groupe 92"/>
            <p:cNvGrpSpPr/>
            <p:nvPr/>
          </p:nvGrpSpPr>
          <p:grpSpPr>
            <a:xfrm>
              <a:off x="2518110" y="1930858"/>
              <a:ext cx="1169557" cy="483054"/>
              <a:chOff x="2518110" y="1930858"/>
              <a:chExt cx="1169557" cy="483054"/>
            </a:xfrm>
          </p:grpSpPr>
          <p:pic>
            <p:nvPicPr>
              <p:cNvPr id="94" name="Image 93"/>
              <p:cNvPicPr>
                <a:picLocks noChangeAspect="1"/>
              </p:cNvPicPr>
              <p:nvPr/>
            </p:nvPicPr>
            <p:blipFill rotWithShape="1">
              <a:blip r:embed="rId23">
                <a:duotone>
                  <a:schemeClr val="accent1">
                    <a:shade val="45000"/>
                    <a:satMod val="135000"/>
                  </a:schemeClr>
                  <a:prstClr val="white"/>
                </a:duotone>
                <a:extLst>
                  <a:ext uri="{BEBA8EAE-BF5A-486C-A8C5-ECC9F3942E4B}">
                    <a14:imgProps xmlns:a14="http://schemas.microsoft.com/office/drawing/2010/main">
                      <a14:imgLayer r:embed="rId24">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2518110" y="1930858"/>
                <a:ext cx="512372" cy="483054"/>
              </a:xfrm>
              <a:prstGeom prst="rect">
                <a:avLst/>
              </a:prstGeom>
            </p:spPr>
          </p:pic>
          <p:pic>
            <p:nvPicPr>
              <p:cNvPr id="95" name="Image 94"/>
              <p:cNvPicPr>
                <a:picLocks noChangeAspect="1"/>
              </p:cNvPicPr>
              <p:nvPr/>
            </p:nvPicPr>
            <p:blipFill rotWithShape="1">
              <a:blip r:embed="rId23">
                <a:duotone>
                  <a:schemeClr val="accent1">
                    <a:shade val="45000"/>
                    <a:satMod val="135000"/>
                  </a:schemeClr>
                  <a:prstClr val="white"/>
                </a:duotone>
                <a:extLst>
                  <a:ext uri="{BEBA8EAE-BF5A-486C-A8C5-ECC9F3942E4B}">
                    <a14:imgProps xmlns:a14="http://schemas.microsoft.com/office/drawing/2010/main">
                      <a14:imgLayer r:embed="rId24">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2857619" y="1930858"/>
                <a:ext cx="512372" cy="483054"/>
              </a:xfrm>
              <a:prstGeom prst="rect">
                <a:avLst/>
              </a:prstGeom>
            </p:spPr>
          </p:pic>
          <p:pic>
            <p:nvPicPr>
              <p:cNvPr id="96" name="Image 95"/>
              <p:cNvPicPr>
                <a:picLocks noChangeAspect="1"/>
              </p:cNvPicPr>
              <p:nvPr/>
            </p:nvPicPr>
            <p:blipFill rotWithShape="1">
              <a:blip r:embed="rId23">
                <a:duotone>
                  <a:schemeClr val="accent1">
                    <a:shade val="45000"/>
                    <a:satMod val="135000"/>
                  </a:schemeClr>
                  <a:prstClr val="white"/>
                </a:duotone>
                <a:extLst>
                  <a:ext uri="{BEBA8EAE-BF5A-486C-A8C5-ECC9F3942E4B}">
                    <a14:imgProps xmlns:a14="http://schemas.microsoft.com/office/drawing/2010/main">
                      <a14:imgLayer r:embed="rId24">
                        <a14:imgEffect>
                          <a14:backgroundRemoval t="3355" b="89617" l="0" r="99840">
                            <a14:foregroundMark x1="40735" y1="22364" x2="40735" y2="22364"/>
                            <a14:foregroundMark x1="27157" y1="71885" x2="27157" y2="71885"/>
                            <a14:foregroundMark x1="92971" y1="72684" x2="92971" y2="72684"/>
                          </a14:backgroundRemoval>
                        </a14:imgEffect>
                      </a14:imgLayer>
                    </a14:imgProps>
                  </a:ext>
                  <a:ext uri="{28A0092B-C50C-407E-A947-70E740481C1C}">
                    <a14:useLocalDpi xmlns:a14="http://schemas.microsoft.com/office/drawing/2010/main" val="0"/>
                  </a:ext>
                </a:extLst>
              </a:blip>
              <a:srcRect t="17748" b="19515"/>
              <a:stretch/>
            </p:blipFill>
            <p:spPr>
              <a:xfrm>
                <a:off x="3175295" y="1930858"/>
                <a:ext cx="512372" cy="483054"/>
              </a:xfrm>
              <a:prstGeom prst="rect">
                <a:avLst/>
              </a:prstGeom>
            </p:spPr>
          </p:pic>
        </p:grpSp>
      </p:grpSp>
      <p:pic>
        <p:nvPicPr>
          <p:cNvPr id="102" name="Image 101"/>
          <p:cNvPicPr>
            <a:picLocks noChangeAspect="1"/>
          </p:cNvPicPr>
          <p:nvPr/>
        </p:nvPicPr>
        <p:blipFill>
          <a:blip r:embed="rId2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grpSp>
        <p:nvGrpSpPr>
          <p:cNvPr id="106" name="Groupe 105"/>
          <p:cNvGrpSpPr/>
          <p:nvPr/>
        </p:nvGrpSpPr>
        <p:grpSpPr>
          <a:xfrm>
            <a:off x="4800182" y="3461152"/>
            <a:ext cx="1544488" cy="900000"/>
            <a:chOff x="4800182" y="3307456"/>
            <a:chExt cx="1544488" cy="900000"/>
          </a:xfrm>
        </p:grpSpPr>
        <p:sp>
          <p:nvSpPr>
            <p:cNvPr id="107" name="Rectangle à coins arrondis 106"/>
            <p:cNvSpPr/>
            <p:nvPr/>
          </p:nvSpPr>
          <p:spPr>
            <a:xfrm>
              <a:off x="4800182" y="3307456"/>
              <a:ext cx="1544488" cy="900000"/>
            </a:xfrm>
            <a:prstGeom prst="roundRect">
              <a:avLst/>
            </a:prstGeom>
            <a:noFill/>
            <a:ln>
              <a:solidFill>
                <a:srgbClr val="3D7CC9"/>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400" b="1" dirty="0">
                  <a:solidFill>
                    <a:srgbClr val="1565A7"/>
                  </a:solidFill>
                </a:rPr>
                <a:t>Site internet Lycée</a:t>
              </a:r>
            </a:p>
          </p:txBody>
        </p:sp>
        <p:pic>
          <p:nvPicPr>
            <p:cNvPr id="108" name="Image 107"/>
            <p:cNvPicPr>
              <a:picLocks noChangeAspect="1"/>
            </p:cNvPicPr>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07206" y="3638826"/>
              <a:ext cx="530440" cy="518008"/>
            </a:xfrm>
            <a:prstGeom prst="rect">
              <a:avLst/>
            </a:prstGeom>
          </p:spPr>
        </p:pic>
      </p:grpSp>
    </p:spTree>
    <p:extLst>
      <p:ext uri="{BB962C8B-B14F-4D97-AF65-F5344CB8AC3E}">
        <p14:creationId xmlns:p14="http://schemas.microsoft.com/office/powerpoint/2010/main" val="2373547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re 57"/>
          <p:cNvSpPr>
            <a:spLocks noGrp="1"/>
          </p:cNvSpPr>
          <p:nvPr>
            <p:ph type="title"/>
          </p:nvPr>
        </p:nvSpPr>
        <p:spPr>
          <a:xfrm>
            <a:off x="687996" y="329974"/>
            <a:ext cx="7760647" cy="442211"/>
          </a:xfrm>
        </p:spPr>
        <p:txBody>
          <a:bodyPr>
            <a:noAutofit/>
          </a:bodyPr>
          <a:lstStyle/>
          <a:p>
            <a:r>
              <a:rPr lang="fr-FR" spc="-60" dirty="0"/>
              <a:t>le système d’information du centre de formation :  un espace professionnel numérique… </a:t>
            </a:r>
            <a:br>
              <a:rPr lang="fr-FR" spc="-60" dirty="0"/>
            </a:br>
            <a:endParaRPr lang="fr-FR" spc="-60" dirty="0"/>
          </a:p>
        </p:txBody>
      </p:sp>
      <p:grpSp>
        <p:nvGrpSpPr>
          <p:cNvPr id="64" name="Groupe 63"/>
          <p:cNvGrpSpPr/>
          <p:nvPr/>
        </p:nvGrpSpPr>
        <p:grpSpPr>
          <a:xfrm>
            <a:off x="6867184" y="1193359"/>
            <a:ext cx="1728000" cy="1716505"/>
            <a:chOff x="567387" y="1776980"/>
            <a:chExt cx="1728000" cy="1716505"/>
          </a:xfrm>
        </p:grpSpPr>
        <p:sp>
          <p:nvSpPr>
            <p:cNvPr id="2" name="Rectangle 1"/>
            <p:cNvSpPr/>
            <p:nvPr/>
          </p:nvSpPr>
          <p:spPr>
            <a:xfrm>
              <a:off x="567387" y="1776980"/>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Rectangle 3"/>
            <p:cNvSpPr/>
            <p:nvPr/>
          </p:nvSpPr>
          <p:spPr>
            <a:xfrm>
              <a:off x="646547" y="2113540"/>
              <a:ext cx="1584000" cy="936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1009623" y="2151154"/>
              <a:ext cx="857848" cy="133858"/>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rgbClr val="1565A7"/>
                  </a:solidFill>
                  <a:latin typeface="Arial Narrow" panose="020B0606020202030204" pitchFamily="34" charset="0"/>
                </a:rPr>
                <a:t>Story-board et rôles</a:t>
              </a:r>
            </a:p>
          </p:txBody>
        </p:sp>
        <p:grpSp>
          <p:nvGrpSpPr>
            <p:cNvPr id="47" name="Groupe 46"/>
            <p:cNvGrpSpPr/>
            <p:nvPr/>
          </p:nvGrpSpPr>
          <p:grpSpPr>
            <a:xfrm>
              <a:off x="791099" y="2296335"/>
              <a:ext cx="1294897" cy="666406"/>
              <a:chOff x="778192" y="2264470"/>
              <a:chExt cx="1294897" cy="666406"/>
            </a:xfrm>
          </p:grpSpPr>
          <p:grpSp>
            <p:nvGrpSpPr>
              <p:cNvPr id="41" name="Groupe 40"/>
              <p:cNvGrpSpPr/>
              <p:nvPr/>
            </p:nvGrpSpPr>
            <p:grpSpPr>
              <a:xfrm>
                <a:off x="778192" y="2635368"/>
                <a:ext cx="1294897" cy="295508"/>
                <a:chOff x="778192" y="2635368"/>
                <a:chExt cx="1294897" cy="295508"/>
              </a:xfrm>
            </p:grpSpPr>
            <p:cxnSp>
              <p:nvCxnSpPr>
                <p:cNvPr id="22" name="Connecteur droit 21"/>
                <p:cNvCxnSpPr/>
                <p:nvPr/>
              </p:nvCxnSpPr>
              <p:spPr>
                <a:xfrm>
                  <a:off x="839682" y="2638926"/>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78192" y="2635368"/>
                  <a:ext cx="138626" cy="295508"/>
                  <a:chOff x="778192" y="2635368"/>
                  <a:chExt cx="138626" cy="295508"/>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8192" y="2714876"/>
                    <a:ext cx="138626" cy="216000"/>
                  </a:xfrm>
                  <a:prstGeom prst="rect">
                    <a:avLst/>
                  </a:prstGeom>
                </p:spPr>
              </p:pic>
              <p:cxnSp>
                <p:nvCxnSpPr>
                  <p:cNvPr id="24" name="Connecteur droit 23"/>
                  <p:cNvCxnSpPr/>
                  <p:nvPr/>
                </p:nvCxnSpPr>
                <p:spPr>
                  <a:xfrm>
                    <a:off x="839682"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1001786" y="2638926"/>
                  <a:ext cx="146118" cy="291950"/>
                  <a:chOff x="1001786" y="2638926"/>
                  <a:chExt cx="146118" cy="291950"/>
                </a:xfrm>
              </p:grpSpPr>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1786" y="2714876"/>
                    <a:ext cx="146118" cy="216000"/>
                  </a:xfrm>
                  <a:prstGeom prst="rect">
                    <a:avLst/>
                  </a:prstGeom>
                </p:spPr>
              </p:pic>
              <p:cxnSp>
                <p:nvCxnSpPr>
                  <p:cNvPr id="27" name="Connecteur droit 26"/>
                  <p:cNvCxnSpPr/>
                  <p:nvPr/>
                </p:nvCxnSpPr>
                <p:spPr>
                  <a:xfrm>
                    <a:off x="107484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1232872" y="2635368"/>
                  <a:ext cx="139764" cy="295508"/>
                  <a:chOff x="1232872" y="2635368"/>
                  <a:chExt cx="139764" cy="295508"/>
                </a:xfrm>
              </p:grpSpPr>
              <p:pic>
                <p:nvPicPr>
                  <p:cNvPr id="15" name="Image 14"/>
                  <p:cNvPicPr>
                    <a:picLocks noChangeAspect="1"/>
                  </p:cNvPicPr>
                  <p:nvPr/>
                </p:nvPicPr>
                <p:blipFill rotWithShape="1">
                  <a:blip r:embed="rId5">
                    <a:extLst>
                      <a:ext uri="{28A0092B-C50C-407E-A947-70E740481C1C}">
                        <a14:useLocalDpi xmlns:a14="http://schemas.microsoft.com/office/drawing/2010/main" val="0"/>
                      </a:ext>
                    </a:extLst>
                  </a:blip>
                  <a:srcRect l="14011" t="73786" r="74314" b="8171"/>
                  <a:stretch/>
                </p:blipFill>
                <p:spPr>
                  <a:xfrm>
                    <a:off x="1232872" y="2714876"/>
                    <a:ext cx="139764" cy="216000"/>
                  </a:xfrm>
                  <a:prstGeom prst="rect">
                    <a:avLst/>
                  </a:prstGeom>
                </p:spPr>
              </p:pic>
              <p:cxnSp>
                <p:nvCxnSpPr>
                  <p:cNvPr id="28" name="Connecteur droit 27"/>
                  <p:cNvCxnSpPr/>
                  <p:nvPr/>
                </p:nvCxnSpPr>
                <p:spPr>
                  <a:xfrm>
                    <a:off x="1302754"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4" name="Groupe 33"/>
                <p:cNvGrpSpPr/>
                <p:nvPr/>
              </p:nvGrpSpPr>
              <p:grpSpPr>
                <a:xfrm>
                  <a:off x="1457604" y="2635368"/>
                  <a:ext cx="128432" cy="295508"/>
                  <a:chOff x="1457604" y="2635368"/>
                  <a:chExt cx="128432" cy="295508"/>
                </a:xfrm>
              </p:grpSpPr>
              <p:pic>
                <p:nvPicPr>
                  <p:cNvPr id="16" name="Image 1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57604" y="2714876"/>
                    <a:ext cx="128432" cy="216000"/>
                  </a:xfrm>
                  <a:prstGeom prst="rect">
                    <a:avLst/>
                  </a:prstGeom>
                </p:spPr>
              </p:pic>
              <p:cxnSp>
                <p:nvCxnSpPr>
                  <p:cNvPr id="29" name="Connecteur droit 28"/>
                  <p:cNvCxnSpPr/>
                  <p:nvPr/>
                </p:nvCxnSpPr>
                <p:spPr>
                  <a:xfrm>
                    <a:off x="1521820"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1671004" y="2635368"/>
                  <a:ext cx="150451" cy="295508"/>
                  <a:chOff x="1671004" y="2635368"/>
                  <a:chExt cx="150451" cy="295508"/>
                </a:xfrm>
              </p:grpSpPr>
              <p:pic>
                <p:nvPicPr>
                  <p:cNvPr id="18" name="Image 17"/>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671004" y="2714876"/>
                    <a:ext cx="150451" cy="216000"/>
                  </a:xfrm>
                  <a:prstGeom prst="rect">
                    <a:avLst/>
                  </a:prstGeom>
                </p:spPr>
              </p:pic>
              <p:cxnSp>
                <p:nvCxnSpPr>
                  <p:cNvPr id="30" name="Connecteur droit 29"/>
                  <p:cNvCxnSpPr/>
                  <p:nvPr/>
                </p:nvCxnSpPr>
                <p:spPr>
                  <a:xfrm>
                    <a:off x="1746229"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1" name="Groupe 30"/>
                <p:cNvGrpSpPr/>
                <p:nvPr/>
              </p:nvGrpSpPr>
              <p:grpSpPr>
                <a:xfrm>
                  <a:off x="1906422" y="2638926"/>
                  <a:ext cx="166667" cy="291950"/>
                  <a:chOff x="1906422" y="2638926"/>
                  <a:chExt cx="166667" cy="291950"/>
                </a:xfrm>
              </p:grpSpPr>
              <p:pic>
                <p:nvPicPr>
                  <p:cNvPr id="19" name="Image 18"/>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906422" y="2714876"/>
                    <a:ext cx="166667" cy="216000"/>
                  </a:xfrm>
                  <a:prstGeom prst="rect">
                    <a:avLst/>
                  </a:prstGeom>
                </p:spPr>
              </p:pic>
              <p:cxnSp>
                <p:nvCxnSpPr>
                  <p:cNvPr id="32" name="Connecteur droit 31"/>
                  <p:cNvCxnSpPr/>
                  <p:nvPr/>
                </p:nvCxnSpPr>
                <p:spPr>
                  <a:xfrm>
                    <a:off x="198975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46" name="Groupe 45"/>
              <p:cNvGrpSpPr/>
              <p:nvPr/>
            </p:nvGrpSpPr>
            <p:grpSpPr>
              <a:xfrm>
                <a:off x="1344725" y="2264470"/>
                <a:ext cx="161830" cy="370974"/>
                <a:chOff x="1305350" y="2225830"/>
                <a:chExt cx="161830" cy="370974"/>
              </a:xfrm>
            </p:grpSpPr>
            <p:pic>
              <p:nvPicPr>
                <p:cNvPr id="8" name="Image 7"/>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305350" y="2225830"/>
                  <a:ext cx="161830" cy="262974"/>
                </a:xfrm>
                <a:prstGeom prst="rect">
                  <a:avLst/>
                </a:prstGeom>
              </p:spPr>
            </p:pic>
            <p:cxnSp>
              <p:nvCxnSpPr>
                <p:cNvPr id="45" name="Connecteur droit 44"/>
                <p:cNvCxnSpPr/>
                <p:nvPr/>
              </p:nvCxnSpPr>
              <p:spPr>
                <a:xfrm>
                  <a:off x="1386265" y="2488804"/>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50" name="Rectangle 49"/>
            <p:cNvSpPr/>
            <p:nvPr/>
          </p:nvSpPr>
          <p:spPr>
            <a:xfrm>
              <a:off x="612032" y="1871013"/>
              <a:ext cx="1647473" cy="175752"/>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Scénarisation pédagogique</a:t>
              </a:r>
            </a:p>
          </p:txBody>
        </p:sp>
        <p:sp>
          <p:nvSpPr>
            <p:cNvPr id="52" name="ZoneTexte 51"/>
            <p:cNvSpPr txBox="1"/>
            <p:nvPr/>
          </p:nvSpPr>
          <p:spPr>
            <a:xfrm>
              <a:off x="1634283" y="2908969"/>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RH</a:t>
              </a:r>
            </a:p>
          </p:txBody>
        </p:sp>
        <p:sp>
          <p:nvSpPr>
            <p:cNvPr id="53" name="ZoneTexte 52"/>
            <p:cNvSpPr txBox="1"/>
            <p:nvPr/>
          </p:nvSpPr>
          <p:spPr>
            <a:xfrm>
              <a:off x="906283"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Achat</a:t>
              </a:r>
            </a:p>
          </p:txBody>
        </p:sp>
        <p:sp>
          <p:nvSpPr>
            <p:cNvPr id="54" name="ZoneTexte 53"/>
            <p:cNvSpPr txBox="1"/>
            <p:nvPr/>
          </p:nvSpPr>
          <p:spPr>
            <a:xfrm>
              <a:off x="1125416"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Vente</a:t>
              </a:r>
            </a:p>
          </p:txBody>
        </p:sp>
        <p:sp>
          <p:nvSpPr>
            <p:cNvPr id="55" name="ZoneTexte 54"/>
            <p:cNvSpPr txBox="1"/>
            <p:nvPr/>
          </p:nvSpPr>
          <p:spPr>
            <a:xfrm>
              <a:off x="1336313" y="2901900"/>
              <a:ext cx="431349"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Finance</a:t>
              </a:r>
            </a:p>
          </p:txBody>
        </p:sp>
        <p:sp>
          <p:nvSpPr>
            <p:cNvPr id="59" name="ZoneTexte 58"/>
            <p:cNvSpPr txBox="1"/>
            <p:nvPr/>
          </p:nvSpPr>
          <p:spPr>
            <a:xfrm>
              <a:off x="669646" y="2898165"/>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Stock</a:t>
              </a:r>
            </a:p>
          </p:txBody>
        </p:sp>
        <p:sp>
          <p:nvSpPr>
            <p:cNvPr id="57" name="ZoneTexte 56"/>
            <p:cNvSpPr txBox="1"/>
            <p:nvPr/>
          </p:nvSpPr>
          <p:spPr>
            <a:xfrm>
              <a:off x="1776577" y="2906734"/>
              <a:ext cx="483297"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Production</a:t>
              </a:r>
            </a:p>
          </p:txBody>
        </p:sp>
        <p:grpSp>
          <p:nvGrpSpPr>
            <p:cNvPr id="63" name="Groupe 62"/>
            <p:cNvGrpSpPr/>
            <p:nvPr/>
          </p:nvGrpSpPr>
          <p:grpSpPr>
            <a:xfrm>
              <a:off x="617220" y="3055127"/>
              <a:ext cx="1642654" cy="396000"/>
              <a:chOff x="617220" y="3055127"/>
              <a:chExt cx="1642654" cy="396000"/>
            </a:xfrm>
          </p:grpSpPr>
          <p:cxnSp>
            <p:nvCxnSpPr>
              <p:cNvPr id="51" name="Connecteur droit 50"/>
              <p:cNvCxnSpPr/>
              <p:nvPr/>
            </p:nvCxnSpPr>
            <p:spPr>
              <a:xfrm flipH="1">
                <a:off x="1125416" y="3055127"/>
                <a:ext cx="179212"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1583662" y="3055127"/>
                <a:ext cx="180000"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a:off x="617220" y="3058714"/>
                <a:ext cx="1642654" cy="0"/>
              </a:xfrm>
              <a:prstGeom prst="line">
                <a:avLst/>
              </a:prstGeom>
              <a:ln>
                <a:solidFill>
                  <a:srgbClr val="F2C400"/>
                </a:solidFill>
              </a:ln>
            </p:spPr>
            <p:style>
              <a:lnRef idx="2">
                <a:schemeClr val="accent6"/>
              </a:lnRef>
              <a:fillRef idx="0">
                <a:schemeClr val="accent6"/>
              </a:fillRef>
              <a:effectRef idx="1">
                <a:schemeClr val="accent6"/>
              </a:effectRef>
              <a:fontRef idx="minor">
                <a:schemeClr val="tx1"/>
              </a:fontRef>
            </p:style>
          </p:cxnSp>
        </p:grpSp>
      </p:grpSp>
      <p:sp>
        <p:nvSpPr>
          <p:cNvPr id="188" name="Rectangle 187"/>
          <p:cNvSpPr/>
          <p:nvPr/>
        </p:nvSpPr>
        <p:spPr>
          <a:xfrm>
            <a:off x="6867184" y="3010458"/>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4" name="Rectangle 153"/>
          <p:cNvSpPr/>
          <p:nvPr/>
        </p:nvSpPr>
        <p:spPr>
          <a:xfrm>
            <a:off x="6912198" y="3065895"/>
            <a:ext cx="1647473" cy="34638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Simulation activités professionnelles</a:t>
            </a:r>
          </a:p>
        </p:txBody>
      </p:sp>
      <p:pic>
        <p:nvPicPr>
          <p:cNvPr id="189" name="Image 188"/>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93586" y="3478270"/>
            <a:ext cx="399482" cy="399482"/>
          </a:xfrm>
          <a:prstGeom prst="rect">
            <a:avLst/>
          </a:prstGeom>
        </p:spPr>
      </p:pic>
      <p:pic>
        <p:nvPicPr>
          <p:cNvPr id="190" name="Image 189"/>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66643" y="3927957"/>
            <a:ext cx="399482" cy="399482"/>
          </a:xfrm>
          <a:prstGeom prst="rect">
            <a:avLst/>
          </a:prstGeom>
        </p:spPr>
      </p:pic>
      <p:pic>
        <p:nvPicPr>
          <p:cNvPr id="191" name="Image 190"/>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38389" y="3526103"/>
            <a:ext cx="316645" cy="316645"/>
          </a:xfrm>
          <a:prstGeom prst="rect">
            <a:avLst/>
          </a:prstGeom>
        </p:spPr>
      </p:pic>
      <p:pic>
        <p:nvPicPr>
          <p:cNvPr id="192" name="Image 191"/>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93784" y="3986229"/>
            <a:ext cx="341210" cy="341210"/>
          </a:xfrm>
          <a:prstGeom prst="rect">
            <a:avLst/>
          </a:prstGeom>
        </p:spPr>
      </p:pic>
      <p:pic>
        <p:nvPicPr>
          <p:cNvPr id="193" name="Image 192"/>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12914" y="3971843"/>
            <a:ext cx="334080" cy="334080"/>
          </a:xfrm>
          <a:prstGeom prst="rect">
            <a:avLst/>
          </a:prstGeom>
        </p:spPr>
      </p:pic>
      <p:pic>
        <p:nvPicPr>
          <p:cNvPr id="196" name="Image 195"/>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344" y="3916845"/>
            <a:ext cx="373510" cy="373510"/>
          </a:xfrm>
          <a:prstGeom prst="rect">
            <a:avLst/>
          </a:prstGeom>
        </p:spPr>
      </p:pic>
      <p:pic>
        <p:nvPicPr>
          <p:cNvPr id="197" name="Image 196"/>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18801" y="3469694"/>
            <a:ext cx="429464" cy="429464"/>
          </a:xfrm>
          <a:prstGeom prst="rect">
            <a:avLst/>
          </a:prstGeom>
        </p:spPr>
      </p:pic>
      <p:pic>
        <p:nvPicPr>
          <p:cNvPr id="198" name="Image 197"/>
          <p:cNvPicPr>
            <a:picLocks noChangeAspect="1"/>
          </p:cNvPicPr>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00355" y="3493858"/>
            <a:ext cx="381133" cy="381133"/>
          </a:xfrm>
          <a:prstGeom prst="rect">
            <a:avLst/>
          </a:prstGeom>
        </p:spPr>
      </p:pic>
      <p:sp>
        <p:nvSpPr>
          <p:cNvPr id="199" name="Rectangle 198"/>
          <p:cNvSpPr/>
          <p:nvPr/>
        </p:nvSpPr>
        <p:spPr>
          <a:xfrm>
            <a:off x="6914607" y="4361152"/>
            <a:ext cx="1647473" cy="346388"/>
          </a:xfrm>
          <a:prstGeom prst="rect">
            <a:avLst/>
          </a:prstGeom>
          <a:solidFill>
            <a:srgbClr val="1565A7"/>
          </a:solidFill>
          <a:ln w="9525">
            <a:solidFill>
              <a:srgbClr val="1565A7"/>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chemeClr val="bg1"/>
                </a:solidFill>
                <a:latin typeface="Arial Narrow" panose="020B0606020202030204" pitchFamily="34" charset="0"/>
              </a:rPr>
              <a:t>Gérer l’information - Traiter des donner Produire - Collaborer - Communiquer  </a:t>
            </a:r>
          </a:p>
        </p:txBody>
      </p:sp>
      <p:sp>
        <p:nvSpPr>
          <p:cNvPr id="200" name="ZoneTexte 199"/>
          <p:cNvSpPr txBox="1"/>
          <p:nvPr/>
        </p:nvSpPr>
        <p:spPr>
          <a:xfrm>
            <a:off x="7234697" y="1809648"/>
            <a:ext cx="551899" cy="276999"/>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Enseignant</a:t>
            </a:r>
          </a:p>
          <a:p>
            <a:r>
              <a:rPr lang="fr-FR" sz="600" dirty="0">
                <a:solidFill>
                  <a:srgbClr val="1565A7"/>
                </a:solidFill>
                <a:latin typeface="Arial Narrow" panose="020B0606020202030204" pitchFamily="34" charset="0"/>
              </a:rPr>
              <a:t>Manager </a:t>
            </a:r>
          </a:p>
        </p:txBody>
      </p:sp>
      <p:pic>
        <p:nvPicPr>
          <p:cNvPr id="117" name="Image 116"/>
          <p:cNvPicPr>
            <a:picLocks noChangeAspect="1"/>
          </p:cNvPicPr>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988" y="1694559"/>
            <a:ext cx="551789" cy="551789"/>
          </a:xfrm>
          <a:prstGeom prst="rect">
            <a:avLst/>
          </a:prstGeom>
        </p:spPr>
      </p:pic>
      <p:pic>
        <p:nvPicPr>
          <p:cNvPr id="5" name="Image 4"/>
          <p:cNvPicPr>
            <a:picLocks noChangeAspect="1"/>
          </p:cNvPicPr>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0626" y="1381390"/>
            <a:ext cx="781795" cy="781795"/>
          </a:xfrm>
          <a:prstGeom prst="rect">
            <a:avLst/>
          </a:prstGeom>
        </p:spPr>
      </p:pic>
      <p:pic>
        <p:nvPicPr>
          <p:cNvPr id="113" name="Image 112"/>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3638" y="3210898"/>
            <a:ext cx="727710" cy="770255"/>
          </a:xfrm>
          <a:prstGeom prst="rect">
            <a:avLst/>
          </a:prstGeom>
        </p:spPr>
      </p:pic>
      <p:sp>
        <p:nvSpPr>
          <p:cNvPr id="23" name="ZoneTexte 22"/>
          <p:cNvSpPr txBox="1"/>
          <p:nvPr/>
        </p:nvSpPr>
        <p:spPr>
          <a:xfrm>
            <a:off x="1254979" y="2510014"/>
            <a:ext cx="4532000" cy="2031325"/>
          </a:xfrm>
          <a:prstGeom prst="rect">
            <a:avLst/>
          </a:prstGeom>
          <a:noFill/>
        </p:spPr>
        <p:txBody>
          <a:bodyPr wrap="square" rtlCol="0">
            <a:spAutoFit/>
          </a:bodyPr>
          <a:lstStyle/>
          <a:p>
            <a:r>
              <a:rPr lang="fr-FR" b="1" dirty="0">
                <a:solidFill>
                  <a:schemeClr val="accent6">
                    <a:lumMod val="75000"/>
                  </a:schemeClr>
                </a:solidFill>
              </a:rPr>
              <a:t>Tendre vers une solution FULL </a:t>
            </a:r>
            <a:r>
              <a:rPr lang="fr-FR" b="1" i="1" dirty="0">
                <a:solidFill>
                  <a:schemeClr val="accent6">
                    <a:lumMod val="75000"/>
                  </a:schemeClr>
                </a:solidFill>
              </a:rPr>
              <a:t>WEB</a:t>
            </a:r>
            <a:r>
              <a:rPr lang="fr-FR" b="1" dirty="0">
                <a:solidFill>
                  <a:schemeClr val="accent6">
                    <a:lumMod val="75000"/>
                  </a:schemeClr>
                </a:solidFill>
              </a:rPr>
              <a:t> avec une entrée unique permettant la continuité du travail DANS et HORS la classe :</a:t>
            </a:r>
          </a:p>
          <a:p>
            <a:pPr marL="285750" indent="-285750">
              <a:buFontTx/>
              <a:buChar char="-"/>
            </a:pPr>
            <a:r>
              <a:rPr lang="fr-FR" b="1" dirty="0">
                <a:solidFill>
                  <a:schemeClr val="accent6">
                    <a:lumMod val="75000"/>
                  </a:schemeClr>
                </a:solidFill>
              </a:rPr>
              <a:t>Postes de travail du lycée</a:t>
            </a:r>
          </a:p>
          <a:p>
            <a:pPr marL="285750" indent="-285750">
              <a:buFontTx/>
              <a:buChar char="-"/>
            </a:pPr>
            <a:r>
              <a:rPr lang="fr-FR" b="1" dirty="0">
                <a:solidFill>
                  <a:schemeClr val="accent6">
                    <a:lumMod val="75000"/>
                  </a:schemeClr>
                </a:solidFill>
              </a:rPr>
              <a:t>Tablettes</a:t>
            </a:r>
          </a:p>
          <a:p>
            <a:pPr marL="285750" indent="-285750">
              <a:buFontTx/>
              <a:buChar char="-"/>
            </a:pPr>
            <a:r>
              <a:rPr lang="fr-FR" b="1" dirty="0">
                <a:solidFill>
                  <a:schemeClr val="accent6">
                    <a:lumMod val="75000"/>
                  </a:schemeClr>
                </a:solidFill>
              </a:rPr>
              <a:t>Smartphones</a:t>
            </a:r>
          </a:p>
          <a:p>
            <a:pPr marL="285750" indent="-285750">
              <a:buFontTx/>
              <a:buChar char="-"/>
            </a:pPr>
            <a:r>
              <a:rPr lang="fr-FR" b="1" dirty="0">
                <a:solidFill>
                  <a:schemeClr val="accent6">
                    <a:lumMod val="75000"/>
                  </a:schemeClr>
                </a:solidFill>
              </a:rPr>
              <a:t>…</a:t>
            </a:r>
          </a:p>
        </p:txBody>
      </p:sp>
      <p:pic>
        <p:nvPicPr>
          <p:cNvPr id="62" name="Image 61"/>
          <p:cNvPicPr>
            <a:picLocks noChangeAspect="1"/>
          </p:cNvPicPr>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43999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tx2"/>
                </a:solidFill>
              </a:rPr>
              <a:t>1</a:t>
            </a:r>
            <a:r>
              <a:rPr lang="fr-FR" baseline="30000" dirty="0">
                <a:solidFill>
                  <a:schemeClr val="tx2"/>
                </a:solidFill>
              </a:rPr>
              <a:t>ère</a:t>
            </a:r>
            <a:r>
              <a:rPr lang="fr-FR" dirty="0">
                <a:solidFill>
                  <a:schemeClr val="tx2"/>
                </a:solidFill>
              </a:rPr>
              <a:t> partie</a:t>
            </a:r>
          </a:p>
        </p:txBody>
      </p:sp>
      <p:grpSp>
        <p:nvGrpSpPr>
          <p:cNvPr id="14" name="Groupe 13"/>
          <p:cNvGrpSpPr/>
          <p:nvPr/>
        </p:nvGrpSpPr>
        <p:grpSpPr>
          <a:xfrm>
            <a:off x="3133597" y="1443157"/>
            <a:ext cx="2664000" cy="2806968"/>
            <a:chOff x="518615" y="1915157"/>
            <a:chExt cx="2538484" cy="2806968"/>
          </a:xfrm>
        </p:grpSpPr>
        <p:pic>
          <p:nvPicPr>
            <p:cNvPr id="3" name="Image 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59159" y="1988622"/>
              <a:ext cx="857395" cy="857395"/>
            </a:xfrm>
            <a:prstGeom prst="rect">
              <a:avLst/>
            </a:prstGeom>
          </p:spPr>
        </p:pic>
        <p:sp>
          <p:nvSpPr>
            <p:cNvPr id="4" name="Rectangle à coins arrondis 3"/>
            <p:cNvSpPr/>
            <p:nvPr/>
          </p:nvSpPr>
          <p:spPr>
            <a:xfrm>
              <a:off x="518615" y="1915157"/>
              <a:ext cx="2538484" cy="2806968"/>
            </a:xfrm>
            <a:prstGeom prst="roundRect">
              <a:avLst/>
            </a:prstGeom>
            <a:no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r>
                <a:rPr lang="fr-FR" spc="-30" dirty="0">
                  <a:solidFill>
                    <a:schemeClr val="bg1">
                      <a:lumMod val="65000"/>
                    </a:schemeClr>
                  </a:solidFill>
                </a:rPr>
                <a:t>L’espace professionnel « phygital » permettant la professionnalisation des élèves</a:t>
              </a:r>
            </a:p>
            <a:p>
              <a:pPr algn="ctr"/>
              <a:endParaRPr lang="fr-FR" dirty="0"/>
            </a:p>
          </p:txBody>
        </p:sp>
      </p:grpSp>
      <p:grpSp>
        <p:nvGrpSpPr>
          <p:cNvPr id="15" name="Groupe 14"/>
          <p:cNvGrpSpPr/>
          <p:nvPr/>
        </p:nvGrpSpPr>
        <p:grpSpPr>
          <a:xfrm>
            <a:off x="343702" y="1443157"/>
            <a:ext cx="2664000" cy="2806968"/>
            <a:chOff x="3209499" y="1908254"/>
            <a:chExt cx="2538484" cy="2806968"/>
          </a:xfrm>
        </p:grpSpPr>
        <p:pic>
          <p:nvPicPr>
            <p:cNvPr id="5" name="Imag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5289" y="2008878"/>
              <a:ext cx="966903" cy="966903"/>
            </a:xfrm>
            <a:prstGeom prst="rect">
              <a:avLst/>
            </a:prstGeom>
          </p:spPr>
        </p:pic>
        <p:sp>
          <p:nvSpPr>
            <p:cNvPr id="11" name="Rectangle à coins arrondis 10"/>
            <p:cNvSpPr/>
            <p:nvPr/>
          </p:nvSpPr>
          <p:spPr>
            <a:xfrm>
              <a:off x="3209499" y="1908254"/>
              <a:ext cx="2538484" cy="2806968"/>
            </a:xfrm>
            <a:prstGeom prst="roundRect">
              <a:avLst/>
            </a:prstGeom>
            <a:noFill/>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r>
                <a:rPr lang="fr-FR" spc="-30" dirty="0">
                  <a:solidFill>
                    <a:schemeClr val="tx1">
                      <a:lumMod val="65000"/>
                      <a:lumOff val="35000"/>
                    </a:schemeClr>
                  </a:solidFill>
                </a:rPr>
                <a:t>Les conditions pédagogiques nécessaires aux processus d’acquisition des compétences des élèves</a:t>
              </a:r>
            </a:p>
          </p:txBody>
        </p:sp>
      </p:grpSp>
      <p:grpSp>
        <p:nvGrpSpPr>
          <p:cNvPr id="16" name="Groupe 15"/>
          <p:cNvGrpSpPr/>
          <p:nvPr/>
        </p:nvGrpSpPr>
        <p:grpSpPr>
          <a:xfrm>
            <a:off x="5923493" y="1443157"/>
            <a:ext cx="2664000" cy="2806968"/>
            <a:chOff x="6033662" y="1904123"/>
            <a:chExt cx="2538484" cy="2806968"/>
          </a:xfrm>
        </p:grpSpPr>
        <p:pic>
          <p:nvPicPr>
            <p:cNvPr id="7" name="Image 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820061" y="2023987"/>
              <a:ext cx="965685" cy="965685"/>
            </a:xfrm>
            <a:prstGeom prst="rect">
              <a:avLst/>
            </a:prstGeom>
          </p:spPr>
        </p:pic>
        <p:sp>
          <p:nvSpPr>
            <p:cNvPr id="12" name="Rectangle à coins arrondis 11"/>
            <p:cNvSpPr/>
            <p:nvPr/>
          </p:nvSpPr>
          <p:spPr>
            <a:xfrm>
              <a:off x="6033662" y="1904123"/>
              <a:ext cx="2538484" cy="2806968"/>
            </a:xfrm>
            <a:prstGeom prst="roundRect">
              <a:avLst/>
            </a:prstGeom>
            <a:no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r>
                <a:rPr lang="fr-FR" spc="-30" dirty="0">
                  <a:solidFill>
                    <a:schemeClr val="bg1">
                      <a:lumMod val="65000"/>
                    </a:schemeClr>
                  </a:solidFill>
                </a:rPr>
                <a:t>L’accompagnement du développement professionnel des enseignants</a:t>
              </a:r>
            </a:p>
            <a:p>
              <a:pPr algn="ctr"/>
              <a:endParaRPr lang="fr-FR" dirty="0"/>
            </a:p>
          </p:txBody>
        </p:sp>
      </p:grpSp>
    </p:spTree>
    <p:extLst>
      <p:ext uri="{BB962C8B-B14F-4D97-AF65-F5344CB8AC3E}">
        <p14:creationId xmlns:p14="http://schemas.microsoft.com/office/powerpoint/2010/main" val="3980133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re 57"/>
          <p:cNvSpPr>
            <a:spLocks noGrp="1"/>
          </p:cNvSpPr>
          <p:nvPr>
            <p:ph type="title"/>
          </p:nvPr>
        </p:nvSpPr>
        <p:spPr>
          <a:xfrm>
            <a:off x="687996" y="329974"/>
            <a:ext cx="7760647" cy="442211"/>
          </a:xfrm>
        </p:spPr>
        <p:txBody>
          <a:bodyPr>
            <a:noAutofit/>
          </a:bodyPr>
          <a:lstStyle/>
          <a:p>
            <a:r>
              <a:rPr lang="fr-FR" spc="-60" dirty="0"/>
              <a:t>le système d’information du centre de formation :  un espace professionnel numérique</a:t>
            </a:r>
            <a:br>
              <a:rPr lang="fr-FR" spc="-60" dirty="0"/>
            </a:br>
            <a:endParaRPr lang="fr-FR" spc="-60" dirty="0"/>
          </a:p>
        </p:txBody>
      </p:sp>
      <p:pic>
        <p:nvPicPr>
          <p:cNvPr id="117" name="Image 11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874" y="1772288"/>
            <a:ext cx="551789" cy="551789"/>
          </a:xfrm>
          <a:prstGeom prst="rect">
            <a:avLst/>
          </a:prstGeom>
        </p:spPr>
      </p:pic>
      <p:pic>
        <p:nvPicPr>
          <p:cNvPr id="5" name="Image 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0626" y="1381390"/>
            <a:ext cx="781795" cy="781795"/>
          </a:xfrm>
          <a:prstGeom prst="rect">
            <a:avLst/>
          </a:prstGeom>
        </p:spPr>
      </p:pic>
      <p:grpSp>
        <p:nvGrpSpPr>
          <p:cNvPr id="80" name="Groupe 79"/>
          <p:cNvGrpSpPr/>
          <p:nvPr/>
        </p:nvGrpSpPr>
        <p:grpSpPr>
          <a:xfrm>
            <a:off x="5518219" y="1093442"/>
            <a:ext cx="1036038" cy="877719"/>
            <a:chOff x="516576" y="2192058"/>
            <a:chExt cx="1008976" cy="1007200"/>
          </a:xfrm>
        </p:grpSpPr>
        <p:sp>
          <p:nvSpPr>
            <p:cNvPr id="81" name="ZoneTexte 80"/>
            <p:cNvSpPr txBox="1"/>
            <p:nvPr/>
          </p:nvSpPr>
          <p:spPr>
            <a:xfrm>
              <a:off x="516576" y="2891481"/>
              <a:ext cx="1008976" cy="307777"/>
            </a:xfrm>
            <a:prstGeom prst="rect">
              <a:avLst/>
            </a:prstGeom>
            <a:noFill/>
          </p:spPr>
          <p:txBody>
            <a:bodyPr wrap="square" rtlCol="0">
              <a:spAutoFit/>
            </a:bodyPr>
            <a:lstStyle/>
            <a:p>
              <a:r>
                <a:rPr lang="fr-FR" sz="1400" b="1" dirty="0">
                  <a:solidFill>
                    <a:srgbClr val="1565A7"/>
                  </a:solidFill>
                  <a:latin typeface="Arial Narrow" panose="020B0606020202030204" pitchFamily="34" charset="0"/>
                </a:rPr>
                <a:t>Data center</a:t>
              </a:r>
            </a:p>
          </p:txBody>
        </p:sp>
        <p:pic>
          <p:nvPicPr>
            <p:cNvPr id="82" name="Image 81"/>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4832" y="2192058"/>
              <a:ext cx="775360" cy="775360"/>
            </a:xfrm>
            <a:prstGeom prst="rect">
              <a:avLst/>
            </a:prstGeom>
          </p:spPr>
        </p:pic>
      </p:grpSp>
      <p:pic>
        <p:nvPicPr>
          <p:cNvPr id="83" name="Image 82"/>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868141" y="1756692"/>
            <a:ext cx="5696283" cy="2739863"/>
          </a:xfrm>
          <a:prstGeom prst="rect">
            <a:avLst/>
          </a:prstGeom>
        </p:spPr>
      </p:pic>
      <p:pic>
        <p:nvPicPr>
          <p:cNvPr id="84" name="Image62"/>
          <p:cNvPicPr>
            <a:picLocks noChangeAspect="1"/>
          </p:cNvPicPr>
          <p:nvPr/>
        </p:nvPicPr>
        <p:blipFill rotWithShape="1">
          <a:blip r:embed="rId7">
            <a:clrChange>
              <a:clrFrom>
                <a:srgbClr val="F9F9F8"/>
              </a:clrFrom>
              <a:clrTo>
                <a:srgbClr val="F9F9F8">
                  <a:alpha val="0"/>
                </a:srgbClr>
              </a:clrTo>
            </a:clrChange>
          </a:blip>
          <a:srcRect l="14263" t="5933" r="12567" b="41151"/>
          <a:stretch/>
        </p:blipFill>
        <p:spPr>
          <a:xfrm>
            <a:off x="2727066" y="2840721"/>
            <a:ext cx="500063" cy="381000"/>
          </a:xfrm>
          <a:prstGeom prst="rect">
            <a:avLst/>
          </a:prstGeom>
        </p:spPr>
      </p:pic>
      <p:sp>
        <p:nvSpPr>
          <p:cNvPr id="85" name="ZoneTexte 84"/>
          <p:cNvSpPr txBox="1"/>
          <p:nvPr/>
        </p:nvSpPr>
        <p:spPr>
          <a:xfrm>
            <a:off x="1578891" y="3819494"/>
            <a:ext cx="2364357" cy="276999"/>
          </a:xfrm>
          <a:prstGeom prst="rect">
            <a:avLst/>
          </a:prstGeom>
          <a:noFill/>
        </p:spPr>
        <p:txBody>
          <a:bodyPr wrap="square" rtlCol="0">
            <a:spAutoFit/>
          </a:bodyPr>
          <a:lstStyle/>
          <a:p>
            <a:pPr algn="ctr"/>
            <a:r>
              <a:rPr lang="fr-FR" sz="1200" b="1" dirty="0">
                <a:solidFill>
                  <a:srgbClr val="E03A39"/>
                </a:solidFill>
                <a:latin typeface="Bahnschrift SemiBold Condensed" panose="020B0502040204020203" pitchFamily="34" charset="0"/>
              </a:rPr>
              <a:t>Espace documentaire    </a:t>
            </a:r>
            <a:r>
              <a:rPr lang="fr-FR" sz="1200" b="1" dirty="0">
                <a:solidFill>
                  <a:srgbClr val="702A87"/>
                </a:solidFill>
                <a:latin typeface="Bahnschrift SemiBold Condensed" panose="020B0502040204020203" pitchFamily="34" charset="0"/>
              </a:rPr>
              <a:t>Poste-fichiers</a:t>
            </a:r>
            <a:r>
              <a:rPr lang="fr-FR" sz="1200" b="1" dirty="0">
                <a:solidFill>
                  <a:srgbClr val="E03A39"/>
                </a:solidFill>
                <a:latin typeface="Bahnschrift SemiBold Condensed" panose="020B0502040204020203" pitchFamily="34" charset="0"/>
              </a:rPr>
              <a:t> </a:t>
            </a:r>
          </a:p>
        </p:txBody>
      </p:sp>
      <p:sp>
        <p:nvSpPr>
          <p:cNvPr id="86" name="ZoneTexte 85"/>
          <p:cNvSpPr txBox="1"/>
          <p:nvPr/>
        </p:nvSpPr>
        <p:spPr>
          <a:xfrm>
            <a:off x="2585980" y="3220019"/>
            <a:ext cx="802752" cy="276999"/>
          </a:xfrm>
          <a:prstGeom prst="rect">
            <a:avLst/>
          </a:prstGeom>
          <a:noFill/>
        </p:spPr>
        <p:txBody>
          <a:bodyPr wrap="square" rtlCol="0">
            <a:spAutoFit/>
          </a:bodyPr>
          <a:lstStyle/>
          <a:p>
            <a:pPr algn="ctr"/>
            <a:r>
              <a:rPr lang="fr-FR" sz="1200" b="1" dirty="0">
                <a:solidFill>
                  <a:srgbClr val="EBBE41"/>
                </a:solidFill>
                <a:latin typeface="Bahnschrift SemiBold Condensed" panose="020B0502040204020203" pitchFamily="34" charset="0"/>
              </a:rPr>
              <a:t>Messagerie</a:t>
            </a:r>
          </a:p>
        </p:txBody>
      </p:sp>
      <p:sp>
        <p:nvSpPr>
          <p:cNvPr id="87" name="ZoneTexte 86"/>
          <p:cNvSpPr txBox="1"/>
          <p:nvPr/>
        </p:nvSpPr>
        <p:spPr>
          <a:xfrm>
            <a:off x="2520046" y="2558681"/>
            <a:ext cx="662922" cy="276999"/>
          </a:xfrm>
          <a:prstGeom prst="rect">
            <a:avLst/>
          </a:prstGeom>
          <a:noFill/>
        </p:spPr>
        <p:txBody>
          <a:bodyPr wrap="square" rtlCol="0">
            <a:spAutoFit/>
          </a:bodyPr>
          <a:lstStyle/>
          <a:p>
            <a:pPr algn="ctr"/>
            <a:r>
              <a:rPr lang="fr-FR" sz="1200" b="1" dirty="0">
                <a:solidFill>
                  <a:srgbClr val="FF8500"/>
                </a:solidFill>
                <a:latin typeface="Bahnschrift SemiBold Condensed" panose="020B0502040204020203" pitchFamily="34" charset="0"/>
              </a:rPr>
              <a:t>Agenda</a:t>
            </a:r>
          </a:p>
        </p:txBody>
      </p:sp>
      <p:pic>
        <p:nvPicPr>
          <p:cNvPr id="88" name="Image 87"/>
          <p:cNvPicPr>
            <a:picLocks noChangeAspect="1"/>
          </p:cNvPicPr>
          <p:nvPr/>
        </p:nvPicPr>
        <p:blipFill>
          <a:blip r:embed="rId8"/>
          <a:stretch>
            <a:fillRect/>
          </a:stretch>
        </p:blipFill>
        <p:spPr>
          <a:xfrm flipH="1">
            <a:off x="1956281" y="2814519"/>
            <a:ext cx="603045" cy="468000"/>
          </a:xfrm>
          <a:prstGeom prst="rect">
            <a:avLst/>
          </a:prstGeom>
        </p:spPr>
      </p:pic>
      <p:pic>
        <p:nvPicPr>
          <p:cNvPr id="89" name="Image 88"/>
          <p:cNvPicPr>
            <a:picLocks noChangeAspect="1"/>
          </p:cNvPicPr>
          <p:nvPr/>
        </p:nvPicPr>
        <p:blipFill>
          <a:blip r:embed="rId9">
            <a:clrChange>
              <a:clrFrom>
                <a:srgbClr val="F9F9F9"/>
              </a:clrFrom>
              <a:clrTo>
                <a:srgbClr val="F9F9F9">
                  <a:alpha val="0"/>
                </a:srgbClr>
              </a:clrTo>
            </a:clrChange>
          </a:blip>
          <a:stretch>
            <a:fillRect/>
          </a:stretch>
        </p:blipFill>
        <p:spPr>
          <a:xfrm>
            <a:off x="2640294" y="2215712"/>
            <a:ext cx="437561" cy="468000"/>
          </a:xfrm>
          <a:prstGeom prst="rect">
            <a:avLst/>
          </a:prstGeom>
        </p:spPr>
      </p:pic>
      <p:pic>
        <p:nvPicPr>
          <p:cNvPr id="90" name="Image153"/>
          <p:cNvPicPr>
            <a:picLocks noChangeAspect="1"/>
          </p:cNvPicPr>
          <p:nvPr/>
        </p:nvPicPr>
        <p:blipFill rotWithShape="1">
          <a:blip r:embed="rId10">
            <a:clrChange>
              <a:clrFrom>
                <a:srgbClr val="F9F9F9"/>
              </a:clrFrom>
              <a:clrTo>
                <a:srgbClr val="F9F9F9">
                  <a:alpha val="0"/>
                </a:srgbClr>
              </a:clrTo>
            </a:clrChange>
          </a:blip>
          <a:srcRect l="18553" t="5269" r="22756" b="40492"/>
          <a:stretch/>
        </p:blipFill>
        <p:spPr>
          <a:xfrm>
            <a:off x="2116325" y="3573558"/>
            <a:ext cx="450454" cy="301004"/>
          </a:xfrm>
          <a:prstGeom prst="rect">
            <a:avLst/>
          </a:prstGeom>
        </p:spPr>
      </p:pic>
      <p:pic>
        <p:nvPicPr>
          <p:cNvPr id="91" name="Image586"/>
          <p:cNvPicPr>
            <a:picLocks noChangeAspect="1"/>
          </p:cNvPicPr>
          <p:nvPr/>
        </p:nvPicPr>
        <p:blipFill rotWithShape="1">
          <a:blip r:embed="rId11">
            <a:clrChange>
              <a:clrFrom>
                <a:srgbClr val="FAF9F8"/>
              </a:clrFrom>
              <a:clrTo>
                <a:srgbClr val="FAF9F8">
                  <a:alpha val="0"/>
                </a:srgbClr>
              </a:clrTo>
            </a:clrChange>
          </a:blip>
          <a:srcRect l="12425" t="3567" r="16569" b="41531"/>
          <a:stretch/>
        </p:blipFill>
        <p:spPr>
          <a:xfrm>
            <a:off x="1431229" y="3200519"/>
            <a:ext cx="471488" cy="395287"/>
          </a:xfrm>
          <a:prstGeom prst="rect">
            <a:avLst/>
          </a:prstGeom>
        </p:spPr>
      </p:pic>
      <p:pic>
        <p:nvPicPr>
          <p:cNvPr id="92" name="Image625"/>
          <p:cNvPicPr>
            <a:picLocks noChangeAspect="1"/>
          </p:cNvPicPr>
          <p:nvPr/>
        </p:nvPicPr>
        <p:blipFill rotWithShape="1">
          <a:blip r:embed="rId12">
            <a:clrChange>
              <a:clrFrom>
                <a:srgbClr val="F9F9F9"/>
              </a:clrFrom>
              <a:clrTo>
                <a:srgbClr val="F9F9F9">
                  <a:alpha val="0"/>
                </a:srgbClr>
              </a:clrTo>
            </a:clrChange>
          </a:blip>
          <a:srcRect l="9983" r="17800" b="44395"/>
          <a:stretch/>
        </p:blipFill>
        <p:spPr>
          <a:xfrm>
            <a:off x="2998032" y="3443424"/>
            <a:ext cx="485776" cy="400358"/>
          </a:xfrm>
          <a:prstGeom prst="rect">
            <a:avLst/>
          </a:prstGeom>
        </p:spPr>
      </p:pic>
      <p:sp>
        <p:nvSpPr>
          <p:cNvPr id="93" name="ZoneTexte 92"/>
          <p:cNvSpPr txBox="1"/>
          <p:nvPr/>
        </p:nvSpPr>
        <p:spPr>
          <a:xfrm>
            <a:off x="1365142" y="3565319"/>
            <a:ext cx="661918" cy="276999"/>
          </a:xfrm>
          <a:prstGeom prst="rect">
            <a:avLst/>
          </a:prstGeom>
          <a:noFill/>
        </p:spPr>
        <p:txBody>
          <a:bodyPr wrap="square" rtlCol="0">
            <a:spAutoFit/>
          </a:bodyPr>
          <a:lstStyle/>
          <a:p>
            <a:pPr algn="ctr"/>
            <a:r>
              <a:rPr lang="fr-FR" sz="1200" b="1" dirty="0">
                <a:solidFill>
                  <a:srgbClr val="E03A39"/>
                </a:solidFill>
                <a:latin typeface="Bahnschrift SemiBold Condensed" panose="020B0502040204020203" pitchFamily="34" charset="0"/>
              </a:rPr>
              <a:t>Casier</a:t>
            </a:r>
          </a:p>
        </p:txBody>
      </p:sp>
      <p:sp>
        <p:nvSpPr>
          <p:cNvPr id="94" name="ZoneTexte 93"/>
          <p:cNvSpPr txBox="1"/>
          <p:nvPr/>
        </p:nvSpPr>
        <p:spPr>
          <a:xfrm>
            <a:off x="1870596" y="3128776"/>
            <a:ext cx="661918" cy="276999"/>
          </a:xfrm>
          <a:prstGeom prst="rect">
            <a:avLst/>
          </a:prstGeom>
          <a:noFill/>
        </p:spPr>
        <p:txBody>
          <a:bodyPr wrap="square" rtlCol="0">
            <a:spAutoFit/>
          </a:bodyPr>
          <a:lstStyle/>
          <a:p>
            <a:pPr algn="ctr"/>
            <a:r>
              <a:rPr lang="fr-FR" sz="1200" b="1" dirty="0">
                <a:solidFill>
                  <a:srgbClr val="11528F"/>
                </a:solidFill>
                <a:latin typeface="Bahnschrift SemiBold Condensed" panose="020B0502040204020203" pitchFamily="34" charset="0"/>
              </a:rPr>
              <a:t>Forum</a:t>
            </a:r>
          </a:p>
        </p:txBody>
      </p:sp>
      <p:pic>
        <p:nvPicPr>
          <p:cNvPr id="95" name="Image 94"/>
          <p:cNvPicPr>
            <a:picLocks noChangeAspect="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01513" y="2071887"/>
            <a:ext cx="641735" cy="641735"/>
          </a:xfrm>
          <a:prstGeom prst="rect">
            <a:avLst/>
          </a:prstGeom>
        </p:spPr>
      </p:pic>
      <p:sp>
        <p:nvSpPr>
          <p:cNvPr id="96" name="ZoneTexte 95"/>
          <p:cNvSpPr txBox="1"/>
          <p:nvPr/>
        </p:nvSpPr>
        <p:spPr>
          <a:xfrm>
            <a:off x="3320663" y="2639296"/>
            <a:ext cx="449023" cy="276999"/>
          </a:xfrm>
          <a:prstGeom prst="rect">
            <a:avLst/>
          </a:prstGeom>
          <a:noFill/>
        </p:spPr>
        <p:txBody>
          <a:bodyPr wrap="square" rtlCol="0">
            <a:spAutoFit/>
          </a:bodyPr>
          <a:lstStyle/>
          <a:p>
            <a:pPr algn="ctr"/>
            <a:r>
              <a:rPr lang="fr-FR" sz="1200" b="1" dirty="0">
                <a:solidFill>
                  <a:schemeClr val="accent2"/>
                </a:solidFill>
                <a:latin typeface="Bahnschrift SemiBold Condensed" panose="020B0502040204020203" pitchFamily="34" charset="0"/>
              </a:rPr>
              <a:t>GED</a:t>
            </a:r>
          </a:p>
        </p:txBody>
      </p:sp>
      <p:pic>
        <p:nvPicPr>
          <p:cNvPr id="97" name="Image 96"/>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49455" y="2814519"/>
            <a:ext cx="589507" cy="535915"/>
          </a:xfrm>
          <a:prstGeom prst="rect">
            <a:avLst/>
          </a:prstGeom>
        </p:spPr>
      </p:pic>
      <p:sp>
        <p:nvSpPr>
          <p:cNvPr id="98" name="ZoneTexte 97"/>
          <p:cNvSpPr txBox="1"/>
          <p:nvPr/>
        </p:nvSpPr>
        <p:spPr>
          <a:xfrm>
            <a:off x="3442197" y="3318807"/>
            <a:ext cx="1012583" cy="400110"/>
          </a:xfrm>
          <a:prstGeom prst="rect">
            <a:avLst/>
          </a:prstGeom>
          <a:noFill/>
        </p:spPr>
        <p:txBody>
          <a:bodyPr wrap="square" rtlCol="0">
            <a:spAutoFit/>
          </a:bodyPr>
          <a:lstStyle/>
          <a:p>
            <a:pPr algn="ctr">
              <a:lnSpc>
                <a:spcPts val="1200"/>
              </a:lnSpc>
            </a:pPr>
            <a:r>
              <a:rPr lang="fr-FR" sz="1200" b="1" dirty="0">
                <a:solidFill>
                  <a:srgbClr val="11528F"/>
                </a:solidFill>
                <a:latin typeface="Bahnschrift SemiBold Condensed" panose="020B0502040204020203" pitchFamily="34" charset="0"/>
              </a:rPr>
              <a:t>Application </a:t>
            </a:r>
            <a:br>
              <a:rPr lang="fr-FR" sz="1200" b="1" dirty="0">
                <a:solidFill>
                  <a:srgbClr val="11528F"/>
                </a:solidFill>
                <a:latin typeface="Bahnschrift SemiBold Condensed" panose="020B0502040204020203" pitchFamily="34" charset="0"/>
              </a:rPr>
            </a:br>
            <a:r>
              <a:rPr lang="fr-FR" sz="1200" b="1" dirty="0">
                <a:solidFill>
                  <a:srgbClr val="11528F"/>
                </a:solidFill>
                <a:latin typeface="Bahnschrift SemiBold Condensed" panose="020B0502040204020203" pitchFamily="34" charset="0"/>
              </a:rPr>
              <a:t>vie scolaire</a:t>
            </a:r>
          </a:p>
        </p:txBody>
      </p:sp>
      <p:sp>
        <p:nvSpPr>
          <p:cNvPr id="100" name="ZoneTexte 99"/>
          <p:cNvSpPr txBox="1"/>
          <p:nvPr/>
        </p:nvSpPr>
        <p:spPr>
          <a:xfrm>
            <a:off x="4392653" y="3422166"/>
            <a:ext cx="1012583" cy="246221"/>
          </a:xfrm>
          <a:prstGeom prst="rect">
            <a:avLst/>
          </a:prstGeom>
          <a:noFill/>
        </p:spPr>
        <p:txBody>
          <a:bodyPr wrap="square" rtlCol="0">
            <a:spAutoFit/>
          </a:bodyPr>
          <a:lstStyle/>
          <a:p>
            <a:pPr algn="ctr">
              <a:lnSpc>
                <a:spcPts val="1200"/>
              </a:lnSpc>
            </a:pPr>
            <a:r>
              <a:rPr lang="fr-FR" sz="1200" b="1" dirty="0">
                <a:solidFill>
                  <a:schemeClr val="accent6">
                    <a:lumMod val="75000"/>
                  </a:schemeClr>
                </a:solidFill>
                <a:latin typeface="Bahnschrift SemiBold Condensed" panose="020B0502040204020203" pitchFamily="34" charset="0"/>
              </a:rPr>
              <a:t>Visioconférence</a:t>
            </a:r>
          </a:p>
        </p:txBody>
      </p:sp>
      <p:pic>
        <p:nvPicPr>
          <p:cNvPr id="101" name="Image 100"/>
          <p:cNvPicPr>
            <a:picLocks noChangeAspect="1"/>
          </p:cNvPicPr>
          <p:nvPr/>
        </p:nvPicPr>
        <p:blipFill>
          <a:blip r:embed="rId1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61595" y="2930738"/>
            <a:ext cx="627823" cy="627823"/>
          </a:xfrm>
          <a:prstGeom prst="rect">
            <a:avLst/>
          </a:prstGeom>
        </p:spPr>
      </p:pic>
      <p:pic>
        <p:nvPicPr>
          <p:cNvPr id="102" name="Image 101"/>
          <p:cNvPicPr>
            <a:picLocks noChangeAspect="1"/>
          </p:cNvPicPr>
          <p:nvPr/>
        </p:nvPicPr>
        <p:blipFill>
          <a:blip r:embed="rId1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569111" y="2981059"/>
            <a:ext cx="561217" cy="561217"/>
          </a:xfrm>
          <a:prstGeom prst="rect">
            <a:avLst/>
          </a:prstGeom>
        </p:spPr>
      </p:pic>
      <p:sp>
        <p:nvSpPr>
          <p:cNvPr id="103" name="ZoneTexte 102"/>
          <p:cNvSpPr txBox="1"/>
          <p:nvPr/>
        </p:nvSpPr>
        <p:spPr>
          <a:xfrm>
            <a:off x="5326591" y="3526017"/>
            <a:ext cx="1012583" cy="246221"/>
          </a:xfrm>
          <a:prstGeom prst="rect">
            <a:avLst/>
          </a:prstGeom>
          <a:noFill/>
        </p:spPr>
        <p:txBody>
          <a:bodyPr wrap="square" rtlCol="0">
            <a:spAutoFit/>
          </a:bodyPr>
          <a:lstStyle/>
          <a:p>
            <a:pPr algn="ctr">
              <a:lnSpc>
                <a:spcPts val="1200"/>
              </a:lnSpc>
            </a:pPr>
            <a:r>
              <a:rPr lang="fr-FR" sz="1200" b="1" dirty="0">
                <a:solidFill>
                  <a:srgbClr val="11528F"/>
                </a:solidFill>
                <a:latin typeface="Bahnschrift SemiBold Condensed" panose="020B0502040204020203" pitchFamily="34" charset="0"/>
              </a:rPr>
              <a:t>Chat</a:t>
            </a:r>
          </a:p>
        </p:txBody>
      </p:sp>
      <p:sp>
        <p:nvSpPr>
          <p:cNvPr id="109" name="ZoneTexte 108"/>
          <p:cNvSpPr txBox="1"/>
          <p:nvPr/>
        </p:nvSpPr>
        <p:spPr>
          <a:xfrm>
            <a:off x="3631844" y="4203325"/>
            <a:ext cx="2496379" cy="246221"/>
          </a:xfrm>
          <a:prstGeom prst="rect">
            <a:avLst/>
          </a:prstGeom>
          <a:noFill/>
        </p:spPr>
        <p:txBody>
          <a:bodyPr wrap="square" rtlCol="0">
            <a:spAutoFit/>
          </a:bodyPr>
          <a:lstStyle/>
          <a:p>
            <a:pPr algn="ctr">
              <a:lnSpc>
                <a:spcPts val="1200"/>
              </a:lnSpc>
            </a:pPr>
            <a:r>
              <a:rPr lang="fr-FR" sz="1200" b="1" dirty="0">
                <a:solidFill>
                  <a:srgbClr val="11528F"/>
                </a:solidFill>
                <a:latin typeface="Bahnschrift SemiBold Condensed" panose="020B0502040204020203" pitchFamily="34" charset="0"/>
              </a:rPr>
              <a:t>Suite bureautique</a:t>
            </a:r>
          </a:p>
        </p:txBody>
      </p:sp>
      <p:pic>
        <p:nvPicPr>
          <p:cNvPr id="11" name="Image 10"/>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4023653" y="3819494"/>
            <a:ext cx="1739133" cy="364414"/>
          </a:xfrm>
          <a:prstGeom prst="rect">
            <a:avLst/>
          </a:prstGeom>
        </p:spPr>
      </p:pic>
      <p:pic>
        <p:nvPicPr>
          <p:cNvPr id="113" name="Image 112"/>
          <p:cNvPicPr/>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3638" y="3210898"/>
            <a:ext cx="727710" cy="770255"/>
          </a:xfrm>
          <a:prstGeom prst="rect">
            <a:avLst/>
          </a:prstGeom>
        </p:spPr>
      </p:pic>
      <p:sp>
        <p:nvSpPr>
          <p:cNvPr id="9" name="ZoneTexte 8"/>
          <p:cNvSpPr txBox="1"/>
          <p:nvPr/>
        </p:nvSpPr>
        <p:spPr>
          <a:xfrm>
            <a:off x="138872" y="939130"/>
            <a:ext cx="5897366" cy="646331"/>
          </a:xfrm>
          <a:prstGeom prst="rect">
            <a:avLst/>
          </a:prstGeom>
          <a:noFill/>
        </p:spPr>
        <p:txBody>
          <a:bodyPr wrap="square" rtlCol="0">
            <a:spAutoFit/>
          </a:bodyPr>
          <a:lstStyle/>
          <a:p>
            <a:r>
              <a:rPr lang="fr-FR" b="1" spc="-60" dirty="0">
                <a:solidFill>
                  <a:schemeClr val="accent6">
                    <a:lumMod val="75000"/>
                  </a:schemeClr>
                </a:solidFill>
              </a:rPr>
              <a:t>ENT : des services éducatifs permettant la continuité du travail </a:t>
            </a:r>
            <a:br>
              <a:rPr lang="fr-FR" b="1" spc="-60" dirty="0">
                <a:solidFill>
                  <a:schemeClr val="accent6">
                    <a:lumMod val="75000"/>
                  </a:schemeClr>
                </a:solidFill>
              </a:rPr>
            </a:br>
            <a:r>
              <a:rPr lang="fr-FR" b="1" spc="-60" dirty="0">
                <a:solidFill>
                  <a:schemeClr val="accent6">
                    <a:lumMod val="75000"/>
                  </a:schemeClr>
                </a:solidFill>
              </a:rPr>
              <a:t>DANS et HORS la classe</a:t>
            </a:r>
            <a:endParaRPr lang="fr-FR" b="1" dirty="0">
              <a:solidFill>
                <a:schemeClr val="accent6">
                  <a:lumMod val="75000"/>
                </a:schemeClr>
              </a:solidFill>
            </a:endParaRPr>
          </a:p>
        </p:txBody>
      </p:sp>
      <p:pic>
        <p:nvPicPr>
          <p:cNvPr id="108" name="Image 107"/>
          <p:cNvPicPr>
            <a:picLocks noChangeAspect="1"/>
          </p:cNvPicPr>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
        <p:nvSpPr>
          <p:cNvPr id="99" name="ZoneTexte 98"/>
          <p:cNvSpPr txBox="1"/>
          <p:nvPr/>
        </p:nvSpPr>
        <p:spPr>
          <a:xfrm>
            <a:off x="6643231" y="1751428"/>
            <a:ext cx="2405147" cy="2846933"/>
          </a:xfrm>
          <a:prstGeom prst="rect">
            <a:avLst/>
          </a:prstGeom>
          <a:noFill/>
        </p:spPr>
        <p:txBody>
          <a:bodyPr wrap="square" rtlCol="0">
            <a:spAutoFit/>
          </a:bodyPr>
          <a:lstStyle/>
          <a:p>
            <a:r>
              <a:rPr lang="fr-FR" sz="1400" b="1" dirty="0">
                <a:solidFill>
                  <a:srgbClr val="1565A7"/>
                </a:solidFill>
              </a:rPr>
              <a:t>ENT région</a:t>
            </a:r>
            <a:r>
              <a:rPr lang="fr-FR" sz="1400" dirty="0">
                <a:solidFill>
                  <a:srgbClr val="1565A7"/>
                </a:solidFill>
              </a:rPr>
              <a:t>: bouquet modulaire et extensible de services intégrés ou connectés et interopérables</a:t>
            </a:r>
            <a:r>
              <a:rPr lang="fr-FR" sz="1400" b="1" dirty="0">
                <a:solidFill>
                  <a:srgbClr val="1565A7"/>
                </a:solidFill>
              </a:rPr>
              <a:t> </a:t>
            </a:r>
            <a:r>
              <a:rPr lang="fr-FR" sz="1100" b="1" dirty="0">
                <a:solidFill>
                  <a:srgbClr val="1565A7"/>
                </a:solidFill>
              </a:rPr>
              <a:t>(</a:t>
            </a:r>
            <a:r>
              <a:rPr lang="fr-FR" sz="1100" b="1" dirty="0">
                <a:solidFill>
                  <a:schemeClr val="accent1"/>
                </a:solidFill>
                <a:hlinkClick r:id="rId20"/>
              </a:rPr>
              <a:t>Schéma directeur des ENT- </a:t>
            </a:r>
            <a:r>
              <a:rPr lang="fr-FR" sz="1100" b="1" dirty="0" err="1">
                <a:solidFill>
                  <a:schemeClr val="accent1"/>
                </a:solidFill>
                <a:hlinkClick r:id="rId20"/>
              </a:rPr>
              <a:t>Eduscol</a:t>
            </a:r>
            <a:r>
              <a:rPr lang="fr-FR" sz="1100" b="1" dirty="0">
                <a:solidFill>
                  <a:srgbClr val="1565A7"/>
                </a:solidFill>
              </a:rPr>
              <a:t>)</a:t>
            </a:r>
            <a:endParaRPr lang="fr-FR" sz="1400" b="1" dirty="0">
              <a:solidFill>
                <a:schemeClr val="accent1"/>
              </a:solidFill>
            </a:endParaRPr>
          </a:p>
          <a:p>
            <a:pPr marL="107950" indent="-107950">
              <a:buFontTx/>
              <a:buChar char="-"/>
            </a:pPr>
            <a:r>
              <a:rPr lang="fr-FR" sz="1400" dirty="0">
                <a:solidFill>
                  <a:schemeClr val="tx1">
                    <a:lumMod val="65000"/>
                    <a:lumOff val="35000"/>
                  </a:schemeClr>
                </a:solidFill>
              </a:rPr>
              <a:t>Description d’une architecture de services de référence</a:t>
            </a:r>
          </a:p>
          <a:p>
            <a:pPr marL="107950" indent="-107950">
              <a:buFontTx/>
              <a:buChar char="-"/>
            </a:pPr>
            <a:r>
              <a:rPr lang="fr-FR" sz="1400" dirty="0">
                <a:solidFill>
                  <a:schemeClr val="tx1">
                    <a:lumMod val="65000"/>
                    <a:lumOff val="35000"/>
                  </a:schemeClr>
                </a:solidFill>
              </a:rPr>
              <a:t>Prise en compte des principes du RGPD</a:t>
            </a:r>
          </a:p>
          <a:p>
            <a:pPr marL="107950" indent="-107950">
              <a:buFontTx/>
              <a:buChar char="-"/>
            </a:pPr>
            <a:r>
              <a:rPr lang="fr-FR" sz="1400" dirty="0">
                <a:solidFill>
                  <a:schemeClr val="tx1">
                    <a:lumMod val="65000"/>
                    <a:lumOff val="35000"/>
                  </a:schemeClr>
                </a:solidFill>
              </a:rPr>
              <a:t>Préconisations en matières d’interopérabilité (import/export)</a:t>
            </a:r>
          </a:p>
        </p:txBody>
      </p:sp>
    </p:spTree>
    <p:extLst>
      <p:ext uri="{BB962C8B-B14F-4D97-AF65-F5344CB8AC3E}">
        <p14:creationId xmlns:p14="http://schemas.microsoft.com/office/powerpoint/2010/main" val="1971202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re 57"/>
          <p:cNvSpPr>
            <a:spLocks noGrp="1"/>
          </p:cNvSpPr>
          <p:nvPr>
            <p:ph type="title"/>
          </p:nvPr>
        </p:nvSpPr>
        <p:spPr>
          <a:xfrm>
            <a:off x="687996" y="329974"/>
            <a:ext cx="7760647" cy="442211"/>
          </a:xfrm>
        </p:spPr>
        <p:txBody>
          <a:bodyPr>
            <a:noAutofit/>
          </a:bodyPr>
          <a:lstStyle/>
          <a:p>
            <a:r>
              <a:rPr lang="fr-FR" spc="-60" dirty="0"/>
              <a:t>le système d’information du centre de formation :  un espace professionnel numérique</a:t>
            </a:r>
            <a:br>
              <a:rPr lang="fr-FR" spc="-60" dirty="0"/>
            </a:br>
            <a:endParaRPr lang="fr-FR" spc="-60" dirty="0"/>
          </a:p>
        </p:txBody>
      </p:sp>
      <p:grpSp>
        <p:nvGrpSpPr>
          <p:cNvPr id="64" name="Groupe 63"/>
          <p:cNvGrpSpPr/>
          <p:nvPr/>
        </p:nvGrpSpPr>
        <p:grpSpPr>
          <a:xfrm>
            <a:off x="6867184" y="1193359"/>
            <a:ext cx="1728000" cy="1716505"/>
            <a:chOff x="567387" y="1776980"/>
            <a:chExt cx="1728000" cy="1716505"/>
          </a:xfrm>
        </p:grpSpPr>
        <p:sp>
          <p:nvSpPr>
            <p:cNvPr id="2" name="Rectangle 1"/>
            <p:cNvSpPr/>
            <p:nvPr/>
          </p:nvSpPr>
          <p:spPr>
            <a:xfrm>
              <a:off x="567387" y="1776980"/>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Rectangle 3"/>
            <p:cNvSpPr/>
            <p:nvPr/>
          </p:nvSpPr>
          <p:spPr>
            <a:xfrm>
              <a:off x="646547" y="2113540"/>
              <a:ext cx="1584000" cy="936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1009623" y="2151154"/>
              <a:ext cx="857848" cy="133858"/>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rgbClr val="1565A7"/>
                  </a:solidFill>
                  <a:latin typeface="Arial Narrow" panose="020B0606020202030204" pitchFamily="34" charset="0"/>
                </a:rPr>
                <a:t>Story-board et rôles</a:t>
              </a:r>
            </a:p>
          </p:txBody>
        </p:sp>
        <p:grpSp>
          <p:nvGrpSpPr>
            <p:cNvPr id="47" name="Groupe 46"/>
            <p:cNvGrpSpPr/>
            <p:nvPr/>
          </p:nvGrpSpPr>
          <p:grpSpPr>
            <a:xfrm>
              <a:off x="791099" y="2296335"/>
              <a:ext cx="1294897" cy="666406"/>
              <a:chOff x="778192" y="2264470"/>
              <a:chExt cx="1294897" cy="666406"/>
            </a:xfrm>
          </p:grpSpPr>
          <p:grpSp>
            <p:nvGrpSpPr>
              <p:cNvPr id="41" name="Groupe 40"/>
              <p:cNvGrpSpPr/>
              <p:nvPr/>
            </p:nvGrpSpPr>
            <p:grpSpPr>
              <a:xfrm>
                <a:off x="778192" y="2635368"/>
                <a:ext cx="1294897" cy="295508"/>
                <a:chOff x="778192" y="2635368"/>
                <a:chExt cx="1294897" cy="295508"/>
              </a:xfrm>
            </p:grpSpPr>
            <p:cxnSp>
              <p:nvCxnSpPr>
                <p:cNvPr id="22" name="Connecteur droit 21"/>
                <p:cNvCxnSpPr/>
                <p:nvPr/>
              </p:nvCxnSpPr>
              <p:spPr>
                <a:xfrm>
                  <a:off x="839682" y="2638926"/>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78192" y="2635368"/>
                  <a:ext cx="138626" cy="295508"/>
                  <a:chOff x="778192" y="2635368"/>
                  <a:chExt cx="138626" cy="295508"/>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8192" y="2714876"/>
                    <a:ext cx="138626" cy="216000"/>
                  </a:xfrm>
                  <a:prstGeom prst="rect">
                    <a:avLst/>
                  </a:prstGeom>
                </p:spPr>
              </p:pic>
              <p:cxnSp>
                <p:nvCxnSpPr>
                  <p:cNvPr id="24" name="Connecteur droit 23"/>
                  <p:cNvCxnSpPr/>
                  <p:nvPr/>
                </p:nvCxnSpPr>
                <p:spPr>
                  <a:xfrm>
                    <a:off x="839682"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1001786" y="2638926"/>
                  <a:ext cx="146118" cy="291950"/>
                  <a:chOff x="1001786" y="2638926"/>
                  <a:chExt cx="146118" cy="291950"/>
                </a:xfrm>
              </p:grpSpPr>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1786" y="2714876"/>
                    <a:ext cx="146118" cy="216000"/>
                  </a:xfrm>
                  <a:prstGeom prst="rect">
                    <a:avLst/>
                  </a:prstGeom>
                </p:spPr>
              </p:pic>
              <p:cxnSp>
                <p:nvCxnSpPr>
                  <p:cNvPr id="27" name="Connecteur droit 26"/>
                  <p:cNvCxnSpPr/>
                  <p:nvPr/>
                </p:nvCxnSpPr>
                <p:spPr>
                  <a:xfrm>
                    <a:off x="107484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1232872" y="2635368"/>
                  <a:ext cx="139764" cy="295508"/>
                  <a:chOff x="1232872" y="2635368"/>
                  <a:chExt cx="139764" cy="295508"/>
                </a:xfrm>
              </p:grpSpPr>
              <p:pic>
                <p:nvPicPr>
                  <p:cNvPr id="15" name="Image 14"/>
                  <p:cNvPicPr>
                    <a:picLocks noChangeAspect="1"/>
                  </p:cNvPicPr>
                  <p:nvPr/>
                </p:nvPicPr>
                <p:blipFill rotWithShape="1">
                  <a:blip r:embed="rId5">
                    <a:extLst>
                      <a:ext uri="{28A0092B-C50C-407E-A947-70E740481C1C}">
                        <a14:useLocalDpi xmlns:a14="http://schemas.microsoft.com/office/drawing/2010/main" val="0"/>
                      </a:ext>
                    </a:extLst>
                  </a:blip>
                  <a:srcRect l="14011" t="73786" r="74314" b="8171"/>
                  <a:stretch/>
                </p:blipFill>
                <p:spPr>
                  <a:xfrm>
                    <a:off x="1232872" y="2714876"/>
                    <a:ext cx="139764" cy="216000"/>
                  </a:xfrm>
                  <a:prstGeom prst="rect">
                    <a:avLst/>
                  </a:prstGeom>
                </p:spPr>
              </p:pic>
              <p:cxnSp>
                <p:nvCxnSpPr>
                  <p:cNvPr id="28" name="Connecteur droit 27"/>
                  <p:cNvCxnSpPr/>
                  <p:nvPr/>
                </p:nvCxnSpPr>
                <p:spPr>
                  <a:xfrm>
                    <a:off x="1302754"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4" name="Groupe 33"/>
                <p:cNvGrpSpPr/>
                <p:nvPr/>
              </p:nvGrpSpPr>
              <p:grpSpPr>
                <a:xfrm>
                  <a:off x="1457604" y="2635368"/>
                  <a:ext cx="128432" cy="295508"/>
                  <a:chOff x="1457604" y="2635368"/>
                  <a:chExt cx="128432" cy="295508"/>
                </a:xfrm>
              </p:grpSpPr>
              <p:pic>
                <p:nvPicPr>
                  <p:cNvPr id="16" name="Image 1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57604" y="2714876"/>
                    <a:ext cx="128432" cy="216000"/>
                  </a:xfrm>
                  <a:prstGeom prst="rect">
                    <a:avLst/>
                  </a:prstGeom>
                </p:spPr>
              </p:pic>
              <p:cxnSp>
                <p:nvCxnSpPr>
                  <p:cNvPr id="29" name="Connecteur droit 28"/>
                  <p:cNvCxnSpPr/>
                  <p:nvPr/>
                </p:nvCxnSpPr>
                <p:spPr>
                  <a:xfrm>
                    <a:off x="1521820"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1671004" y="2635368"/>
                  <a:ext cx="150451" cy="295508"/>
                  <a:chOff x="1671004" y="2635368"/>
                  <a:chExt cx="150451" cy="295508"/>
                </a:xfrm>
              </p:grpSpPr>
              <p:pic>
                <p:nvPicPr>
                  <p:cNvPr id="18" name="Image 17"/>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671004" y="2714876"/>
                    <a:ext cx="150451" cy="216000"/>
                  </a:xfrm>
                  <a:prstGeom prst="rect">
                    <a:avLst/>
                  </a:prstGeom>
                </p:spPr>
              </p:pic>
              <p:cxnSp>
                <p:nvCxnSpPr>
                  <p:cNvPr id="30" name="Connecteur droit 29"/>
                  <p:cNvCxnSpPr/>
                  <p:nvPr/>
                </p:nvCxnSpPr>
                <p:spPr>
                  <a:xfrm>
                    <a:off x="1746229"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1" name="Groupe 30"/>
                <p:cNvGrpSpPr/>
                <p:nvPr/>
              </p:nvGrpSpPr>
              <p:grpSpPr>
                <a:xfrm>
                  <a:off x="1906422" y="2638926"/>
                  <a:ext cx="166667" cy="291950"/>
                  <a:chOff x="1906422" y="2638926"/>
                  <a:chExt cx="166667" cy="291950"/>
                </a:xfrm>
              </p:grpSpPr>
              <p:pic>
                <p:nvPicPr>
                  <p:cNvPr id="19" name="Image 18"/>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906422" y="2714876"/>
                    <a:ext cx="166667" cy="216000"/>
                  </a:xfrm>
                  <a:prstGeom prst="rect">
                    <a:avLst/>
                  </a:prstGeom>
                </p:spPr>
              </p:pic>
              <p:cxnSp>
                <p:nvCxnSpPr>
                  <p:cNvPr id="32" name="Connecteur droit 31"/>
                  <p:cNvCxnSpPr/>
                  <p:nvPr/>
                </p:nvCxnSpPr>
                <p:spPr>
                  <a:xfrm>
                    <a:off x="198975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46" name="Groupe 45"/>
              <p:cNvGrpSpPr/>
              <p:nvPr/>
            </p:nvGrpSpPr>
            <p:grpSpPr>
              <a:xfrm>
                <a:off x="1344725" y="2264470"/>
                <a:ext cx="161830" cy="370974"/>
                <a:chOff x="1305350" y="2225830"/>
                <a:chExt cx="161830" cy="370974"/>
              </a:xfrm>
            </p:grpSpPr>
            <p:pic>
              <p:nvPicPr>
                <p:cNvPr id="8" name="Image 7"/>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305350" y="2225830"/>
                  <a:ext cx="161830" cy="262974"/>
                </a:xfrm>
                <a:prstGeom prst="rect">
                  <a:avLst/>
                </a:prstGeom>
              </p:spPr>
            </p:pic>
            <p:cxnSp>
              <p:nvCxnSpPr>
                <p:cNvPr id="45" name="Connecteur droit 44"/>
                <p:cNvCxnSpPr/>
                <p:nvPr/>
              </p:nvCxnSpPr>
              <p:spPr>
                <a:xfrm>
                  <a:off x="1386265" y="2488804"/>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50" name="Rectangle 49"/>
            <p:cNvSpPr/>
            <p:nvPr/>
          </p:nvSpPr>
          <p:spPr>
            <a:xfrm>
              <a:off x="612032" y="1871013"/>
              <a:ext cx="1647473" cy="175752"/>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Scénarisation pédagogique</a:t>
              </a:r>
            </a:p>
          </p:txBody>
        </p:sp>
        <p:sp>
          <p:nvSpPr>
            <p:cNvPr id="52" name="ZoneTexte 51"/>
            <p:cNvSpPr txBox="1"/>
            <p:nvPr/>
          </p:nvSpPr>
          <p:spPr>
            <a:xfrm>
              <a:off x="1634283" y="2908969"/>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RH</a:t>
              </a:r>
            </a:p>
          </p:txBody>
        </p:sp>
        <p:sp>
          <p:nvSpPr>
            <p:cNvPr id="53" name="ZoneTexte 52"/>
            <p:cNvSpPr txBox="1"/>
            <p:nvPr/>
          </p:nvSpPr>
          <p:spPr>
            <a:xfrm>
              <a:off x="906283"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Achat</a:t>
              </a:r>
            </a:p>
          </p:txBody>
        </p:sp>
        <p:sp>
          <p:nvSpPr>
            <p:cNvPr id="54" name="ZoneTexte 53"/>
            <p:cNvSpPr txBox="1"/>
            <p:nvPr/>
          </p:nvSpPr>
          <p:spPr>
            <a:xfrm>
              <a:off x="1125416"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Vente</a:t>
              </a:r>
            </a:p>
          </p:txBody>
        </p:sp>
        <p:sp>
          <p:nvSpPr>
            <p:cNvPr id="55" name="ZoneTexte 54"/>
            <p:cNvSpPr txBox="1"/>
            <p:nvPr/>
          </p:nvSpPr>
          <p:spPr>
            <a:xfrm>
              <a:off x="1336313" y="2901900"/>
              <a:ext cx="431349"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Finance</a:t>
              </a:r>
            </a:p>
          </p:txBody>
        </p:sp>
        <p:sp>
          <p:nvSpPr>
            <p:cNvPr id="59" name="ZoneTexte 58"/>
            <p:cNvSpPr txBox="1"/>
            <p:nvPr/>
          </p:nvSpPr>
          <p:spPr>
            <a:xfrm>
              <a:off x="669646" y="2898165"/>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Stock</a:t>
              </a:r>
            </a:p>
          </p:txBody>
        </p:sp>
        <p:sp>
          <p:nvSpPr>
            <p:cNvPr id="57" name="ZoneTexte 56"/>
            <p:cNvSpPr txBox="1"/>
            <p:nvPr/>
          </p:nvSpPr>
          <p:spPr>
            <a:xfrm>
              <a:off x="1776577" y="2906734"/>
              <a:ext cx="483297"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Production</a:t>
              </a:r>
            </a:p>
          </p:txBody>
        </p:sp>
        <p:grpSp>
          <p:nvGrpSpPr>
            <p:cNvPr id="63" name="Groupe 62"/>
            <p:cNvGrpSpPr/>
            <p:nvPr/>
          </p:nvGrpSpPr>
          <p:grpSpPr>
            <a:xfrm>
              <a:off x="617220" y="3055127"/>
              <a:ext cx="1642654" cy="396000"/>
              <a:chOff x="617220" y="3055127"/>
              <a:chExt cx="1642654" cy="396000"/>
            </a:xfrm>
          </p:grpSpPr>
          <p:cxnSp>
            <p:nvCxnSpPr>
              <p:cNvPr id="51" name="Connecteur droit 50"/>
              <p:cNvCxnSpPr/>
              <p:nvPr/>
            </p:nvCxnSpPr>
            <p:spPr>
              <a:xfrm flipH="1">
                <a:off x="1125416" y="3055127"/>
                <a:ext cx="179212"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1583662" y="3055127"/>
                <a:ext cx="180000"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a:off x="617220" y="3058714"/>
                <a:ext cx="1642654" cy="0"/>
              </a:xfrm>
              <a:prstGeom prst="line">
                <a:avLst/>
              </a:prstGeom>
              <a:ln>
                <a:solidFill>
                  <a:srgbClr val="F2C400"/>
                </a:solidFill>
              </a:ln>
            </p:spPr>
            <p:style>
              <a:lnRef idx="2">
                <a:schemeClr val="accent6"/>
              </a:lnRef>
              <a:fillRef idx="0">
                <a:schemeClr val="accent6"/>
              </a:fillRef>
              <a:effectRef idx="1">
                <a:schemeClr val="accent6"/>
              </a:effectRef>
              <a:fontRef idx="minor">
                <a:schemeClr val="tx1"/>
              </a:fontRef>
            </p:style>
          </p:cxnSp>
        </p:grpSp>
      </p:grpSp>
      <p:sp>
        <p:nvSpPr>
          <p:cNvPr id="188" name="Rectangle 187"/>
          <p:cNvSpPr/>
          <p:nvPr/>
        </p:nvSpPr>
        <p:spPr>
          <a:xfrm>
            <a:off x="6867184" y="3010458"/>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4" name="Rectangle 153"/>
          <p:cNvSpPr/>
          <p:nvPr/>
        </p:nvSpPr>
        <p:spPr>
          <a:xfrm>
            <a:off x="6912198" y="3065895"/>
            <a:ext cx="1647473" cy="34638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Simulation activités professionnelles</a:t>
            </a:r>
          </a:p>
        </p:txBody>
      </p:sp>
      <p:pic>
        <p:nvPicPr>
          <p:cNvPr id="189" name="Image 188"/>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93586" y="3478270"/>
            <a:ext cx="399482" cy="399482"/>
          </a:xfrm>
          <a:prstGeom prst="rect">
            <a:avLst/>
          </a:prstGeom>
        </p:spPr>
      </p:pic>
      <p:pic>
        <p:nvPicPr>
          <p:cNvPr id="190" name="Image 189"/>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66643" y="3927957"/>
            <a:ext cx="399482" cy="399482"/>
          </a:xfrm>
          <a:prstGeom prst="rect">
            <a:avLst/>
          </a:prstGeom>
        </p:spPr>
      </p:pic>
      <p:pic>
        <p:nvPicPr>
          <p:cNvPr id="191" name="Image 190"/>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38389" y="3526103"/>
            <a:ext cx="316645" cy="316645"/>
          </a:xfrm>
          <a:prstGeom prst="rect">
            <a:avLst/>
          </a:prstGeom>
        </p:spPr>
      </p:pic>
      <p:pic>
        <p:nvPicPr>
          <p:cNvPr id="192" name="Image 191"/>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93784" y="3986229"/>
            <a:ext cx="341210" cy="341210"/>
          </a:xfrm>
          <a:prstGeom prst="rect">
            <a:avLst/>
          </a:prstGeom>
        </p:spPr>
      </p:pic>
      <p:pic>
        <p:nvPicPr>
          <p:cNvPr id="193" name="Image 192"/>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12914" y="3971843"/>
            <a:ext cx="334080" cy="334080"/>
          </a:xfrm>
          <a:prstGeom prst="rect">
            <a:avLst/>
          </a:prstGeom>
        </p:spPr>
      </p:pic>
      <p:pic>
        <p:nvPicPr>
          <p:cNvPr id="196" name="Image 195"/>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344" y="3916845"/>
            <a:ext cx="373510" cy="373510"/>
          </a:xfrm>
          <a:prstGeom prst="rect">
            <a:avLst/>
          </a:prstGeom>
        </p:spPr>
      </p:pic>
      <p:pic>
        <p:nvPicPr>
          <p:cNvPr id="197" name="Image 196"/>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18801" y="3469694"/>
            <a:ext cx="429464" cy="429464"/>
          </a:xfrm>
          <a:prstGeom prst="rect">
            <a:avLst/>
          </a:prstGeom>
        </p:spPr>
      </p:pic>
      <p:pic>
        <p:nvPicPr>
          <p:cNvPr id="198" name="Image 197"/>
          <p:cNvPicPr>
            <a:picLocks noChangeAspect="1"/>
          </p:cNvPicPr>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00355" y="3493858"/>
            <a:ext cx="381133" cy="381133"/>
          </a:xfrm>
          <a:prstGeom prst="rect">
            <a:avLst/>
          </a:prstGeom>
        </p:spPr>
      </p:pic>
      <p:sp>
        <p:nvSpPr>
          <p:cNvPr id="199" name="Rectangle 198"/>
          <p:cNvSpPr/>
          <p:nvPr/>
        </p:nvSpPr>
        <p:spPr>
          <a:xfrm>
            <a:off x="6914607" y="4361152"/>
            <a:ext cx="1647473" cy="346388"/>
          </a:xfrm>
          <a:prstGeom prst="rect">
            <a:avLst/>
          </a:prstGeom>
          <a:solidFill>
            <a:srgbClr val="1565A7"/>
          </a:solidFill>
          <a:ln w="9525">
            <a:solidFill>
              <a:srgbClr val="1565A7"/>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chemeClr val="bg1"/>
                </a:solidFill>
                <a:latin typeface="Arial Narrow" panose="020B0606020202030204" pitchFamily="34" charset="0"/>
              </a:rPr>
              <a:t>Gérer l’information - Traiter des donner Produire - Collaborer - Communiquer  </a:t>
            </a:r>
          </a:p>
        </p:txBody>
      </p:sp>
      <p:sp>
        <p:nvSpPr>
          <p:cNvPr id="200" name="ZoneTexte 199"/>
          <p:cNvSpPr txBox="1"/>
          <p:nvPr/>
        </p:nvSpPr>
        <p:spPr>
          <a:xfrm>
            <a:off x="7234697" y="1809648"/>
            <a:ext cx="551899" cy="276999"/>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Enseignant</a:t>
            </a:r>
          </a:p>
          <a:p>
            <a:r>
              <a:rPr lang="fr-FR" sz="600" dirty="0">
                <a:solidFill>
                  <a:srgbClr val="1565A7"/>
                </a:solidFill>
                <a:latin typeface="Arial Narrow" panose="020B0606020202030204" pitchFamily="34" charset="0"/>
              </a:rPr>
              <a:t>Manager </a:t>
            </a:r>
          </a:p>
        </p:txBody>
      </p:sp>
      <p:sp>
        <p:nvSpPr>
          <p:cNvPr id="7" name="ZoneTexte 6"/>
          <p:cNvSpPr txBox="1"/>
          <p:nvPr/>
        </p:nvSpPr>
        <p:spPr>
          <a:xfrm>
            <a:off x="889155" y="4598361"/>
            <a:ext cx="5761061" cy="523220"/>
          </a:xfrm>
          <a:prstGeom prst="rect">
            <a:avLst/>
          </a:prstGeom>
          <a:noFill/>
        </p:spPr>
        <p:txBody>
          <a:bodyPr wrap="square" rtlCol="0">
            <a:spAutoFit/>
          </a:bodyPr>
          <a:lstStyle/>
          <a:p>
            <a:pPr algn="ctr"/>
            <a:r>
              <a:rPr lang="fr-FR" sz="1400" dirty="0">
                <a:solidFill>
                  <a:srgbClr val="1565A7"/>
                </a:solidFill>
              </a:rPr>
              <a:t>ENT : bouquet modulaire et extensible de services intégrés ou connectés et interopérables</a:t>
            </a:r>
            <a:r>
              <a:rPr lang="fr-FR" sz="1400" b="1" dirty="0">
                <a:solidFill>
                  <a:srgbClr val="1565A7"/>
                </a:solidFill>
              </a:rPr>
              <a:t> </a:t>
            </a:r>
            <a:r>
              <a:rPr lang="fr-FR" sz="1100" b="1" dirty="0">
                <a:solidFill>
                  <a:srgbClr val="1565A7"/>
                </a:solidFill>
              </a:rPr>
              <a:t>(Schéma directeur des ENT- </a:t>
            </a:r>
            <a:r>
              <a:rPr lang="fr-FR" sz="1100" b="1" dirty="0" err="1">
                <a:solidFill>
                  <a:srgbClr val="1565A7"/>
                </a:solidFill>
              </a:rPr>
              <a:t>Eduscol</a:t>
            </a:r>
            <a:r>
              <a:rPr lang="fr-FR" sz="1100" b="1" dirty="0">
                <a:solidFill>
                  <a:srgbClr val="1565A7"/>
                </a:solidFill>
              </a:rPr>
              <a:t>)</a:t>
            </a:r>
          </a:p>
        </p:txBody>
      </p:sp>
      <p:pic>
        <p:nvPicPr>
          <p:cNvPr id="117" name="Image 116"/>
          <p:cNvPicPr>
            <a:picLocks noChangeAspect="1"/>
          </p:cNvPicPr>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9874" y="1772288"/>
            <a:ext cx="551789" cy="551789"/>
          </a:xfrm>
          <a:prstGeom prst="rect">
            <a:avLst/>
          </a:prstGeom>
        </p:spPr>
      </p:pic>
      <p:pic>
        <p:nvPicPr>
          <p:cNvPr id="5" name="Image 4"/>
          <p:cNvPicPr>
            <a:picLocks noChangeAspect="1"/>
          </p:cNvPicPr>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0626" y="1381390"/>
            <a:ext cx="781795" cy="781795"/>
          </a:xfrm>
          <a:prstGeom prst="rect">
            <a:avLst/>
          </a:prstGeom>
        </p:spPr>
      </p:pic>
      <p:grpSp>
        <p:nvGrpSpPr>
          <p:cNvPr id="80" name="Groupe 79"/>
          <p:cNvGrpSpPr/>
          <p:nvPr/>
        </p:nvGrpSpPr>
        <p:grpSpPr>
          <a:xfrm>
            <a:off x="5518219" y="1093442"/>
            <a:ext cx="1036038" cy="877719"/>
            <a:chOff x="516576" y="2192058"/>
            <a:chExt cx="1008976" cy="1007200"/>
          </a:xfrm>
        </p:grpSpPr>
        <p:sp>
          <p:nvSpPr>
            <p:cNvPr id="81" name="ZoneTexte 80"/>
            <p:cNvSpPr txBox="1"/>
            <p:nvPr/>
          </p:nvSpPr>
          <p:spPr>
            <a:xfrm>
              <a:off x="516576" y="2891481"/>
              <a:ext cx="1008976" cy="307777"/>
            </a:xfrm>
            <a:prstGeom prst="rect">
              <a:avLst/>
            </a:prstGeom>
            <a:noFill/>
          </p:spPr>
          <p:txBody>
            <a:bodyPr wrap="square" rtlCol="0">
              <a:spAutoFit/>
            </a:bodyPr>
            <a:lstStyle/>
            <a:p>
              <a:r>
                <a:rPr lang="fr-FR" sz="1400" b="1" dirty="0">
                  <a:solidFill>
                    <a:srgbClr val="1565A7"/>
                  </a:solidFill>
                  <a:latin typeface="Arial Narrow" panose="020B0606020202030204" pitchFamily="34" charset="0"/>
                </a:rPr>
                <a:t>Data center</a:t>
              </a:r>
            </a:p>
          </p:txBody>
        </p:sp>
        <p:pic>
          <p:nvPicPr>
            <p:cNvPr id="82" name="Image 81"/>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4832" y="2192058"/>
              <a:ext cx="775360" cy="775360"/>
            </a:xfrm>
            <a:prstGeom prst="rect">
              <a:avLst/>
            </a:prstGeom>
          </p:spPr>
        </p:pic>
      </p:grpSp>
      <p:pic>
        <p:nvPicPr>
          <p:cNvPr id="83" name="Image 82"/>
          <p:cNvPicPr>
            <a:picLocks noChangeAspect="1"/>
          </p:cNvPicPr>
          <p:nvPr/>
        </p:nvPicPr>
        <p:blipFill>
          <a:blip r:embed="rId2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868141" y="1756692"/>
            <a:ext cx="5696283" cy="2739863"/>
          </a:xfrm>
          <a:prstGeom prst="rect">
            <a:avLst/>
          </a:prstGeom>
        </p:spPr>
      </p:pic>
      <p:pic>
        <p:nvPicPr>
          <p:cNvPr id="84" name="Image62"/>
          <p:cNvPicPr>
            <a:picLocks noChangeAspect="1"/>
          </p:cNvPicPr>
          <p:nvPr/>
        </p:nvPicPr>
        <p:blipFill rotWithShape="1">
          <a:blip r:embed="rId22">
            <a:clrChange>
              <a:clrFrom>
                <a:srgbClr val="F9F9F8"/>
              </a:clrFrom>
              <a:clrTo>
                <a:srgbClr val="F9F9F8">
                  <a:alpha val="0"/>
                </a:srgbClr>
              </a:clrTo>
            </a:clrChange>
          </a:blip>
          <a:srcRect l="14263" t="5933" r="12567" b="41151"/>
          <a:stretch/>
        </p:blipFill>
        <p:spPr>
          <a:xfrm>
            <a:off x="2727066" y="2840721"/>
            <a:ext cx="500063" cy="381000"/>
          </a:xfrm>
          <a:prstGeom prst="rect">
            <a:avLst/>
          </a:prstGeom>
        </p:spPr>
      </p:pic>
      <p:sp>
        <p:nvSpPr>
          <p:cNvPr id="85" name="ZoneTexte 84"/>
          <p:cNvSpPr txBox="1"/>
          <p:nvPr/>
        </p:nvSpPr>
        <p:spPr>
          <a:xfrm>
            <a:off x="1578891" y="3819494"/>
            <a:ext cx="2364357" cy="276999"/>
          </a:xfrm>
          <a:prstGeom prst="rect">
            <a:avLst/>
          </a:prstGeom>
          <a:noFill/>
        </p:spPr>
        <p:txBody>
          <a:bodyPr wrap="square" rtlCol="0">
            <a:spAutoFit/>
          </a:bodyPr>
          <a:lstStyle/>
          <a:p>
            <a:pPr algn="ctr"/>
            <a:r>
              <a:rPr lang="fr-FR" sz="1200" b="1" dirty="0">
                <a:solidFill>
                  <a:srgbClr val="E03A39"/>
                </a:solidFill>
                <a:latin typeface="Bahnschrift SemiBold Condensed" panose="020B0502040204020203" pitchFamily="34" charset="0"/>
              </a:rPr>
              <a:t>Espace documentaire    </a:t>
            </a:r>
            <a:r>
              <a:rPr lang="fr-FR" sz="1200" b="1" dirty="0">
                <a:solidFill>
                  <a:srgbClr val="702A87"/>
                </a:solidFill>
                <a:latin typeface="Bahnschrift SemiBold Condensed" panose="020B0502040204020203" pitchFamily="34" charset="0"/>
              </a:rPr>
              <a:t>Poste-fichiers</a:t>
            </a:r>
            <a:r>
              <a:rPr lang="fr-FR" sz="1200" b="1" dirty="0">
                <a:solidFill>
                  <a:srgbClr val="E03A39"/>
                </a:solidFill>
                <a:latin typeface="Bahnschrift SemiBold Condensed" panose="020B0502040204020203" pitchFamily="34" charset="0"/>
              </a:rPr>
              <a:t> </a:t>
            </a:r>
          </a:p>
        </p:txBody>
      </p:sp>
      <p:sp>
        <p:nvSpPr>
          <p:cNvPr id="86" name="ZoneTexte 85"/>
          <p:cNvSpPr txBox="1"/>
          <p:nvPr/>
        </p:nvSpPr>
        <p:spPr>
          <a:xfrm>
            <a:off x="2585980" y="3220019"/>
            <a:ext cx="802752" cy="276999"/>
          </a:xfrm>
          <a:prstGeom prst="rect">
            <a:avLst/>
          </a:prstGeom>
          <a:noFill/>
        </p:spPr>
        <p:txBody>
          <a:bodyPr wrap="square" rtlCol="0">
            <a:spAutoFit/>
          </a:bodyPr>
          <a:lstStyle/>
          <a:p>
            <a:pPr algn="ctr"/>
            <a:r>
              <a:rPr lang="fr-FR" sz="1200" b="1" dirty="0">
                <a:solidFill>
                  <a:srgbClr val="EBBE41"/>
                </a:solidFill>
                <a:latin typeface="Bahnschrift SemiBold Condensed" panose="020B0502040204020203" pitchFamily="34" charset="0"/>
              </a:rPr>
              <a:t>Messagerie</a:t>
            </a:r>
          </a:p>
        </p:txBody>
      </p:sp>
      <p:sp>
        <p:nvSpPr>
          <p:cNvPr id="87" name="ZoneTexte 86"/>
          <p:cNvSpPr txBox="1"/>
          <p:nvPr/>
        </p:nvSpPr>
        <p:spPr>
          <a:xfrm>
            <a:off x="2520046" y="2558681"/>
            <a:ext cx="662922" cy="276999"/>
          </a:xfrm>
          <a:prstGeom prst="rect">
            <a:avLst/>
          </a:prstGeom>
          <a:noFill/>
        </p:spPr>
        <p:txBody>
          <a:bodyPr wrap="square" rtlCol="0">
            <a:spAutoFit/>
          </a:bodyPr>
          <a:lstStyle/>
          <a:p>
            <a:pPr algn="ctr"/>
            <a:r>
              <a:rPr lang="fr-FR" sz="1200" b="1" dirty="0">
                <a:solidFill>
                  <a:srgbClr val="FF8500"/>
                </a:solidFill>
                <a:latin typeface="Bahnschrift SemiBold Condensed" panose="020B0502040204020203" pitchFamily="34" charset="0"/>
              </a:rPr>
              <a:t>Agenda</a:t>
            </a:r>
          </a:p>
        </p:txBody>
      </p:sp>
      <p:pic>
        <p:nvPicPr>
          <p:cNvPr id="88" name="Image 87"/>
          <p:cNvPicPr>
            <a:picLocks noChangeAspect="1"/>
          </p:cNvPicPr>
          <p:nvPr/>
        </p:nvPicPr>
        <p:blipFill>
          <a:blip r:embed="rId23"/>
          <a:stretch>
            <a:fillRect/>
          </a:stretch>
        </p:blipFill>
        <p:spPr>
          <a:xfrm flipH="1">
            <a:off x="1956281" y="2814519"/>
            <a:ext cx="603045" cy="468000"/>
          </a:xfrm>
          <a:prstGeom prst="rect">
            <a:avLst/>
          </a:prstGeom>
        </p:spPr>
      </p:pic>
      <p:pic>
        <p:nvPicPr>
          <p:cNvPr id="89" name="Image 88"/>
          <p:cNvPicPr>
            <a:picLocks noChangeAspect="1"/>
          </p:cNvPicPr>
          <p:nvPr/>
        </p:nvPicPr>
        <p:blipFill>
          <a:blip r:embed="rId24">
            <a:clrChange>
              <a:clrFrom>
                <a:srgbClr val="F9F9F9"/>
              </a:clrFrom>
              <a:clrTo>
                <a:srgbClr val="F9F9F9">
                  <a:alpha val="0"/>
                </a:srgbClr>
              </a:clrTo>
            </a:clrChange>
          </a:blip>
          <a:stretch>
            <a:fillRect/>
          </a:stretch>
        </p:blipFill>
        <p:spPr>
          <a:xfrm>
            <a:off x="2640294" y="2215712"/>
            <a:ext cx="437561" cy="468000"/>
          </a:xfrm>
          <a:prstGeom prst="rect">
            <a:avLst/>
          </a:prstGeom>
        </p:spPr>
      </p:pic>
      <p:pic>
        <p:nvPicPr>
          <p:cNvPr id="90" name="Image153"/>
          <p:cNvPicPr>
            <a:picLocks noChangeAspect="1"/>
          </p:cNvPicPr>
          <p:nvPr/>
        </p:nvPicPr>
        <p:blipFill rotWithShape="1">
          <a:blip r:embed="rId25">
            <a:clrChange>
              <a:clrFrom>
                <a:srgbClr val="F9F9F9"/>
              </a:clrFrom>
              <a:clrTo>
                <a:srgbClr val="F9F9F9">
                  <a:alpha val="0"/>
                </a:srgbClr>
              </a:clrTo>
            </a:clrChange>
          </a:blip>
          <a:srcRect l="18553" t="5269" r="22756" b="40492"/>
          <a:stretch/>
        </p:blipFill>
        <p:spPr>
          <a:xfrm>
            <a:off x="2116325" y="3573558"/>
            <a:ext cx="450454" cy="301004"/>
          </a:xfrm>
          <a:prstGeom prst="rect">
            <a:avLst/>
          </a:prstGeom>
        </p:spPr>
      </p:pic>
      <p:pic>
        <p:nvPicPr>
          <p:cNvPr id="91" name="Image586"/>
          <p:cNvPicPr>
            <a:picLocks noChangeAspect="1"/>
          </p:cNvPicPr>
          <p:nvPr/>
        </p:nvPicPr>
        <p:blipFill rotWithShape="1">
          <a:blip r:embed="rId26">
            <a:clrChange>
              <a:clrFrom>
                <a:srgbClr val="FAF9F8"/>
              </a:clrFrom>
              <a:clrTo>
                <a:srgbClr val="FAF9F8">
                  <a:alpha val="0"/>
                </a:srgbClr>
              </a:clrTo>
            </a:clrChange>
          </a:blip>
          <a:srcRect l="12425" t="3567" r="16569" b="41531"/>
          <a:stretch/>
        </p:blipFill>
        <p:spPr>
          <a:xfrm>
            <a:off x="1431229" y="3200519"/>
            <a:ext cx="471488" cy="395287"/>
          </a:xfrm>
          <a:prstGeom prst="rect">
            <a:avLst/>
          </a:prstGeom>
        </p:spPr>
      </p:pic>
      <p:pic>
        <p:nvPicPr>
          <p:cNvPr id="92" name="Image625"/>
          <p:cNvPicPr>
            <a:picLocks noChangeAspect="1"/>
          </p:cNvPicPr>
          <p:nvPr/>
        </p:nvPicPr>
        <p:blipFill rotWithShape="1">
          <a:blip r:embed="rId27">
            <a:clrChange>
              <a:clrFrom>
                <a:srgbClr val="F9F9F9"/>
              </a:clrFrom>
              <a:clrTo>
                <a:srgbClr val="F9F9F9">
                  <a:alpha val="0"/>
                </a:srgbClr>
              </a:clrTo>
            </a:clrChange>
          </a:blip>
          <a:srcRect l="9983" r="17800" b="44395"/>
          <a:stretch/>
        </p:blipFill>
        <p:spPr>
          <a:xfrm>
            <a:off x="2998032" y="3443424"/>
            <a:ext cx="485776" cy="400358"/>
          </a:xfrm>
          <a:prstGeom prst="rect">
            <a:avLst/>
          </a:prstGeom>
        </p:spPr>
      </p:pic>
      <p:sp>
        <p:nvSpPr>
          <p:cNvPr id="93" name="ZoneTexte 92"/>
          <p:cNvSpPr txBox="1"/>
          <p:nvPr/>
        </p:nvSpPr>
        <p:spPr>
          <a:xfrm>
            <a:off x="1365142" y="3565319"/>
            <a:ext cx="661918" cy="276999"/>
          </a:xfrm>
          <a:prstGeom prst="rect">
            <a:avLst/>
          </a:prstGeom>
          <a:noFill/>
        </p:spPr>
        <p:txBody>
          <a:bodyPr wrap="square" rtlCol="0">
            <a:spAutoFit/>
          </a:bodyPr>
          <a:lstStyle/>
          <a:p>
            <a:pPr algn="ctr"/>
            <a:r>
              <a:rPr lang="fr-FR" sz="1200" b="1" dirty="0">
                <a:solidFill>
                  <a:srgbClr val="E03A39"/>
                </a:solidFill>
                <a:latin typeface="Bahnschrift SemiBold Condensed" panose="020B0502040204020203" pitchFamily="34" charset="0"/>
              </a:rPr>
              <a:t>Casier</a:t>
            </a:r>
          </a:p>
        </p:txBody>
      </p:sp>
      <p:sp>
        <p:nvSpPr>
          <p:cNvPr id="94" name="ZoneTexte 93"/>
          <p:cNvSpPr txBox="1"/>
          <p:nvPr/>
        </p:nvSpPr>
        <p:spPr>
          <a:xfrm>
            <a:off x="1870596" y="3128776"/>
            <a:ext cx="661918" cy="276999"/>
          </a:xfrm>
          <a:prstGeom prst="rect">
            <a:avLst/>
          </a:prstGeom>
          <a:noFill/>
        </p:spPr>
        <p:txBody>
          <a:bodyPr wrap="square" rtlCol="0">
            <a:spAutoFit/>
          </a:bodyPr>
          <a:lstStyle/>
          <a:p>
            <a:pPr algn="ctr"/>
            <a:r>
              <a:rPr lang="fr-FR" sz="1200" b="1" dirty="0">
                <a:solidFill>
                  <a:srgbClr val="11528F"/>
                </a:solidFill>
                <a:latin typeface="Bahnschrift SemiBold Condensed" panose="020B0502040204020203" pitchFamily="34" charset="0"/>
              </a:rPr>
              <a:t>Forum</a:t>
            </a:r>
          </a:p>
        </p:txBody>
      </p:sp>
      <p:pic>
        <p:nvPicPr>
          <p:cNvPr id="95" name="Image 94"/>
          <p:cNvPicPr>
            <a:picLocks noChangeAspect="1"/>
          </p:cNvPicPr>
          <p:nvPr/>
        </p:nvPicPr>
        <p:blipFill>
          <a:blip r:embed="rId2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301513" y="2071887"/>
            <a:ext cx="641735" cy="641735"/>
          </a:xfrm>
          <a:prstGeom prst="rect">
            <a:avLst/>
          </a:prstGeom>
        </p:spPr>
      </p:pic>
      <p:sp>
        <p:nvSpPr>
          <p:cNvPr id="96" name="ZoneTexte 95"/>
          <p:cNvSpPr txBox="1"/>
          <p:nvPr/>
        </p:nvSpPr>
        <p:spPr>
          <a:xfrm>
            <a:off x="3320663" y="2639296"/>
            <a:ext cx="449023" cy="276999"/>
          </a:xfrm>
          <a:prstGeom prst="rect">
            <a:avLst/>
          </a:prstGeom>
          <a:noFill/>
        </p:spPr>
        <p:txBody>
          <a:bodyPr wrap="square" rtlCol="0">
            <a:spAutoFit/>
          </a:bodyPr>
          <a:lstStyle/>
          <a:p>
            <a:pPr algn="ctr"/>
            <a:r>
              <a:rPr lang="fr-FR" sz="1200" b="1" dirty="0">
                <a:solidFill>
                  <a:schemeClr val="accent2"/>
                </a:solidFill>
                <a:latin typeface="Bahnschrift SemiBold Condensed" panose="020B0502040204020203" pitchFamily="34" charset="0"/>
              </a:rPr>
              <a:t>GED</a:t>
            </a:r>
          </a:p>
        </p:txBody>
      </p:sp>
      <p:pic>
        <p:nvPicPr>
          <p:cNvPr id="97" name="Image 96"/>
          <p:cNvPicPr>
            <a:picLocks noChangeAspect="1"/>
          </p:cNvPicPr>
          <p:nvPr/>
        </p:nvPicPr>
        <p:blipFill>
          <a:blip r:embed="rId2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49455" y="2814519"/>
            <a:ext cx="589507" cy="535915"/>
          </a:xfrm>
          <a:prstGeom prst="rect">
            <a:avLst/>
          </a:prstGeom>
        </p:spPr>
      </p:pic>
      <p:sp>
        <p:nvSpPr>
          <p:cNvPr id="98" name="ZoneTexte 97"/>
          <p:cNvSpPr txBox="1"/>
          <p:nvPr/>
        </p:nvSpPr>
        <p:spPr>
          <a:xfrm>
            <a:off x="3442197" y="3318807"/>
            <a:ext cx="1012583" cy="400110"/>
          </a:xfrm>
          <a:prstGeom prst="rect">
            <a:avLst/>
          </a:prstGeom>
          <a:noFill/>
        </p:spPr>
        <p:txBody>
          <a:bodyPr wrap="square" rtlCol="0">
            <a:spAutoFit/>
          </a:bodyPr>
          <a:lstStyle/>
          <a:p>
            <a:pPr algn="ctr">
              <a:lnSpc>
                <a:spcPts val="1200"/>
              </a:lnSpc>
            </a:pPr>
            <a:r>
              <a:rPr lang="fr-FR" sz="1200" b="1" dirty="0">
                <a:solidFill>
                  <a:srgbClr val="11528F"/>
                </a:solidFill>
                <a:latin typeface="Bahnschrift SemiBold Condensed" panose="020B0502040204020203" pitchFamily="34" charset="0"/>
              </a:rPr>
              <a:t>Application </a:t>
            </a:r>
            <a:br>
              <a:rPr lang="fr-FR" sz="1200" b="1" dirty="0">
                <a:solidFill>
                  <a:srgbClr val="11528F"/>
                </a:solidFill>
                <a:latin typeface="Bahnschrift SemiBold Condensed" panose="020B0502040204020203" pitchFamily="34" charset="0"/>
              </a:rPr>
            </a:br>
            <a:r>
              <a:rPr lang="fr-FR" sz="1200" b="1" dirty="0">
                <a:solidFill>
                  <a:srgbClr val="11528F"/>
                </a:solidFill>
                <a:latin typeface="Bahnschrift SemiBold Condensed" panose="020B0502040204020203" pitchFamily="34" charset="0"/>
              </a:rPr>
              <a:t>vie scolaire</a:t>
            </a:r>
          </a:p>
        </p:txBody>
      </p:sp>
      <p:sp>
        <p:nvSpPr>
          <p:cNvPr id="100" name="ZoneTexte 99"/>
          <p:cNvSpPr txBox="1"/>
          <p:nvPr/>
        </p:nvSpPr>
        <p:spPr>
          <a:xfrm>
            <a:off x="4392653" y="3422166"/>
            <a:ext cx="1012583" cy="246221"/>
          </a:xfrm>
          <a:prstGeom prst="rect">
            <a:avLst/>
          </a:prstGeom>
          <a:noFill/>
        </p:spPr>
        <p:txBody>
          <a:bodyPr wrap="square" rtlCol="0">
            <a:spAutoFit/>
          </a:bodyPr>
          <a:lstStyle/>
          <a:p>
            <a:pPr algn="ctr">
              <a:lnSpc>
                <a:spcPts val="1200"/>
              </a:lnSpc>
            </a:pPr>
            <a:r>
              <a:rPr lang="fr-FR" sz="1200" b="1" dirty="0">
                <a:solidFill>
                  <a:schemeClr val="accent6">
                    <a:lumMod val="75000"/>
                  </a:schemeClr>
                </a:solidFill>
                <a:latin typeface="Bahnschrift SemiBold Condensed" panose="020B0502040204020203" pitchFamily="34" charset="0"/>
              </a:rPr>
              <a:t>Visioconférence</a:t>
            </a:r>
          </a:p>
        </p:txBody>
      </p:sp>
      <p:pic>
        <p:nvPicPr>
          <p:cNvPr id="101" name="Image 100"/>
          <p:cNvPicPr>
            <a:picLocks noChangeAspect="1"/>
          </p:cNvPicPr>
          <p:nvPr/>
        </p:nvPicPr>
        <p:blipFill>
          <a:blip r:embed="rId30">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61595" y="2930738"/>
            <a:ext cx="627823" cy="627823"/>
          </a:xfrm>
          <a:prstGeom prst="rect">
            <a:avLst/>
          </a:prstGeom>
        </p:spPr>
      </p:pic>
      <p:pic>
        <p:nvPicPr>
          <p:cNvPr id="102" name="Image 101"/>
          <p:cNvPicPr>
            <a:picLocks noChangeAspect="1"/>
          </p:cNvPicPr>
          <p:nvPr/>
        </p:nvPicPr>
        <p:blipFill>
          <a:blip r:embed="rId31">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569111" y="2981059"/>
            <a:ext cx="561217" cy="561217"/>
          </a:xfrm>
          <a:prstGeom prst="rect">
            <a:avLst/>
          </a:prstGeom>
        </p:spPr>
      </p:pic>
      <p:sp>
        <p:nvSpPr>
          <p:cNvPr id="103" name="ZoneTexte 102"/>
          <p:cNvSpPr txBox="1"/>
          <p:nvPr/>
        </p:nvSpPr>
        <p:spPr>
          <a:xfrm>
            <a:off x="5326591" y="3526017"/>
            <a:ext cx="1012583" cy="246221"/>
          </a:xfrm>
          <a:prstGeom prst="rect">
            <a:avLst/>
          </a:prstGeom>
          <a:noFill/>
        </p:spPr>
        <p:txBody>
          <a:bodyPr wrap="square" rtlCol="0">
            <a:spAutoFit/>
          </a:bodyPr>
          <a:lstStyle/>
          <a:p>
            <a:pPr algn="ctr">
              <a:lnSpc>
                <a:spcPts val="1200"/>
              </a:lnSpc>
            </a:pPr>
            <a:r>
              <a:rPr lang="fr-FR" sz="1200" b="1" dirty="0">
                <a:solidFill>
                  <a:srgbClr val="11528F"/>
                </a:solidFill>
                <a:latin typeface="Bahnschrift SemiBold Condensed" panose="020B0502040204020203" pitchFamily="34" charset="0"/>
              </a:rPr>
              <a:t>Chat</a:t>
            </a:r>
          </a:p>
        </p:txBody>
      </p:sp>
      <p:grpSp>
        <p:nvGrpSpPr>
          <p:cNvPr id="104" name="Groupe 103"/>
          <p:cNvGrpSpPr/>
          <p:nvPr/>
        </p:nvGrpSpPr>
        <p:grpSpPr>
          <a:xfrm>
            <a:off x="4257243" y="1971207"/>
            <a:ext cx="1838477" cy="866363"/>
            <a:chOff x="4585286" y="867764"/>
            <a:chExt cx="1838477" cy="866363"/>
          </a:xfrm>
        </p:grpSpPr>
        <p:pic>
          <p:nvPicPr>
            <p:cNvPr id="105" name="Image 104"/>
            <p:cNvPicPr>
              <a:picLocks noChangeAspect="1"/>
            </p:cNvPicPr>
            <p:nvPr/>
          </p:nvPicPr>
          <p:blipFill>
            <a:blip r:embed="rId21" cstate="print">
              <a:clrChange>
                <a:clrFrom>
                  <a:srgbClr val="000000">
                    <a:alpha val="0"/>
                  </a:srgbClr>
                </a:clrFrom>
                <a:clrTo>
                  <a:srgbClr val="000000">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5286" y="874947"/>
              <a:ext cx="1750563" cy="842006"/>
            </a:xfrm>
            <a:prstGeom prst="rect">
              <a:avLst/>
            </a:prstGeom>
          </p:spPr>
        </p:pic>
        <p:pic>
          <p:nvPicPr>
            <p:cNvPr id="106" name="Image 105"/>
            <p:cNvPicPr>
              <a:picLocks noChangeAspect="1"/>
            </p:cNvPicPr>
            <p:nvPr/>
          </p:nvPicPr>
          <p:blipFill>
            <a:blip r:embed="rId32">
              <a:clrChange>
                <a:clrFrom>
                  <a:srgbClr val="000000">
                    <a:alpha val="0"/>
                  </a:srgbClr>
                </a:clrFrom>
                <a:clrTo>
                  <a:srgbClr val="000000">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96363" y="867764"/>
              <a:ext cx="744796" cy="744796"/>
            </a:xfrm>
            <a:prstGeom prst="rect">
              <a:avLst/>
            </a:prstGeom>
          </p:spPr>
        </p:pic>
        <p:sp>
          <p:nvSpPr>
            <p:cNvPr id="107" name="ZoneTexte 106"/>
            <p:cNvSpPr txBox="1"/>
            <p:nvPr/>
          </p:nvSpPr>
          <p:spPr>
            <a:xfrm>
              <a:off x="5268761" y="1272462"/>
              <a:ext cx="1155002" cy="461665"/>
            </a:xfrm>
            <a:prstGeom prst="rect">
              <a:avLst/>
            </a:prstGeom>
            <a:noFill/>
          </p:spPr>
          <p:txBody>
            <a:bodyPr wrap="square" rtlCol="0">
              <a:spAutoFit/>
            </a:bodyPr>
            <a:lstStyle/>
            <a:p>
              <a:pPr algn="ctr"/>
              <a:r>
                <a:rPr lang="fr-FR" sz="1200" b="1" dirty="0">
                  <a:solidFill>
                    <a:schemeClr val="accent3">
                      <a:lumMod val="75000"/>
                    </a:schemeClr>
                  </a:solidFill>
                  <a:latin typeface="Bahnschrift SemiBold Condensed" panose="020B0502040204020203" pitchFamily="34" charset="0"/>
                </a:rPr>
                <a:t>Application métier</a:t>
              </a:r>
            </a:p>
            <a:p>
              <a:pPr algn="ctr"/>
              <a:r>
                <a:rPr lang="fr-FR" sz="1200" b="1" dirty="0">
                  <a:solidFill>
                    <a:schemeClr val="accent3">
                      <a:lumMod val="75000"/>
                    </a:schemeClr>
                  </a:solidFill>
                  <a:latin typeface="Bahnschrift SemiBold Condensed" panose="020B0502040204020203" pitchFamily="34" charset="0"/>
                </a:rPr>
                <a:t>PGI</a:t>
              </a:r>
            </a:p>
          </p:txBody>
        </p:sp>
      </p:grpSp>
      <p:sp>
        <p:nvSpPr>
          <p:cNvPr id="109" name="ZoneTexte 108"/>
          <p:cNvSpPr txBox="1"/>
          <p:nvPr/>
        </p:nvSpPr>
        <p:spPr>
          <a:xfrm>
            <a:off x="3631844" y="4203325"/>
            <a:ext cx="2496379" cy="246221"/>
          </a:xfrm>
          <a:prstGeom prst="rect">
            <a:avLst/>
          </a:prstGeom>
          <a:noFill/>
        </p:spPr>
        <p:txBody>
          <a:bodyPr wrap="square" rtlCol="0">
            <a:spAutoFit/>
          </a:bodyPr>
          <a:lstStyle/>
          <a:p>
            <a:pPr algn="ctr">
              <a:lnSpc>
                <a:spcPts val="1200"/>
              </a:lnSpc>
            </a:pPr>
            <a:r>
              <a:rPr lang="fr-FR" sz="1200" b="1" dirty="0">
                <a:solidFill>
                  <a:srgbClr val="11528F"/>
                </a:solidFill>
                <a:latin typeface="Bahnschrift SemiBold Condensed" panose="020B0502040204020203" pitchFamily="34" charset="0"/>
              </a:rPr>
              <a:t>Suite bureautique</a:t>
            </a:r>
          </a:p>
        </p:txBody>
      </p:sp>
      <p:pic>
        <p:nvPicPr>
          <p:cNvPr id="11" name="Image 10"/>
          <p:cNvPicPr>
            <a:picLocks noChangeAspect="1"/>
          </p:cNvPicPr>
          <p:nvPr/>
        </p:nvPicPr>
        <p:blipFill rotWithShape="1">
          <a:blip r:embed="rId33">
            <a:extLst>
              <a:ext uri="{28A0092B-C50C-407E-A947-70E740481C1C}">
                <a14:useLocalDpi xmlns:a14="http://schemas.microsoft.com/office/drawing/2010/main" val="0"/>
              </a:ext>
            </a:extLst>
          </a:blip>
          <a:srcRect/>
          <a:stretch/>
        </p:blipFill>
        <p:spPr>
          <a:xfrm>
            <a:off x="4023653" y="3819494"/>
            <a:ext cx="1739133" cy="364414"/>
          </a:xfrm>
          <a:prstGeom prst="rect">
            <a:avLst/>
          </a:prstGeom>
        </p:spPr>
      </p:pic>
      <p:pic>
        <p:nvPicPr>
          <p:cNvPr id="113" name="Image 112"/>
          <p:cNvPicPr/>
          <p:nvPr/>
        </p:nvPicPr>
        <p:blipFill>
          <a:blip r:embed="rId3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3638" y="3210898"/>
            <a:ext cx="727710" cy="770255"/>
          </a:xfrm>
          <a:prstGeom prst="rect">
            <a:avLst/>
          </a:prstGeom>
        </p:spPr>
      </p:pic>
      <p:sp>
        <p:nvSpPr>
          <p:cNvPr id="9" name="ZoneTexte 8"/>
          <p:cNvSpPr txBox="1"/>
          <p:nvPr/>
        </p:nvSpPr>
        <p:spPr>
          <a:xfrm>
            <a:off x="138872" y="939130"/>
            <a:ext cx="5897366" cy="369332"/>
          </a:xfrm>
          <a:prstGeom prst="rect">
            <a:avLst/>
          </a:prstGeom>
          <a:noFill/>
        </p:spPr>
        <p:txBody>
          <a:bodyPr wrap="square" rtlCol="0">
            <a:spAutoFit/>
          </a:bodyPr>
          <a:lstStyle/>
          <a:p>
            <a:r>
              <a:rPr lang="fr-FR" b="1" spc="-60" dirty="0">
                <a:solidFill>
                  <a:schemeClr val="accent6">
                    <a:lumMod val="75000"/>
                  </a:schemeClr>
                </a:solidFill>
              </a:rPr>
              <a:t>Outils professionnels connectés à l’ENT  </a:t>
            </a:r>
            <a:endParaRPr lang="fr-FR" b="1" dirty="0">
              <a:solidFill>
                <a:schemeClr val="accent6">
                  <a:lumMod val="75000"/>
                </a:schemeClr>
              </a:solidFill>
            </a:endParaRPr>
          </a:p>
        </p:txBody>
      </p:sp>
      <p:grpSp>
        <p:nvGrpSpPr>
          <p:cNvPr id="114" name="Groupe 113"/>
          <p:cNvGrpSpPr/>
          <p:nvPr/>
        </p:nvGrpSpPr>
        <p:grpSpPr>
          <a:xfrm>
            <a:off x="3166532" y="1323921"/>
            <a:ext cx="1915796" cy="727074"/>
            <a:chOff x="0" y="0"/>
            <a:chExt cx="1916325" cy="727417"/>
          </a:xfrm>
        </p:grpSpPr>
        <p:pic>
          <p:nvPicPr>
            <p:cNvPr id="115" name="Image 114"/>
            <p:cNvPicPr>
              <a:picLocks noChangeAspect="1"/>
            </p:cNvPicPr>
            <p:nvPr/>
          </p:nvPicPr>
          <p:blipFill>
            <a:blip r:embed="rId21" cstate="print">
              <a:clrChange>
                <a:clrFrom>
                  <a:srgbClr val="000000">
                    <a:alpha val="0"/>
                  </a:srgbClr>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195209" y="30822"/>
              <a:ext cx="1567180" cy="696595"/>
            </a:xfrm>
            <a:prstGeom prst="rect">
              <a:avLst/>
            </a:prstGeom>
          </p:spPr>
        </p:pic>
        <p:pic>
          <p:nvPicPr>
            <p:cNvPr id="116" name="Image 115"/>
            <p:cNvPicPr>
              <a:picLocks noChangeAspect="1"/>
            </p:cNvPicPr>
            <p:nvPr/>
          </p:nvPicPr>
          <p:blipFill>
            <a:blip r:embed="rId32">
              <a:clrChange>
                <a:clrFrom>
                  <a:srgbClr val="000000">
                    <a:alpha val="0"/>
                  </a:srgbClr>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6724" y="0"/>
              <a:ext cx="481330" cy="444500"/>
            </a:xfrm>
            <a:prstGeom prst="rect">
              <a:avLst/>
            </a:prstGeom>
          </p:spPr>
        </p:pic>
        <p:sp>
          <p:nvSpPr>
            <p:cNvPr id="118" name="ZoneTexte 106"/>
            <p:cNvSpPr txBox="1"/>
            <p:nvPr/>
          </p:nvSpPr>
          <p:spPr>
            <a:xfrm>
              <a:off x="0" y="308225"/>
              <a:ext cx="1916325" cy="382134"/>
            </a:xfrm>
            <a:prstGeom prst="rect">
              <a:avLst/>
            </a:prstGeom>
            <a:noFill/>
          </p:spPr>
          <p:txBody>
            <a:bodyPr wrap="square" rtlCol="0">
              <a:noAutofit/>
            </a:bodyPr>
            <a:lstStyle/>
            <a:p>
              <a:pPr algn="ctr">
                <a:spcAft>
                  <a:spcPts val="0"/>
                </a:spcAft>
              </a:pPr>
              <a:r>
                <a:rPr lang="fr-FR" sz="1000" b="1" kern="1200">
                  <a:solidFill>
                    <a:srgbClr val="31859C"/>
                  </a:solidFill>
                  <a:effectLst/>
                  <a:latin typeface="Arial Narrow" panose="020B0606020202030204" pitchFamily="34" charset="0"/>
                  <a:ea typeface="Times New Roman" panose="02020603050405020304" pitchFamily="18" charset="0"/>
                  <a:cs typeface="Times New Roman" panose="02020603050405020304" pitchFamily="18" charset="0"/>
                </a:rPr>
                <a:t>Simulateur administratif</a:t>
              </a:r>
              <a:endParaRPr lang="fr-FR" sz="1200">
                <a:effectLst/>
                <a:latin typeface="Times New Roman" panose="02020603050405020304" pitchFamily="18" charset="0"/>
                <a:ea typeface="Times New Roman" panose="02020603050405020304" pitchFamily="18" charset="0"/>
              </a:endParaRPr>
            </a:p>
            <a:p>
              <a:pPr algn="ctr">
                <a:spcAft>
                  <a:spcPts val="0"/>
                </a:spcAft>
              </a:pPr>
              <a:r>
                <a:rPr lang="fr-FR" sz="900" b="1" kern="1200">
                  <a:solidFill>
                    <a:srgbClr val="31859C"/>
                  </a:solidFill>
                  <a:effectLst/>
                  <a:latin typeface="Arial Narrow" panose="020B0606020202030204" pitchFamily="34" charset="0"/>
                  <a:ea typeface="Times New Roman" panose="02020603050405020304" pitchFamily="18" charset="0"/>
                  <a:cs typeface="Times New Roman" panose="02020603050405020304" pitchFamily="18" charset="0"/>
                </a:rPr>
                <a:t>TVA EDI, Banque en ligne, …</a:t>
              </a:r>
              <a:endParaRPr lang="fr-FR" sz="1200">
                <a:effectLst/>
                <a:latin typeface="Times New Roman" panose="02020603050405020304" pitchFamily="18" charset="0"/>
                <a:ea typeface="Times New Roman" panose="02020603050405020304" pitchFamily="18" charset="0"/>
              </a:endParaRPr>
            </a:p>
          </p:txBody>
        </p:sp>
      </p:grpSp>
      <p:pic>
        <p:nvPicPr>
          <p:cNvPr id="108" name="Image 107"/>
          <p:cNvPicPr>
            <a:picLocks noChangeAspect="1"/>
          </p:cNvPicPr>
          <p:nvPr/>
        </p:nvPicPr>
        <p:blipFill>
          <a:blip r:embed="rId3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868676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re 57"/>
          <p:cNvSpPr>
            <a:spLocks noGrp="1"/>
          </p:cNvSpPr>
          <p:nvPr>
            <p:ph type="title"/>
          </p:nvPr>
        </p:nvSpPr>
        <p:spPr>
          <a:xfrm>
            <a:off x="687996" y="329974"/>
            <a:ext cx="7760647" cy="442211"/>
          </a:xfrm>
        </p:spPr>
        <p:txBody>
          <a:bodyPr>
            <a:noAutofit/>
          </a:bodyPr>
          <a:lstStyle/>
          <a:p>
            <a:r>
              <a:rPr lang="fr-FR" spc="-60" dirty="0"/>
              <a:t>le système d’information du centre de formation :  un espace professionnel numérique</a:t>
            </a:r>
            <a:br>
              <a:rPr lang="fr-FR" spc="-60" dirty="0"/>
            </a:br>
            <a:endParaRPr lang="fr-FR" spc="-60" dirty="0"/>
          </a:p>
        </p:txBody>
      </p:sp>
      <p:grpSp>
        <p:nvGrpSpPr>
          <p:cNvPr id="64" name="Groupe 63"/>
          <p:cNvGrpSpPr/>
          <p:nvPr/>
        </p:nvGrpSpPr>
        <p:grpSpPr>
          <a:xfrm>
            <a:off x="6867184" y="1193359"/>
            <a:ext cx="1728000" cy="1716505"/>
            <a:chOff x="567387" y="1776980"/>
            <a:chExt cx="1728000" cy="1716505"/>
          </a:xfrm>
        </p:grpSpPr>
        <p:sp>
          <p:nvSpPr>
            <p:cNvPr id="2" name="Rectangle 1"/>
            <p:cNvSpPr/>
            <p:nvPr/>
          </p:nvSpPr>
          <p:spPr>
            <a:xfrm>
              <a:off x="567387" y="1776980"/>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Rectangle 3"/>
            <p:cNvSpPr/>
            <p:nvPr/>
          </p:nvSpPr>
          <p:spPr>
            <a:xfrm>
              <a:off x="646547" y="2113540"/>
              <a:ext cx="1584000" cy="936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1009623" y="2151154"/>
              <a:ext cx="857848" cy="133858"/>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rgbClr val="1565A7"/>
                  </a:solidFill>
                  <a:latin typeface="Arial Narrow" panose="020B0606020202030204" pitchFamily="34" charset="0"/>
                </a:rPr>
                <a:t>Story-board et rôles</a:t>
              </a:r>
            </a:p>
          </p:txBody>
        </p:sp>
        <p:grpSp>
          <p:nvGrpSpPr>
            <p:cNvPr id="47" name="Groupe 46"/>
            <p:cNvGrpSpPr/>
            <p:nvPr/>
          </p:nvGrpSpPr>
          <p:grpSpPr>
            <a:xfrm>
              <a:off x="791099" y="2296335"/>
              <a:ext cx="1294897" cy="666406"/>
              <a:chOff x="778192" y="2264470"/>
              <a:chExt cx="1294897" cy="666406"/>
            </a:xfrm>
          </p:grpSpPr>
          <p:grpSp>
            <p:nvGrpSpPr>
              <p:cNvPr id="41" name="Groupe 40"/>
              <p:cNvGrpSpPr/>
              <p:nvPr/>
            </p:nvGrpSpPr>
            <p:grpSpPr>
              <a:xfrm>
                <a:off x="778192" y="2635368"/>
                <a:ext cx="1294897" cy="295508"/>
                <a:chOff x="778192" y="2635368"/>
                <a:chExt cx="1294897" cy="295508"/>
              </a:xfrm>
            </p:grpSpPr>
            <p:cxnSp>
              <p:nvCxnSpPr>
                <p:cNvPr id="22" name="Connecteur droit 21"/>
                <p:cNvCxnSpPr/>
                <p:nvPr/>
              </p:nvCxnSpPr>
              <p:spPr>
                <a:xfrm>
                  <a:off x="839682" y="2638926"/>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78192" y="2635368"/>
                  <a:ext cx="138626" cy="295508"/>
                  <a:chOff x="778192" y="2635368"/>
                  <a:chExt cx="138626" cy="295508"/>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8192" y="2714876"/>
                    <a:ext cx="138626" cy="216000"/>
                  </a:xfrm>
                  <a:prstGeom prst="rect">
                    <a:avLst/>
                  </a:prstGeom>
                </p:spPr>
              </p:pic>
              <p:cxnSp>
                <p:nvCxnSpPr>
                  <p:cNvPr id="24" name="Connecteur droit 23"/>
                  <p:cNvCxnSpPr/>
                  <p:nvPr/>
                </p:nvCxnSpPr>
                <p:spPr>
                  <a:xfrm>
                    <a:off x="839682"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a:off x="1001786" y="2638926"/>
                  <a:ext cx="146118" cy="291950"/>
                  <a:chOff x="1001786" y="2638926"/>
                  <a:chExt cx="146118" cy="291950"/>
                </a:xfrm>
              </p:grpSpPr>
              <p:pic>
                <p:nvPicPr>
                  <p:cNvPr id="17" name="Image 1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1786" y="2714876"/>
                    <a:ext cx="146118" cy="216000"/>
                  </a:xfrm>
                  <a:prstGeom prst="rect">
                    <a:avLst/>
                  </a:prstGeom>
                </p:spPr>
              </p:pic>
              <p:cxnSp>
                <p:nvCxnSpPr>
                  <p:cNvPr id="27" name="Connecteur droit 26"/>
                  <p:cNvCxnSpPr/>
                  <p:nvPr/>
                </p:nvCxnSpPr>
                <p:spPr>
                  <a:xfrm>
                    <a:off x="107484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5" name="Groupe 34"/>
                <p:cNvGrpSpPr/>
                <p:nvPr/>
              </p:nvGrpSpPr>
              <p:grpSpPr>
                <a:xfrm>
                  <a:off x="1232872" y="2635368"/>
                  <a:ext cx="139764" cy="295508"/>
                  <a:chOff x="1232872" y="2635368"/>
                  <a:chExt cx="139764" cy="295508"/>
                </a:xfrm>
              </p:grpSpPr>
              <p:pic>
                <p:nvPicPr>
                  <p:cNvPr id="15" name="Image 14"/>
                  <p:cNvPicPr>
                    <a:picLocks noChangeAspect="1"/>
                  </p:cNvPicPr>
                  <p:nvPr/>
                </p:nvPicPr>
                <p:blipFill rotWithShape="1">
                  <a:blip r:embed="rId5">
                    <a:extLst>
                      <a:ext uri="{28A0092B-C50C-407E-A947-70E740481C1C}">
                        <a14:useLocalDpi xmlns:a14="http://schemas.microsoft.com/office/drawing/2010/main" val="0"/>
                      </a:ext>
                    </a:extLst>
                  </a:blip>
                  <a:srcRect l="14011" t="73786" r="74314" b="8171"/>
                  <a:stretch/>
                </p:blipFill>
                <p:spPr>
                  <a:xfrm>
                    <a:off x="1232872" y="2714876"/>
                    <a:ext cx="139764" cy="216000"/>
                  </a:xfrm>
                  <a:prstGeom prst="rect">
                    <a:avLst/>
                  </a:prstGeom>
                </p:spPr>
              </p:pic>
              <p:cxnSp>
                <p:nvCxnSpPr>
                  <p:cNvPr id="28" name="Connecteur droit 27"/>
                  <p:cNvCxnSpPr/>
                  <p:nvPr/>
                </p:nvCxnSpPr>
                <p:spPr>
                  <a:xfrm>
                    <a:off x="1302754"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4" name="Groupe 33"/>
                <p:cNvGrpSpPr/>
                <p:nvPr/>
              </p:nvGrpSpPr>
              <p:grpSpPr>
                <a:xfrm>
                  <a:off x="1457604" y="2635368"/>
                  <a:ext cx="128432" cy="295508"/>
                  <a:chOff x="1457604" y="2635368"/>
                  <a:chExt cx="128432" cy="295508"/>
                </a:xfrm>
              </p:grpSpPr>
              <p:pic>
                <p:nvPicPr>
                  <p:cNvPr id="16" name="Image 15"/>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57604" y="2714876"/>
                    <a:ext cx="128432" cy="216000"/>
                  </a:xfrm>
                  <a:prstGeom prst="rect">
                    <a:avLst/>
                  </a:prstGeom>
                </p:spPr>
              </p:pic>
              <p:cxnSp>
                <p:nvCxnSpPr>
                  <p:cNvPr id="29" name="Connecteur droit 28"/>
                  <p:cNvCxnSpPr/>
                  <p:nvPr/>
                </p:nvCxnSpPr>
                <p:spPr>
                  <a:xfrm>
                    <a:off x="1521820"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1671004" y="2635368"/>
                  <a:ext cx="150451" cy="295508"/>
                  <a:chOff x="1671004" y="2635368"/>
                  <a:chExt cx="150451" cy="295508"/>
                </a:xfrm>
              </p:grpSpPr>
              <p:pic>
                <p:nvPicPr>
                  <p:cNvPr id="18" name="Image 17"/>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671004" y="2714876"/>
                    <a:ext cx="150451" cy="216000"/>
                  </a:xfrm>
                  <a:prstGeom prst="rect">
                    <a:avLst/>
                  </a:prstGeom>
                </p:spPr>
              </p:pic>
              <p:cxnSp>
                <p:nvCxnSpPr>
                  <p:cNvPr id="30" name="Connecteur droit 29"/>
                  <p:cNvCxnSpPr/>
                  <p:nvPr/>
                </p:nvCxnSpPr>
                <p:spPr>
                  <a:xfrm>
                    <a:off x="1746229" y="2635368"/>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31" name="Groupe 30"/>
                <p:cNvGrpSpPr/>
                <p:nvPr/>
              </p:nvGrpSpPr>
              <p:grpSpPr>
                <a:xfrm>
                  <a:off x="1906422" y="2638926"/>
                  <a:ext cx="166667" cy="291950"/>
                  <a:chOff x="1906422" y="2638926"/>
                  <a:chExt cx="166667" cy="291950"/>
                </a:xfrm>
              </p:grpSpPr>
              <p:pic>
                <p:nvPicPr>
                  <p:cNvPr id="19" name="Image 18"/>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906422" y="2714876"/>
                    <a:ext cx="166667" cy="216000"/>
                  </a:xfrm>
                  <a:prstGeom prst="rect">
                    <a:avLst/>
                  </a:prstGeom>
                </p:spPr>
              </p:pic>
              <p:cxnSp>
                <p:nvCxnSpPr>
                  <p:cNvPr id="32" name="Connecteur droit 31"/>
                  <p:cNvCxnSpPr/>
                  <p:nvPr/>
                </p:nvCxnSpPr>
                <p:spPr>
                  <a:xfrm>
                    <a:off x="1989755" y="2638926"/>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46" name="Groupe 45"/>
              <p:cNvGrpSpPr/>
              <p:nvPr/>
            </p:nvGrpSpPr>
            <p:grpSpPr>
              <a:xfrm>
                <a:off x="1344725" y="2264470"/>
                <a:ext cx="161830" cy="370974"/>
                <a:chOff x="1305350" y="2225830"/>
                <a:chExt cx="161830" cy="370974"/>
              </a:xfrm>
            </p:grpSpPr>
            <p:pic>
              <p:nvPicPr>
                <p:cNvPr id="8" name="Image 7"/>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305350" y="2225830"/>
                  <a:ext cx="161830" cy="262974"/>
                </a:xfrm>
                <a:prstGeom prst="rect">
                  <a:avLst/>
                </a:prstGeom>
              </p:spPr>
            </p:pic>
            <p:cxnSp>
              <p:nvCxnSpPr>
                <p:cNvPr id="45" name="Connecteur droit 44"/>
                <p:cNvCxnSpPr/>
                <p:nvPr/>
              </p:nvCxnSpPr>
              <p:spPr>
                <a:xfrm>
                  <a:off x="1386265" y="2488804"/>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50" name="Rectangle 49"/>
            <p:cNvSpPr/>
            <p:nvPr/>
          </p:nvSpPr>
          <p:spPr>
            <a:xfrm>
              <a:off x="612032" y="1871013"/>
              <a:ext cx="1647473" cy="175752"/>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Scénarisation pédagogique</a:t>
              </a:r>
            </a:p>
          </p:txBody>
        </p:sp>
        <p:sp>
          <p:nvSpPr>
            <p:cNvPr id="52" name="ZoneTexte 51"/>
            <p:cNvSpPr txBox="1"/>
            <p:nvPr/>
          </p:nvSpPr>
          <p:spPr>
            <a:xfrm>
              <a:off x="1634283" y="2908969"/>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RH</a:t>
              </a:r>
            </a:p>
          </p:txBody>
        </p:sp>
        <p:sp>
          <p:nvSpPr>
            <p:cNvPr id="53" name="ZoneTexte 52"/>
            <p:cNvSpPr txBox="1"/>
            <p:nvPr/>
          </p:nvSpPr>
          <p:spPr>
            <a:xfrm>
              <a:off x="906283"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Achat</a:t>
              </a:r>
            </a:p>
          </p:txBody>
        </p:sp>
        <p:sp>
          <p:nvSpPr>
            <p:cNvPr id="54" name="ZoneTexte 53"/>
            <p:cNvSpPr txBox="1"/>
            <p:nvPr/>
          </p:nvSpPr>
          <p:spPr>
            <a:xfrm>
              <a:off x="1125416" y="2901900"/>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Vente</a:t>
              </a:r>
            </a:p>
          </p:txBody>
        </p:sp>
        <p:sp>
          <p:nvSpPr>
            <p:cNvPr id="55" name="ZoneTexte 54"/>
            <p:cNvSpPr txBox="1"/>
            <p:nvPr/>
          </p:nvSpPr>
          <p:spPr>
            <a:xfrm>
              <a:off x="1336313" y="2901900"/>
              <a:ext cx="431349"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Finance</a:t>
              </a:r>
            </a:p>
          </p:txBody>
        </p:sp>
        <p:sp>
          <p:nvSpPr>
            <p:cNvPr id="59" name="ZoneTexte 58"/>
            <p:cNvSpPr txBox="1"/>
            <p:nvPr/>
          </p:nvSpPr>
          <p:spPr>
            <a:xfrm>
              <a:off x="669646" y="2898165"/>
              <a:ext cx="358423"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Stock</a:t>
              </a:r>
            </a:p>
          </p:txBody>
        </p:sp>
        <p:sp>
          <p:nvSpPr>
            <p:cNvPr id="57" name="ZoneTexte 56"/>
            <p:cNvSpPr txBox="1"/>
            <p:nvPr/>
          </p:nvSpPr>
          <p:spPr>
            <a:xfrm>
              <a:off x="1776577" y="2906734"/>
              <a:ext cx="483297" cy="184666"/>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Production</a:t>
              </a:r>
            </a:p>
          </p:txBody>
        </p:sp>
        <p:grpSp>
          <p:nvGrpSpPr>
            <p:cNvPr id="63" name="Groupe 62"/>
            <p:cNvGrpSpPr/>
            <p:nvPr/>
          </p:nvGrpSpPr>
          <p:grpSpPr>
            <a:xfrm>
              <a:off x="617220" y="3055127"/>
              <a:ext cx="1642654" cy="396000"/>
              <a:chOff x="617220" y="3055127"/>
              <a:chExt cx="1642654" cy="396000"/>
            </a:xfrm>
          </p:grpSpPr>
          <p:cxnSp>
            <p:nvCxnSpPr>
              <p:cNvPr id="51" name="Connecteur droit 50"/>
              <p:cNvCxnSpPr/>
              <p:nvPr/>
            </p:nvCxnSpPr>
            <p:spPr>
              <a:xfrm flipH="1">
                <a:off x="1125416" y="3055127"/>
                <a:ext cx="179212"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1583662" y="3055127"/>
                <a:ext cx="180000" cy="396000"/>
              </a:xfrm>
              <a:prstGeom prst="line">
                <a:avLst/>
              </a:prstGeom>
              <a:ln>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6" name="Connecteur droit 5"/>
              <p:cNvCxnSpPr/>
              <p:nvPr/>
            </p:nvCxnSpPr>
            <p:spPr>
              <a:xfrm>
                <a:off x="617220" y="3058714"/>
                <a:ext cx="1642654" cy="0"/>
              </a:xfrm>
              <a:prstGeom prst="line">
                <a:avLst/>
              </a:prstGeom>
              <a:ln>
                <a:solidFill>
                  <a:srgbClr val="F2C400"/>
                </a:solidFill>
              </a:ln>
            </p:spPr>
            <p:style>
              <a:lnRef idx="2">
                <a:schemeClr val="accent6"/>
              </a:lnRef>
              <a:fillRef idx="0">
                <a:schemeClr val="accent6"/>
              </a:fillRef>
              <a:effectRef idx="1">
                <a:schemeClr val="accent6"/>
              </a:effectRef>
              <a:fontRef idx="minor">
                <a:schemeClr val="tx1"/>
              </a:fontRef>
            </p:style>
          </p:cxnSp>
        </p:grpSp>
      </p:grpSp>
      <p:sp>
        <p:nvSpPr>
          <p:cNvPr id="188" name="Rectangle 187"/>
          <p:cNvSpPr/>
          <p:nvPr/>
        </p:nvSpPr>
        <p:spPr>
          <a:xfrm>
            <a:off x="6867184" y="3010458"/>
            <a:ext cx="1728000" cy="1716505"/>
          </a:xfrm>
          <a:prstGeom prst="rect">
            <a:avLst/>
          </a:prstGeom>
          <a:solidFill>
            <a:srgbClr val="AAD3F4"/>
          </a:solidFill>
          <a:ln>
            <a:solidFill>
              <a:srgbClr val="AAD3F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4" name="Rectangle 153"/>
          <p:cNvSpPr/>
          <p:nvPr/>
        </p:nvSpPr>
        <p:spPr>
          <a:xfrm>
            <a:off x="6912198" y="3065895"/>
            <a:ext cx="1647473" cy="34638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100" b="1" dirty="0">
                <a:solidFill>
                  <a:srgbClr val="1565A7"/>
                </a:solidFill>
                <a:latin typeface="Arial Narrow" panose="020B0606020202030204" pitchFamily="34" charset="0"/>
              </a:rPr>
              <a:t>Simulation activités professionnelles</a:t>
            </a:r>
          </a:p>
        </p:txBody>
      </p:sp>
      <p:pic>
        <p:nvPicPr>
          <p:cNvPr id="189" name="Image 188"/>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93586" y="3478270"/>
            <a:ext cx="399482" cy="399482"/>
          </a:xfrm>
          <a:prstGeom prst="rect">
            <a:avLst/>
          </a:prstGeom>
        </p:spPr>
      </p:pic>
      <p:pic>
        <p:nvPicPr>
          <p:cNvPr id="190" name="Image 189"/>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66643" y="3927957"/>
            <a:ext cx="399482" cy="399482"/>
          </a:xfrm>
          <a:prstGeom prst="rect">
            <a:avLst/>
          </a:prstGeom>
        </p:spPr>
      </p:pic>
      <p:pic>
        <p:nvPicPr>
          <p:cNvPr id="191" name="Image 190"/>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38389" y="3526103"/>
            <a:ext cx="316645" cy="316645"/>
          </a:xfrm>
          <a:prstGeom prst="rect">
            <a:avLst/>
          </a:prstGeom>
        </p:spPr>
      </p:pic>
      <p:pic>
        <p:nvPicPr>
          <p:cNvPr id="192" name="Image 191"/>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93784" y="3986229"/>
            <a:ext cx="341210" cy="341210"/>
          </a:xfrm>
          <a:prstGeom prst="rect">
            <a:avLst/>
          </a:prstGeom>
        </p:spPr>
      </p:pic>
      <p:pic>
        <p:nvPicPr>
          <p:cNvPr id="193" name="Image 192"/>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12914" y="3971843"/>
            <a:ext cx="334080" cy="334080"/>
          </a:xfrm>
          <a:prstGeom prst="rect">
            <a:avLst/>
          </a:prstGeom>
        </p:spPr>
      </p:pic>
      <p:pic>
        <p:nvPicPr>
          <p:cNvPr id="196" name="Image 195"/>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344" y="3916845"/>
            <a:ext cx="373510" cy="373510"/>
          </a:xfrm>
          <a:prstGeom prst="rect">
            <a:avLst/>
          </a:prstGeom>
        </p:spPr>
      </p:pic>
      <p:pic>
        <p:nvPicPr>
          <p:cNvPr id="197" name="Image 196"/>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18801" y="3469694"/>
            <a:ext cx="429464" cy="429464"/>
          </a:xfrm>
          <a:prstGeom prst="rect">
            <a:avLst/>
          </a:prstGeom>
        </p:spPr>
      </p:pic>
      <p:pic>
        <p:nvPicPr>
          <p:cNvPr id="198" name="Image 197"/>
          <p:cNvPicPr>
            <a:picLocks noChangeAspect="1"/>
          </p:cNvPicPr>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00355" y="3493858"/>
            <a:ext cx="381133" cy="381133"/>
          </a:xfrm>
          <a:prstGeom prst="rect">
            <a:avLst/>
          </a:prstGeom>
        </p:spPr>
      </p:pic>
      <p:sp>
        <p:nvSpPr>
          <p:cNvPr id="199" name="Rectangle 198"/>
          <p:cNvSpPr/>
          <p:nvPr/>
        </p:nvSpPr>
        <p:spPr>
          <a:xfrm>
            <a:off x="6914607" y="4361152"/>
            <a:ext cx="1647473" cy="346388"/>
          </a:xfrm>
          <a:prstGeom prst="rect">
            <a:avLst/>
          </a:prstGeom>
          <a:solidFill>
            <a:srgbClr val="1565A7"/>
          </a:solidFill>
          <a:ln w="9525">
            <a:solidFill>
              <a:srgbClr val="1565A7"/>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900" dirty="0">
                <a:solidFill>
                  <a:schemeClr val="bg1"/>
                </a:solidFill>
                <a:latin typeface="Arial Narrow" panose="020B0606020202030204" pitchFamily="34" charset="0"/>
              </a:rPr>
              <a:t>Gérer l’information - Traiter des donner Produire - Collaborer - Communiquer  </a:t>
            </a:r>
          </a:p>
        </p:txBody>
      </p:sp>
      <p:sp>
        <p:nvSpPr>
          <p:cNvPr id="200" name="ZoneTexte 199"/>
          <p:cNvSpPr txBox="1"/>
          <p:nvPr/>
        </p:nvSpPr>
        <p:spPr>
          <a:xfrm>
            <a:off x="7234697" y="1809648"/>
            <a:ext cx="551899" cy="276999"/>
          </a:xfrm>
          <a:prstGeom prst="rect">
            <a:avLst/>
          </a:prstGeom>
          <a:noFill/>
        </p:spPr>
        <p:txBody>
          <a:bodyPr wrap="square" rtlCol="0">
            <a:spAutoFit/>
          </a:bodyPr>
          <a:lstStyle/>
          <a:p>
            <a:r>
              <a:rPr lang="fr-FR" sz="600" dirty="0">
                <a:solidFill>
                  <a:srgbClr val="1565A7"/>
                </a:solidFill>
                <a:latin typeface="Arial Narrow" panose="020B0606020202030204" pitchFamily="34" charset="0"/>
              </a:rPr>
              <a:t>Enseignant</a:t>
            </a:r>
          </a:p>
          <a:p>
            <a:r>
              <a:rPr lang="fr-FR" sz="600" dirty="0">
                <a:solidFill>
                  <a:srgbClr val="1565A7"/>
                </a:solidFill>
                <a:latin typeface="Arial Narrow" panose="020B0606020202030204" pitchFamily="34" charset="0"/>
              </a:rPr>
              <a:t>Manager </a:t>
            </a:r>
          </a:p>
        </p:txBody>
      </p:sp>
      <p:sp>
        <p:nvSpPr>
          <p:cNvPr id="7" name="ZoneTexte 6"/>
          <p:cNvSpPr txBox="1"/>
          <p:nvPr/>
        </p:nvSpPr>
        <p:spPr>
          <a:xfrm>
            <a:off x="889155" y="4598361"/>
            <a:ext cx="5761061" cy="523220"/>
          </a:xfrm>
          <a:prstGeom prst="rect">
            <a:avLst/>
          </a:prstGeom>
          <a:noFill/>
        </p:spPr>
        <p:txBody>
          <a:bodyPr wrap="square" rtlCol="0">
            <a:spAutoFit/>
          </a:bodyPr>
          <a:lstStyle/>
          <a:p>
            <a:pPr algn="ctr"/>
            <a:r>
              <a:rPr lang="fr-FR" sz="1400" dirty="0">
                <a:solidFill>
                  <a:srgbClr val="1565A7"/>
                </a:solidFill>
              </a:rPr>
              <a:t>ENT : bouquet modulaire et extensible de services intégrés ou connectés et interopérables</a:t>
            </a:r>
            <a:r>
              <a:rPr lang="fr-FR" sz="1400" b="1" dirty="0">
                <a:solidFill>
                  <a:srgbClr val="1565A7"/>
                </a:solidFill>
              </a:rPr>
              <a:t> </a:t>
            </a:r>
            <a:r>
              <a:rPr lang="fr-FR" sz="1100" b="1" dirty="0">
                <a:solidFill>
                  <a:srgbClr val="1565A7"/>
                </a:solidFill>
              </a:rPr>
              <a:t>(Schéma directeur des ENT- </a:t>
            </a:r>
            <a:r>
              <a:rPr lang="fr-FR" sz="1100" b="1" dirty="0" err="1">
                <a:solidFill>
                  <a:srgbClr val="1565A7"/>
                </a:solidFill>
              </a:rPr>
              <a:t>Eduscol</a:t>
            </a:r>
            <a:r>
              <a:rPr lang="fr-FR" sz="1100" b="1" dirty="0">
                <a:solidFill>
                  <a:srgbClr val="1565A7"/>
                </a:solidFill>
              </a:rPr>
              <a:t>)</a:t>
            </a:r>
          </a:p>
        </p:txBody>
      </p:sp>
      <p:grpSp>
        <p:nvGrpSpPr>
          <p:cNvPr id="12" name="Groupe 11"/>
          <p:cNvGrpSpPr/>
          <p:nvPr/>
        </p:nvGrpSpPr>
        <p:grpSpPr>
          <a:xfrm>
            <a:off x="868141" y="1093442"/>
            <a:ext cx="5696283" cy="3403113"/>
            <a:chOff x="636784" y="908510"/>
            <a:chExt cx="5696283" cy="3403113"/>
          </a:xfrm>
        </p:grpSpPr>
        <p:pic>
          <p:nvPicPr>
            <p:cNvPr id="117" name="Image 116"/>
            <p:cNvPicPr>
              <a:picLocks noChangeAspect="1"/>
            </p:cNvPicPr>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8517" y="1587356"/>
              <a:ext cx="551789" cy="551789"/>
            </a:xfrm>
            <a:prstGeom prst="rect">
              <a:avLst/>
            </a:prstGeom>
          </p:spPr>
        </p:pic>
        <p:pic>
          <p:nvPicPr>
            <p:cNvPr id="5" name="Image 4"/>
            <p:cNvPicPr>
              <a:picLocks noChangeAspect="1"/>
            </p:cNvPicPr>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39269" y="1196458"/>
              <a:ext cx="781795" cy="781795"/>
            </a:xfrm>
            <a:prstGeom prst="rect">
              <a:avLst/>
            </a:prstGeom>
          </p:spPr>
        </p:pic>
        <p:grpSp>
          <p:nvGrpSpPr>
            <p:cNvPr id="80" name="Groupe 79"/>
            <p:cNvGrpSpPr/>
            <p:nvPr/>
          </p:nvGrpSpPr>
          <p:grpSpPr>
            <a:xfrm>
              <a:off x="5286862" y="908510"/>
              <a:ext cx="1036038" cy="877719"/>
              <a:chOff x="516576" y="2192058"/>
              <a:chExt cx="1008976" cy="1007200"/>
            </a:xfrm>
          </p:grpSpPr>
          <p:sp>
            <p:nvSpPr>
              <p:cNvPr id="81" name="ZoneTexte 80"/>
              <p:cNvSpPr txBox="1"/>
              <p:nvPr/>
            </p:nvSpPr>
            <p:spPr>
              <a:xfrm>
                <a:off x="516576" y="2891481"/>
                <a:ext cx="1008976" cy="307777"/>
              </a:xfrm>
              <a:prstGeom prst="rect">
                <a:avLst/>
              </a:prstGeom>
              <a:noFill/>
            </p:spPr>
            <p:txBody>
              <a:bodyPr wrap="square" rtlCol="0">
                <a:spAutoFit/>
              </a:bodyPr>
              <a:lstStyle/>
              <a:p>
                <a:r>
                  <a:rPr lang="fr-FR" sz="1400" b="1" dirty="0">
                    <a:solidFill>
                      <a:srgbClr val="1565A7"/>
                    </a:solidFill>
                    <a:latin typeface="Arial Narrow" panose="020B0606020202030204" pitchFamily="34" charset="0"/>
                  </a:rPr>
                  <a:t>Data center</a:t>
                </a:r>
              </a:p>
            </p:txBody>
          </p:sp>
          <p:pic>
            <p:nvPicPr>
              <p:cNvPr id="82" name="Image 81"/>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4832" y="2192058"/>
                <a:ext cx="775360" cy="775360"/>
              </a:xfrm>
              <a:prstGeom prst="rect">
                <a:avLst/>
              </a:prstGeom>
            </p:spPr>
          </p:pic>
        </p:grpSp>
        <p:pic>
          <p:nvPicPr>
            <p:cNvPr id="83" name="Image 82"/>
            <p:cNvPicPr>
              <a:picLocks noChangeAspect="1"/>
            </p:cNvPicPr>
            <p:nvPr/>
          </p:nvPicPr>
          <p:blipFill>
            <a:blip r:embed="rId2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636784" y="1571760"/>
              <a:ext cx="5696283" cy="2739863"/>
            </a:xfrm>
            <a:prstGeom prst="rect">
              <a:avLst/>
            </a:prstGeom>
          </p:spPr>
        </p:pic>
        <p:pic>
          <p:nvPicPr>
            <p:cNvPr id="84" name="Image62"/>
            <p:cNvPicPr>
              <a:picLocks noChangeAspect="1"/>
            </p:cNvPicPr>
            <p:nvPr/>
          </p:nvPicPr>
          <p:blipFill rotWithShape="1">
            <a:blip r:embed="rId22">
              <a:clrChange>
                <a:clrFrom>
                  <a:srgbClr val="F9F9F8"/>
                </a:clrFrom>
                <a:clrTo>
                  <a:srgbClr val="F9F9F8">
                    <a:alpha val="0"/>
                  </a:srgbClr>
                </a:clrTo>
              </a:clrChange>
            </a:blip>
            <a:srcRect l="14263" t="5933" r="12567" b="41151"/>
            <a:stretch/>
          </p:blipFill>
          <p:spPr>
            <a:xfrm>
              <a:off x="2495709" y="2655789"/>
              <a:ext cx="500063" cy="381000"/>
            </a:xfrm>
            <a:prstGeom prst="rect">
              <a:avLst/>
            </a:prstGeom>
          </p:spPr>
        </p:pic>
        <p:sp>
          <p:nvSpPr>
            <p:cNvPr id="85" name="ZoneTexte 84"/>
            <p:cNvSpPr txBox="1"/>
            <p:nvPr/>
          </p:nvSpPr>
          <p:spPr>
            <a:xfrm>
              <a:off x="1347534" y="3634562"/>
              <a:ext cx="2364357" cy="276999"/>
            </a:xfrm>
            <a:prstGeom prst="rect">
              <a:avLst/>
            </a:prstGeom>
            <a:noFill/>
          </p:spPr>
          <p:txBody>
            <a:bodyPr wrap="square" rtlCol="0">
              <a:spAutoFit/>
            </a:bodyPr>
            <a:lstStyle/>
            <a:p>
              <a:pPr algn="ctr"/>
              <a:r>
                <a:rPr lang="fr-FR" sz="1200" b="1" dirty="0">
                  <a:solidFill>
                    <a:srgbClr val="E03A39"/>
                  </a:solidFill>
                  <a:latin typeface="Bahnschrift SemiBold Condensed" panose="020B0502040204020203" pitchFamily="34" charset="0"/>
                </a:rPr>
                <a:t>Espace documentaire    </a:t>
              </a:r>
              <a:r>
                <a:rPr lang="fr-FR" sz="1200" b="1" dirty="0">
                  <a:solidFill>
                    <a:srgbClr val="702A87"/>
                  </a:solidFill>
                  <a:latin typeface="Bahnschrift SemiBold Condensed" panose="020B0502040204020203" pitchFamily="34" charset="0"/>
                </a:rPr>
                <a:t>Poste-fichiers</a:t>
              </a:r>
              <a:r>
                <a:rPr lang="fr-FR" sz="1200" b="1" dirty="0">
                  <a:solidFill>
                    <a:srgbClr val="E03A39"/>
                  </a:solidFill>
                  <a:latin typeface="Bahnschrift SemiBold Condensed" panose="020B0502040204020203" pitchFamily="34" charset="0"/>
                </a:rPr>
                <a:t> </a:t>
              </a:r>
            </a:p>
          </p:txBody>
        </p:sp>
        <p:sp>
          <p:nvSpPr>
            <p:cNvPr id="86" name="ZoneTexte 85"/>
            <p:cNvSpPr txBox="1"/>
            <p:nvPr/>
          </p:nvSpPr>
          <p:spPr>
            <a:xfrm>
              <a:off x="2354623" y="3035087"/>
              <a:ext cx="802752" cy="276999"/>
            </a:xfrm>
            <a:prstGeom prst="rect">
              <a:avLst/>
            </a:prstGeom>
            <a:noFill/>
          </p:spPr>
          <p:txBody>
            <a:bodyPr wrap="square" rtlCol="0">
              <a:spAutoFit/>
            </a:bodyPr>
            <a:lstStyle/>
            <a:p>
              <a:pPr algn="ctr"/>
              <a:r>
                <a:rPr lang="fr-FR" sz="1200" b="1" dirty="0">
                  <a:solidFill>
                    <a:srgbClr val="EBBE41"/>
                  </a:solidFill>
                  <a:latin typeface="Bahnschrift SemiBold Condensed" panose="020B0502040204020203" pitchFamily="34" charset="0"/>
                </a:rPr>
                <a:t>Messagerie</a:t>
              </a:r>
            </a:p>
          </p:txBody>
        </p:sp>
        <p:sp>
          <p:nvSpPr>
            <p:cNvPr id="87" name="ZoneTexte 86"/>
            <p:cNvSpPr txBox="1"/>
            <p:nvPr/>
          </p:nvSpPr>
          <p:spPr>
            <a:xfrm>
              <a:off x="2288689" y="2373749"/>
              <a:ext cx="662922" cy="276999"/>
            </a:xfrm>
            <a:prstGeom prst="rect">
              <a:avLst/>
            </a:prstGeom>
            <a:noFill/>
          </p:spPr>
          <p:txBody>
            <a:bodyPr wrap="square" rtlCol="0">
              <a:spAutoFit/>
            </a:bodyPr>
            <a:lstStyle/>
            <a:p>
              <a:pPr algn="ctr"/>
              <a:r>
                <a:rPr lang="fr-FR" sz="1200" b="1" dirty="0">
                  <a:solidFill>
                    <a:srgbClr val="FF8500"/>
                  </a:solidFill>
                  <a:latin typeface="Bahnschrift SemiBold Condensed" panose="020B0502040204020203" pitchFamily="34" charset="0"/>
                </a:rPr>
                <a:t>Agenda</a:t>
              </a:r>
            </a:p>
          </p:txBody>
        </p:sp>
        <p:pic>
          <p:nvPicPr>
            <p:cNvPr id="88" name="Image 87"/>
            <p:cNvPicPr>
              <a:picLocks noChangeAspect="1"/>
            </p:cNvPicPr>
            <p:nvPr/>
          </p:nvPicPr>
          <p:blipFill>
            <a:blip r:embed="rId23"/>
            <a:stretch>
              <a:fillRect/>
            </a:stretch>
          </p:blipFill>
          <p:spPr>
            <a:xfrm flipH="1">
              <a:off x="1724924" y="2629587"/>
              <a:ext cx="603045" cy="468000"/>
            </a:xfrm>
            <a:prstGeom prst="rect">
              <a:avLst/>
            </a:prstGeom>
          </p:spPr>
        </p:pic>
        <p:pic>
          <p:nvPicPr>
            <p:cNvPr id="89" name="Image 88"/>
            <p:cNvPicPr>
              <a:picLocks noChangeAspect="1"/>
            </p:cNvPicPr>
            <p:nvPr/>
          </p:nvPicPr>
          <p:blipFill>
            <a:blip r:embed="rId24">
              <a:clrChange>
                <a:clrFrom>
                  <a:srgbClr val="F9F9F9"/>
                </a:clrFrom>
                <a:clrTo>
                  <a:srgbClr val="F9F9F9">
                    <a:alpha val="0"/>
                  </a:srgbClr>
                </a:clrTo>
              </a:clrChange>
            </a:blip>
            <a:stretch>
              <a:fillRect/>
            </a:stretch>
          </p:blipFill>
          <p:spPr>
            <a:xfrm>
              <a:off x="2408937" y="2030780"/>
              <a:ext cx="437561" cy="468000"/>
            </a:xfrm>
            <a:prstGeom prst="rect">
              <a:avLst/>
            </a:prstGeom>
          </p:spPr>
        </p:pic>
        <p:pic>
          <p:nvPicPr>
            <p:cNvPr id="90" name="Image153"/>
            <p:cNvPicPr>
              <a:picLocks noChangeAspect="1"/>
            </p:cNvPicPr>
            <p:nvPr/>
          </p:nvPicPr>
          <p:blipFill rotWithShape="1">
            <a:blip r:embed="rId25">
              <a:clrChange>
                <a:clrFrom>
                  <a:srgbClr val="F9F9F9"/>
                </a:clrFrom>
                <a:clrTo>
                  <a:srgbClr val="F9F9F9">
                    <a:alpha val="0"/>
                  </a:srgbClr>
                </a:clrTo>
              </a:clrChange>
            </a:blip>
            <a:srcRect l="18553" t="5269" r="22756" b="40492"/>
            <a:stretch/>
          </p:blipFill>
          <p:spPr>
            <a:xfrm>
              <a:off x="1884968" y="3388626"/>
              <a:ext cx="450454" cy="301004"/>
            </a:xfrm>
            <a:prstGeom prst="rect">
              <a:avLst/>
            </a:prstGeom>
          </p:spPr>
        </p:pic>
        <p:pic>
          <p:nvPicPr>
            <p:cNvPr id="91" name="Image586"/>
            <p:cNvPicPr>
              <a:picLocks noChangeAspect="1"/>
            </p:cNvPicPr>
            <p:nvPr/>
          </p:nvPicPr>
          <p:blipFill rotWithShape="1">
            <a:blip r:embed="rId26">
              <a:clrChange>
                <a:clrFrom>
                  <a:srgbClr val="FAF9F8"/>
                </a:clrFrom>
                <a:clrTo>
                  <a:srgbClr val="FAF9F8">
                    <a:alpha val="0"/>
                  </a:srgbClr>
                </a:clrTo>
              </a:clrChange>
            </a:blip>
            <a:srcRect l="12425" t="3567" r="16569" b="41531"/>
            <a:stretch/>
          </p:blipFill>
          <p:spPr>
            <a:xfrm>
              <a:off x="1199872" y="3015587"/>
              <a:ext cx="471488" cy="395287"/>
            </a:xfrm>
            <a:prstGeom prst="rect">
              <a:avLst/>
            </a:prstGeom>
          </p:spPr>
        </p:pic>
        <p:pic>
          <p:nvPicPr>
            <p:cNvPr id="92" name="Image625"/>
            <p:cNvPicPr>
              <a:picLocks noChangeAspect="1"/>
            </p:cNvPicPr>
            <p:nvPr/>
          </p:nvPicPr>
          <p:blipFill rotWithShape="1">
            <a:blip r:embed="rId27">
              <a:clrChange>
                <a:clrFrom>
                  <a:srgbClr val="F9F9F9"/>
                </a:clrFrom>
                <a:clrTo>
                  <a:srgbClr val="F9F9F9">
                    <a:alpha val="0"/>
                  </a:srgbClr>
                </a:clrTo>
              </a:clrChange>
            </a:blip>
            <a:srcRect l="9983" r="17800" b="44395"/>
            <a:stretch/>
          </p:blipFill>
          <p:spPr>
            <a:xfrm>
              <a:off x="2766675" y="3258492"/>
              <a:ext cx="485776" cy="400358"/>
            </a:xfrm>
            <a:prstGeom prst="rect">
              <a:avLst/>
            </a:prstGeom>
          </p:spPr>
        </p:pic>
        <p:sp>
          <p:nvSpPr>
            <p:cNvPr id="93" name="ZoneTexte 92"/>
            <p:cNvSpPr txBox="1"/>
            <p:nvPr/>
          </p:nvSpPr>
          <p:spPr>
            <a:xfrm>
              <a:off x="1133785" y="3380387"/>
              <a:ext cx="661918" cy="276999"/>
            </a:xfrm>
            <a:prstGeom prst="rect">
              <a:avLst/>
            </a:prstGeom>
            <a:noFill/>
          </p:spPr>
          <p:txBody>
            <a:bodyPr wrap="square" rtlCol="0">
              <a:spAutoFit/>
            </a:bodyPr>
            <a:lstStyle/>
            <a:p>
              <a:pPr algn="ctr"/>
              <a:r>
                <a:rPr lang="fr-FR" sz="1200" b="1" dirty="0">
                  <a:solidFill>
                    <a:srgbClr val="E03A39"/>
                  </a:solidFill>
                  <a:latin typeface="Bahnschrift SemiBold Condensed" panose="020B0502040204020203" pitchFamily="34" charset="0"/>
                </a:rPr>
                <a:t>Casier</a:t>
              </a:r>
            </a:p>
          </p:txBody>
        </p:sp>
        <p:sp>
          <p:nvSpPr>
            <p:cNvPr id="94" name="ZoneTexte 93"/>
            <p:cNvSpPr txBox="1"/>
            <p:nvPr/>
          </p:nvSpPr>
          <p:spPr>
            <a:xfrm>
              <a:off x="1639239" y="2943844"/>
              <a:ext cx="661918" cy="276999"/>
            </a:xfrm>
            <a:prstGeom prst="rect">
              <a:avLst/>
            </a:prstGeom>
            <a:noFill/>
          </p:spPr>
          <p:txBody>
            <a:bodyPr wrap="square" rtlCol="0">
              <a:spAutoFit/>
            </a:bodyPr>
            <a:lstStyle/>
            <a:p>
              <a:pPr algn="ctr"/>
              <a:r>
                <a:rPr lang="fr-FR" sz="1200" b="1" dirty="0">
                  <a:solidFill>
                    <a:srgbClr val="11528F"/>
                  </a:solidFill>
                  <a:latin typeface="Bahnschrift SemiBold Condensed" panose="020B0502040204020203" pitchFamily="34" charset="0"/>
                </a:rPr>
                <a:t>Forum</a:t>
              </a:r>
            </a:p>
          </p:txBody>
        </p:sp>
        <p:pic>
          <p:nvPicPr>
            <p:cNvPr id="95" name="Image 94"/>
            <p:cNvPicPr>
              <a:picLocks noChangeAspect="1"/>
            </p:cNvPicPr>
            <p:nvPr/>
          </p:nvPicPr>
          <p:blipFill>
            <a:blip r:embed="rId2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70156" y="1886955"/>
              <a:ext cx="641735" cy="641735"/>
            </a:xfrm>
            <a:prstGeom prst="rect">
              <a:avLst/>
            </a:prstGeom>
          </p:spPr>
        </p:pic>
        <p:sp>
          <p:nvSpPr>
            <p:cNvPr id="96" name="ZoneTexte 95"/>
            <p:cNvSpPr txBox="1"/>
            <p:nvPr/>
          </p:nvSpPr>
          <p:spPr>
            <a:xfrm>
              <a:off x="3089306" y="2454364"/>
              <a:ext cx="449023" cy="276999"/>
            </a:xfrm>
            <a:prstGeom prst="rect">
              <a:avLst/>
            </a:prstGeom>
            <a:noFill/>
          </p:spPr>
          <p:txBody>
            <a:bodyPr wrap="square" rtlCol="0">
              <a:spAutoFit/>
            </a:bodyPr>
            <a:lstStyle/>
            <a:p>
              <a:pPr algn="ctr"/>
              <a:r>
                <a:rPr lang="fr-FR" sz="1200" b="1" dirty="0">
                  <a:solidFill>
                    <a:schemeClr val="accent2"/>
                  </a:solidFill>
                  <a:latin typeface="Bahnschrift SemiBold Condensed" panose="020B0502040204020203" pitchFamily="34" charset="0"/>
                </a:rPr>
                <a:t>GED</a:t>
              </a:r>
            </a:p>
          </p:txBody>
        </p:sp>
        <p:pic>
          <p:nvPicPr>
            <p:cNvPr id="97" name="Image 96"/>
            <p:cNvPicPr>
              <a:picLocks noChangeAspect="1"/>
            </p:cNvPicPr>
            <p:nvPr/>
          </p:nvPicPr>
          <p:blipFill>
            <a:blip r:embed="rId2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18098" y="2629587"/>
              <a:ext cx="589507" cy="535915"/>
            </a:xfrm>
            <a:prstGeom prst="rect">
              <a:avLst/>
            </a:prstGeom>
          </p:spPr>
        </p:pic>
        <p:sp>
          <p:nvSpPr>
            <p:cNvPr id="98" name="ZoneTexte 97"/>
            <p:cNvSpPr txBox="1"/>
            <p:nvPr/>
          </p:nvSpPr>
          <p:spPr>
            <a:xfrm>
              <a:off x="3210840" y="3133875"/>
              <a:ext cx="1012583" cy="400110"/>
            </a:xfrm>
            <a:prstGeom prst="rect">
              <a:avLst/>
            </a:prstGeom>
            <a:noFill/>
          </p:spPr>
          <p:txBody>
            <a:bodyPr wrap="square" rtlCol="0">
              <a:spAutoFit/>
            </a:bodyPr>
            <a:lstStyle/>
            <a:p>
              <a:pPr algn="ctr">
                <a:lnSpc>
                  <a:spcPts val="1200"/>
                </a:lnSpc>
              </a:pPr>
              <a:r>
                <a:rPr lang="fr-FR" sz="1200" b="1" dirty="0">
                  <a:solidFill>
                    <a:srgbClr val="11528F"/>
                  </a:solidFill>
                  <a:latin typeface="Bahnschrift SemiBold Condensed" panose="020B0502040204020203" pitchFamily="34" charset="0"/>
                </a:rPr>
                <a:t>Application </a:t>
              </a:r>
              <a:br>
                <a:rPr lang="fr-FR" sz="1200" b="1" dirty="0">
                  <a:solidFill>
                    <a:srgbClr val="11528F"/>
                  </a:solidFill>
                  <a:latin typeface="Bahnschrift SemiBold Condensed" panose="020B0502040204020203" pitchFamily="34" charset="0"/>
                </a:rPr>
              </a:br>
              <a:r>
                <a:rPr lang="fr-FR" sz="1200" b="1" dirty="0">
                  <a:solidFill>
                    <a:srgbClr val="11528F"/>
                  </a:solidFill>
                  <a:latin typeface="Bahnschrift SemiBold Condensed" panose="020B0502040204020203" pitchFamily="34" charset="0"/>
                </a:rPr>
                <a:t>vie scolaire</a:t>
              </a:r>
            </a:p>
          </p:txBody>
        </p:sp>
        <p:sp>
          <p:nvSpPr>
            <p:cNvPr id="100" name="ZoneTexte 99"/>
            <p:cNvSpPr txBox="1"/>
            <p:nvPr/>
          </p:nvSpPr>
          <p:spPr>
            <a:xfrm>
              <a:off x="4161296" y="3237234"/>
              <a:ext cx="1012583" cy="246221"/>
            </a:xfrm>
            <a:prstGeom prst="rect">
              <a:avLst/>
            </a:prstGeom>
            <a:noFill/>
          </p:spPr>
          <p:txBody>
            <a:bodyPr wrap="square" rtlCol="0">
              <a:spAutoFit/>
            </a:bodyPr>
            <a:lstStyle/>
            <a:p>
              <a:pPr algn="ctr">
                <a:lnSpc>
                  <a:spcPts val="1200"/>
                </a:lnSpc>
              </a:pPr>
              <a:r>
                <a:rPr lang="fr-FR" sz="1200" b="1" dirty="0">
                  <a:solidFill>
                    <a:schemeClr val="accent6">
                      <a:lumMod val="75000"/>
                    </a:schemeClr>
                  </a:solidFill>
                  <a:latin typeface="Bahnschrift SemiBold Condensed" panose="020B0502040204020203" pitchFamily="34" charset="0"/>
                </a:rPr>
                <a:t>Visioconférence</a:t>
              </a:r>
            </a:p>
          </p:txBody>
        </p:sp>
        <p:pic>
          <p:nvPicPr>
            <p:cNvPr id="101" name="Image 100"/>
            <p:cNvPicPr>
              <a:picLocks noChangeAspect="1"/>
            </p:cNvPicPr>
            <p:nvPr/>
          </p:nvPicPr>
          <p:blipFill>
            <a:blip r:embed="rId30">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30238" y="2745806"/>
              <a:ext cx="627823" cy="627823"/>
            </a:xfrm>
            <a:prstGeom prst="rect">
              <a:avLst/>
            </a:prstGeom>
          </p:spPr>
        </p:pic>
        <p:pic>
          <p:nvPicPr>
            <p:cNvPr id="102" name="Image 101"/>
            <p:cNvPicPr>
              <a:picLocks noChangeAspect="1"/>
            </p:cNvPicPr>
            <p:nvPr/>
          </p:nvPicPr>
          <p:blipFill>
            <a:blip r:embed="rId31">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37754" y="2796127"/>
              <a:ext cx="561217" cy="561217"/>
            </a:xfrm>
            <a:prstGeom prst="rect">
              <a:avLst/>
            </a:prstGeom>
          </p:spPr>
        </p:pic>
        <p:sp>
          <p:nvSpPr>
            <p:cNvPr id="103" name="ZoneTexte 102"/>
            <p:cNvSpPr txBox="1"/>
            <p:nvPr/>
          </p:nvSpPr>
          <p:spPr>
            <a:xfrm>
              <a:off x="5095234" y="3341085"/>
              <a:ext cx="1012583" cy="246221"/>
            </a:xfrm>
            <a:prstGeom prst="rect">
              <a:avLst/>
            </a:prstGeom>
            <a:noFill/>
          </p:spPr>
          <p:txBody>
            <a:bodyPr wrap="square" rtlCol="0">
              <a:spAutoFit/>
            </a:bodyPr>
            <a:lstStyle/>
            <a:p>
              <a:pPr algn="ctr">
                <a:lnSpc>
                  <a:spcPts val="1200"/>
                </a:lnSpc>
              </a:pPr>
              <a:r>
                <a:rPr lang="fr-FR" sz="1200" b="1" dirty="0">
                  <a:solidFill>
                    <a:srgbClr val="11528F"/>
                  </a:solidFill>
                  <a:latin typeface="Bahnschrift SemiBold Condensed" panose="020B0502040204020203" pitchFamily="34" charset="0"/>
                </a:rPr>
                <a:t>Chat</a:t>
              </a:r>
            </a:p>
          </p:txBody>
        </p:sp>
        <p:grpSp>
          <p:nvGrpSpPr>
            <p:cNvPr id="104" name="Groupe 103"/>
            <p:cNvGrpSpPr/>
            <p:nvPr/>
          </p:nvGrpSpPr>
          <p:grpSpPr>
            <a:xfrm>
              <a:off x="4025886" y="1786275"/>
              <a:ext cx="1838477" cy="866363"/>
              <a:chOff x="4585286" y="867764"/>
              <a:chExt cx="1838477" cy="866363"/>
            </a:xfrm>
          </p:grpSpPr>
          <p:pic>
            <p:nvPicPr>
              <p:cNvPr id="105" name="Image 104"/>
              <p:cNvPicPr>
                <a:picLocks noChangeAspect="1"/>
              </p:cNvPicPr>
              <p:nvPr/>
            </p:nvPicPr>
            <p:blipFill>
              <a:blip r:embed="rId21" cstate="print">
                <a:clrChange>
                  <a:clrFrom>
                    <a:srgbClr val="000000">
                      <a:alpha val="0"/>
                    </a:srgbClr>
                  </a:clrFrom>
                  <a:clrTo>
                    <a:srgbClr val="000000">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4585286" y="874947"/>
                <a:ext cx="1750563" cy="842006"/>
              </a:xfrm>
              <a:prstGeom prst="rect">
                <a:avLst/>
              </a:prstGeom>
            </p:spPr>
          </p:pic>
          <p:pic>
            <p:nvPicPr>
              <p:cNvPr id="106" name="Image 105"/>
              <p:cNvPicPr>
                <a:picLocks noChangeAspect="1"/>
              </p:cNvPicPr>
              <p:nvPr/>
            </p:nvPicPr>
            <p:blipFill>
              <a:blip r:embed="rId32">
                <a:clrChange>
                  <a:clrFrom>
                    <a:srgbClr val="000000">
                      <a:alpha val="0"/>
                    </a:srgbClr>
                  </a:clrFrom>
                  <a:clrTo>
                    <a:srgbClr val="000000">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96363" y="867764"/>
                <a:ext cx="744796" cy="744796"/>
              </a:xfrm>
              <a:prstGeom prst="rect">
                <a:avLst/>
              </a:prstGeom>
            </p:spPr>
          </p:pic>
          <p:sp>
            <p:nvSpPr>
              <p:cNvPr id="107" name="ZoneTexte 106"/>
              <p:cNvSpPr txBox="1"/>
              <p:nvPr/>
            </p:nvSpPr>
            <p:spPr>
              <a:xfrm>
                <a:off x="5268761" y="1272462"/>
                <a:ext cx="1155002" cy="461665"/>
              </a:xfrm>
              <a:prstGeom prst="rect">
                <a:avLst/>
              </a:prstGeom>
              <a:noFill/>
            </p:spPr>
            <p:txBody>
              <a:bodyPr wrap="square" rtlCol="0">
                <a:spAutoFit/>
              </a:bodyPr>
              <a:lstStyle/>
              <a:p>
                <a:pPr algn="ctr"/>
                <a:r>
                  <a:rPr lang="fr-FR" sz="1200" b="1" dirty="0">
                    <a:solidFill>
                      <a:schemeClr val="accent3">
                        <a:lumMod val="75000"/>
                      </a:schemeClr>
                    </a:solidFill>
                    <a:latin typeface="Bahnschrift SemiBold Condensed" panose="020B0502040204020203" pitchFamily="34" charset="0"/>
                  </a:rPr>
                  <a:t>Application métier</a:t>
                </a:r>
              </a:p>
              <a:p>
                <a:pPr algn="ctr"/>
                <a:r>
                  <a:rPr lang="fr-FR" sz="1200" b="1" dirty="0">
                    <a:solidFill>
                      <a:schemeClr val="accent3">
                        <a:lumMod val="75000"/>
                      </a:schemeClr>
                    </a:solidFill>
                    <a:latin typeface="Bahnschrift SemiBold Condensed" panose="020B0502040204020203" pitchFamily="34" charset="0"/>
                  </a:rPr>
                  <a:t>PGI</a:t>
                </a:r>
              </a:p>
            </p:txBody>
          </p:sp>
        </p:grpSp>
        <p:sp>
          <p:nvSpPr>
            <p:cNvPr id="109" name="ZoneTexte 108"/>
            <p:cNvSpPr txBox="1"/>
            <p:nvPr/>
          </p:nvSpPr>
          <p:spPr>
            <a:xfrm>
              <a:off x="3400487" y="4018393"/>
              <a:ext cx="2496379" cy="246221"/>
            </a:xfrm>
            <a:prstGeom prst="rect">
              <a:avLst/>
            </a:prstGeom>
            <a:noFill/>
          </p:spPr>
          <p:txBody>
            <a:bodyPr wrap="square" rtlCol="0">
              <a:spAutoFit/>
            </a:bodyPr>
            <a:lstStyle/>
            <a:p>
              <a:pPr algn="ctr">
                <a:lnSpc>
                  <a:spcPts val="1200"/>
                </a:lnSpc>
              </a:pPr>
              <a:r>
                <a:rPr lang="fr-FR" sz="1200" b="1" dirty="0">
                  <a:solidFill>
                    <a:srgbClr val="11528F"/>
                  </a:solidFill>
                  <a:latin typeface="Bahnschrift SemiBold Condensed" panose="020B0502040204020203" pitchFamily="34" charset="0"/>
                </a:rPr>
                <a:t>Suite bureautique</a:t>
              </a:r>
            </a:p>
          </p:txBody>
        </p:sp>
        <p:pic>
          <p:nvPicPr>
            <p:cNvPr id="11" name="Image 10"/>
            <p:cNvPicPr>
              <a:picLocks noChangeAspect="1"/>
            </p:cNvPicPr>
            <p:nvPr/>
          </p:nvPicPr>
          <p:blipFill rotWithShape="1">
            <a:blip r:embed="rId33">
              <a:extLst>
                <a:ext uri="{28A0092B-C50C-407E-A947-70E740481C1C}">
                  <a14:useLocalDpi xmlns:a14="http://schemas.microsoft.com/office/drawing/2010/main" val="0"/>
                </a:ext>
              </a:extLst>
            </a:blip>
            <a:srcRect/>
            <a:stretch/>
          </p:blipFill>
          <p:spPr>
            <a:xfrm>
              <a:off x="3792296" y="3634562"/>
              <a:ext cx="1739133" cy="364414"/>
            </a:xfrm>
            <a:prstGeom prst="rect">
              <a:avLst/>
            </a:prstGeom>
          </p:spPr>
        </p:pic>
      </p:grpSp>
      <p:grpSp>
        <p:nvGrpSpPr>
          <p:cNvPr id="99" name="Groupe 98"/>
          <p:cNvGrpSpPr/>
          <p:nvPr/>
        </p:nvGrpSpPr>
        <p:grpSpPr>
          <a:xfrm>
            <a:off x="3166532" y="1323921"/>
            <a:ext cx="1915796" cy="727074"/>
            <a:chOff x="0" y="0"/>
            <a:chExt cx="1916325" cy="727417"/>
          </a:xfrm>
        </p:grpSpPr>
        <p:pic>
          <p:nvPicPr>
            <p:cNvPr id="110" name="Image 109"/>
            <p:cNvPicPr>
              <a:picLocks noChangeAspect="1"/>
            </p:cNvPicPr>
            <p:nvPr/>
          </p:nvPicPr>
          <p:blipFill>
            <a:blip r:embed="rId21" cstate="print">
              <a:clrChange>
                <a:clrFrom>
                  <a:srgbClr val="000000">
                    <a:alpha val="0"/>
                  </a:srgbClr>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195209" y="30822"/>
              <a:ext cx="1567180" cy="696595"/>
            </a:xfrm>
            <a:prstGeom prst="rect">
              <a:avLst/>
            </a:prstGeom>
          </p:spPr>
        </p:pic>
        <p:pic>
          <p:nvPicPr>
            <p:cNvPr id="111" name="Image 110"/>
            <p:cNvPicPr>
              <a:picLocks noChangeAspect="1"/>
            </p:cNvPicPr>
            <p:nvPr/>
          </p:nvPicPr>
          <p:blipFill>
            <a:blip r:embed="rId32">
              <a:clrChange>
                <a:clrFrom>
                  <a:srgbClr val="000000">
                    <a:alpha val="0"/>
                  </a:srgbClr>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6724" y="0"/>
              <a:ext cx="481330" cy="444500"/>
            </a:xfrm>
            <a:prstGeom prst="rect">
              <a:avLst/>
            </a:prstGeom>
          </p:spPr>
        </p:pic>
        <p:sp>
          <p:nvSpPr>
            <p:cNvPr id="112" name="ZoneTexte 106"/>
            <p:cNvSpPr txBox="1"/>
            <p:nvPr/>
          </p:nvSpPr>
          <p:spPr>
            <a:xfrm>
              <a:off x="0" y="308225"/>
              <a:ext cx="1916325" cy="382134"/>
            </a:xfrm>
            <a:prstGeom prst="rect">
              <a:avLst/>
            </a:prstGeom>
            <a:noFill/>
          </p:spPr>
          <p:txBody>
            <a:bodyPr wrap="square" rtlCol="0">
              <a:noAutofit/>
            </a:bodyPr>
            <a:lstStyle/>
            <a:p>
              <a:pPr algn="ctr">
                <a:spcAft>
                  <a:spcPts val="0"/>
                </a:spcAft>
              </a:pPr>
              <a:r>
                <a:rPr lang="fr-FR" sz="1000" b="1" kern="1200">
                  <a:solidFill>
                    <a:srgbClr val="31859C"/>
                  </a:solidFill>
                  <a:effectLst/>
                  <a:latin typeface="Arial Narrow" panose="020B0606020202030204" pitchFamily="34" charset="0"/>
                  <a:ea typeface="Times New Roman" panose="02020603050405020304" pitchFamily="18" charset="0"/>
                  <a:cs typeface="Times New Roman" panose="02020603050405020304" pitchFamily="18" charset="0"/>
                </a:rPr>
                <a:t>Simulateur administratif</a:t>
              </a:r>
              <a:endParaRPr lang="fr-FR" sz="1200">
                <a:effectLst/>
                <a:latin typeface="Times New Roman" panose="02020603050405020304" pitchFamily="18" charset="0"/>
                <a:ea typeface="Times New Roman" panose="02020603050405020304" pitchFamily="18" charset="0"/>
              </a:endParaRPr>
            </a:p>
            <a:p>
              <a:pPr algn="ctr">
                <a:spcAft>
                  <a:spcPts val="0"/>
                </a:spcAft>
              </a:pPr>
              <a:r>
                <a:rPr lang="fr-FR" sz="900" b="1" kern="1200">
                  <a:solidFill>
                    <a:srgbClr val="31859C"/>
                  </a:solidFill>
                  <a:effectLst/>
                  <a:latin typeface="Arial Narrow" panose="020B0606020202030204" pitchFamily="34" charset="0"/>
                  <a:ea typeface="Times New Roman" panose="02020603050405020304" pitchFamily="18" charset="0"/>
                  <a:cs typeface="Times New Roman" panose="02020603050405020304" pitchFamily="18" charset="0"/>
                </a:rPr>
                <a:t>TVA EDI, Banque en ligne, …</a:t>
              </a:r>
              <a:endParaRPr lang="fr-FR" sz="1200">
                <a:effectLst/>
                <a:latin typeface="Times New Roman" panose="02020603050405020304" pitchFamily="18" charset="0"/>
                <a:ea typeface="Times New Roman" panose="02020603050405020304" pitchFamily="18" charset="0"/>
              </a:endParaRPr>
            </a:p>
          </p:txBody>
        </p:sp>
      </p:grpSp>
      <p:pic>
        <p:nvPicPr>
          <p:cNvPr id="113" name="Image 112"/>
          <p:cNvPicPr/>
          <p:nvPr/>
        </p:nvPicPr>
        <p:blipFill>
          <a:blip r:embed="rId3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3638" y="3210898"/>
            <a:ext cx="727710" cy="770255"/>
          </a:xfrm>
          <a:prstGeom prst="rect">
            <a:avLst/>
          </a:prstGeom>
        </p:spPr>
      </p:pic>
      <p:sp>
        <p:nvSpPr>
          <p:cNvPr id="9" name="ZoneTexte 8"/>
          <p:cNvSpPr txBox="1"/>
          <p:nvPr/>
        </p:nvSpPr>
        <p:spPr>
          <a:xfrm>
            <a:off x="49349" y="816230"/>
            <a:ext cx="5897366" cy="646331"/>
          </a:xfrm>
          <a:prstGeom prst="rect">
            <a:avLst/>
          </a:prstGeom>
          <a:noFill/>
        </p:spPr>
        <p:txBody>
          <a:bodyPr wrap="square" rtlCol="0">
            <a:spAutoFit/>
          </a:bodyPr>
          <a:lstStyle/>
          <a:p>
            <a:r>
              <a:rPr lang="fr-FR" b="1" spc="-60" dirty="0">
                <a:solidFill>
                  <a:schemeClr val="accent6">
                    <a:lumMod val="75000"/>
                  </a:schemeClr>
                </a:solidFill>
              </a:rPr>
              <a:t>Aller vers un écosystème d’applications intégrées FULL </a:t>
            </a:r>
            <a:r>
              <a:rPr lang="fr-FR" b="1" i="1" spc="-60" dirty="0">
                <a:solidFill>
                  <a:schemeClr val="accent6">
                    <a:lumMod val="75000"/>
                  </a:schemeClr>
                </a:solidFill>
              </a:rPr>
              <a:t>WEB</a:t>
            </a:r>
            <a:r>
              <a:rPr lang="fr-FR" b="1" spc="-60" dirty="0">
                <a:solidFill>
                  <a:schemeClr val="accent6">
                    <a:lumMod val="75000"/>
                  </a:schemeClr>
                </a:solidFill>
              </a:rPr>
              <a:t> </a:t>
            </a:r>
          </a:p>
          <a:p>
            <a:r>
              <a:rPr lang="fr-FR" b="1" spc="-60" dirty="0">
                <a:solidFill>
                  <a:schemeClr val="accent6">
                    <a:lumMod val="75000"/>
                  </a:schemeClr>
                </a:solidFill>
              </a:rPr>
              <a:t>Faciliter la continuité DANS et HORS la classe</a:t>
            </a:r>
            <a:endParaRPr lang="fr-FR" b="1" dirty="0">
              <a:solidFill>
                <a:schemeClr val="accent6">
                  <a:lumMod val="75000"/>
                </a:schemeClr>
              </a:solidFill>
            </a:endParaRPr>
          </a:p>
        </p:txBody>
      </p:sp>
      <p:pic>
        <p:nvPicPr>
          <p:cNvPr id="114" name="Image 113"/>
          <p:cNvPicPr>
            <a:picLocks noChangeAspect="1"/>
          </p:cNvPicPr>
          <p:nvPr/>
        </p:nvPicPr>
        <p:blipFill>
          <a:blip r:embed="rId3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2428427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9490" y="94518"/>
            <a:ext cx="7881400" cy="652327"/>
          </a:xfrm>
        </p:spPr>
        <p:txBody>
          <a:bodyPr/>
          <a:lstStyle/>
          <a:p>
            <a:r>
              <a:rPr lang="fr-FR" dirty="0"/>
              <a:t>Offre « </a:t>
            </a:r>
            <a:r>
              <a:rPr lang="fr-FR" dirty="0" err="1"/>
              <a:t>pgi</a:t>
            </a:r>
            <a:r>
              <a:rPr lang="fr-FR" dirty="0"/>
              <a:t> » disponible actuellement</a:t>
            </a:r>
          </a:p>
        </p:txBody>
      </p:sp>
      <p:graphicFrame>
        <p:nvGraphicFramePr>
          <p:cNvPr id="3" name="Tableau 2"/>
          <p:cNvGraphicFramePr>
            <a:graphicFrameLocks noGrp="1"/>
          </p:cNvGraphicFramePr>
          <p:nvPr>
            <p:extLst>
              <p:ext uri="{D42A27DB-BD31-4B8C-83A1-F6EECF244321}">
                <p14:modId xmlns:p14="http://schemas.microsoft.com/office/powerpoint/2010/main" val="2579758054"/>
              </p:ext>
            </p:extLst>
          </p:nvPr>
        </p:nvGraphicFramePr>
        <p:xfrm>
          <a:off x="75545" y="835320"/>
          <a:ext cx="8989453" cy="4137666"/>
        </p:xfrm>
        <a:graphic>
          <a:graphicData uri="http://schemas.openxmlformats.org/drawingml/2006/table">
            <a:tbl>
              <a:tblPr firstRow="1" firstCol="1" bandRow="1">
                <a:tableStyleId>{5940675A-B579-460E-94D1-54222C63F5DA}</a:tableStyleId>
              </a:tblPr>
              <a:tblGrid>
                <a:gridCol w="805401">
                  <a:extLst>
                    <a:ext uri="{9D8B030D-6E8A-4147-A177-3AD203B41FA5}">
                      <a16:colId xmlns:a16="http://schemas.microsoft.com/office/drawing/2014/main" val="1008879218"/>
                    </a:ext>
                  </a:extLst>
                </a:gridCol>
                <a:gridCol w="2046013">
                  <a:extLst>
                    <a:ext uri="{9D8B030D-6E8A-4147-A177-3AD203B41FA5}">
                      <a16:colId xmlns:a16="http://schemas.microsoft.com/office/drawing/2014/main" val="802947130"/>
                    </a:ext>
                  </a:extLst>
                </a:gridCol>
                <a:gridCol w="2046013">
                  <a:extLst>
                    <a:ext uri="{9D8B030D-6E8A-4147-A177-3AD203B41FA5}">
                      <a16:colId xmlns:a16="http://schemas.microsoft.com/office/drawing/2014/main" val="1588518642"/>
                    </a:ext>
                  </a:extLst>
                </a:gridCol>
                <a:gridCol w="2046013">
                  <a:extLst>
                    <a:ext uri="{9D8B030D-6E8A-4147-A177-3AD203B41FA5}">
                      <a16:colId xmlns:a16="http://schemas.microsoft.com/office/drawing/2014/main" val="1630409597"/>
                    </a:ext>
                  </a:extLst>
                </a:gridCol>
                <a:gridCol w="2046013">
                  <a:extLst>
                    <a:ext uri="{9D8B030D-6E8A-4147-A177-3AD203B41FA5}">
                      <a16:colId xmlns:a16="http://schemas.microsoft.com/office/drawing/2014/main" val="2674518390"/>
                    </a:ext>
                  </a:extLst>
                </a:gridCol>
              </a:tblGrid>
              <a:tr h="215564">
                <a:tc>
                  <a:txBody>
                    <a:bodyPr/>
                    <a:lstStyle/>
                    <a:p>
                      <a:pPr>
                        <a:spcAft>
                          <a:spcPts val="0"/>
                        </a:spcAft>
                      </a:pPr>
                      <a:r>
                        <a:rPr lang="fr-FR" sz="1200" dirty="0">
                          <a:solidFill>
                            <a:schemeClr val="tx1">
                              <a:lumMod val="75000"/>
                              <a:lumOff val="25000"/>
                            </a:schemeClr>
                          </a:solidFill>
                          <a:effectLst/>
                          <a:latin typeface="+mn-lt"/>
                        </a:rPr>
                        <a:t> </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200" b="1" dirty="0">
                          <a:solidFill>
                            <a:schemeClr val="tx1">
                              <a:lumMod val="75000"/>
                              <a:lumOff val="25000"/>
                            </a:schemeClr>
                          </a:solidFill>
                          <a:effectLst/>
                          <a:latin typeface="+mn-lt"/>
                        </a:rPr>
                        <a:t>ODOO</a:t>
                      </a:r>
                      <a:endParaRPr lang="fr-FR" sz="1200" b="1"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200" b="1" dirty="0">
                          <a:solidFill>
                            <a:schemeClr val="tx1">
                              <a:lumMod val="75000"/>
                              <a:lumOff val="25000"/>
                            </a:schemeClr>
                          </a:solidFill>
                          <a:effectLst/>
                          <a:latin typeface="+mn-lt"/>
                        </a:rPr>
                        <a:t>EDUCINTEL</a:t>
                      </a:r>
                      <a:endParaRPr lang="fr-FR" sz="1200" b="1"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200" b="1" dirty="0">
                          <a:solidFill>
                            <a:schemeClr val="tx1">
                              <a:lumMod val="75000"/>
                              <a:lumOff val="25000"/>
                            </a:schemeClr>
                          </a:solidFill>
                          <a:effectLst/>
                          <a:latin typeface="+mn-lt"/>
                        </a:rPr>
                        <a:t>EBP</a:t>
                      </a:r>
                      <a:endParaRPr lang="fr-FR" sz="1200" b="1"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200" b="1" dirty="0">
                          <a:solidFill>
                            <a:schemeClr val="tx1">
                              <a:lumMod val="75000"/>
                              <a:lumOff val="25000"/>
                            </a:schemeClr>
                          </a:solidFill>
                          <a:effectLst/>
                          <a:latin typeface="+mn-lt"/>
                        </a:rPr>
                        <a:t>CEGID</a:t>
                      </a:r>
                      <a:endParaRPr lang="fr-FR" sz="1200" b="1"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872828"/>
                  </a:ext>
                </a:extLst>
              </a:tr>
              <a:tr h="617393">
                <a:tc>
                  <a:txBody>
                    <a:bodyPr/>
                    <a:lstStyle/>
                    <a:p>
                      <a:pPr>
                        <a:spcAft>
                          <a:spcPts val="0"/>
                        </a:spcAft>
                      </a:pPr>
                      <a:r>
                        <a:rPr lang="fr-FR" sz="1200" dirty="0">
                          <a:solidFill>
                            <a:schemeClr val="tx1">
                              <a:lumMod val="75000"/>
                              <a:lumOff val="25000"/>
                            </a:schemeClr>
                          </a:solidFill>
                          <a:effectLst/>
                          <a:latin typeface="+mn-lt"/>
                        </a:rPr>
                        <a:t>Solution technique</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200" b="1" dirty="0">
                          <a:solidFill>
                            <a:schemeClr val="tx1">
                              <a:lumMod val="75000"/>
                              <a:lumOff val="25000"/>
                            </a:schemeClr>
                          </a:solidFill>
                          <a:effectLst/>
                          <a:latin typeface="+mn-lt"/>
                        </a:rPr>
                        <a:t>Full </a:t>
                      </a:r>
                      <a:r>
                        <a:rPr lang="fr-FR" sz="1200" b="1" i="1" dirty="0">
                          <a:solidFill>
                            <a:schemeClr val="tx1">
                              <a:lumMod val="75000"/>
                              <a:lumOff val="25000"/>
                            </a:schemeClr>
                          </a:solidFill>
                          <a:effectLst/>
                          <a:latin typeface="+mn-lt"/>
                        </a:rPr>
                        <a:t>Web</a:t>
                      </a:r>
                    </a:p>
                    <a:p>
                      <a:pPr algn="ctr">
                        <a:spcAft>
                          <a:spcPts val="0"/>
                        </a:spcAft>
                      </a:pPr>
                      <a:r>
                        <a:rPr lang="fr-FR" sz="1200" dirty="0">
                          <a:solidFill>
                            <a:schemeClr val="tx1">
                              <a:lumMod val="75000"/>
                              <a:lumOff val="25000"/>
                            </a:schemeClr>
                          </a:solidFill>
                          <a:effectLst/>
                          <a:latin typeface="+mn-lt"/>
                        </a:rPr>
                        <a:t>Mise à jour tous les ans de la version</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200" b="1" dirty="0">
                          <a:solidFill>
                            <a:schemeClr val="tx1">
                              <a:lumMod val="75000"/>
                              <a:lumOff val="25000"/>
                            </a:schemeClr>
                          </a:solidFill>
                          <a:effectLst/>
                          <a:latin typeface="+mn-lt"/>
                        </a:rPr>
                        <a:t>Full </a:t>
                      </a:r>
                      <a:r>
                        <a:rPr lang="fr-FR" sz="1200" b="1" i="1" dirty="0">
                          <a:solidFill>
                            <a:schemeClr val="tx1">
                              <a:lumMod val="75000"/>
                              <a:lumOff val="25000"/>
                            </a:schemeClr>
                          </a:solidFill>
                          <a:effectLst/>
                          <a:latin typeface="+mn-lt"/>
                        </a:rPr>
                        <a:t>Web</a:t>
                      </a:r>
                    </a:p>
                    <a:p>
                      <a:pPr algn="ctr">
                        <a:spcAft>
                          <a:spcPts val="0"/>
                        </a:spcAft>
                      </a:pPr>
                      <a:r>
                        <a:rPr lang="fr-FR" sz="1200" dirty="0">
                          <a:solidFill>
                            <a:schemeClr val="tx1">
                              <a:lumMod val="75000"/>
                              <a:lumOff val="25000"/>
                            </a:schemeClr>
                          </a:solidFill>
                          <a:effectLst/>
                          <a:latin typeface="+mn-lt"/>
                        </a:rPr>
                        <a:t>Mise à jour et maintenance en continue</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200" b="1" dirty="0">
                          <a:solidFill>
                            <a:schemeClr val="tx1">
                              <a:lumMod val="75000"/>
                              <a:lumOff val="25000"/>
                            </a:schemeClr>
                          </a:solidFill>
                          <a:effectLst/>
                          <a:latin typeface="+mn-lt"/>
                        </a:rPr>
                        <a:t>Client serveur</a:t>
                      </a:r>
                    </a:p>
                    <a:p>
                      <a:pPr algn="ctr">
                        <a:spcAft>
                          <a:spcPts val="0"/>
                        </a:spcAft>
                      </a:pPr>
                      <a:r>
                        <a:rPr lang="fr-FR" sz="1200" dirty="0">
                          <a:solidFill>
                            <a:schemeClr val="tx1">
                              <a:lumMod val="75000"/>
                              <a:lumOff val="25000"/>
                            </a:schemeClr>
                          </a:solidFill>
                          <a:effectLst/>
                          <a:latin typeface="+mn-lt"/>
                        </a:rPr>
                        <a:t>Mise à jour ponctuelle</a:t>
                      </a:r>
                    </a:p>
                    <a:p>
                      <a:pPr algn="ctr">
                        <a:spcAft>
                          <a:spcPts val="0"/>
                        </a:spcAft>
                      </a:pPr>
                      <a:r>
                        <a:rPr lang="fr-FR" sz="1200" dirty="0">
                          <a:solidFill>
                            <a:schemeClr val="tx1">
                              <a:lumMod val="75000"/>
                              <a:lumOff val="25000"/>
                            </a:schemeClr>
                          </a:solidFill>
                          <a:effectLst/>
                          <a:latin typeface="+mn-lt"/>
                        </a:rPr>
                        <a:t>Maintenance sur site</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200" b="1" dirty="0">
                          <a:solidFill>
                            <a:schemeClr val="tx1">
                              <a:lumMod val="75000"/>
                              <a:lumOff val="25000"/>
                            </a:schemeClr>
                          </a:solidFill>
                          <a:effectLst/>
                          <a:latin typeface="+mn-lt"/>
                        </a:rPr>
                        <a:t>Client serveur</a:t>
                      </a:r>
                    </a:p>
                    <a:p>
                      <a:pPr algn="ctr">
                        <a:spcAft>
                          <a:spcPts val="0"/>
                        </a:spcAft>
                      </a:pPr>
                      <a:r>
                        <a:rPr lang="fr-FR" sz="1200" dirty="0">
                          <a:solidFill>
                            <a:schemeClr val="tx1">
                              <a:lumMod val="75000"/>
                              <a:lumOff val="25000"/>
                            </a:schemeClr>
                          </a:solidFill>
                          <a:effectLst/>
                          <a:latin typeface="+mn-lt"/>
                        </a:rPr>
                        <a:t>Mise à jour ponctuelle</a:t>
                      </a:r>
                    </a:p>
                    <a:p>
                      <a:pPr algn="ctr">
                        <a:spcAft>
                          <a:spcPts val="0"/>
                        </a:spcAft>
                      </a:pPr>
                      <a:r>
                        <a:rPr lang="fr-FR" sz="1200" dirty="0">
                          <a:solidFill>
                            <a:schemeClr val="tx1">
                              <a:lumMod val="75000"/>
                              <a:lumOff val="25000"/>
                            </a:schemeClr>
                          </a:solidFill>
                          <a:effectLst/>
                          <a:latin typeface="+mn-lt"/>
                        </a:rPr>
                        <a:t>Maintenance sur site</a:t>
                      </a: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6259849"/>
                  </a:ext>
                </a:extLst>
              </a:tr>
              <a:tr h="796105">
                <a:tc>
                  <a:txBody>
                    <a:bodyPr/>
                    <a:lstStyle/>
                    <a:p>
                      <a:pPr>
                        <a:spcAft>
                          <a:spcPts val="0"/>
                        </a:spcAft>
                      </a:pPr>
                      <a:r>
                        <a:rPr lang="fr-FR" sz="1200" dirty="0">
                          <a:solidFill>
                            <a:schemeClr val="tx1">
                              <a:lumMod val="75000"/>
                              <a:lumOff val="25000"/>
                            </a:schemeClr>
                          </a:solidFill>
                          <a:effectLst/>
                          <a:latin typeface="+mn-lt"/>
                        </a:rPr>
                        <a:t>Module</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fr-FR" sz="1200" dirty="0">
                          <a:solidFill>
                            <a:schemeClr val="tx1">
                              <a:lumMod val="75000"/>
                              <a:lumOff val="25000"/>
                            </a:schemeClr>
                          </a:solidFill>
                          <a:effectLst/>
                          <a:latin typeface="+mn-lt"/>
                        </a:rPr>
                        <a:t>Modules variables au choix parmi</a:t>
                      </a:r>
                      <a:r>
                        <a:rPr lang="fr-FR" sz="1200" baseline="0" dirty="0">
                          <a:solidFill>
                            <a:schemeClr val="tx1">
                              <a:lumMod val="75000"/>
                              <a:lumOff val="25000"/>
                            </a:schemeClr>
                          </a:solidFill>
                          <a:effectLst/>
                          <a:latin typeface="+mn-lt"/>
                        </a:rPr>
                        <a:t> 20 propositions</a:t>
                      </a:r>
                      <a:endParaRPr lang="fr-FR" sz="1200" dirty="0">
                        <a:solidFill>
                          <a:schemeClr val="tx1">
                            <a:lumMod val="75000"/>
                            <a:lumOff val="25000"/>
                          </a:schemeClr>
                        </a:solidFill>
                        <a:effectLst/>
                        <a:latin typeface="+mn-lt"/>
                      </a:endParaRPr>
                    </a:p>
                    <a:p>
                      <a:pPr>
                        <a:spcAft>
                          <a:spcPts val="0"/>
                        </a:spcAft>
                      </a:pPr>
                      <a:r>
                        <a:rPr lang="fr-FR" sz="1200" dirty="0">
                          <a:solidFill>
                            <a:schemeClr val="tx1">
                              <a:lumMod val="75000"/>
                              <a:lumOff val="25000"/>
                            </a:schemeClr>
                          </a:solidFill>
                          <a:effectLst/>
                          <a:latin typeface="+mn-lt"/>
                        </a:rPr>
                        <a:t>CRM, SRM, RH,</a:t>
                      </a:r>
                      <a:r>
                        <a:rPr lang="fr-FR" sz="1200" baseline="0" dirty="0">
                          <a:solidFill>
                            <a:schemeClr val="tx1">
                              <a:lumMod val="75000"/>
                              <a:lumOff val="25000"/>
                            </a:schemeClr>
                          </a:solidFill>
                          <a:effectLst/>
                          <a:latin typeface="+mn-lt"/>
                        </a:rPr>
                        <a:t> comptabilité, Paye, e-commerce, …</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200" dirty="0">
                          <a:solidFill>
                            <a:schemeClr val="tx1">
                              <a:lumMod val="75000"/>
                              <a:lumOff val="25000"/>
                            </a:schemeClr>
                          </a:solidFill>
                          <a:effectLst/>
                          <a:latin typeface="+mn-lt"/>
                        </a:rPr>
                        <a:t>PGI (</a:t>
                      </a:r>
                      <a:r>
                        <a:rPr lang="fr-FR" sz="1200" dirty="0" err="1">
                          <a:solidFill>
                            <a:schemeClr val="tx1">
                              <a:lumMod val="75000"/>
                              <a:lumOff val="25000"/>
                            </a:schemeClr>
                          </a:solidFill>
                          <a:effectLst/>
                          <a:latin typeface="+mn-lt"/>
                        </a:rPr>
                        <a:t>Oodo</a:t>
                      </a:r>
                      <a:r>
                        <a:rPr lang="fr-FR" sz="1200" dirty="0">
                          <a:solidFill>
                            <a:schemeClr val="tx1">
                              <a:lumMod val="75000"/>
                              <a:lumOff val="25000"/>
                            </a:schemeClr>
                          </a:solidFill>
                          <a:effectLst/>
                          <a:latin typeface="+mn-lt"/>
                        </a:rPr>
                        <a:t>)</a:t>
                      </a:r>
                      <a:r>
                        <a:rPr lang="fr-FR" sz="1200" baseline="0" dirty="0">
                          <a:solidFill>
                            <a:schemeClr val="tx1">
                              <a:lumMod val="75000"/>
                              <a:lumOff val="25000"/>
                            </a:schemeClr>
                          </a:solidFill>
                          <a:effectLst/>
                          <a:latin typeface="+mn-lt"/>
                        </a:rPr>
                        <a:t> </a:t>
                      </a:r>
                      <a:r>
                        <a:rPr lang="fr-FR" sz="1200" dirty="0">
                          <a:solidFill>
                            <a:schemeClr val="tx1">
                              <a:lumMod val="75000"/>
                              <a:lumOff val="25000"/>
                            </a:schemeClr>
                          </a:solidFill>
                          <a:effectLst/>
                          <a:latin typeface="+mn-lt"/>
                        </a:rPr>
                        <a:t>adapté au besoin de formation du référentiel</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fr-FR" sz="1200" dirty="0">
                          <a:solidFill>
                            <a:schemeClr val="tx1">
                              <a:lumMod val="75000"/>
                              <a:lumOff val="25000"/>
                            </a:schemeClr>
                          </a:solidFill>
                          <a:effectLst/>
                          <a:latin typeface="+mn-lt"/>
                        </a:rPr>
                        <a:t>7 modules proposés</a:t>
                      </a:r>
                      <a:r>
                        <a:rPr lang="fr-FR" sz="1200" baseline="0" dirty="0">
                          <a:solidFill>
                            <a:schemeClr val="tx1">
                              <a:lumMod val="75000"/>
                              <a:lumOff val="25000"/>
                            </a:schemeClr>
                          </a:solidFill>
                          <a:effectLst/>
                          <a:latin typeface="+mn-lt"/>
                        </a:rPr>
                        <a:t> : </a:t>
                      </a:r>
                      <a:endParaRPr lang="fr-FR" sz="1200" dirty="0">
                        <a:solidFill>
                          <a:schemeClr val="tx1">
                            <a:lumMod val="75000"/>
                            <a:lumOff val="25000"/>
                          </a:schemeClr>
                        </a:solidFill>
                        <a:effectLst/>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a:solidFill>
                            <a:schemeClr val="tx1">
                              <a:lumMod val="75000"/>
                              <a:lumOff val="25000"/>
                            </a:schemeClr>
                          </a:solidFill>
                          <a:effectLst/>
                          <a:latin typeface="+mn-lt"/>
                        </a:rPr>
                        <a:t>Gestion commerciale, CRM,</a:t>
                      </a:r>
                      <a:r>
                        <a:rPr lang="fr-FR" sz="1200" baseline="0" dirty="0">
                          <a:solidFill>
                            <a:schemeClr val="tx1">
                              <a:lumMod val="75000"/>
                              <a:lumOff val="25000"/>
                            </a:schemeClr>
                          </a:solidFill>
                          <a:effectLst/>
                          <a:latin typeface="+mn-lt"/>
                        </a:rPr>
                        <a:t> </a:t>
                      </a:r>
                      <a:r>
                        <a:rPr lang="fr-FR" sz="1200" dirty="0">
                          <a:solidFill>
                            <a:schemeClr val="tx1">
                              <a:lumMod val="75000"/>
                              <a:lumOff val="25000"/>
                            </a:schemeClr>
                          </a:solidFill>
                          <a:effectLst/>
                          <a:latin typeface="+mn-lt"/>
                        </a:rPr>
                        <a:t>paye</a:t>
                      </a:r>
                    </a:p>
                    <a:p>
                      <a:pPr>
                        <a:spcAft>
                          <a:spcPts val="0"/>
                        </a:spcAft>
                      </a:pPr>
                      <a:r>
                        <a:rPr lang="fr-FR" sz="1200" dirty="0">
                          <a:solidFill>
                            <a:schemeClr val="tx1">
                              <a:lumMod val="75000"/>
                              <a:lumOff val="25000"/>
                            </a:schemeClr>
                          </a:solidFill>
                          <a:effectLst/>
                          <a:latin typeface="+mn-lt"/>
                        </a:rPr>
                        <a:t>comptabilité, Immobilisation,</a:t>
                      </a:r>
                      <a:r>
                        <a:rPr lang="fr-FR" sz="1200" baseline="0" dirty="0">
                          <a:solidFill>
                            <a:schemeClr val="tx1">
                              <a:lumMod val="75000"/>
                              <a:lumOff val="25000"/>
                            </a:schemeClr>
                          </a:solidFill>
                          <a:effectLst/>
                          <a:latin typeface="+mn-lt"/>
                        </a:rPr>
                        <a:t> é</a:t>
                      </a:r>
                      <a:r>
                        <a:rPr lang="fr-FR" sz="1200" dirty="0">
                          <a:solidFill>
                            <a:schemeClr val="tx1">
                              <a:lumMod val="75000"/>
                              <a:lumOff val="25000"/>
                            </a:schemeClr>
                          </a:solidFill>
                          <a:effectLst/>
                          <a:latin typeface="+mn-lt"/>
                        </a:rPr>
                        <a:t>tat financier,</a:t>
                      </a:r>
                      <a:r>
                        <a:rPr lang="fr-FR" sz="1200" baseline="0" dirty="0">
                          <a:solidFill>
                            <a:schemeClr val="tx1">
                              <a:lumMod val="75000"/>
                              <a:lumOff val="25000"/>
                            </a:schemeClr>
                          </a:solidFill>
                          <a:effectLst/>
                          <a:latin typeface="+mn-lt"/>
                        </a:rPr>
                        <a:t> </a:t>
                      </a:r>
                      <a:r>
                        <a:rPr lang="fr-FR" sz="1200" dirty="0">
                          <a:solidFill>
                            <a:schemeClr val="tx1">
                              <a:lumMod val="75000"/>
                              <a:lumOff val="25000"/>
                            </a:schemeClr>
                          </a:solidFill>
                          <a:effectLst/>
                          <a:latin typeface="+mn-lt"/>
                        </a:rPr>
                        <a:t>Business plan</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spcAft>
                          <a:spcPts val="0"/>
                        </a:spcAft>
                      </a:pPr>
                      <a:r>
                        <a:rPr lang="fr-FR" sz="1200" dirty="0">
                          <a:solidFill>
                            <a:schemeClr val="tx1">
                              <a:lumMod val="75000"/>
                              <a:lumOff val="25000"/>
                            </a:schemeClr>
                          </a:solidFill>
                          <a:effectLst/>
                          <a:latin typeface="+mn-lt"/>
                        </a:rPr>
                        <a:t>Quadra entreprise</a:t>
                      </a:r>
                    </a:p>
                    <a:p>
                      <a:pPr>
                        <a:spcAft>
                          <a:spcPts val="0"/>
                        </a:spcAft>
                      </a:pPr>
                      <a:r>
                        <a:rPr lang="fr-FR" sz="1200" dirty="0">
                          <a:solidFill>
                            <a:schemeClr val="tx1">
                              <a:lumMod val="75000"/>
                              <a:lumOff val="25000"/>
                            </a:schemeClr>
                          </a:solidFill>
                          <a:effectLst/>
                          <a:latin typeface="+mn-lt"/>
                        </a:rPr>
                        <a:t>Modules proposés</a:t>
                      </a:r>
                      <a:r>
                        <a:rPr lang="fr-FR" sz="1200" baseline="0" dirty="0">
                          <a:solidFill>
                            <a:schemeClr val="tx1">
                              <a:lumMod val="75000"/>
                              <a:lumOff val="25000"/>
                            </a:schemeClr>
                          </a:solidFill>
                          <a:effectLst/>
                          <a:latin typeface="+mn-lt"/>
                        </a:rPr>
                        <a:t> :</a:t>
                      </a:r>
                      <a:r>
                        <a:rPr lang="fr-FR" sz="1200" dirty="0">
                          <a:solidFill>
                            <a:schemeClr val="tx1">
                              <a:lumMod val="75000"/>
                              <a:lumOff val="25000"/>
                            </a:schemeClr>
                          </a:solidFill>
                          <a:effectLst/>
                          <a:latin typeface="+mn-lt"/>
                        </a:rPr>
                        <a:t> Comptabilité, facturation, gestion commerciale</a:t>
                      </a:r>
                    </a:p>
                    <a:p>
                      <a:pPr>
                        <a:spcAft>
                          <a:spcPts val="0"/>
                        </a:spcAft>
                      </a:pPr>
                      <a:r>
                        <a:rPr lang="fr-FR" sz="1200" dirty="0">
                          <a:solidFill>
                            <a:schemeClr val="tx1">
                              <a:lumMod val="75000"/>
                              <a:lumOff val="25000"/>
                            </a:schemeClr>
                          </a:solidFill>
                          <a:effectLst/>
                          <a:latin typeface="+mn-lt"/>
                        </a:rPr>
                        <a:t>Paie .</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5229118"/>
                  </a:ext>
                </a:extLst>
              </a:tr>
              <a:tr h="1001175">
                <a:tc>
                  <a:txBody>
                    <a:bodyPr/>
                    <a:lstStyle/>
                    <a:p>
                      <a:pPr marL="0" indent="0">
                        <a:spcAft>
                          <a:spcPts val="0"/>
                        </a:spcAft>
                      </a:pPr>
                      <a:r>
                        <a:rPr lang="fr-FR" sz="1200" dirty="0">
                          <a:solidFill>
                            <a:schemeClr val="tx1">
                              <a:lumMod val="75000"/>
                              <a:lumOff val="25000"/>
                            </a:schemeClr>
                          </a:solidFill>
                          <a:effectLst/>
                          <a:latin typeface="+mn-lt"/>
                        </a:rPr>
                        <a:t>Simulateur </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fr-FR" sz="1200" dirty="0">
                          <a:solidFill>
                            <a:schemeClr val="tx1">
                              <a:lumMod val="75000"/>
                              <a:lumOff val="25000"/>
                            </a:schemeClr>
                          </a:solidFill>
                          <a:effectLst/>
                          <a:latin typeface="+mn-lt"/>
                        </a:rPr>
                        <a:t>Magasin en ligne (module e-commerce)</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spc="-40" dirty="0">
                          <a:solidFill>
                            <a:schemeClr val="tx1">
                              <a:lumMod val="75000"/>
                              <a:lumOff val="25000"/>
                            </a:schemeClr>
                          </a:solidFill>
                          <a:effectLst/>
                          <a:latin typeface="+mn-lt"/>
                        </a:rPr>
                        <a:t>Banque en ligne,</a:t>
                      </a:r>
                      <a:r>
                        <a:rPr lang="fr-FR" sz="1200" spc="-40" baseline="0" dirty="0">
                          <a:solidFill>
                            <a:schemeClr val="tx1">
                              <a:lumMod val="75000"/>
                              <a:lumOff val="25000"/>
                            </a:schemeClr>
                          </a:solidFill>
                          <a:effectLst/>
                          <a:latin typeface="+mn-lt"/>
                        </a:rPr>
                        <a:t> </a:t>
                      </a:r>
                      <a:r>
                        <a:rPr lang="fr-FR" sz="1200" spc="-40" dirty="0">
                          <a:solidFill>
                            <a:schemeClr val="tx1">
                              <a:lumMod val="75000"/>
                              <a:lumOff val="25000"/>
                            </a:schemeClr>
                          </a:solidFill>
                          <a:effectLst/>
                          <a:latin typeface="+mn-lt"/>
                        </a:rPr>
                        <a:t>Magasin en ligne,</a:t>
                      </a:r>
                      <a:r>
                        <a:rPr lang="fr-FR" sz="1200" spc="-40" baseline="0" dirty="0">
                          <a:solidFill>
                            <a:schemeClr val="tx1">
                              <a:lumMod val="75000"/>
                              <a:lumOff val="25000"/>
                            </a:schemeClr>
                          </a:solidFill>
                          <a:effectLst/>
                          <a:latin typeface="+mn-lt"/>
                        </a:rPr>
                        <a:t> </a:t>
                      </a:r>
                      <a:r>
                        <a:rPr lang="fr-FR" sz="1200" spc="-40" dirty="0">
                          <a:solidFill>
                            <a:schemeClr val="tx1">
                              <a:lumMod val="75000"/>
                              <a:lumOff val="25000"/>
                            </a:schemeClr>
                          </a:solidFill>
                          <a:effectLst/>
                          <a:latin typeface="+mn-lt"/>
                        </a:rPr>
                        <a:t>TVA en ligne, Wordpress,</a:t>
                      </a:r>
                      <a:endParaRPr lang="fr-FR" sz="1200" spc="-4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p>
                      <a:pPr>
                        <a:spcAft>
                          <a:spcPts val="0"/>
                        </a:spcAft>
                      </a:pPr>
                      <a:r>
                        <a:rPr lang="fr-FR" sz="1200" spc="-40" dirty="0">
                          <a:solidFill>
                            <a:schemeClr val="tx1">
                              <a:lumMod val="75000"/>
                              <a:lumOff val="25000"/>
                            </a:schemeClr>
                          </a:solidFill>
                          <a:effectLst/>
                          <a:latin typeface="+mn-lt"/>
                        </a:rPr>
                        <a:t>Déclaration salarié en ligne</a:t>
                      </a:r>
                    </a:p>
                    <a:p>
                      <a:pPr>
                        <a:spcAft>
                          <a:spcPts val="0"/>
                        </a:spcAft>
                      </a:pPr>
                      <a:r>
                        <a:rPr lang="fr-FR" sz="1200" spc="-40" dirty="0">
                          <a:solidFill>
                            <a:schemeClr val="tx1">
                              <a:lumMod val="75000"/>
                              <a:lumOff val="25000"/>
                            </a:schemeClr>
                          </a:solidFill>
                          <a:effectLst/>
                          <a:latin typeface="+mn-lt"/>
                        </a:rPr>
                        <a:t>Site </a:t>
                      </a:r>
                      <a:r>
                        <a:rPr lang="fr-FR" sz="1200" spc="-40" dirty="0" err="1">
                          <a:solidFill>
                            <a:schemeClr val="tx1">
                              <a:lumMod val="75000"/>
                              <a:lumOff val="25000"/>
                            </a:schemeClr>
                          </a:solidFill>
                          <a:effectLst/>
                          <a:latin typeface="+mn-lt"/>
                        </a:rPr>
                        <a:t>Openfisca</a:t>
                      </a:r>
                      <a:r>
                        <a:rPr lang="fr-FR" sz="1200" spc="-40" dirty="0">
                          <a:solidFill>
                            <a:schemeClr val="tx1">
                              <a:lumMod val="75000"/>
                              <a:lumOff val="25000"/>
                            </a:schemeClr>
                          </a:solidFill>
                          <a:effectLst/>
                          <a:latin typeface="+mn-lt"/>
                        </a:rPr>
                        <a:t> embarqué</a:t>
                      </a:r>
                    </a:p>
                    <a:p>
                      <a:pPr>
                        <a:spcAft>
                          <a:spcPts val="0"/>
                        </a:spcAft>
                      </a:pPr>
                      <a:r>
                        <a:rPr lang="fr-FR" sz="1200" spc="-40" dirty="0">
                          <a:solidFill>
                            <a:schemeClr val="tx1">
                              <a:lumMod val="75000"/>
                              <a:lumOff val="25000"/>
                            </a:schemeClr>
                          </a:solidFill>
                          <a:effectLst/>
                          <a:latin typeface="+mn-lt"/>
                        </a:rPr>
                        <a:t>Générateur d’activités</a:t>
                      </a: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200" dirty="0">
                          <a:solidFill>
                            <a:schemeClr val="tx1">
                              <a:lumMod val="75000"/>
                              <a:lumOff val="25000"/>
                            </a:schemeClr>
                          </a:solidFill>
                          <a:effectLst/>
                          <a:latin typeface="+mn-lt"/>
                        </a:rPr>
                        <a:t>Non</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200" dirty="0">
                          <a:solidFill>
                            <a:schemeClr val="tx1">
                              <a:lumMod val="75000"/>
                              <a:lumOff val="25000"/>
                            </a:schemeClr>
                          </a:solidFill>
                          <a:effectLst/>
                          <a:latin typeface="+mn-lt"/>
                        </a:rPr>
                        <a:t>non</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3142" marR="63142"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2615552"/>
                  </a:ext>
                </a:extLst>
              </a:tr>
              <a:tr h="1389134">
                <a:tc>
                  <a:txBody>
                    <a:bodyPr/>
                    <a:lstStyle/>
                    <a:p>
                      <a:pPr>
                        <a:spcAft>
                          <a:spcPts val="0"/>
                        </a:spcAft>
                      </a:pPr>
                      <a:r>
                        <a:rPr lang="fr-FR" sz="11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Tarif</a:t>
                      </a:r>
                      <a:endParaRPr lang="fr-FR" sz="1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2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Gratuit </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p>
                      <a:pPr algn="ctr">
                        <a:spcAft>
                          <a:spcPts val="0"/>
                        </a:spcAft>
                      </a:pPr>
                      <a:r>
                        <a:rPr lang="fr-FR" sz="12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p>
                      <a:pPr>
                        <a:spcAft>
                          <a:spcPts val="0"/>
                        </a:spcAft>
                      </a:pPr>
                      <a:r>
                        <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Base PGI hébergé 10 mois gratuitement renouvelable</a:t>
                      </a:r>
                    </a:p>
                    <a:p>
                      <a:pPr>
                        <a:spcAft>
                          <a:spcPts val="0"/>
                        </a:spcAft>
                      </a:pPr>
                      <a:r>
                        <a:rPr lang="fr-FR" sz="1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a:t>
                      </a:r>
                    </a:p>
                    <a:p>
                      <a:pPr>
                        <a:spcAft>
                          <a:spcPts val="0"/>
                        </a:spcAft>
                      </a:pPr>
                      <a:r>
                        <a:rPr lang="fr-FR" sz="1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2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Payant</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p>
                      <a:pPr algn="ctr">
                        <a:spcAft>
                          <a:spcPts val="0"/>
                        </a:spcAft>
                      </a:pPr>
                      <a:r>
                        <a:rPr lang="fr-FR" sz="12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p>
                      <a:pPr>
                        <a:spcAft>
                          <a:spcPts val="0"/>
                        </a:spcAft>
                      </a:pPr>
                      <a:r>
                        <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Solution full web portail bac</a:t>
                      </a:r>
                    </a:p>
                    <a:p>
                      <a:pPr>
                        <a:spcAft>
                          <a:spcPts val="0"/>
                        </a:spcAft>
                      </a:pPr>
                      <a:r>
                        <a:rPr lang="fr-FR" sz="1000" spc="-30" baseline="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jusqu'à 45 élèves -&gt; 600.00 € HT </a:t>
                      </a:r>
                      <a:br>
                        <a:rPr lang="fr-FR" sz="1000" spc="-30" baseline="0" dirty="0">
                          <a:solidFill>
                            <a:schemeClr val="tx1">
                              <a:lumMod val="75000"/>
                              <a:lumOff val="25000"/>
                            </a:schemeClr>
                          </a:solidFill>
                          <a:effectLst/>
                          <a:latin typeface="+mn-lt"/>
                          <a:ea typeface="Calibri" panose="020F0502020204030204" pitchFamily="34" charset="0"/>
                          <a:cs typeface="Times New Roman" panose="02020603050405020304" pitchFamily="18" charset="0"/>
                        </a:rPr>
                      </a:br>
                      <a:r>
                        <a:rPr lang="fr-FR" sz="1000" spc="-30" baseline="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entre 46 et 72 élèves -&gt; 800.00 € HT </a:t>
                      </a:r>
                      <a:br>
                        <a:rPr lang="fr-FR" sz="1000" spc="-30" baseline="0" dirty="0">
                          <a:solidFill>
                            <a:schemeClr val="tx1">
                              <a:lumMod val="75000"/>
                              <a:lumOff val="25000"/>
                            </a:schemeClr>
                          </a:solidFill>
                          <a:effectLst/>
                          <a:latin typeface="+mn-lt"/>
                          <a:ea typeface="Calibri" panose="020F0502020204030204" pitchFamily="34" charset="0"/>
                          <a:cs typeface="Times New Roman" panose="02020603050405020304" pitchFamily="18" charset="0"/>
                        </a:rPr>
                      </a:br>
                      <a:r>
                        <a:rPr lang="fr-FR" sz="1000" spc="-30" baseline="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entre 73 et 110 élèves -&gt; 1050.00 € HT</a:t>
                      </a:r>
                      <a:endParaRPr lang="fr-FR" sz="1100" spc="-30" baseline="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2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Payant</a:t>
                      </a:r>
                      <a:endPar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p>
                      <a:pPr algn="ctr">
                        <a:spcAft>
                          <a:spcPts val="0"/>
                        </a:spcAft>
                      </a:pPr>
                      <a:r>
                        <a:rPr lang="fr-FR" sz="11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a:t>
                      </a:r>
                      <a:endParaRPr lang="fr-FR" sz="1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p>
                      <a:pPr>
                        <a:spcAft>
                          <a:spcPts val="0"/>
                        </a:spcAft>
                      </a:pPr>
                      <a:r>
                        <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890€ la première année puis 690 € ou moins si convention de partenariat signé avec l’académie</a:t>
                      </a:r>
                    </a:p>
                    <a:p>
                      <a:pPr>
                        <a:spcAft>
                          <a:spcPts val="0"/>
                        </a:spcAft>
                      </a:pPr>
                      <a:r>
                        <a:rPr lang="fr-FR"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Offre full </a:t>
                      </a:r>
                      <a:r>
                        <a:rPr lang="fr-FR" sz="1000" i="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Web</a:t>
                      </a:r>
                      <a:r>
                        <a:rPr lang="fr-FR" sz="1000" baseline="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à venir d’ici 2 ans</a:t>
                      </a:r>
                      <a:endParaRPr lang="fr-FR"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fr-FR" sz="11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Payant</a:t>
                      </a:r>
                      <a:endParaRPr lang="fr-FR" sz="1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p>
                      <a:pPr algn="ctr">
                        <a:spcAft>
                          <a:spcPts val="0"/>
                        </a:spcAft>
                      </a:pPr>
                      <a:r>
                        <a:rPr lang="fr-FR" sz="11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a:t>
                      </a:r>
                      <a:endParaRPr lang="fr-FR" sz="1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p>
                      <a:pPr>
                        <a:spcAft>
                          <a:spcPts val="0"/>
                        </a:spcAft>
                      </a:pPr>
                      <a:r>
                        <a:rPr lang="fr-FR" sz="12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Licence sur site version 9 = 500 € par établissement</a:t>
                      </a:r>
                    </a:p>
                    <a:p>
                      <a:pPr>
                        <a:spcAft>
                          <a:spcPts val="0"/>
                        </a:spcAft>
                      </a:pPr>
                      <a:r>
                        <a:rPr lang="fr-FR"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Offre full </a:t>
                      </a:r>
                      <a:r>
                        <a:rPr lang="fr-FR" sz="1000" i="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Web</a:t>
                      </a:r>
                      <a:r>
                        <a:rPr lang="fr-FR"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pour l’éducation en cours d’élaboration (=/- 1an)</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823627"/>
                  </a:ext>
                </a:extLst>
              </a:tr>
            </a:tbl>
          </a:graphicData>
        </a:graphic>
      </p:graphicFrame>
      <p:pic>
        <p:nvPicPr>
          <p:cNvPr id="5" name="Imag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3591038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Équipements multimédia connectés aux réseaux (extrait du référentiel)</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8103" y="1037985"/>
            <a:ext cx="2243637" cy="3586087"/>
          </a:xfrm>
          <a:prstGeom prst="rect">
            <a:avLst/>
          </a:prstGeom>
        </p:spPr>
      </p:pic>
      <p:sp>
        <p:nvSpPr>
          <p:cNvPr id="5" name="Rectangle à coins arrondis 4"/>
          <p:cNvSpPr/>
          <p:nvPr/>
        </p:nvSpPr>
        <p:spPr>
          <a:xfrm>
            <a:off x="5841241" y="1187355"/>
            <a:ext cx="2340000" cy="786061"/>
          </a:xfrm>
          <a:prstGeom prst="roundRect">
            <a:avLst/>
          </a:prstGeom>
          <a:noFill/>
          <a:ln>
            <a:solidFill>
              <a:srgbClr val="156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1">
                    <a:lumMod val="65000"/>
                    <a:lumOff val="35000"/>
                  </a:schemeClr>
                </a:solidFill>
              </a:rPr>
              <a:t>Gestionnaires :</a:t>
            </a:r>
          </a:p>
          <a:p>
            <a:pPr marL="265113" indent="-76200">
              <a:buFontTx/>
              <a:buChar char="-"/>
            </a:pPr>
            <a:r>
              <a:rPr lang="fr-FR" sz="1200" b="1" dirty="0">
                <a:solidFill>
                  <a:schemeClr val="tx1">
                    <a:lumMod val="65000"/>
                    <a:lumOff val="35000"/>
                  </a:schemeClr>
                </a:solidFill>
              </a:rPr>
              <a:t>d’agenda, planning</a:t>
            </a:r>
          </a:p>
          <a:p>
            <a:pPr marL="265113" indent="-76200">
              <a:buFontTx/>
              <a:buChar char="-"/>
            </a:pPr>
            <a:r>
              <a:rPr lang="fr-FR" sz="1200" b="1" dirty="0">
                <a:solidFill>
                  <a:schemeClr val="tx1">
                    <a:lumMod val="65000"/>
                    <a:lumOff val="35000"/>
                  </a:schemeClr>
                </a:solidFill>
              </a:rPr>
              <a:t>de projet</a:t>
            </a:r>
          </a:p>
          <a:p>
            <a:pPr marL="265113" indent="-76200">
              <a:buFontTx/>
              <a:buChar char="-"/>
            </a:pPr>
            <a:r>
              <a:rPr lang="fr-FR" sz="1200" b="1" dirty="0">
                <a:solidFill>
                  <a:schemeClr val="tx1">
                    <a:lumMod val="65000"/>
                    <a:lumOff val="35000"/>
                  </a:schemeClr>
                </a:solidFill>
              </a:rPr>
              <a:t>de gestion du temps</a:t>
            </a:r>
          </a:p>
        </p:txBody>
      </p:sp>
      <p:sp>
        <p:nvSpPr>
          <p:cNvPr id="6" name="Rectangle à coins arrondis 5"/>
          <p:cNvSpPr/>
          <p:nvPr/>
        </p:nvSpPr>
        <p:spPr>
          <a:xfrm>
            <a:off x="5841241" y="2139917"/>
            <a:ext cx="2340000" cy="786061"/>
          </a:xfrm>
          <a:prstGeom prst="roundRect">
            <a:avLst/>
          </a:prstGeom>
          <a:noFill/>
          <a:ln>
            <a:solidFill>
              <a:srgbClr val="156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1">
                    <a:lumMod val="65000"/>
                    <a:lumOff val="35000"/>
                  </a:schemeClr>
                </a:solidFill>
              </a:rPr>
              <a:t>Logiciels de documentation, de gestion électronique des documents</a:t>
            </a:r>
          </a:p>
        </p:txBody>
      </p:sp>
      <p:sp>
        <p:nvSpPr>
          <p:cNvPr id="7" name="Rectangle à coins arrondis 6"/>
          <p:cNvSpPr/>
          <p:nvPr/>
        </p:nvSpPr>
        <p:spPr>
          <a:xfrm>
            <a:off x="686603" y="1997468"/>
            <a:ext cx="2232000" cy="1134071"/>
          </a:xfrm>
          <a:prstGeom prst="roundRect">
            <a:avLst/>
          </a:prstGeom>
          <a:noFill/>
          <a:ln>
            <a:solidFill>
              <a:srgbClr val="156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1">
                    <a:lumMod val="65000"/>
                    <a:lumOff val="35000"/>
                  </a:schemeClr>
                </a:solidFill>
              </a:rPr>
              <a:t>Applications professionnelles :</a:t>
            </a:r>
          </a:p>
          <a:p>
            <a:pPr marL="77391" indent="-77391">
              <a:buFontTx/>
              <a:buChar char="-"/>
            </a:pPr>
            <a:r>
              <a:rPr lang="fr-FR" sz="1200" b="1" dirty="0">
                <a:solidFill>
                  <a:schemeClr val="tx1">
                    <a:lumMod val="65000"/>
                    <a:lumOff val="35000"/>
                  </a:schemeClr>
                </a:solidFill>
              </a:rPr>
              <a:t>PGI :</a:t>
            </a:r>
          </a:p>
          <a:p>
            <a:pPr marL="450850" lvl="1" indent="-171450">
              <a:buFont typeface="Arial" panose="020B0604020202020204" pitchFamily="34" charset="0"/>
              <a:buChar char="•"/>
            </a:pPr>
            <a:r>
              <a:rPr lang="fr-FR" sz="1200" b="1" dirty="0">
                <a:solidFill>
                  <a:schemeClr val="tx1">
                    <a:lumMod val="65000"/>
                    <a:lumOff val="35000"/>
                  </a:schemeClr>
                </a:solidFill>
              </a:rPr>
              <a:t>CRM</a:t>
            </a:r>
          </a:p>
          <a:p>
            <a:pPr marL="450850" lvl="1" indent="-171450">
              <a:buFont typeface="Arial" panose="020B0604020202020204" pitchFamily="34" charset="0"/>
              <a:buChar char="•"/>
            </a:pPr>
            <a:r>
              <a:rPr lang="fr-FR" sz="1200" b="1" dirty="0">
                <a:solidFill>
                  <a:schemeClr val="tx1">
                    <a:lumMod val="65000"/>
                    <a:lumOff val="35000"/>
                  </a:schemeClr>
                </a:solidFill>
              </a:rPr>
              <a:t>SRM</a:t>
            </a:r>
          </a:p>
          <a:p>
            <a:pPr marL="450850" lvl="1" indent="-171450">
              <a:buFont typeface="Arial" panose="020B0604020202020204" pitchFamily="34" charset="0"/>
              <a:buChar char="•"/>
            </a:pPr>
            <a:r>
              <a:rPr lang="fr-FR" sz="1200" b="1" dirty="0">
                <a:solidFill>
                  <a:schemeClr val="tx1">
                    <a:lumMod val="65000"/>
                    <a:lumOff val="35000"/>
                  </a:schemeClr>
                </a:solidFill>
              </a:rPr>
              <a:t>Production</a:t>
            </a:r>
          </a:p>
        </p:txBody>
      </p:sp>
      <p:sp>
        <p:nvSpPr>
          <p:cNvPr id="9" name="Rectangle à coins arrondis 8"/>
          <p:cNvSpPr/>
          <p:nvPr/>
        </p:nvSpPr>
        <p:spPr>
          <a:xfrm>
            <a:off x="5841241" y="3076201"/>
            <a:ext cx="2340000" cy="1825734"/>
          </a:xfrm>
          <a:prstGeom prst="roundRect">
            <a:avLst/>
          </a:prstGeom>
          <a:noFill/>
          <a:ln>
            <a:solidFill>
              <a:srgbClr val="156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1">
                    <a:lumMod val="65000"/>
                    <a:lumOff val="35000"/>
                  </a:schemeClr>
                </a:solidFill>
              </a:rPr>
              <a:t>Suite bureautique :</a:t>
            </a:r>
          </a:p>
          <a:p>
            <a:pPr marL="176213" indent="-76200">
              <a:buFontTx/>
              <a:buChar char="-"/>
            </a:pPr>
            <a:r>
              <a:rPr lang="fr-FR" sz="1200" b="1" dirty="0">
                <a:solidFill>
                  <a:schemeClr val="tx1">
                    <a:lumMod val="65000"/>
                    <a:lumOff val="35000"/>
                  </a:schemeClr>
                </a:solidFill>
              </a:rPr>
              <a:t>Traitement de texte</a:t>
            </a:r>
          </a:p>
          <a:p>
            <a:pPr marL="176213" indent="-76200">
              <a:buFontTx/>
              <a:buChar char="-"/>
            </a:pPr>
            <a:r>
              <a:rPr lang="fr-FR" sz="1200" b="1" dirty="0">
                <a:solidFill>
                  <a:schemeClr val="tx1">
                    <a:lumMod val="65000"/>
                    <a:lumOff val="35000"/>
                  </a:schemeClr>
                </a:solidFill>
              </a:rPr>
              <a:t>Tableur</a:t>
            </a:r>
          </a:p>
          <a:p>
            <a:pPr marL="176213" indent="-76200">
              <a:buFontTx/>
              <a:buChar char="-"/>
            </a:pPr>
            <a:r>
              <a:rPr lang="fr-FR" sz="1200" b="1" dirty="0">
                <a:solidFill>
                  <a:schemeClr val="tx1">
                    <a:lumMod val="65000"/>
                    <a:lumOff val="35000"/>
                  </a:schemeClr>
                </a:solidFill>
              </a:rPr>
              <a:t>Grapheur</a:t>
            </a:r>
          </a:p>
          <a:p>
            <a:pPr marL="176213" indent="-76200">
              <a:buFontTx/>
              <a:buChar char="-"/>
            </a:pPr>
            <a:r>
              <a:rPr lang="fr-FR" sz="1200" b="1" dirty="0">
                <a:solidFill>
                  <a:schemeClr val="tx1">
                    <a:lumMod val="65000"/>
                    <a:lumOff val="35000"/>
                  </a:schemeClr>
                </a:solidFill>
              </a:rPr>
              <a:t>Base de données</a:t>
            </a:r>
          </a:p>
          <a:p>
            <a:pPr marL="176213" indent="-76200">
              <a:buFontTx/>
              <a:buChar char="-"/>
            </a:pPr>
            <a:r>
              <a:rPr lang="fr-FR" sz="1200" b="1" dirty="0">
                <a:solidFill>
                  <a:schemeClr val="tx1">
                    <a:lumMod val="65000"/>
                    <a:lumOff val="35000"/>
                  </a:schemeClr>
                </a:solidFill>
              </a:rPr>
              <a:t>Présentation assistée par ordinateur (</a:t>
            </a:r>
            <a:r>
              <a:rPr lang="fr-FR" sz="1200" b="1" dirty="0" err="1">
                <a:solidFill>
                  <a:schemeClr val="tx1">
                    <a:lumMod val="65000"/>
                    <a:lumOff val="35000"/>
                  </a:schemeClr>
                </a:solidFill>
              </a:rPr>
              <a:t>PréAO</a:t>
            </a:r>
            <a:r>
              <a:rPr lang="fr-FR" sz="1200" b="1" dirty="0">
                <a:solidFill>
                  <a:schemeClr val="tx1">
                    <a:lumMod val="65000"/>
                    <a:lumOff val="35000"/>
                  </a:schemeClr>
                </a:solidFill>
              </a:rPr>
              <a:t>)</a:t>
            </a:r>
          </a:p>
          <a:p>
            <a:pPr marL="176213" indent="-76200">
              <a:buFontTx/>
              <a:buChar char="-"/>
            </a:pPr>
            <a:r>
              <a:rPr lang="fr-FR" sz="1200" b="1" dirty="0">
                <a:solidFill>
                  <a:schemeClr val="tx1">
                    <a:lumMod val="65000"/>
                    <a:lumOff val="35000"/>
                  </a:schemeClr>
                </a:solidFill>
              </a:rPr>
              <a:t>Publication assistée par ordinateur (PAO)</a:t>
            </a:r>
          </a:p>
        </p:txBody>
      </p:sp>
      <p:sp>
        <p:nvSpPr>
          <p:cNvPr id="10" name="Rectangle à coins arrondis 9"/>
          <p:cNvSpPr/>
          <p:nvPr/>
        </p:nvSpPr>
        <p:spPr>
          <a:xfrm>
            <a:off x="686603" y="1133140"/>
            <a:ext cx="2232000" cy="733267"/>
          </a:xfrm>
          <a:prstGeom prst="roundRect">
            <a:avLst/>
          </a:prstGeom>
          <a:noFill/>
          <a:ln>
            <a:solidFill>
              <a:srgbClr val="156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1">
                    <a:lumMod val="65000"/>
                    <a:lumOff val="35000"/>
                  </a:schemeClr>
                </a:solidFill>
              </a:rPr>
              <a:t>Matériel et applications de téléphonie et équipements associés</a:t>
            </a:r>
          </a:p>
        </p:txBody>
      </p:sp>
      <p:sp>
        <p:nvSpPr>
          <p:cNvPr id="11" name="Rectangle à coins arrondis 10"/>
          <p:cNvSpPr/>
          <p:nvPr/>
        </p:nvSpPr>
        <p:spPr>
          <a:xfrm>
            <a:off x="686603" y="3262601"/>
            <a:ext cx="2232000" cy="714956"/>
          </a:xfrm>
          <a:prstGeom prst="roundRect">
            <a:avLst/>
          </a:prstGeom>
          <a:noFill/>
          <a:ln>
            <a:solidFill>
              <a:srgbClr val="156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1">
                    <a:lumMod val="65000"/>
                    <a:lumOff val="35000"/>
                  </a:schemeClr>
                </a:solidFill>
              </a:rPr>
              <a:t>Outils ou service collaboratif et de communication numérique</a:t>
            </a:r>
          </a:p>
        </p:txBody>
      </p:sp>
      <p:sp>
        <p:nvSpPr>
          <p:cNvPr id="13" name="Rectangle à coins arrondis 12"/>
          <p:cNvSpPr/>
          <p:nvPr/>
        </p:nvSpPr>
        <p:spPr>
          <a:xfrm>
            <a:off x="686603" y="4132642"/>
            <a:ext cx="2232000" cy="363133"/>
          </a:xfrm>
          <a:prstGeom prst="roundRect">
            <a:avLst/>
          </a:prstGeom>
          <a:noFill/>
          <a:ln>
            <a:solidFill>
              <a:srgbClr val="156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1">
                    <a:lumMod val="65000"/>
                    <a:lumOff val="35000"/>
                  </a:schemeClr>
                </a:solidFill>
              </a:rPr>
              <a:t>Imprimante multifonction, scanner </a:t>
            </a:r>
          </a:p>
        </p:txBody>
      </p:sp>
      <p:pic>
        <p:nvPicPr>
          <p:cNvPr id="14" name="Image 1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2119916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8121" y="1014172"/>
            <a:ext cx="2475879" cy="1200329"/>
          </a:xfrm>
          <a:prstGeom prst="rect">
            <a:avLst/>
          </a:prstGeom>
        </p:spPr>
        <p:txBody>
          <a:bodyPr wrap="square">
            <a:spAutoFit/>
          </a:bodyPr>
          <a:lstStyle/>
          <a:p>
            <a:r>
              <a:rPr lang="fr-FR" sz="1200" b="1" dirty="0">
                <a:solidFill>
                  <a:schemeClr val="tx1">
                    <a:lumMod val="65000"/>
                    <a:lumOff val="35000"/>
                  </a:schemeClr>
                </a:solidFill>
                <a:latin typeface="Arial Narrow" panose="020B0606020202030204" pitchFamily="34" charset="0"/>
              </a:rPr>
              <a:t>Il existe 4 rangs de niveau </a:t>
            </a:r>
            <a:r>
              <a:rPr lang="fr-FR" sz="1200" b="1" dirty="0" err="1">
                <a:solidFill>
                  <a:schemeClr val="tx1">
                    <a:lumMod val="65000"/>
                    <a:lumOff val="35000"/>
                  </a:schemeClr>
                </a:solidFill>
                <a:latin typeface="Arial Narrow" panose="020B0606020202030204" pitchFamily="34" charset="0"/>
              </a:rPr>
              <a:t>Pix</a:t>
            </a:r>
            <a:r>
              <a:rPr lang="fr-FR" sz="1200" b="1" dirty="0">
                <a:solidFill>
                  <a:schemeClr val="tx1">
                    <a:lumMod val="65000"/>
                    <a:lumOff val="35000"/>
                  </a:schemeClr>
                </a:solidFill>
                <a:latin typeface="Arial Narrow" panose="020B0606020202030204" pitchFamily="34" charset="0"/>
              </a:rPr>
              <a:t> </a:t>
            </a:r>
          </a:p>
          <a:p>
            <a:r>
              <a:rPr lang="fr-FR" sz="1200" b="1" dirty="0">
                <a:solidFill>
                  <a:schemeClr val="tx1">
                    <a:lumMod val="65000"/>
                    <a:lumOff val="35000"/>
                  </a:schemeClr>
                </a:solidFill>
                <a:latin typeface="Arial Narrow" panose="020B0606020202030204" pitchFamily="34" charset="0"/>
              </a:rPr>
              <a:t>et 8 niveaux de compétence : </a:t>
            </a:r>
          </a:p>
          <a:p>
            <a:pPr marL="171450" indent="-171450">
              <a:buFont typeface="Wingdings" panose="05000000000000000000" pitchFamily="2" charset="2"/>
              <a:buChar char="§"/>
            </a:pPr>
            <a:r>
              <a:rPr lang="fr-FR" sz="1200" dirty="0">
                <a:solidFill>
                  <a:schemeClr val="tx1">
                    <a:lumMod val="65000"/>
                    <a:lumOff val="35000"/>
                  </a:schemeClr>
                </a:solidFill>
                <a:latin typeface="Arial Narrow" panose="020B0606020202030204" pitchFamily="34" charset="0"/>
              </a:rPr>
              <a:t>niveaux 1 et 2 : “novice”</a:t>
            </a:r>
          </a:p>
          <a:p>
            <a:pPr marL="171450" indent="-171450">
              <a:buFont typeface="Wingdings" panose="05000000000000000000" pitchFamily="2" charset="2"/>
              <a:buChar char="§"/>
            </a:pPr>
            <a:r>
              <a:rPr lang="fr-FR" sz="1200" dirty="0">
                <a:solidFill>
                  <a:schemeClr val="tx1">
                    <a:lumMod val="65000"/>
                    <a:lumOff val="35000"/>
                  </a:schemeClr>
                </a:solidFill>
                <a:latin typeface="Arial Narrow" panose="020B0606020202030204" pitchFamily="34" charset="0"/>
              </a:rPr>
              <a:t>niveaux 3 et 4 : “indépendant”</a:t>
            </a:r>
          </a:p>
          <a:p>
            <a:pPr marL="171450" indent="-171450">
              <a:buFont typeface="Wingdings" panose="05000000000000000000" pitchFamily="2" charset="2"/>
              <a:buChar char="§"/>
            </a:pPr>
            <a:r>
              <a:rPr lang="fr-FR" sz="1200" dirty="0">
                <a:solidFill>
                  <a:schemeClr val="tx1">
                    <a:lumMod val="65000"/>
                    <a:lumOff val="35000"/>
                  </a:schemeClr>
                </a:solidFill>
                <a:latin typeface="Arial Narrow" panose="020B0606020202030204" pitchFamily="34" charset="0"/>
              </a:rPr>
              <a:t>niveaux 5 et 6 : “avancé”</a:t>
            </a:r>
          </a:p>
          <a:p>
            <a:pPr marL="171450" indent="-171450">
              <a:buFont typeface="Wingdings" panose="05000000000000000000" pitchFamily="2" charset="2"/>
              <a:buChar char="§"/>
            </a:pPr>
            <a:r>
              <a:rPr lang="fr-FR" sz="1200" dirty="0">
                <a:solidFill>
                  <a:schemeClr val="tx1">
                    <a:lumMod val="65000"/>
                    <a:lumOff val="35000"/>
                  </a:schemeClr>
                </a:solidFill>
                <a:latin typeface="Arial Narrow" panose="020B0606020202030204" pitchFamily="34" charset="0"/>
              </a:rPr>
              <a:t>niveaux 7 et 8 (à venir) : “expert”</a:t>
            </a:r>
          </a:p>
        </p:txBody>
      </p:sp>
      <p:graphicFrame>
        <p:nvGraphicFramePr>
          <p:cNvPr id="5" name="Tableau 4"/>
          <p:cNvGraphicFramePr>
            <a:graphicFrameLocks noGrp="1"/>
          </p:cNvGraphicFramePr>
          <p:nvPr/>
        </p:nvGraphicFramePr>
        <p:xfrm>
          <a:off x="804231" y="1074575"/>
          <a:ext cx="5863890" cy="3672000"/>
        </p:xfrm>
        <a:graphic>
          <a:graphicData uri="http://schemas.openxmlformats.org/drawingml/2006/table">
            <a:tbl>
              <a:tblPr firstRow="1" firstCol="1" bandRow="1">
                <a:tableStyleId>{5940675A-B579-460E-94D1-54222C63F5DA}</a:tableStyleId>
              </a:tblPr>
              <a:tblGrid>
                <a:gridCol w="1817783">
                  <a:extLst>
                    <a:ext uri="{9D8B030D-6E8A-4147-A177-3AD203B41FA5}">
                      <a16:colId xmlns:a16="http://schemas.microsoft.com/office/drawing/2014/main" val="2722947754"/>
                    </a:ext>
                  </a:extLst>
                </a:gridCol>
                <a:gridCol w="4046107">
                  <a:extLst>
                    <a:ext uri="{9D8B030D-6E8A-4147-A177-3AD203B41FA5}">
                      <a16:colId xmlns:a16="http://schemas.microsoft.com/office/drawing/2014/main" val="2908367974"/>
                    </a:ext>
                  </a:extLst>
                </a:gridCol>
              </a:tblGrid>
              <a:tr h="229500">
                <a:tc rowSpan="3">
                  <a:txBody>
                    <a:bodyPr/>
                    <a:lstStyle/>
                    <a:p>
                      <a:pPr>
                        <a:spcAft>
                          <a:spcPts val="0"/>
                        </a:spcAft>
                      </a:pPr>
                      <a:r>
                        <a:rPr lang="fr-FR" sz="1200" b="1" dirty="0">
                          <a:solidFill>
                            <a:schemeClr val="accent2"/>
                          </a:solidFill>
                          <a:effectLst/>
                          <a:latin typeface="Arial Narrow" panose="020B0606020202030204" pitchFamily="34" charset="0"/>
                        </a:rPr>
                        <a:t>1. Information et données</a:t>
                      </a:r>
                      <a:endParaRPr lang="fr-FR" sz="1200" b="1" dirty="0">
                        <a:solidFill>
                          <a:schemeClr val="accent2"/>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fr-FR" sz="1200" b="1" dirty="0">
                          <a:solidFill>
                            <a:schemeClr val="accent2"/>
                          </a:solidFill>
                          <a:effectLst/>
                          <a:latin typeface="Arial Narrow" panose="020B0606020202030204" pitchFamily="34" charset="0"/>
                        </a:rPr>
                        <a:t> 1.1. Mener une recherche et une veille d'information</a:t>
                      </a:r>
                      <a:endParaRPr lang="fr-FR" sz="1200" b="1" dirty="0">
                        <a:solidFill>
                          <a:schemeClr val="accent2"/>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6501543"/>
                  </a:ext>
                </a:extLst>
              </a:tr>
              <a:tr h="229500">
                <a:tc vMerge="1">
                  <a:txBody>
                    <a:bodyPr/>
                    <a:lstStyle/>
                    <a:p>
                      <a:endParaRPr lang="fr-FR"/>
                    </a:p>
                  </a:txBody>
                  <a:tcPr/>
                </a:tc>
                <a:tc>
                  <a:txBody>
                    <a:bodyPr/>
                    <a:lstStyle/>
                    <a:p>
                      <a:pPr>
                        <a:spcAft>
                          <a:spcPts val="0"/>
                        </a:spcAft>
                      </a:pPr>
                      <a:r>
                        <a:rPr lang="fr-FR" sz="1200" b="1" dirty="0">
                          <a:solidFill>
                            <a:schemeClr val="accent2"/>
                          </a:solidFill>
                          <a:effectLst/>
                          <a:latin typeface="Arial Narrow" panose="020B0606020202030204" pitchFamily="34" charset="0"/>
                        </a:rPr>
                        <a:t> 1.2. Gérer des données</a:t>
                      </a:r>
                      <a:endParaRPr lang="fr-FR" sz="1200" b="1" dirty="0">
                        <a:solidFill>
                          <a:schemeClr val="accent2"/>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490133"/>
                  </a:ext>
                </a:extLst>
              </a:tr>
              <a:tr h="229500">
                <a:tc vMerge="1">
                  <a:txBody>
                    <a:bodyPr/>
                    <a:lstStyle/>
                    <a:p>
                      <a:endParaRPr lang="fr-FR"/>
                    </a:p>
                  </a:txBody>
                  <a:tcPr/>
                </a:tc>
                <a:tc>
                  <a:txBody>
                    <a:bodyPr/>
                    <a:lstStyle/>
                    <a:p>
                      <a:pPr>
                        <a:spcAft>
                          <a:spcPts val="0"/>
                        </a:spcAft>
                      </a:pPr>
                      <a:r>
                        <a:rPr lang="fr-FR" sz="1200" b="1" dirty="0">
                          <a:solidFill>
                            <a:schemeClr val="accent2"/>
                          </a:solidFill>
                          <a:effectLst/>
                          <a:latin typeface="Arial Narrow" panose="020B0606020202030204" pitchFamily="34" charset="0"/>
                        </a:rPr>
                        <a:t> 1.3. Traiter des données</a:t>
                      </a:r>
                      <a:endParaRPr lang="fr-FR" sz="1200" b="1" dirty="0">
                        <a:solidFill>
                          <a:schemeClr val="accent2"/>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6971115"/>
                  </a:ext>
                </a:extLst>
              </a:tr>
              <a:tr h="229500">
                <a:tc rowSpan="4">
                  <a:txBody>
                    <a:bodyPr/>
                    <a:lstStyle/>
                    <a:p>
                      <a:pPr>
                        <a:spcAft>
                          <a:spcPts val="0"/>
                        </a:spcAft>
                      </a:pPr>
                      <a:r>
                        <a:rPr lang="fr-FR" sz="1200" b="1" dirty="0">
                          <a:solidFill>
                            <a:schemeClr val="accent3">
                              <a:lumMod val="75000"/>
                            </a:schemeClr>
                          </a:solidFill>
                          <a:effectLst/>
                          <a:latin typeface="Arial Narrow" panose="020B0606020202030204" pitchFamily="34" charset="0"/>
                        </a:rPr>
                        <a:t>2.</a:t>
                      </a:r>
                      <a:r>
                        <a:rPr lang="fr-FR" sz="1200" b="1" baseline="0" dirty="0">
                          <a:solidFill>
                            <a:schemeClr val="accent3">
                              <a:lumMod val="75000"/>
                            </a:schemeClr>
                          </a:solidFill>
                          <a:effectLst/>
                          <a:latin typeface="Arial Narrow" panose="020B0606020202030204" pitchFamily="34" charset="0"/>
                        </a:rPr>
                        <a:t> </a:t>
                      </a:r>
                      <a:r>
                        <a:rPr lang="fr-FR" sz="1200" b="1" dirty="0">
                          <a:solidFill>
                            <a:schemeClr val="accent3">
                              <a:lumMod val="75000"/>
                            </a:schemeClr>
                          </a:solidFill>
                          <a:effectLst/>
                          <a:latin typeface="Arial Narrow" panose="020B0606020202030204" pitchFamily="34" charset="0"/>
                        </a:rPr>
                        <a:t>Communication et collaboration</a:t>
                      </a:r>
                      <a:endParaRPr lang="fr-FR" sz="1200" b="1" dirty="0">
                        <a:solidFill>
                          <a:schemeClr val="accent3">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fr-FR" sz="1200" b="1" dirty="0">
                          <a:solidFill>
                            <a:schemeClr val="accent3">
                              <a:lumMod val="75000"/>
                            </a:schemeClr>
                          </a:solidFill>
                          <a:effectLst/>
                          <a:latin typeface="Arial Narrow" panose="020B0606020202030204" pitchFamily="34" charset="0"/>
                        </a:rPr>
                        <a:t> 2.1. Interagir</a:t>
                      </a:r>
                      <a:endParaRPr lang="fr-FR" sz="1200" b="1" dirty="0">
                        <a:solidFill>
                          <a:schemeClr val="accent3">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7945080"/>
                  </a:ext>
                </a:extLst>
              </a:tr>
              <a:tr h="229500">
                <a:tc vMerge="1">
                  <a:txBody>
                    <a:bodyPr/>
                    <a:lstStyle/>
                    <a:p>
                      <a:endParaRPr lang="fr-FR"/>
                    </a:p>
                  </a:txBody>
                  <a:tcPr/>
                </a:tc>
                <a:tc>
                  <a:txBody>
                    <a:bodyPr/>
                    <a:lstStyle/>
                    <a:p>
                      <a:pPr>
                        <a:spcAft>
                          <a:spcPts val="0"/>
                        </a:spcAft>
                      </a:pPr>
                      <a:r>
                        <a:rPr lang="fr-FR" sz="1200" b="1" dirty="0">
                          <a:solidFill>
                            <a:schemeClr val="accent3">
                              <a:lumMod val="75000"/>
                            </a:schemeClr>
                          </a:solidFill>
                          <a:effectLst/>
                          <a:latin typeface="Arial Narrow" panose="020B0606020202030204" pitchFamily="34" charset="0"/>
                        </a:rPr>
                        <a:t> 2.2. Partager et publier</a:t>
                      </a:r>
                      <a:endParaRPr lang="fr-FR" sz="1200" b="1" dirty="0">
                        <a:solidFill>
                          <a:schemeClr val="accent3">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7125200"/>
                  </a:ext>
                </a:extLst>
              </a:tr>
              <a:tr h="229500">
                <a:tc vMerge="1">
                  <a:txBody>
                    <a:bodyPr/>
                    <a:lstStyle/>
                    <a:p>
                      <a:endParaRPr lang="fr-FR"/>
                    </a:p>
                  </a:txBody>
                  <a:tcPr/>
                </a:tc>
                <a:tc>
                  <a:txBody>
                    <a:bodyPr/>
                    <a:lstStyle/>
                    <a:p>
                      <a:pPr>
                        <a:spcAft>
                          <a:spcPts val="0"/>
                        </a:spcAft>
                      </a:pPr>
                      <a:r>
                        <a:rPr lang="fr-FR" sz="1200" b="1" dirty="0">
                          <a:solidFill>
                            <a:schemeClr val="accent3">
                              <a:lumMod val="75000"/>
                            </a:schemeClr>
                          </a:solidFill>
                          <a:effectLst/>
                          <a:latin typeface="Arial Narrow" panose="020B0606020202030204" pitchFamily="34" charset="0"/>
                        </a:rPr>
                        <a:t> 2.3. Collaborer</a:t>
                      </a:r>
                      <a:endParaRPr lang="fr-FR" sz="1200" b="1" dirty="0">
                        <a:solidFill>
                          <a:schemeClr val="accent3">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1400086"/>
                  </a:ext>
                </a:extLst>
              </a:tr>
              <a:tr h="229500">
                <a:tc vMerge="1">
                  <a:txBody>
                    <a:bodyPr/>
                    <a:lstStyle/>
                    <a:p>
                      <a:endParaRPr lang="fr-FR"/>
                    </a:p>
                  </a:txBody>
                  <a:tcPr/>
                </a:tc>
                <a:tc>
                  <a:txBody>
                    <a:bodyPr/>
                    <a:lstStyle/>
                    <a:p>
                      <a:pPr>
                        <a:spcAft>
                          <a:spcPts val="0"/>
                        </a:spcAft>
                      </a:pPr>
                      <a:r>
                        <a:rPr lang="fr-FR" sz="1200" b="1" dirty="0">
                          <a:solidFill>
                            <a:schemeClr val="accent3">
                              <a:lumMod val="75000"/>
                            </a:schemeClr>
                          </a:solidFill>
                          <a:effectLst/>
                          <a:latin typeface="Arial Narrow" panose="020B0606020202030204" pitchFamily="34" charset="0"/>
                        </a:rPr>
                        <a:t> 2.4 S'insérer dans le monde numérique</a:t>
                      </a:r>
                      <a:endParaRPr lang="fr-FR" sz="1200" b="1" dirty="0">
                        <a:solidFill>
                          <a:schemeClr val="accent3">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5231617"/>
                  </a:ext>
                </a:extLst>
              </a:tr>
              <a:tr h="229500">
                <a:tc rowSpan="4">
                  <a:txBody>
                    <a:bodyPr/>
                    <a:lstStyle/>
                    <a:p>
                      <a:pPr>
                        <a:spcAft>
                          <a:spcPts val="0"/>
                        </a:spcAft>
                      </a:pPr>
                      <a:r>
                        <a:rPr lang="fr-FR" sz="1200" b="1" dirty="0">
                          <a:solidFill>
                            <a:schemeClr val="accent4">
                              <a:lumMod val="75000"/>
                            </a:schemeClr>
                          </a:solidFill>
                          <a:effectLst/>
                          <a:latin typeface="Arial Narrow" panose="020B0606020202030204" pitchFamily="34" charset="0"/>
                        </a:rPr>
                        <a:t>3. Création de contenus</a:t>
                      </a:r>
                      <a:endParaRPr lang="fr-FR" sz="1200" b="1" dirty="0">
                        <a:solidFill>
                          <a:schemeClr val="accent4">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fr-FR" sz="1200" b="1" dirty="0">
                          <a:solidFill>
                            <a:schemeClr val="accent4">
                              <a:lumMod val="75000"/>
                            </a:schemeClr>
                          </a:solidFill>
                          <a:effectLst/>
                          <a:latin typeface="Arial Narrow" panose="020B0606020202030204" pitchFamily="34" charset="0"/>
                        </a:rPr>
                        <a:t> 3.1. Développer des documents textuels</a:t>
                      </a:r>
                      <a:endParaRPr lang="fr-FR" sz="1200" b="1" dirty="0">
                        <a:solidFill>
                          <a:schemeClr val="accent4">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5448290"/>
                  </a:ext>
                </a:extLst>
              </a:tr>
              <a:tr h="229500">
                <a:tc vMerge="1">
                  <a:txBody>
                    <a:bodyPr/>
                    <a:lstStyle/>
                    <a:p>
                      <a:endParaRPr lang="fr-FR"/>
                    </a:p>
                  </a:txBody>
                  <a:tcPr/>
                </a:tc>
                <a:tc>
                  <a:txBody>
                    <a:bodyPr/>
                    <a:lstStyle/>
                    <a:p>
                      <a:pPr>
                        <a:spcAft>
                          <a:spcPts val="0"/>
                        </a:spcAft>
                      </a:pPr>
                      <a:r>
                        <a:rPr lang="fr-FR" sz="1200" b="1" dirty="0">
                          <a:solidFill>
                            <a:schemeClr val="accent4">
                              <a:lumMod val="75000"/>
                            </a:schemeClr>
                          </a:solidFill>
                          <a:effectLst/>
                          <a:latin typeface="Arial Narrow" panose="020B0606020202030204" pitchFamily="34" charset="0"/>
                        </a:rPr>
                        <a:t> 3.2. Développer des documents multimédia</a:t>
                      </a:r>
                      <a:endParaRPr lang="fr-FR" sz="1200" b="1" dirty="0">
                        <a:solidFill>
                          <a:schemeClr val="accent4">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8663027"/>
                  </a:ext>
                </a:extLst>
              </a:tr>
              <a:tr h="229500">
                <a:tc vMerge="1">
                  <a:txBody>
                    <a:bodyPr/>
                    <a:lstStyle/>
                    <a:p>
                      <a:endParaRPr lang="fr-FR"/>
                    </a:p>
                  </a:txBody>
                  <a:tcPr/>
                </a:tc>
                <a:tc>
                  <a:txBody>
                    <a:bodyPr/>
                    <a:lstStyle/>
                    <a:p>
                      <a:pPr>
                        <a:spcAft>
                          <a:spcPts val="0"/>
                        </a:spcAft>
                      </a:pPr>
                      <a:r>
                        <a:rPr lang="fr-FR" sz="1200" b="1" dirty="0">
                          <a:solidFill>
                            <a:schemeClr val="accent4">
                              <a:lumMod val="75000"/>
                            </a:schemeClr>
                          </a:solidFill>
                          <a:effectLst/>
                          <a:latin typeface="Arial Narrow" panose="020B0606020202030204" pitchFamily="34" charset="0"/>
                        </a:rPr>
                        <a:t> 3.3. Adapter les documents à leur finalité</a:t>
                      </a:r>
                      <a:endParaRPr lang="fr-FR" sz="1200" b="1" dirty="0">
                        <a:solidFill>
                          <a:schemeClr val="accent4">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9560996"/>
                  </a:ext>
                </a:extLst>
              </a:tr>
              <a:tr h="229500">
                <a:tc vMerge="1">
                  <a:txBody>
                    <a:bodyPr/>
                    <a:lstStyle/>
                    <a:p>
                      <a:endParaRPr lang="fr-FR"/>
                    </a:p>
                  </a:txBody>
                  <a:tcPr/>
                </a:tc>
                <a:tc>
                  <a:txBody>
                    <a:bodyPr/>
                    <a:lstStyle/>
                    <a:p>
                      <a:pPr>
                        <a:spcAft>
                          <a:spcPts val="0"/>
                        </a:spcAft>
                      </a:pPr>
                      <a:r>
                        <a:rPr lang="fr-FR" sz="1200" b="1" dirty="0">
                          <a:solidFill>
                            <a:schemeClr val="accent4">
                              <a:lumMod val="75000"/>
                            </a:schemeClr>
                          </a:solidFill>
                          <a:effectLst/>
                          <a:latin typeface="Arial Narrow" panose="020B0606020202030204" pitchFamily="34" charset="0"/>
                        </a:rPr>
                        <a:t> 3.4. Programmer</a:t>
                      </a:r>
                      <a:endParaRPr lang="fr-FR" sz="1200" b="1" dirty="0">
                        <a:solidFill>
                          <a:schemeClr val="accent4">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7638666"/>
                  </a:ext>
                </a:extLst>
              </a:tr>
              <a:tr h="229500">
                <a:tc rowSpan="3">
                  <a:txBody>
                    <a:bodyPr/>
                    <a:lstStyle/>
                    <a:p>
                      <a:pPr>
                        <a:spcAft>
                          <a:spcPts val="0"/>
                        </a:spcAft>
                      </a:pPr>
                      <a:r>
                        <a:rPr lang="fr-FR" sz="1200" b="1" dirty="0">
                          <a:solidFill>
                            <a:schemeClr val="accent5">
                              <a:lumMod val="75000"/>
                            </a:schemeClr>
                          </a:solidFill>
                          <a:effectLst/>
                          <a:latin typeface="Arial Narrow" panose="020B0606020202030204" pitchFamily="34" charset="0"/>
                        </a:rPr>
                        <a:t>4. Protection et sécurité</a:t>
                      </a:r>
                      <a:endParaRPr lang="fr-FR" sz="1200" b="1" dirty="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fr-FR" sz="1200" b="1" dirty="0">
                          <a:solidFill>
                            <a:schemeClr val="accent5">
                              <a:lumMod val="75000"/>
                            </a:schemeClr>
                          </a:solidFill>
                          <a:effectLst/>
                          <a:latin typeface="Arial Narrow" panose="020B0606020202030204" pitchFamily="34" charset="0"/>
                        </a:rPr>
                        <a:t> 4.1. Sécuriser l'environnement numérique</a:t>
                      </a:r>
                      <a:endParaRPr lang="fr-FR" sz="1200" b="1" dirty="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7501218"/>
                  </a:ext>
                </a:extLst>
              </a:tr>
              <a:tr h="229500">
                <a:tc vMerge="1">
                  <a:txBody>
                    <a:bodyPr/>
                    <a:lstStyle/>
                    <a:p>
                      <a:endParaRPr lang="fr-FR"/>
                    </a:p>
                  </a:txBody>
                  <a:tcPr/>
                </a:tc>
                <a:tc>
                  <a:txBody>
                    <a:bodyPr/>
                    <a:lstStyle/>
                    <a:p>
                      <a:pPr>
                        <a:spcAft>
                          <a:spcPts val="0"/>
                        </a:spcAft>
                      </a:pPr>
                      <a:r>
                        <a:rPr lang="fr-FR" sz="1200" b="1" dirty="0">
                          <a:solidFill>
                            <a:schemeClr val="accent5">
                              <a:lumMod val="75000"/>
                            </a:schemeClr>
                          </a:solidFill>
                          <a:effectLst/>
                          <a:latin typeface="Arial Narrow" panose="020B0606020202030204" pitchFamily="34" charset="0"/>
                        </a:rPr>
                        <a:t> 4.2. Protéger les données personnelles et la vie privée</a:t>
                      </a:r>
                      <a:endParaRPr lang="fr-FR" sz="1200" b="1" dirty="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5663776"/>
                  </a:ext>
                </a:extLst>
              </a:tr>
              <a:tr h="229500">
                <a:tc vMerge="1">
                  <a:txBody>
                    <a:bodyPr/>
                    <a:lstStyle/>
                    <a:p>
                      <a:endParaRPr lang="fr-FR"/>
                    </a:p>
                  </a:txBody>
                  <a:tcPr/>
                </a:tc>
                <a:tc>
                  <a:txBody>
                    <a:bodyPr/>
                    <a:lstStyle/>
                    <a:p>
                      <a:pPr>
                        <a:spcAft>
                          <a:spcPts val="0"/>
                        </a:spcAft>
                      </a:pPr>
                      <a:r>
                        <a:rPr lang="fr-FR" sz="1200" b="1" dirty="0">
                          <a:solidFill>
                            <a:schemeClr val="accent5">
                              <a:lumMod val="75000"/>
                            </a:schemeClr>
                          </a:solidFill>
                          <a:effectLst/>
                          <a:latin typeface="Arial Narrow" panose="020B0606020202030204" pitchFamily="34" charset="0"/>
                        </a:rPr>
                        <a:t> 4.3. Protéger la santé, le bien-être et l'environnement</a:t>
                      </a:r>
                      <a:endParaRPr lang="fr-FR" sz="1200" b="1" dirty="0">
                        <a:solidFill>
                          <a:schemeClr val="accent5">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172333"/>
                  </a:ext>
                </a:extLst>
              </a:tr>
              <a:tr h="229500">
                <a:tc rowSpan="2">
                  <a:txBody>
                    <a:bodyPr/>
                    <a:lstStyle/>
                    <a:p>
                      <a:pPr>
                        <a:spcAft>
                          <a:spcPts val="0"/>
                        </a:spcAft>
                      </a:pPr>
                      <a:r>
                        <a:rPr lang="fr-FR" sz="1200" b="1" dirty="0">
                          <a:solidFill>
                            <a:schemeClr val="accent6">
                              <a:lumMod val="75000"/>
                            </a:schemeClr>
                          </a:solidFill>
                          <a:effectLst/>
                          <a:latin typeface="Arial Narrow" panose="020B0606020202030204" pitchFamily="34" charset="0"/>
                        </a:rPr>
                        <a:t>5. Environnement numérique</a:t>
                      </a:r>
                      <a:endParaRPr lang="fr-FR" sz="1200" b="1" dirty="0">
                        <a:solidFill>
                          <a:schemeClr val="accent6">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fr-FR" sz="1200" b="1" dirty="0">
                          <a:solidFill>
                            <a:schemeClr val="accent6">
                              <a:lumMod val="75000"/>
                            </a:schemeClr>
                          </a:solidFill>
                          <a:effectLst/>
                          <a:latin typeface="Arial Narrow" panose="020B0606020202030204" pitchFamily="34" charset="0"/>
                        </a:rPr>
                        <a:t> 5.1 Résoudre des problèmes techniques</a:t>
                      </a:r>
                      <a:endParaRPr lang="fr-FR" sz="1200" b="1" dirty="0">
                        <a:solidFill>
                          <a:schemeClr val="accent6">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919975"/>
                  </a:ext>
                </a:extLst>
              </a:tr>
              <a:tr h="229500">
                <a:tc vMerge="1">
                  <a:txBody>
                    <a:bodyPr/>
                    <a:lstStyle/>
                    <a:p>
                      <a:endParaRPr lang="fr-FR"/>
                    </a:p>
                  </a:txBody>
                  <a:tcPr/>
                </a:tc>
                <a:tc>
                  <a:txBody>
                    <a:bodyPr/>
                    <a:lstStyle/>
                    <a:p>
                      <a:pPr>
                        <a:spcAft>
                          <a:spcPts val="0"/>
                        </a:spcAft>
                      </a:pPr>
                      <a:r>
                        <a:rPr lang="fr-FR" sz="1200" b="1" dirty="0">
                          <a:solidFill>
                            <a:schemeClr val="accent6">
                              <a:lumMod val="75000"/>
                            </a:schemeClr>
                          </a:solidFill>
                          <a:effectLst/>
                          <a:latin typeface="Arial Narrow" panose="020B0606020202030204" pitchFamily="34" charset="0"/>
                        </a:rPr>
                        <a:t> 5.2 Évoluer dans un environnement numérique</a:t>
                      </a:r>
                      <a:endParaRPr lang="fr-FR" sz="1200" b="1" dirty="0">
                        <a:solidFill>
                          <a:schemeClr val="accent6">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7144" marR="7144" marT="7144" marB="714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6505609"/>
                  </a:ext>
                </a:extLst>
              </a:tr>
            </a:tbl>
          </a:graphicData>
        </a:graphic>
      </p:graphicFrame>
      <p:pic>
        <p:nvPicPr>
          <p:cNvPr id="6" name="Image 5"/>
          <p:cNvPicPr>
            <a:picLocks noChangeAspect="1"/>
          </p:cNvPicPr>
          <p:nvPr/>
        </p:nvPicPr>
        <p:blipFill rotWithShape="1">
          <a:blip r:embed="rId2" cstate="email">
            <a:extLst>
              <a:ext uri="{28A0092B-C50C-407E-A947-70E740481C1C}">
                <a14:useLocalDpi xmlns:a14="http://schemas.microsoft.com/office/drawing/2010/main"/>
              </a:ext>
            </a:extLst>
          </a:blip>
          <a:srcRect l="11477" t="8696" r="47541" b="17391"/>
          <a:stretch/>
        </p:blipFill>
        <p:spPr>
          <a:xfrm>
            <a:off x="7332068" y="4015257"/>
            <a:ext cx="1296862" cy="881866"/>
          </a:xfrm>
          <a:prstGeom prst="rect">
            <a:avLst/>
          </a:prstGeom>
        </p:spPr>
      </p:pic>
      <p:sp>
        <p:nvSpPr>
          <p:cNvPr id="7" name="ZoneTexte 6"/>
          <p:cNvSpPr txBox="1"/>
          <p:nvPr/>
        </p:nvSpPr>
        <p:spPr>
          <a:xfrm>
            <a:off x="7332068" y="3664809"/>
            <a:ext cx="1282233" cy="369332"/>
          </a:xfrm>
          <a:prstGeom prst="rect">
            <a:avLst/>
          </a:prstGeom>
          <a:noFill/>
        </p:spPr>
        <p:txBody>
          <a:bodyPr wrap="square" rtlCol="0">
            <a:spAutoFit/>
          </a:bodyPr>
          <a:lstStyle/>
          <a:p>
            <a:r>
              <a:rPr lang="fr-FR" dirty="0">
                <a:latin typeface="Arial Narrow" panose="020B0606020202030204" pitchFamily="34" charset="0"/>
                <a:hlinkClick r:id="rId3"/>
              </a:rPr>
              <a:t>https://pix.fr/</a:t>
            </a:r>
            <a:endParaRPr lang="fr-FR" dirty="0">
              <a:latin typeface="Arial Narrow" panose="020B0606020202030204" pitchFamily="34" charset="0"/>
            </a:endParaRPr>
          </a:p>
        </p:txBody>
      </p:sp>
      <p:sp>
        <p:nvSpPr>
          <p:cNvPr id="9" name="Titre 1"/>
          <p:cNvSpPr>
            <a:spLocks noGrp="1"/>
          </p:cNvSpPr>
          <p:nvPr>
            <p:ph type="title"/>
          </p:nvPr>
        </p:nvSpPr>
        <p:spPr>
          <a:xfrm>
            <a:off x="687750" y="172823"/>
            <a:ext cx="7008450" cy="442211"/>
          </a:xfrm>
        </p:spPr>
        <p:txBody>
          <a:bodyPr>
            <a:noAutofit/>
          </a:bodyPr>
          <a:lstStyle/>
          <a:p>
            <a:r>
              <a:rPr lang="fr-FR" sz="2300" dirty="0">
                <a:solidFill>
                  <a:schemeClr val="tx2"/>
                </a:solidFill>
              </a:rPr>
              <a:t>VISER LA CERTIFICATION DES compétences </a:t>
            </a:r>
            <a:br>
              <a:rPr lang="fr-FR" sz="2300" dirty="0">
                <a:solidFill>
                  <a:schemeClr val="tx2"/>
                </a:solidFill>
              </a:rPr>
            </a:br>
            <a:r>
              <a:rPr lang="fr-FR" sz="2300" dirty="0">
                <a:solidFill>
                  <a:schemeClr val="tx2"/>
                </a:solidFill>
              </a:rPr>
              <a:t>numériques transversales PIX</a:t>
            </a:r>
          </a:p>
        </p:txBody>
      </p:sp>
      <p:pic>
        <p:nvPicPr>
          <p:cNvPr id="11" name="Image 1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126863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6600" y="85207"/>
            <a:ext cx="7810500" cy="634394"/>
          </a:xfrm>
        </p:spPr>
        <p:txBody>
          <a:bodyPr>
            <a:normAutofit fontScale="90000"/>
          </a:bodyPr>
          <a:lstStyle/>
          <a:p>
            <a:r>
              <a:rPr lang="fr-FR" sz="2600" dirty="0"/>
              <a:t>Mettre en lien </a:t>
            </a:r>
            <a:r>
              <a:rPr lang="fr-FR" sz="2600" dirty="0" err="1"/>
              <a:t>Pix</a:t>
            </a:r>
            <a:r>
              <a:rPr lang="fr-FR" sz="2600" dirty="0"/>
              <a:t> et </a:t>
            </a:r>
            <a:r>
              <a:rPr lang="fr-FR" sz="2600" dirty="0" err="1"/>
              <a:t>AGOrA</a:t>
            </a:r>
            <a:r>
              <a:rPr lang="fr-FR" sz="2600" dirty="0"/>
              <a:t> </a:t>
            </a:r>
            <a:br>
              <a:rPr lang="fr-FR" sz="2800" dirty="0"/>
            </a:br>
            <a:r>
              <a:rPr lang="fr-FR" sz="1650" dirty="0"/>
              <a:t>Bloc 1 : Gérer des relations avec les clients, les usagers et les adhérents</a:t>
            </a:r>
          </a:p>
        </p:txBody>
      </p:sp>
      <p:graphicFrame>
        <p:nvGraphicFramePr>
          <p:cNvPr id="10" name="Tableau 9"/>
          <p:cNvGraphicFramePr>
            <a:graphicFrameLocks noGrp="1"/>
          </p:cNvGraphicFramePr>
          <p:nvPr>
            <p:extLst>
              <p:ext uri="{D42A27DB-BD31-4B8C-83A1-F6EECF244321}">
                <p14:modId xmlns:p14="http://schemas.microsoft.com/office/powerpoint/2010/main" val="823482063"/>
              </p:ext>
            </p:extLst>
          </p:nvPr>
        </p:nvGraphicFramePr>
        <p:xfrm>
          <a:off x="606019" y="994205"/>
          <a:ext cx="8100000" cy="3750317"/>
        </p:xfrm>
        <a:graphic>
          <a:graphicData uri="http://schemas.openxmlformats.org/drawingml/2006/table">
            <a:tbl>
              <a:tblPr firstRow="1" firstCol="1" bandRow="1">
                <a:tableStyleId>{5940675A-B579-460E-94D1-54222C63F5DA}</a:tableStyleId>
              </a:tblPr>
              <a:tblGrid>
                <a:gridCol w="4090219">
                  <a:extLst>
                    <a:ext uri="{9D8B030D-6E8A-4147-A177-3AD203B41FA5}">
                      <a16:colId xmlns:a16="http://schemas.microsoft.com/office/drawing/2014/main" val="1401639786"/>
                    </a:ext>
                  </a:extLst>
                </a:gridCol>
                <a:gridCol w="4009781">
                  <a:extLst>
                    <a:ext uri="{9D8B030D-6E8A-4147-A177-3AD203B41FA5}">
                      <a16:colId xmlns:a16="http://schemas.microsoft.com/office/drawing/2014/main" val="85890827"/>
                    </a:ext>
                  </a:extLst>
                </a:gridCol>
              </a:tblGrid>
              <a:tr h="1276758">
                <a:tc>
                  <a:txBody>
                    <a:bodyPr/>
                    <a:lstStyle/>
                    <a:p>
                      <a:pPr marL="0" marR="71755" indent="0">
                        <a:spcBef>
                          <a:spcPts val="1200"/>
                        </a:spcBef>
                        <a:spcAft>
                          <a:spcPts val="0"/>
                        </a:spcAft>
                      </a:pPr>
                      <a:r>
                        <a:rPr lang="fr-FR" sz="1200" b="1" cap="small" dirty="0">
                          <a:effectLst/>
                        </a:rPr>
                        <a:t>1.1. Préparation et prise en charge de la relation avec le client, l’usager ou l’adhérent </a:t>
                      </a:r>
                    </a:p>
                    <a:p>
                      <a:pPr marL="185738" marR="71755" lvl="0" indent="0">
                        <a:spcAft>
                          <a:spcPts val="0"/>
                        </a:spcAft>
                        <a:buClr>
                          <a:srgbClr val="4472C4"/>
                        </a:buClr>
                        <a:buFont typeface="Symbol" panose="05050102010706020507" pitchFamily="18" charset="2"/>
                        <a:buNone/>
                      </a:pPr>
                      <a:r>
                        <a:rPr lang="fr-FR" sz="1200" dirty="0">
                          <a:effectLst/>
                        </a:rPr>
                        <a:t>Accueil et renseignement </a:t>
                      </a:r>
                    </a:p>
                    <a:p>
                      <a:pPr marL="185738" marR="71755" lvl="0" indent="0">
                        <a:spcAft>
                          <a:spcPts val="0"/>
                        </a:spcAft>
                        <a:buClr>
                          <a:srgbClr val="4472C4"/>
                        </a:buClr>
                        <a:buFontTx/>
                        <a:buNone/>
                      </a:pPr>
                      <a:r>
                        <a:rPr lang="fr-FR" sz="1200" dirty="0">
                          <a:effectLst/>
                        </a:rPr>
                        <a:t>Prise en charge de la demande</a:t>
                      </a:r>
                    </a:p>
                    <a:p>
                      <a:pPr marL="185738" marR="71755" lvl="0" indent="0">
                        <a:spcAft>
                          <a:spcPts val="0"/>
                        </a:spcAft>
                        <a:buClr>
                          <a:srgbClr val="4472C4"/>
                        </a:buClr>
                        <a:buFontTx/>
                        <a:buNone/>
                      </a:pPr>
                      <a:r>
                        <a:rPr lang="fr-FR" sz="1200" dirty="0">
                          <a:effectLst/>
                        </a:rPr>
                        <a:t>Préparation et suivi d’évènements liés à la promotion de l’organisation</a:t>
                      </a:r>
                    </a:p>
                    <a:p>
                      <a:pPr marL="185738" marR="71755" lvl="0" indent="0">
                        <a:spcAft>
                          <a:spcPts val="0"/>
                        </a:spcAft>
                        <a:buClr>
                          <a:srgbClr val="4472C4"/>
                        </a:buClr>
                        <a:buFontTx/>
                        <a:buNone/>
                      </a:pPr>
                      <a:r>
                        <a:rPr lang="fr-FR" sz="1200" dirty="0">
                          <a:effectLst/>
                        </a:rPr>
                        <a:t>Assistance et suivi des opérations de prospection</a:t>
                      </a:r>
                    </a:p>
                  </a:txBody>
                  <a:tcPr marL="51435" marR="51435" marT="0" marB="0"/>
                </a:tc>
                <a:tc>
                  <a:txBody>
                    <a:bodyPr/>
                    <a:lstStyle/>
                    <a:p>
                      <a:pPr marR="71755">
                        <a:spcAft>
                          <a:spcPts val="0"/>
                        </a:spcAft>
                        <a:tabLst>
                          <a:tab pos="114935" algn="l"/>
                        </a:tabLst>
                      </a:pPr>
                      <a:endParaRPr lang="fr-FR" sz="1200" dirty="0">
                        <a:effectLst/>
                      </a:endParaRPr>
                    </a:p>
                    <a:p>
                      <a:pPr marL="452438" indent="0">
                        <a:spcAft>
                          <a:spcPts val="0"/>
                        </a:spcAft>
                      </a:pPr>
                      <a:endParaRPr lang="fr-FR" sz="800" dirty="0">
                        <a:effectLst/>
                      </a:endParaRPr>
                    </a:p>
                    <a:p>
                      <a:pPr marL="452438" indent="0">
                        <a:spcAft>
                          <a:spcPts val="0"/>
                        </a:spcAft>
                      </a:pPr>
                      <a:r>
                        <a:rPr lang="fr-FR" sz="1200" dirty="0">
                          <a:effectLst/>
                        </a:rPr>
                        <a:t>1.2. Gérer des données </a:t>
                      </a:r>
                    </a:p>
                    <a:p>
                      <a:pPr marL="452438" indent="0">
                        <a:spcAft>
                          <a:spcPts val="0"/>
                        </a:spcAft>
                      </a:pPr>
                      <a:r>
                        <a:rPr lang="fr-FR" sz="1200" dirty="0">
                          <a:effectLst/>
                        </a:rPr>
                        <a:t>2.3. Collaborer </a:t>
                      </a:r>
                    </a:p>
                    <a:p>
                      <a:pPr marL="452438" indent="0">
                        <a:spcAft>
                          <a:spcPts val="0"/>
                        </a:spcAft>
                      </a:pPr>
                      <a:r>
                        <a:rPr lang="fr-FR" sz="1200" dirty="0">
                          <a:effectLst/>
                        </a:rPr>
                        <a:t>3.1. Développer des documents textuels </a:t>
                      </a:r>
                    </a:p>
                    <a:p>
                      <a:pPr marL="452438" indent="0">
                        <a:spcAft>
                          <a:spcPts val="0"/>
                        </a:spcAft>
                      </a:pPr>
                      <a:r>
                        <a:rPr lang="fr-FR" sz="1200" dirty="0">
                          <a:effectLst/>
                        </a:rPr>
                        <a:t>3.2. Développer des documents multimédia </a:t>
                      </a:r>
                    </a:p>
                    <a:p>
                      <a:pPr marL="452438" marR="71755" indent="0">
                        <a:spcAft>
                          <a:spcPts val="0"/>
                        </a:spcAft>
                        <a:tabLst>
                          <a:tab pos="114935" algn="l"/>
                        </a:tabLst>
                      </a:pPr>
                      <a:r>
                        <a:rPr lang="fr-FR" sz="1200" dirty="0">
                          <a:effectLst/>
                        </a:rPr>
                        <a:t>3.3. Adapter les documents à leur finalité</a:t>
                      </a:r>
                    </a:p>
                  </a:txBody>
                  <a:tcPr marL="51435" marR="51435" marT="0" marB="0"/>
                </a:tc>
                <a:extLst>
                  <a:ext uri="{0D108BD9-81ED-4DB2-BD59-A6C34878D82A}">
                    <a16:rowId xmlns:a16="http://schemas.microsoft.com/office/drawing/2014/main" val="179778746"/>
                  </a:ext>
                </a:extLst>
              </a:tr>
              <a:tr h="1094364">
                <a:tc>
                  <a:txBody>
                    <a:bodyPr/>
                    <a:lstStyle/>
                    <a:p>
                      <a:r>
                        <a:rPr lang="fr-FR" sz="1200" b="1" kern="1200" cap="small" dirty="0">
                          <a:solidFill>
                            <a:schemeClr val="tx1"/>
                          </a:solidFill>
                          <a:effectLst/>
                          <a:latin typeface="+mn-lt"/>
                          <a:ea typeface="+mn-ea"/>
                          <a:cs typeface="+mn-cs"/>
                        </a:rPr>
                        <a:t>1.2. Traitement des opérations administratives et de gestion liées aux relations avec le client, l’usager ou l’adhérent</a:t>
                      </a:r>
                    </a:p>
                    <a:p>
                      <a:pPr marL="185738" lvl="0" indent="0"/>
                      <a:r>
                        <a:rPr lang="fr-FR" sz="1200" kern="1200" dirty="0">
                          <a:solidFill>
                            <a:schemeClr val="tx1"/>
                          </a:solidFill>
                          <a:effectLst/>
                          <a:latin typeface="+mn-lt"/>
                          <a:ea typeface="+mn-ea"/>
                          <a:cs typeface="+mn-cs"/>
                        </a:rPr>
                        <a:t>Suivi des devis, commandes, contrats, conventions</a:t>
                      </a:r>
                    </a:p>
                    <a:p>
                      <a:pPr marL="185738" lvl="0" indent="0"/>
                      <a:r>
                        <a:rPr lang="fr-FR" sz="1200" kern="1200" dirty="0">
                          <a:solidFill>
                            <a:schemeClr val="tx1"/>
                          </a:solidFill>
                          <a:effectLst/>
                          <a:latin typeface="+mn-lt"/>
                          <a:ea typeface="+mn-ea"/>
                          <a:cs typeface="+mn-cs"/>
                        </a:rPr>
                        <a:t>Traitement de la livraison et de la facturation</a:t>
                      </a:r>
                      <a:endParaRPr lang="fr-FR" sz="1200" dirty="0">
                        <a:effectLst/>
                      </a:endParaRPr>
                    </a:p>
                    <a:p>
                      <a:pPr marL="185738" lvl="0" indent="0"/>
                      <a:r>
                        <a:rPr lang="fr-FR" sz="1200" kern="1200" dirty="0">
                          <a:solidFill>
                            <a:schemeClr val="tx1"/>
                          </a:solidFill>
                          <a:effectLst/>
                          <a:latin typeface="+mn-lt"/>
                          <a:ea typeface="+mn-ea"/>
                          <a:cs typeface="+mn-cs"/>
                        </a:rPr>
                        <a:t>Traitement des encaissements</a:t>
                      </a:r>
                      <a:endParaRPr lang="fr-FR" sz="1200" dirty="0">
                        <a:effectLst/>
                      </a:endParaRPr>
                    </a:p>
                    <a:p>
                      <a:pPr marL="185738" lvl="0" indent="0"/>
                      <a:r>
                        <a:rPr lang="fr-FR" sz="1200" kern="1200" dirty="0">
                          <a:solidFill>
                            <a:schemeClr val="tx1"/>
                          </a:solidFill>
                          <a:effectLst/>
                          <a:latin typeface="+mn-lt"/>
                          <a:ea typeface="+mn-ea"/>
                          <a:cs typeface="+mn-cs"/>
                        </a:rPr>
                        <a:t>Traitement des réclamations et des litiges</a:t>
                      </a:r>
                      <a:endParaRPr lang="fr-FR" sz="1200" dirty="0">
                        <a:effectLst/>
                      </a:endParaRPr>
                    </a:p>
                  </a:txBody>
                  <a:tcPr marL="51435" marR="51435" marT="0" marB="0"/>
                </a:tc>
                <a:tc>
                  <a:txBody>
                    <a:bodyPr/>
                    <a:lstStyle/>
                    <a:p>
                      <a:pPr marL="216535" algn="l" defTabSz="914400" rtl="0" eaLnBrk="1" latinLnBrk="0" hangingPunct="1">
                        <a:spcAft>
                          <a:spcPts val="0"/>
                        </a:spcAft>
                      </a:pPr>
                      <a:endParaRPr lang="fr-FR" sz="1200" kern="1200" dirty="0">
                        <a:solidFill>
                          <a:schemeClr val="tx1"/>
                        </a:solidFill>
                        <a:effectLst/>
                        <a:latin typeface="+mn-lt"/>
                        <a:ea typeface="+mn-ea"/>
                        <a:cs typeface="+mn-cs"/>
                      </a:endParaRPr>
                    </a:p>
                    <a:p>
                      <a:pPr marL="216535" algn="l" defTabSz="914400" rtl="0" eaLnBrk="1" latinLnBrk="0" hangingPunct="1">
                        <a:spcAft>
                          <a:spcPts val="0"/>
                        </a:spcAft>
                      </a:pPr>
                      <a:endParaRPr lang="fr-FR" sz="800" kern="1200" dirty="0">
                        <a:solidFill>
                          <a:schemeClr val="tx1"/>
                        </a:solidFill>
                        <a:effectLst/>
                        <a:latin typeface="+mn-lt"/>
                        <a:ea typeface="+mn-ea"/>
                        <a:cs typeface="+mn-cs"/>
                      </a:endParaRPr>
                    </a:p>
                    <a:p>
                      <a:pPr marL="452438" indent="0" algn="l" defTabSz="914400" rtl="0" eaLnBrk="1" latinLnBrk="0" hangingPunct="1">
                        <a:spcAft>
                          <a:spcPts val="0"/>
                        </a:spcAft>
                      </a:pPr>
                      <a:r>
                        <a:rPr lang="fr-FR" sz="1200" kern="1200" dirty="0">
                          <a:solidFill>
                            <a:schemeClr val="tx1"/>
                          </a:solidFill>
                          <a:effectLst/>
                          <a:latin typeface="+mn-lt"/>
                          <a:ea typeface="+mn-ea"/>
                          <a:cs typeface="+mn-cs"/>
                        </a:rPr>
                        <a:t>1.2. Gérer des données </a:t>
                      </a:r>
                    </a:p>
                    <a:p>
                      <a:pPr marL="452438" indent="0" algn="l" defTabSz="914400" rtl="0" eaLnBrk="1" latinLnBrk="0" hangingPunct="1">
                        <a:spcAft>
                          <a:spcPts val="0"/>
                        </a:spcAft>
                      </a:pPr>
                      <a:r>
                        <a:rPr lang="fr-FR" sz="1200" kern="1200" dirty="0">
                          <a:solidFill>
                            <a:schemeClr val="tx1"/>
                          </a:solidFill>
                          <a:effectLst/>
                          <a:latin typeface="+mn-lt"/>
                          <a:ea typeface="+mn-ea"/>
                          <a:cs typeface="+mn-cs"/>
                        </a:rPr>
                        <a:t>1.3. Traiter des données</a:t>
                      </a:r>
                    </a:p>
                    <a:p>
                      <a:pPr marL="452438" indent="0" algn="l" defTabSz="914400" rtl="0" eaLnBrk="1" latinLnBrk="0" hangingPunct="1">
                        <a:spcAft>
                          <a:spcPts val="0"/>
                        </a:spcAft>
                      </a:pPr>
                      <a:r>
                        <a:rPr lang="fr-FR" sz="1200" kern="1200" dirty="0">
                          <a:solidFill>
                            <a:schemeClr val="tx1"/>
                          </a:solidFill>
                          <a:effectLst/>
                          <a:latin typeface="+mn-lt"/>
                          <a:ea typeface="+mn-ea"/>
                          <a:cs typeface="+mn-cs"/>
                        </a:rPr>
                        <a:t>3.1. Développer des documents textuels </a:t>
                      </a:r>
                    </a:p>
                    <a:p>
                      <a:pPr marL="452438" indent="0" algn="l" defTabSz="914400" rtl="0" eaLnBrk="1" latinLnBrk="0" hangingPunct="1">
                        <a:spcAft>
                          <a:spcPts val="0"/>
                        </a:spcAft>
                      </a:pPr>
                      <a:r>
                        <a:rPr lang="fr-FR" sz="1200" kern="1200" dirty="0">
                          <a:solidFill>
                            <a:schemeClr val="tx1"/>
                          </a:solidFill>
                          <a:effectLst/>
                          <a:latin typeface="+mn-lt"/>
                          <a:ea typeface="+mn-ea"/>
                          <a:cs typeface="+mn-cs"/>
                        </a:rPr>
                        <a:t>3.3. Adapter les documents à leur finalité </a:t>
                      </a:r>
                    </a:p>
                  </a:txBody>
                  <a:tcPr marL="51435" marR="51435" marT="0" marB="0"/>
                </a:tc>
                <a:extLst>
                  <a:ext uri="{0D108BD9-81ED-4DB2-BD59-A6C34878D82A}">
                    <a16:rowId xmlns:a16="http://schemas.microsoft.com/office/drawing/2014/main" val="63146911"/>
                  </a:ext>
                </a:extLst>
              </a:tr>
              <a:tr h="1372877">
                <a:tc>
                  <a:txBody>
                    <a:bodyPr/>
                    <a:lstStyle/>
                    <a:p>
                      <a:r>
                        <a:rPr lang="fr-FR" sz="1200" b="1" kern="1200" cap="small" dirty="0">
                          <a:solidFill>
                            <a:schemeClr val="tx1"/>
                          </a:solidFill>
                          <a:effectLst/>
                          <a:latin typeface="+mn-lt"/>
                          <a:ea typeface="+mn-ea"/>
                          <a:cs typeface="+mn-cs"/>
                        </a:rPr>
                        <a:t>1.3. Actualisation du système d’information en lien avec le client, l’usager ou l’adhérent</a:t>
                      </a:r>
                    </a:p>
                    <a:p>
                      <a:pPr marL="185738" lvl="0" indent="0"/>
                      <a:r>
                        <a:rPr lang="fr-FR" sz="1200" kern="1200" dirty="0">
                          <a:solidFill>
                            <a:schemeClr val="tx1"/>
                          </a:solidFill>
                          <a:effectLst/>
                          <a:latin typeface="+mn-lt"/>
                          <a:ea typeface="+mn-ea"/>
                          <a:cs typeface="+mn-cs"/>
                        </a:rPr>
                        <a:t>Mise à jour des dossiers</a:t>
                      </a:r>
                    </a:p>
                    <a:p>
                      <a:pPr marL="185738" lvl="0" indent="0"/>
                      <a:r>
                        <a:rPr lang="fr-FR" sz="1200" kern="1200" dirty="0">
                          <a:solidFill>
                            <a:schemeClr val="tx1"/>
                          </a:solidFill>
                          <a:effectLst/>
                          <a:latin typeface="+mn-lt"/>
                          <a:ea typeface="+mn-ea"/>
                          <a:cs typeface="+mn-cs"/>
                        </a:rPr>
                        <a:t>Mise à jour de tableaux de bord « commerciaux »</a:t>
                      </a:r>
                    </a:p>
                    <a:p>
                      <a:pPr marL="185738" lvl="0" indent="0"/>
                      <a:r>
                        <a:rPr lang="fr-FR" sz="1200" kern="1200" dirty="0">
                          <a:solidFill>
                            <a:schemeClr val="tx1"/>
                          </a:solidFill>
                          <a:effectLst/>
                          <a:latin typeface="+mn-lt"/>
                          <a:ea typeface="+mn-ea"/>
                          <a:cs typeface="+mn-cs"/>
                        </a:rPr>
                        <a:t>Suivi et actualisation des données sur les réseaux sociaux</a:t>
                      </a:r>
                    </a:p>
                    <a:p>
                      <a:pPr marL="185738" indent="0"/>
                      <a:r>
                        <a:rPr lang="fr-FR" sz="1200" kern="1200" dirty="0">
                          <a:solidFill>
                            <a:schemeClr val="tx1"/>
                          </a:solidFill>
                          <a:effectLst/>
                          <a:latin typeface="+mn-lt"/>
                          <a:ea typeface="+mn-ea"/>
                          <a:cs typeface="+mn-cs"/>
                        </a:rPr>
                        <a:t>Mise à jour des données du site internet de l’organisation</a:t>
                      </a:r>
                      <a:endParaRPr lang="fr-FR"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16535" algn="l" defTabSz="914400" rtl="0" eaLnBrk="1" latinLnBrk="0" hangingPunct="1">
                        <a:spcAft>
                          <a:spcPts val="0"/>
                        </a:spcAft>
                      </a:pPr>
                      <a:endParaRPr lang="fr-FR" sz="1200" kern="1200" dirty="0">
                        <a:solidFill>
                          <a:schemeClr val="tx1"/>
                        </a:solidFill>
                        <a:effectLst/>
                        <a:latin typeface="+mn-lt"/>
                        <a:ea typeface="+mn-ea"/>
                        <a:cs typeface="+mn-cs"/>
                      </a:endParaRPr>
                    </a:p>
                    <a:p>
                      <a:pPr marL="216535" algn="l" defTabSz="914400" rtl="0" eaLnBrk="1" latinLnBrk="0" hangingPunct="1">
                        <a:spcAft>
                          <a:spcPts val="0"/>
                        </a:spcAft>
                      </a:pPr>
                      <a:endParaRPr lang="fr-FR" sz="800" kern="1200" dirty="0">
                        <a:solidFill>
                          <a:schemeClr val="tx1"/>
                        </a:solidFill>
                        <a:effectLst/>
                        <a:latin typeface="+mn-lt"/>
                        <a:ea typeface="+mn-ea"/>
                        <a:cs typeface="+mn-cs"/>
                      </a:endParaRPr>
                    </a:p>
                    <a:p>
                      <a:pPr marL="452438" indent="0" algn="l" defTabSz="914400" rtl="0" eaLnBrk="1" latinLnBrk="0" hangingPunct="1">
                        <a:spcAft>
                          <a:spcPts val="0"/>
                        </a:spcAft>
                      </a:pPr>
                      <a:r>
                        <a:rPr lang="fr-FR" sz="1200" kern="1200" dirty="0">
                          <a:solidFill>
                            <a:schemeClr val="tx1"/>
                          </a:solidFill>
                          <a:effectLst/>
                          <a:latin typeface="+mn-lt"/>
                          <a:ea typeface="+mn-ea"/>
                          <a:cs typeface="+mn-cs"/>
                        </a:rPr>
                        <a:t>1.2. Gérer des données </a:t>
                      </a:r>
                    </a:p>
                    <a:p>
                      <a:pPr marL="452438" indent="0" algn="l" defTabSz="914400" rtl="0" eaLnBrk="1" latinLnBrk="0" hangingPunct="1">
                        <a:spcAft>
                          <a:spcPts val="0"/>
                        </a:spcAft>
                      </a:pPr>
                      <a:r>
                        <a:rPr lang="fr-FR" sz="1200" kern="1200" dirty="0">
                          <a:solidFill>
                            <a:schemeClr val="tx1"/>
                          </a:solidFill>
                          <a:effectLst/>
                          <a:latin typeface="+mn-lt"/>
                          <a:ea typeface="+mn-ea"/>
                          <a:cs typeface="+mn-cs"/>
                        </a:rPr>
                        <a:t>1.3. Traiter des données</a:t>
                      </a:r>
                    </a:p>
                    <a:p>
                      <a:pPr marL="452438" indent="0" algn="l" defTabSz="914400" rtl="0" eaLnBrk="1" latinLnBrk="0" hangingPunct="1">
                        <a:spcAft>
                          <a:spcPts val="0"/>
                        </a:spcAft>
                      </a:pPr>
                      <a:r>
                        <a:rPr lang="fr-FR" sz="1200" kern="1200" dirty="0">
                          <a:solidFill>
                            <a:schemeClr val="tx1"/>
                          </a:solidFill>
                          <a:effectLst/>
                          <a:latin typeface="+mn-lt"/>
                          <a:ea typeface="+mn-ea"/>
                          <a:cs typeface="+mn-cs"/>
                        </a:rPr>
                        <a:t>2.2. Partager et publier </a:t>
                      </a:r>
                    </a:p>
                    <a:p>
                      <a:pPr marL="452438" indent="0" algn="l" defTabSz="914400" rtl="0" eaLnBrk="1" latinLnBrk="0" hangingPunct="1">
                        <a:spcAft>
                          <a:spcPts val="0"/>
                        </a:spcAft>
                      </a:pPr>
                      <a:r>
                        <a:rPr lang="fr-FR" sz="1200" kern="1200" dirty="0">
                          <a:solidFill>
                            <a:schemeClr val="tx1"/>
                          </a:solidFill>
                          <a:effectLst/>
                          <a:latin typeface="+mn-lt"/>
                          <a:ea typeface="+mn-ea"/>
                          <a:cs typeface="+mn-cs"/>
                        </a:rPr>
                        <a:t>4.1. Sécuriser l’environnement numérique </a:t>
                      </a:r>
                    </a:p>
                    <a:p>
                      <a:pPr marL="452438" indent="0" algn="l" defTabSz="914400" rtl="0" eaLnBrk="1" latinLnBrk="0" hangingPunct="1">
                        <a:spcAft>
                          <a:spcPts val="0"/>
                        </a:spcAft>
                      </a:pPr>
                      <a:r>
                        <a:rPr lang="fr-FR" sz="1200" kern="1200" dirty="0">
                          <a:solidFill>
                            <a:schemeClr val="tx1"/>
                          </a:solidFill>
                          <a:effectLst/>
                          <a:latin typeface="+mn-lt"/>
                          <a:ea typeface="+mn-ea"/>
                          <a:cs typeface="+mn-cs"/>
                        </a:rPr>
                        <a:t>4.2. Protéger les données personnelles et la vie privée</a:t>
                      </a:r>
                    </a:p>
                  </a:txBody>
                  <a:tcPr marL="51435" marR="51435" marT="0" marB="0"/>
                </a:tc>
                <a:extLst>
                  <a:ext uri="{0D108BD9-81ED-4DB2-BD59-A6C34878D82A}">
                    <a16:rowId xmlns:a16="http://schemas.microsoft.com/office/drawing/2014/main" val="2693018341"/>
                  </a:ext>
                </a:extLst>
              </a:tr>
            </a:tbl>
          </a:graphicData>
        </a:graphic>
      </p:graphicFrame>
      <p:pic>
        <p:nvPicPr>
          <p:cNvPr id="13" name="Image 1"/>
          <p:cNvPicPr>
            <a:picLocks noChangeAspect="1" noChangeArrowheads="1"/>
          </p:cNvPicPr>
          <p:nvPr/>
        </p:nvPicPr>
        <p:blipFill>
          <a:blip r:embed="rId2" cstate="print">
            <a:extLst>
              <a:ext uri="{28A0092B-C50C-407E-A947-70E740481C1C}">
                <a14:useLocalDpi xmlns:a14="http://schemas.microsoft.com/office/drawing/2010/main" val="0"/>
              </a:ext>
            </a:extLst>
          </a:blip>
          <a:srcRect l="6250" t="10606" r="7500" b="9596"/>
          <a:stretch>
            <a:fillRect/>
          </a:stretch>
        </p:blipFill>
        <p:spPr bwMode="auto">
          <a:xfrm>
            <a:off x="4750357" y="1029943"/>
            <a:ext cx="328697" cy="25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
          <p:cNvPicPr>
            <a:picLocks noChangeAspect="1" noChangeArrowheads="1"/>
          </p:cNvPicPr>
          <p:nvPr/>
        </p:nvPicPr>
        <p:blipFill>
          <a:blip r:embed="rId2" cstate="print">
            <a:extLst>
              <a:ext uri="{28A0092B-C50C-407E-A947-70E740481C1C}">
                <a14:useLocalDpi xmlns:a14="http://schemas.microsoft.com/office/drawing/2010/main" val="0"/>
              </a:ext>
            </a:extLst>
          </a:blip>
          <a:srcRect l="6250" t="10606" r="7500" b="9596"/>
          <a:stretch>
            <a:fillRect/>
          </a:stretch>
        </p:blipFill>
        <p:spPr bwMode="auto">
          <a:xfrm>
            <a:off x="4745787" y="2315914"/>
            <a:ext cx="328697" cy="25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
          <p:cNvPicPr>
            <a:picLocks noChangeAspect="1" noChangeArrowheads="1"/>
          </p:cNvPicPr>
          <p:nvPr/>
        </p:nvPicPr>
        <p:blipFill>
          <a:blip r:embed="rId2" cstate="print">
            <a:extLst>
              <a:ext uri="{28A0092B-C50C-407E-A947-70E740481C1C}">
                <a14:useLocalDpi xmlns:a14="http://schemas.microsoft.com/office/drawing/2010/main" val="0"/>
              </a:ext>
            </a:extLst>
          </a:blip>
          <a:srcRect l="6250" t="10606" r="7500" b="9596"/>
          <a:stretch>
            <a:fillRect/>
          </a:stretch>
        </p:blipFill>
        <p:spPr bwMode="auto">
          <a:xfrm>
            <a:off x="4756022" y="3394885"/>
            <a:ext cx="328697" cy="252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
        <p:nvSpPr>
          <p:cNvPr id="3" name="ZoneTexte 2"/>
          <p:cNvSpPr txBox="1"/>
          <p:nvPr/>
        </p:nvSpPr>
        <p:spPr>
          <a:xfrm>
            <a:off x="5531745" y="4744522"/>
            <a:ext cx="3174274" cy="276999"/>
          </a:xfrm>
          <a:prstGeom prst="rect">
            <a:avLst/>
          </a:prstGeom>
          <a:noFill/>
        </p:spPr>
        <p:txBody>
          <a:bodyPr wrap="square" rtlCol="0">
            <a:spAutoFit/>
          </a:bodyPr>
          <a:lstStyle/>
          <a:p>
            <a:pPr algn="r"/>
            <a:r>
              <a:rPr lang="fr-FR" sz="1200" dirty="0">
                <a:solidFill>
                  <a:schemeClr val="tx2"/>
                </a:solidFill>
              </a:rPr>
              <a:t>Document complet sur le site du CERPEG</a:t>
            </a:r>
          </a:p>
        </p:txBody>
      </p:sp>
    </p:spTree>
    <p:extLst>
      <p:ext uri="{BB962C8B-B14F-4D97-AF65-F5344CB8AC3E}">
        <p14:creationId xmlns:p14="http://schemas.microsoft.com/office/powerpoint/2010/main" val="1797845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010612070"/>
              </p:ext>
            </p:extLst>
          </p:nvPr>
        </p:nvGraphicFramePr>
        <p:xfrm>
          <a:off x="3201179" y="1514158"/>
          <a:ext cx="2520000" cy="1660185"/>
        </p:xfrm>
        <a:graphic>
          <a:graphicData uri="http://schemas.openxmlformats.org/drawingml/2006/table">
            <a:tbl>
              <a:tblPr>
                <a:tableStyleId>{5C22544A-7EE6-4342-B048-85BDC9FD1C3A}</a:tableStyleId>
              </a:tblPr>
              <a:tblGrid>
                <a:gridCol w="2520000">
                  <a:extLst>
                    <a:ext uri="{9D8B030D-6E8A-4147-A177-3AD203B41FA5}">
                      <a16:colId xmlns:a16="http://schemas.microsoft.com/office/drawing/2014/main" val="1389959848"/>
                    </a:ext>
                  </a:extLst>
                </a:gridCol>
              </a:tblGrid>
              <a:tr h="553395">
                <a:tc>
                  <a:txBody>
                    <a:bodyPr/>
                    <a:lstStyle/>
                    <a:p>
                      <a:pPr algn="l" fontAlgn="b"/>
                      <a:r>
                        <a:rPr lang="fr-FR" sz="1200" b="1" u="none" strike="noStrike" kern="1200" dirty="0">
                          <a:solidFill>
                            <a:schemeClr val="bg1"/>
                          </a:solidFill>
                          <a:effectLst/>
                          <a:latin typeface="Arial Narrow" panose="020B0606020202030204" pitchFamily="34" charset="0"/>
                          <a:ea typeface="+mn-ea"/>
                          <a:cs typeface="+mn-cs"/>
                        </a:rPr>
                        <a:t>Bloc</a:t>
                      </a:r>
                      <a:r>
                        <a:rPr lang="fr-FR" sz="1200" u="none" strike="noStrike" dirty="0">
                          <a:effectLst/>
                          <a:latin typeface="Arial Narrow" panose="020B0606020202030204" pitchFamily="34" charset="0"/>
                        </a:rPr>
                        <a:t> </a:t>
                      </a:r>
                      <a:r>
                        <a:rPr lang="fr-FR" sz="1200" b="1" u="none" strike="noStrike" dirty="0">
                          <a:solidFill>
                            <a:schemeClr val="bg1"/>
                          </a:solidFill>
                          <a:effectLst/>
                          <a:latin typeface="Arial Narrow" panose="020B0606020202030204" pitchFamily="34" charset="0"/>
                        </a:rPr>
                        <a:t>2 - Organiser l'activité de production (de biens ou de services)</a:t>
                      </a:r>
                      <a:endParaRPr lang="fr-FR" sz="1200" b="1" i="0" u="none" strike="noStrike" dirty="0">
                        <a:solidFill>
                          <a:schemeClr val="bg1"/>
                        </a:solidFill>
                        <a:effectLst/>
                        <a:latin typeface="Arial Narrow" panose="020B0606020202030204" pitchFamily="34" charset="0"/>
                      </a:endParaRPr>
                    </a:p>
                  </a:txBody>
                  <a:tcPr marL="4755" marR="4755" marT="4755" marB="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4052500527"/>
                  </a:ext>
                </a:extLst>
              </a:tr>
              <a:tr h="553395">
                <a:tc>
                  <a:txBody>
                    <a:bodyPr/>
                    <a:lstStyle/>
                    <a:p>
                      <a:pPr algn="l" fontAlgn="ctr"/>
                      <a:r>
                        <a:rPr lang="fr-FR" sz="1200" b="1" u="none" strike="noStrike" dirty="0">
                          <a:effectLst/>
                          <a:latin typeface="Arial Narrow" panose="020B0606020202030204" pitchFamily="34" charset="0"/>
                        </a:rPr>
                        <a:t>La</a:t>
                      </a:r>
                      <a:r>
                        <a:rPr lang="fr-FR" sz="1200" b="1" u="none" strike="noStrike" baseline="0" dirty="0">
                          <a:effectLst/>
                          <a:latin typeface="Arial Narrow" panose="020B0606020202030204" pitchFamily="34" charset="0"/>
                        </a:rPr>
                        <a:t> g</a:t>
                      </a:r>
                      <a:r>
                        <a:rPr lang="fr-FR" sz="1200" b="1" u="none" strike="noStrike" dirty="0">
                          <a:effectLst/>
                          <a:latin typeface="Arial Narrow" panose="020B0606020202030204" pitchFamily="34" charset="0"/>
                        </a:rPr>
                        <a:t>estion de l’information</a:t>
                      </a:r>
                      <a:endParaRPr lang="fr-FR" sz="1200" b="1" i="0" u="none" strike="noStrike" dirty="0">
                        <a:solidFill>
                          <a:srgbClr val="000000"/>
                        </a:solidFill>
                        <a:effectLst/>
                        <a:latin typeface="Arial Narrow" panose="020B0606020202030204" pitchFamily="34" charset="0"/>
                      </a:endParaRPr>
                    </a:p>
                  </a:txBody>
                  <a:tcPr marL="4755" marR="4755" marT="475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61318525"/>
                  </a:ext>
                </a:extLst>
              </a:tr>
              <a:tr h="553395">
                <a:tc>
                  <a:txBody>
                    <a:bodyPr/>
                    <a:lstStyle/>
                    <a:p>
                      <a:pPr algn="l" fontAlgn="ctr"/>
                      <a:r>
                        <a:rPr lang="fr-FR" sz="1200" b="1" u="none" strike="noStrike" dirty="0">
                          <a:effectLst/>
                          <a:latin typeface="Arial Narrow" panose="020B0606020202030204" pitchFamily="34" charset="0"/>
                        </a:rPr>
                        <a:t>Les outils au service du travail collaboratif</a:t>
                      </a:r>
                      <a:endParaRPr lang="fr-FR" sz="1200" b="1" i="0" u="none" strike="noStrike" dirty="0">
                        <a:solidFill>
                          <a:srgbClr val="000000"/>
                        </a:solidFill>
                        <a:effectLst/>
                        <a:latin typeface="Arial Narrow" panose="020B0606020202030204" pitchFamily="34" charset="0"/>
                      </a:endParaRPr>
                    </a:p>
                  </a:txBody>
                  <a:tcPr marL="4755" marR="4755" marT="4755"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341277180"/>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919360067"/>
              </p:ext>
            </p:extLst>
          </p:nvPr>
        </p:nvGraphicFramePr>
        <p:xfrm>
          <a:off x="512215" y="1481239"/>
          <a:ext cx="2520000" cy="2170811"/>
        </p:xfrm>
        <a:graphic>
          <a:graphicData uri="http://schemas.openxmlformats.org/drawingml/2006/table">
            <a:tbl>
              <a:tblPr>
                <a:tableStyleId>{5C22544A-7EE6-4342-B048-85BDC9FD1C3A}</a:tableStyleId>
              </a:tblPr>
              <a:tblGrid>
                <a:gridCol w="2520000">
                  <a:extLst>
                    <a:ext uri="{9D8B030D-6E8A-4147-A177-3AD203B41FA5}">
                      <a16:colId xmlns:a16="http://schemas.microsoft.com/office/drawing/2014/main" val="2631484380"/>
                    </a:ext>
                  </a:extLst>
                </a:gridCol>
              </a:tblGrid>
              <a:tr h="553395">
                <a:tc>
                  <a:txBody>
                    <a:bodyPr/>
                    <a:lstStyle/>
                    <a:p>
                      <a:pPr algn="l" fontAlgn="b"/>
                      <a:r>
                        <a:rPr lang="fr-FR" sz="1200" b="1" u="none" strike="noStrike" dirty="0">
                          <a:solidFill>
                            <a:schemeClr val="bg1"/>
                          </a:solidFill>
                          <a:effectLst/>
                          <a:latin typeface="Arial Narrow" panose="020B0606020202030204" pitchFamily="34" charset="0"/>
                        </a:rPr>
                        <a:t>Bloc 1 - Gérer des relations avec des clients de usagers des adhérents</a:t>
                      </a:r>
                      <a:endParaRPr lang="fr-FR" sz="1200" b="1" i="0" u="none" strike="noStrike" dirty="0">
                        <a:solidFill>
                          <a:schemeClr val="bg1"/>
                        </a:solidFill>
                        <a:effectLst/>
                        <a:latin typeface="Arial Narrow" panose="020B0606020202030204" pitchFamily="34" charset="0"/>
                      </a:endParaRPr>
                    </a:p>
                  </a:txBody>
                  <a:tcPr marL="4755" marR="4755" marT="4755" marB="0" anchor="b">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4052500527"/>
                  </a:ext>
                </a:extLst>
              </a:tr>
              <a:tr h="404354">
                <a:tc>
                  <a:txBody>
                    <a:bodyPr/>
                    <a:lstStyle/>
                    <a:p>
                      <a:pPr algn="l" fontAlgn="ctr"/>
                      <a:r>
                        <a:rPr lang="fr-FR" sz="1200" b="1" u="none" strike="noStrike" dirty="0">
                          <a:effectLst/>
                          <a:latin typeface="Arial Narrow" panose="020B0606020202030204" pitchFamily="34" charset="0"/>
                        </a:rPr>
                        <a:t>La communication « client »</a:t>
                      </a:r>
                      <a:endParaRPr lang="fr-FR" sz="1200" b="1" i="0" u="none" strike="noStrike" dirty="0">
                        <a:solidFill>
                          <a:srgbClr val="000000"/>
                        </a:solidFill>
                        <a:effectLst/>
                        <a:latin typeface="Arial Narrow" panose="020B0606020202030204" pitchFamily="34" charset="0"/>
                      </a:endParaRPr>
                    </a:p>
                  </a:txBody>
                  <a:tcPr marL="4755" marR="4755" marT="475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161318525"/>
                  </a:ext>
                </a:extLst>
              </a:tr>
              <a:tr h="404354">
                <a:tc>
                  <a:txBody>
                    <a:bodyPr/>
                    <a:lstStyle/>
                    <a:p>
                      <a:pPr algn="l" fontAlgn="ctr"/>
                      <a:r>
                        <a:rPr lang="fr-FR" sz="1200" b="1" u="none" strike="noStrike" dirty="0">
                          <a:effectLst/>
                          <a:latin typeface="Arial Narrow" panose="020B0606020202030204" pitchFamily="34" charset="0"/>
                        </a:rPr>
                        <a:t>La gestion de l’information</a:t>
                      </a:r>
                      <a:endParaRPr lang="fr-FR" sz="1200" b="1" i="0" u="none" strike="noStrike" dirty="0">
                        <a:solidFill>
                          <a:srgbClr val="000000"/>
                        </a:solidFill>
                        <a:effectLst/>
                        <a:latin typeface="Arial Narrow" panose="020B0606020202030204" pitchFamily="34" charset="0"/>
                      </a:endParaRPr>
                    </a:p>
                  </a:txBody>
                  <a:tcPr marL="4755" marR="4755" marT="475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41277180"/>
                  </a:ext>
                </a:extLst>
              </a:tr>
              <a:tr h="404354">
                <a:tc>
                  <a:txBody>
                    <a:bodyPr/>
                    <a:lstStyle/>
                    <a:p>
                      <a:pPr algn="l" fontAlgn="ctr"/>
                      <a:r>
                        <a:rPr lang="fr-FR" sz="1200" b="1" u="none" strike="noStrike" dirty="0">
                          <a:effectLst/>
                          <a:latin typeface="Arial Narrow" panose="020B0606020202030204" pitchFamily="34" charset="0"/>
                        </a:rPr>
                        <a:t>Les réseaux sociaux numériques</a:t>
                      </a:r>
                      <a:endParaRPr lang="fr-FR" sz="1200" b="1" i="0" u="none" strike="noStrike" dirty="0">
                        <a:solidFill>
                          <a:srgbClr val="000000"/>
                        </a:solidFill>
                        <a:effectLst/>
                        <a:latin typeface="Arial Narrow" panose="020B0606020202030204" pitchFamily="34" charset="0"/>
                      </a:endParaRPr>
                    </a:p>
                  </a:txBody>
                  <a:tcPr marL="4755" marR="4755" marT="475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018874811"/>
                  </a:ext>
                </a:extLst>
              </a:tr>
              <a:tr h="404354">
                <a:tc>
                  <a:txBody>
                    <a:bodyPr/>
                    <a:lstStyle/>
                    <a:p>
                      <a:pPr algn="l" fontAlgn="ctr"/>
                      <a:r>
                        <a:rPr lang="fr-FR" sz="1200" b="1" u="none" strike="noStrike" dirty="0">
                          <a:effectLst/>
                          <a:latin typeface="Arial Narrow" panose="020B0606020202030204" pitchFamily="34" charset="0"/>
                        </a:rPr>
                        <a:t>Le site internet</a:t>
                      </a:r>
                      <a:endParaRPr lang="fr-FR" sz="1200" b="1" i="0" u="none" strike="noStrike" dirty="0">
                        <a:solidFill>
                          <a:srgbClr val="000000"/>
                        </a:solidFill>
                        <a:effectLst/>
                        <a:latin typeface="Arial Narrow" panose="020B0606020202030204" pitchFamily="34" charset="0"/>
                      </a:endParaRPr>
                    </a:p>
                  </a:txBody>
                  <a:tcPr marL="4755" marR="4755" marT="475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840103585"/>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57768291"/>
              </p:ext>
            </p:extLst>
          </p:nvPr>
        </p:nvGraphicFramePr>
        <p:xfrm>
          <a:off x="5989086" y="1481239"/>
          <a:ext cx="2520000" cy="2030538"/>
        </p:xfrm>
        <a:graphic>
          <a:graphicData uri="http://schemas.openxmlformats.org/drawingml/2006/table">
            <a:tbl>
              <a:tblPr>
                <a:tableStyleId>{5C22544A-7EE6-4342-B048-85BDC9FD1C3A}</a:tableStyleId>
              </a:tblPr>
              <a:tblGrid>
                <a:gridCol w="2520000">
                  <a:extLst>
                    <a:ext uri="{9D8B030D-6E8A-4147-A177-3AD203B41FA5}">
                      <a16:colId xmlns:a16="http://schemas.microsoft.com/office/drawing/2014/main" val="706371068"/>
                    </a:ext>
                  </a:extLst>
                </a:gridCol>
              </a:tblGrid>
              <a:tr h="518748">
                <a:tc>
                  <a:txBody>
                    <a:bodyPr/>
                    <a:lstStyle/>
                    <a:p>
                      <a:pPr algn="l" fontAlgn="b"/>
                      <a:r>
                        <a:rPr lang="fr-FR" sz="1200" b="1" u="none" strike="noStrike" dirty="0">
                          <a:solidFill>
                            <a:schemeClr val="bg1"/>
                          </a:solidFill>
                          <a:effectLst/>
                          <a:latin typeface="Arial Narrow" panose="020B0606020202030204" pitchFamily="34" charset="0"/>
                        </a:rPr>
                        <a:t>Bloc 3 - Administrer le personnel</a:t>
                      </a:r>
                      <a:endParaRPr lang="fr-FR" sz="1200" b="1" i="0" u="none" strike="noStrike" dirty="0">
                        <a:solidFill>
                          <a:schemeClr val="bg1"/>
                        </a:solidFill>
                        <a:effectLst/>
                        <a:latin typeface="Arial Narrow" panose="020B0606020202030204" pitchFamily="34" charset="0"/>
                      </a:endParaRPr>
                    </a:p>
                  </a:txBody>
                  <a:tcPr marL="4755" marR="4755" marT="475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4052500527"/>
                  </a:ext>
                </a:extLst>
              </a:tr>
              <a:tr h="736275">
                <a:tc>
                  <a:txBody>
                    <a:bodyPr/>
                    <a:lstStyle/>
                    <a:p>
                      <a:pPr algn="l" fontAlgn="ctr"/>
                      <a:r>
                        <a:rPr lang="fr-FR" sz="1200" b="1" u="none" strike="noStrike" dirty="0">
                          <a:effectLst/>
                          <a:latin typeface="Arial Narrow" panose="020B0606020202030204" pitchFamily="34" charset="0"/>
                        </a:rPr>
                        <a:t>Les règles légales de communication envers les personnels et les instances représentatives</a:t>
                      </a:r>
                      <a:endParaRPr lang="fr-FR" sz="1200" b="1" i="0" u="none" strike="noStrike" dirty="0">
                        <a:solidFill>
                          <a:srgbClr val="000000"/>
                        </a:solidFill>
                        <a:effectLst/>
                        <a:latin typeface="Arial Narrow" panose="020B0606020202030204" pitchFamily="34" charset="0"/>
                      </a:endParaRPr>
                    </a:p>
                  </a:txBody>
                  <a:tcPr marL="4755" marR="4755" marT="475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161318525"/>
                  </a:ext>
                </a:extLst>
              </a:tr>
              <a:tr h="370515">
                <a:tc>
                  <a:txBody>
                    <a:bodyPr/>
                    <a:lstStyle/>
                    <a:p>
                      <a:pPr algn="l" fontAlgn="ctr"/>
                      <a:r>
                        <a:rPr lang="fr-FR" sz="1200" b="1" u="none" strike="noStrike" dirty="0">
                          <a:effectLst/>
                          <a:latin typeface="Arial Narrow" panose="020B0606020202030204" pitchFamily="34" charset="0"/>
                        </a:rPr>
                        <a:t>Les outils ou services de communication numérique</a:t>
                      </a:r>
                      <a:endParaRPr lang="fr-FR" sz="1200" b="1" i="0" u="none" strike="noStrike" dirty="0">
                        <a:solidFill>
                          <a:srgbClr val="000000"/>
                        </a:solidFill>
                        <a:effectLst/>
                        <a:latin typeface="Arial Narrow" panose="020B0606020202030204" pitchFamily="34" charset="0"/>
                      </a:endParaRPr>
                    </a:p>
                  </a:txBody>
                  <a:tcPr marL="4755" marR="4755" marT="475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41277180"/>
                  </a:ext>
                </a:extLst>
              </a:tr>
              <a:tr h="405000">
                <a:tc>
                  <a:txBody>
                    <a:bodyPr/>
                    <a:lstStyle/>
                    <a:p>
                      <a:pPr algn="l" fontAlgn="ctr"/>
                      <a:r>
                        <a:rPr lang="fr-FR" sz="1200" b="1" u="none" strike="noStrike" dirty="0">
                          <a:effectLst/>
                          <a:latin typeface="Arial Narrow" panose="020B0606020202030204" pitchFamily="34" charset="0"/>
                        </a:rPr>
                        <a:t>Le système d’information ressources humaines</a:t>
                      </a:r>
                      <a:endParaRPr lang="fr-FR" sz="1200" b="1" i="0" u="none" strike="noStrike" dirty="0">
                        <a:solidFill>
                          <a:srgbClr val="000000"/>
                        </a:solidFill>
                        <a:effectLst/>
                        <a:latin typeface="Arial Narrow" panose="020B0606020202030204" pitchFamily="34" charset="0"/>
                      </a:endParaRPr>
                    </a:p>
                  </a:txBody>
                  <a:tcPr marL="4755" marR="4755" marT="475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018874811"/>
                  </a:ext>
                </a:extLst>
              </a:tr>
            </a:tbl>
          </a:graphicData>
        </a:graphic>
      </p:graphicFrame>
      <p:sp>
        <p:nvSpPr>
          <p:cNvPr id="3" name="Rectangle 2"/>
          <p:cNvSpPr/>
          <p:nvPr/>
        </p:nvSpPr>
        <p:spPr>
          <a:xfrm>
            <a:off x="512215" y="4065982"/>
            <a:ext cx="2520000" cy="461665"/>
          </a:xfrm>
          <a:prstGeom prst="rect">
            <a:avLst/>
          </a:prstGeom>
          <a:solidFill>
            <a:schemeClr val="accent5">
              <a:lumMod val="40000"/>
              <a:lumOff val="60000"/>
            </a:schemeClr>
          </a:solidFill>
          <a:ln>
            <a:solidFill>
              <a:schemeClr val="accent5"/>
            </a:solidFill>
          </a:ln>
        </p:spPr>
        <p:txBody>
          <a:bodyPr wrap="square">
            <a:spAutoFit/>
          </a:bodyPr>
          <a:lstStyle/>
          <a:p>
            <a:pPr fontAlgn="ctr"/>
            <a:r>
              <a:rPr lang="fr-FR" sz="1200" b="1" dirty="0"/>
              <a:t>Le cadre juridique lié aux réseaux sociaux numériques et au site Web</a:t>
            </a:r>
            <a:endParaRPr lang="fr-FR" sz="1200" b="1" dirty="0">
              <a:solidFill>
                <a:srgbClr val="000000"/>
              </a:solidFill>
            </a:endParaRPr>
          </a:p>
        </p:txBody>
      </p:sp>
      <p:sp>
        <p:nvSpPr>
          <p:cNvPr id="8" name="Rectangle 7"/>
          <p:cNvSpPr/>
          <p:nvPr/>
        </p:nvSpPr>
        <p:spPr>
          <a:xfrm>
            <a:off x="5989086" y="4099822"/>
            <a:ext cx="2520000" cy="828000"/>
          </a:xfrm>
          <a:prstGeom prst="rect">
            <a:avLst/>
          </a:prstGeom>
          <a:solidFill>
            <a:schemeClr val="accent3">
              <a:lumMod val="60000"/>
              <a:lumOff val="40000"/>
            </a:schemeClr>
          </a:solidFill>
          <a:ln>
            <a:solidFill>
              <a:schemeClr val="accent3"/>
            </a:solidFill>
          </a:ln>
        </p:spPr>
        <p:txBody>
          <a:bodyPr wrap="square">
            <a:spAutoFit/>
          </a:bodyPr>
          <a:lstStyle/>
          <a:p>
            <a:pPr fontAlgn="ctr"/>
            <a:r>
              <a:rPr lang="fr-FR" sz="1200" b="1" dirty="0"/>
              <a:t>Règles élémentaires de sécurité informatique, de sauvegarde, de protection des données numériques (RGPD) des personnels</a:t>
            </a:r>
            <a:endParaRPr lang="fr-FR" sz="1200" b="1" dirty="0">
              <a:solidFill>
                <a:srgbClr val="000000"/>
              </a:solidFill>
            </a:endParaRPr>
          </a:p>
        </p:txBody>
      </p:sp>
      <p:sp>
        <p:nvSpPr>
          <p:cNvPr id="10" name="Titre 1"/>
          <p:cNvSpPr txBox="1">
            <a:spLocks/>
          </p:cNvSpPr>
          <p:nvPr/>
        </p:nvSpPr>
        <p:spPr>
          <a:xfrm>
            <a:off x="291200" y="3704603"/>
            <a:ext cx="8647317" cy="44221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fr-FR" sz="2100" dirty="0"/>
              <a:t>Focus sur les savoirs juridiques et économiques liés au numérique</a:t>
            </a:r>
          </a:p>
        </p:txBody>
      </p:sp>
      <p:grpSp>
        <p:nvGrpSpPr>
          <p:cNvPr id="9" name="Groupe 8"/>
          <p:cNvGrpSpPr/>
          <p:nvPr/>
        </p:nvGrpSpPr>
        <p:grpSpPr>
          <a:xfrm>
            <a:off x="2803668" y="4614948"/>
            <a:ext cx="3029085" cy="396302"/>
            <a:chOff x="2934297" y="4698653"/>
            <a:chExt cx="3029085" cy="396302"/>
          </a:xfrm>
        </p:grpSpPr>
        <p:pic>
          <p:nvPicPr>
            <p:cNvPr id="4" name="Image 3"/>
            <p:cNvPicPr>
              <a:picLocks noChangeAspect="1"/>
            </p:cNvPicPr>
            <p:nvPr/>
          </p:nvPicPr>
          <p:blipFill rotWithShape="1">
            <a:blip r:embed="rId2" cstate="email">
              <a:extLst>
                <a:ext uri="{28A0092B-C50C-407E-A947-70E740481C1C}">
                  <a14:useLocalDpi xmlns:a14="http://schemas.microsoft.com/office/drawing/2010/main"/>
                </a:ext>
              </a:extLst>
            </a:blip>
            <a:srcRect l="-306"/>
            <a:stretch/>
          </p:blipFill>
          <p:spPr>
            <a:xfrm>
              <a:off x="4134594" y="4731593"/>
              <a:ext cx="1828788" cy="330423"/>
            </a:xfrm>
            <a:prstGeom prst="rect">
              <a:avLst/>
            </a:prstGeom>
          </p:spPr>
        </p:pic>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4297" y="4698653"/>
              <a:ext cx="1232940" cy="396302"/>
            </a:xfrm>
            <a:prstGeom prst="rect">
              <a:avLst/>
            </a:prstGeom>
          </p:spPr>
        </p:pic>
      </p:grpSp>
      <p:sp>
        <p:nvSpPr>
          <p:cNvPr id="14" name="Titre 1"/>
          <p:cNvSpPr txBox="1">
            <a:spLocks/>
          </p:cNvSpPr>
          <p:nvPr/>
        </p:nvSpPr>
        <p:spPr>
          <a:xfrm>
            <a:off x="687050" y="57327"/>
            <a:ext cx="8140700" cy="69035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cap="all" spc="-40" baseline="0">
                <a:solidFill>
                  <a:schemeClr val="tx1">
                    <a:lumMod val="75000"/>
                    <a:lumOff val="25000"/>
                  </a:schemeClr>
                </a:solidFill>
                <a:latin typeface="+mj-lt"/>
                <a:ea typeface="+mj-ea"/>
                <a:cs typeface="+mj-cs"/>
              </a:defRPr>
            </a:lvl1pPr>
          </a:lstStyle>
          <a:p>
            <a:r>
              <a:rPr lang="fr-FR" sz="2300" dirty="0">
                <a:solidFill>
                  <a:schemeClr val="tx2"/>
                </a:solidFill>
              </a:rPr>
              <a:t>Graduer la progressivité de la didactique des savoirs </a:t>
            </a:r>
          </a:p>
        </p:txBody>
      </p:sp>
      <p:sp>
        <p:nvSpPr>
          <p:cNvPr id="15" name="Titre 1"/>
          <p:cNvSpPr txBox="1">
            <a:spLocks/>
          </p:cNvSpPr>
          <p:nvPr/>
        </p:nvSpPr>
        <p:spPr>
          <a:xfrm>
            <a:off x="363119" y="944085"/>
            <a:ext cx="5915025" cy="44221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fr-FR" sz="2100" dirty="0"/>
              <a:t>Focus sur les savoirs liés au numérique</a:t>
            </a:r>
          </a:p>
        </p:txBody>
      </p:sp>
      <p:pic>
        <p:nvPicPr>
          <p:cNvPr id="17" name="Image 1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139" y="150569"/>
            <a:ext cx="468000" cy="445950"/>
          </a:xfrm>
          <a:prstGeom prst="rect">
            <a:avLst/>
          </a:prstGeom>
        </p:spPr>
      </p:pic>
    </p:spTree>
    <p:extLst>
      <p:ext uri="{BB962C8B-B14F-4D97-AF65-F5344CB8AC3E}">
        <p14:creationId xmlns:p14="http://schemas.microsoft.com/office/powerpoint/2010/main" val="2536122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6093" y="49384"/>
            <a:ext cx="7881400" cy="652327"/>
          </a:xfrm>
        </p:spPr>
        <p:txBody>
          <a:bodyPr/>
          <a:lstStyle/>
          <a:p>
            <a:r>
              <a:rPr lang="fr-FR" dirty="0">
                <a:solidFill>
                  <a:schemeClr val="tx2"/>
                </a:solidFill>
              </a:rPr>
              <a:t>3</a:t>
            </a:r>
            <a:r>
              <a:rPr lang="fr-FR" baseline="30000" dirty="0">
                <a:solidFill>
                  <a:schemeClr val="tx2"/>
                </a:solidFill>
              </a:rPr>
              <a:t>ème</a:t>
            </a:r>
            <a:r>
              <a:rPr lang="fr-FR" dirty="0">
                <a:solidFill>
                  <a:schemeClr val="tx2"/>
                </a:solidFill>
              </a:rPr>
              <a:t> partie…</a:t>
            </a:r>
          </a:p>
        </p:txBody>
      </p:sp>
      <p:grpSp>
        <p:nvGrpSpPr>
          <p:cNvPr id="14" name="Groupe 13"/>
          <p:cNvGrpSpPr/>
          <p:nvPr/>
        </p:nvGrpSpPr>
        <p:grpSpPr>
          <a:xfrm>
            <a:off x="3133597" y="1443157"/>
            <a:ext cx="2664000" cy="2806968"/>
            <a:chOff x="518615" y="1915157"/>
            <a:chExt cx="2538484" cy="2806968"/>
          </a:xfrm>
        </p:grpSpPr>
        <p:pic>
          <p:nvPicPr>
            <p:cNvPr id="3" name="Image 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59159" y="1988622"/>
              <a:ext cx="857395" cy="857395"/>
            </a:xfrm>
            <a:prstGeom prst="rect">
              <a:avLst/>
            </a:prstGeom>
          </p:spPr>
        </p:pic>
        <p:sp>
          <p:nvSpPr>
            <p:cNvPr id="4" name="Rectangle à coins arrondis 3"/>
            <p:cNvSpPr/>
            <p:nvPr/>
          </p:nvSpPr>
          <p:spPr>
            <a:xfrm>
              <a:off x="518615" y="1915157"/>
              <a:ext cx="2538484" cy="2806968"/>
            </a:xfrm>
            <a:prstGeom prst="roundRect">
              <a:avLst/>
            </a:prstGeom>
            <a:no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r>
                <a:rPr lang="fr-FR" dirty="0">
                  <a:solidFill>
                    <a:schemeClr val="bg1">
                      <a:lumMod val="65000"/>
                    </a:schemeClr>
                  </a:solidFill>
                </a:rPr>
                <a:t>L’espace professionnel « phygital » permettant la professionnalisation des élèves</a:t>
              </a:r>
            </a:p>
            <a:p>
              <a:pPr algn="ctr"/>
              <a:endParaRPr lang="fr-FR" dirty="0"/>
            </a:p>
          </p:txBody>
        </p:sp>
      </p:grpSp>
      <p:grpSp>
        <p:nvGrpSpPr>
          <p:cNvPr id="16" name="Groupe 15"/>
          <p:cNvGrpSpPr/>
          <p:nvPr/>
        </p:nvGrpSpPr>
        <p:grpSpPr>
          <a:xfrm>
            <a:off x="5923493" y="1443157"/>
            <a:ext cx="2664000" cy="2806968"/>
            <a:chOff x="6033662" y="1904123"/>
            <a:chExt cx="2538484" cy="2806968"/>
          </a:xfrm>
        </p:grpSpPr>
        <p:pic>
          <p:nvPicPr>
            <p:cNvPr id="7" name="Image 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20061" y="2023987"/>
              <a:ext cx="965685" cy="965685"/>
            </a:xfrm>
            <a:prstGeom prst="rect">
              <a:avLst/>
            </a:prstGeom>
          </p:spPr>
        </p:pic>
        <p:sp>
          <p:nvSpPr>
            <p:cNvPr id="12" name="Rectangle à coins arrondis 11"/>
            <p:cNvSpPr/>
            <p:nvPr/>
          </p:nvSpPr>
          <p:spPr>
            <a:xfrm>
              <a:off x="6033662" y="1904123"/>
              <a:ext cx="2538484" cy="2806968"/>
            </a:xfrm>
            <a:prstGeom prst="roundRect">
              <a:avLst/>
            </a:prstGeom>
            <a:noFill/>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r>
                <a:rPr lang="fr-FR" dirty="0"/>
                <a:t>L’accompagnement du développement professionnel des enseignants</a:t>
              </a:r>
            </a:p>
            <a:p>
              <a:pPr algn="ctr"/>
              <a:endParaRPr lang="fr-FR" dirty="0"/>
            </a:p>
          </p:txBody>
        </p:sp>
      </p:grpSp>
      <p:grpSp>
        <p:nvGrpSpPr>
          <p:cNvPr id="13" name="Groupe 12"/>
          <p:cNvGrpSpPr/>
          <p:nvPr/>
        </p:nvGrpSpPr>
        <p:grpSpPr>
          <a:xfrm>
            <a:off x="343702" y="1443157"/>
            <a:ext cx="2664000" cy="2806968"/>
            <a:chOff x="3209499" y="1908254"/>
            <a:chExt cx="2538484" cy="2806968"/>
          </a:xfrm>
        </p:grpSpPr>
        <p:pic>
          <p:nvPicPr>
            <p:cNvPr id="17" name="Image 1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995289" y="2008878"/>
              <a:ext cx="966903" cy="966903"/>
            </a:xfrm>
            <a:prstGeom prst="rect">
              <a:avLst/>
            </a:prstGeom>
          </p:spPr>
        </p:pic>
        <p:sp>
          <p:nvSpPr>
            <p:cNvPr id="18" name="Rectangle à coins arrondis 17"/>
            <p:cNvSpPr/>
            <p:nvPr/>
          </p:nvSpPr>
          <p:spPr>
            <a:xfrm>
              <a:off x="3209499" y="1908254"/>
              <a:ext cx="2538484" cy="2806968"/>
            </a:xfrm>
            <a:prstGeom prst="roundRect">
              <a:avLst/>
            </a:prstGeom>
            <a:no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pPr algn="ctr"/>
              <a:r>
                <a:rPr lang="fr-FR" dirty="0">
                  <a:solidFill>
                    <a:schemeClr val="bg1">
                      <a:lumMod val="65000"/>
                    </a:schemeClr>
                  </a:solidFill>
                </a:rPr>
                <a:t>Les conditions pédagogiques nécessaires aux processus d’acquisition des compétences des élèves</a:t>
              </a:r>
            </a:p>
          </p:txBody>
        </p:sp>
      </p:grpSp>
    </p:spTree>
    <p:extLst>
      <p:ext uri="{BB962C8B-B14F-4D97-AF65-F5344CB8AC3E}">
        <p14:creationId xmlns:p14="http://schemas.microsoft.com/office/powerpoint/2010/main" val="389593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0164" y="160307"/>
            <a:ext cx="8108414" cy="442211"/>
          </a:xfrm>
        </p:spPr>
        <p:txBody>
          <a:bodyPr>
            <a:noAutofit/>
          </a:bodyPr>
          <a:lstStyle/>
          <a:p>
            <a:r>
              <a:rPr lang="fr-FR" dirty="0"/>
              <a:t>La stratégie de développement professionnel </a:t>
            </a:r>
            <a:br>
              <a:rPr lang="fr-FR" dirty="0"/>
            </a:br>
            <a:r>
              <a:rPr lang="fr-FR" dirty="0"/>
              <a:t>des enseignants à « </a:t>
            </a:r>
            <a:r>
              <a:rPr lang="fr-FR" dirty="0" err="1"/>
              <a:t>re</a:t>
            </a:r>
            <a:r>
              <a:rPr lang="fr-FR" dirty="0"/>
              <a:t> »penser </a:t>
            </a:r>
          </a:p>
        </p:txBody>
      </p:sp>
      <p:grpSp>
        <p:nvGrpSpPr>
          <p:cNvPr id="7" name="Groupe 6"/>
          <p:cNvGrpSpPr/>
          <p:nvPr/>
        </p:nvGrpSpPr>
        <p:grpSpPr>
          <a:xfrm rot="21412240">
            <a:off x="1343565" y="4372512"/>
            <a:ext cx="6228000" cy="460657"/>
            <a:chOff x="2250339" y="4940430"/>
            <a:chExt cx="3971498" cy="614209"/>
          </a:xfrm>
        </p:grpSpPr>
        <p:sp>
          <p:nvSpPr>
            <p:cNvPr id="5" name="Rectangle 4"/>
            <p:cNvSpPr/>
            <p:nvPr/>
          </p:nvSpPr>
          <p:spPr>
            <a:xfrm>
              <a:off x="2250339" y="4940430"/>
              <a:ext cx="3971498" cy="144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Triangle isocèle 5"/>
            <p:cNvSpPr/>
            <p:nvPr/>
          </p:nvSpPr>
          <p:spPr>
            <a:xfrm>
              <a:off x="3974698" y="5104263"/>
              <a:ext cx="525865" cy="450376"/>
            </a:xfrm>
            <a:prstGeom prs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8" name="Rectangle à coins arrondis 7"/>
          <p:cNvSpPr/>
          <p:nvPr/>
        </p:nvSpPr>
        <p:spPr>
          <a:xfrm>
            <a:off x="1311950" y="2666743"/>
            <a:ext cx="2880000" cy="360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lumMod val="75000"/>
                  </a:schemeClr>
                </a:solidFill>
              </a:rPr>
              <a:t>Groupes de travail et réflexion </a:t>
            </a:r>
          </a:p>
        </p:txBody>
      </p:sp>
      <p:sp>
        <p:nvSpPr>
          <p:cNvPr id="9" name="Rectangle à coins arrondis 8"/>
          <p:cNvSpPr/>
          <p:nvPr/>
        </p:nvSpPr>
        <p:spPr>
          <a:xfrm>
            <a:off x="1311950" y="3982694"/>
            <a:ext cx="2880000" cy="360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lumMod val="75000"/>
                  </a:schemeClr>
                </a:solidFill>
              </a:rPr>
              <a:t>Plan académique de formation</a:t>
            </a:r>
          </a:p>
        </p:txBody>
      </p:sp>
      <p:sp>
        <p:nvSpPr>
          <p:cNvPr id="10" name="Rectangle à coins arrondis 9"/>
          <p:cNvSpPr/>
          <p:nvPr/>
        </p:nvSpPr>
        <p:spPr>
          <a:xfrm>
            <a:off x="1311950" y="3105633"/>
            <a:ext cx="2880000" cy="360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lumMod val="75000"/>
                  </a:schemeClr>
                </a:solidFill>
              </a:rPr>
              <a:t>Animations dans les établissements </a:t>
            </a:r>
          </a:p>
        </p:txBody>
      </p:sp>
      <p:sp>
        <p:nvSpPr>
          <p:cNvPr id="12" name="Rectangle à coins arrondis 11"/>
          <p:cNvSpPr/>
          <p:nvPr/>
        </p:nvSpPr>
        <p:spPr>
          <a:xfrm>
            <a:off x="4621315" y="1014446"/>
            <a:ext cx="2880000" cy="3600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Réseau personnel d’apprentissage</a:t>
            </a:r>
          </a:p>
        </p:txBody>
      </p:sp>
      <p:sp>
        <p:nvSpPr>
          <p:cNvPr id="13" name="Rectangle à coins arrondis 12"/>
          <p:cNvSpPr/>
          <p:nvPr/>
        </p:nvSpPr>
        <p:spPr>
          <a:xfrm>
            <a:off x="4621315" y="3808227"/>
            <a:ext cx="2880000" cy="360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6">
                    <a:lumMod val="75000"/>
                  </a:schemeClr>
                </a:solidFill>
              </a:rPr>
              <a:t>Salle des profs</a:t>
            </a:r>
          </a:p>
        </p:txBody>
      </p:sp>
      <p:sp>
        <p:nvSpPr>
          <p:cNvPr id="14" name="Rectangle à coins arrondis 13"/>
          <p:cNvSpPr/>
          <p:nvPr/>
        </p:nvSpPr>
        <p:spPr>
          <a:xfrm>
            <a:off x="4621315" y="3370983"/>
            <a:ext cx="2880000" cy="360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6">
                    <a:lumMod val="75000"/>
                  </a:schemeClr>
                </a:solidFill>
              </a:rPr>
              <a:t>Pair à pair</a:t>
            </a:r>
          </a:p>
        </p:txBody>
      </p:sp>
      <p:sp>
        <p:nvSpPr>
          <p:cNvPr id="15" name="Rectangle à coins arrondis 14"/>
          <p:cNvSpPr/>
          <p:nvPr/>
        </p:nvSpPr>
        <p:spPr>
          <a:xfrm>
            <a:off x="1311950" y="1012491"/>
            <a:ext cx="2880000" cy="3600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Institutionnelle</a:t>
            </a:r>
          </a:p>
        </p:txBody>
      </p:sp>
      <p:sp>
        <p:nvSpPr>
          <p:cNvPr id="16" name="Rectangle à coins arrondis 15"/>
          <p:cNvSpPr/>
          <p:nvPr/>
        </p:nvSpPr>
        <p:spPr>
          <a:xfrm>
            <a:off x="4621315" y="2936160"/>
            <a:ext cx="2880000" cy="360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6">
                    <a:lumMod val="75000"/>
                  </a:schemeClr>
                </a:solidFill>
              </a:rPr>
              <a:t>Réseaux sociaux</a:t>
            </a:r>
          </a:p>
        </p:txBody>
      </p:sp>
      <p:sp>
        <p:nvSpPr>
          <p:cNvPr id="17" name="Rectangle à coins arrondis 16"/>
          <p:cNvSpPr/>
          <p:nvPr/>
        </p:nvSpPr>
        <p:spPr>
          <a:xfrm>
            <a:off x="1311950" y="3546673"/>
            <a:ext cx="2880000" cy="360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lumMod val="75000"/>
                  </a:schemeClr>
                </a:solidFill>
              </a:rPr>
              <a:t>M@gistère, webinaire, classe virtuelle</a:t>
            </a:r>
          </a:p>
        </p:txBody>
      </p:sp>
      <p:sp>
        <p:nvSpPr>
          <p:cNvPr id="19" name="Rectangle à coins arrondis 18"/>
          <p:cNvSpPr/>
          <p:nvPr/>
        </p:nvSpPr>
        <p:spPr>
          <a:xfrm>
            <a:off x="1311950" y="2225032"/>
            <a:ext cx="2880000" cy="360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lumMod val="75000"/>
                  </a:schemeClr>
                </a:solidFill>
              </a:rPr>
              <a:t>Formateurs, personnes ressources</a:t>
            </a:r>
          </a:p>
        </p:txBody>
      </p:sp>
      <p:sp>
        <p:nvSpPr>
          <p:cNvPr id="21" name="Rectangle à coins arrondis 20"/>
          <p:cNvSpPr/>
          <p:nvPr/>
        </p:nvSpPr>
        <p:spPr>
          <a:xfrm>
            <a:off x="1311950" y="1788068"/>
            <a:ext cx="2880000" cy="360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lumMod val="75000"/>
                  </a:schemeClr>
                </a:solidFill>
              </a:rPr>
              <a:t>Lettres de veille, sites internet, curation</a:t>
            </a:r>
          </a:p>
        </p:txBody>
      </p:sp>
      <p:sp>
        <p:nvSpPr>
          <p:cNvPr id="22" name="Rectangle à coins arrondis 21"/>
          <p:cNvSpPr/>
          <p:nvPr/>
        </p:nvSpPr>
        <p:spPr>
          <a:xfrm>
            <a:off x="4621315" y="2495009"/>
            <a:ext cx="2880000" cy="360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6">
                    <a:lumMod val="75000"/>
                  </a:schemeClr>
                </a:solidFill>
              </a:rPr>
              <a:t>MOOC</a:t>
            </a:r>
          </a:p>
        </p:txBody>
      </p:sp>
      <p:sp>
        <p:nvSpPr>
          <p:cNvPr id="23" name="Rectangle à coins arrondis 22"/>
          <p:cNvSpPr/>
          <p:nvPr/>
        </p:nvSpPr>
        <p:spPr>
          <a:xfrm>
            <a:off x="4621315" y="2064379"/>
            <a:ext cx="2880000" cy="360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err="1">
                <a:solidFill>
                  <a:schemeClr val="accent6">
                    <a:lumMod val="75000"/>
                  </a:schemeClr>
                </a:solidFill>
              </a:rPr>
              <a:t>Chatroom</a:t>
            </a:r>
            <a:endParaRPr lang="fr-FR" sz="1200" b="1" dirty="0">
              <a:solidFill>
                <a:schemeClr val="accent6">
                  <a:lumMod val="75000"/>
                </a:schemeClr>
              </a:solidFill>
            </a:endParaRPr>
          </a:p>
        </p:txBody>
      </p:sp>
      <p:pic>
        <p:nvPicPr>
          <p:cNvPr id="20" name="Image 1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057" y="102455"/>
            <a:ext cx="531457" cy="531457"/>
          </a:xfrm>
          <a:prstGeom prst="rect">
            <a:avLst/>
          </a:prstGeom>
        </p:spPr>
      </p:pic>
    </p:spTree>
    <p:extLst>
      <p:ext uri="{BB962C8B-B14F-4D97-AF65-F5344CB8AC3E}">
        <p14:creationId xmlns:p14="http://schemas.microsoft.com/office/powerpoint/2010/main" val="221606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idx="4294967295"/>
          </p:nvPr>
        </p:nvSpPr>
        <p:spPr>
          <a:xfrm>
            <a:off x="683568" y="1"/>
            <a:ext cx="7160442" cy="806116"/>
          </a:xfrm>
        </p:spPr>
        <p:txBody>
          <a:bodyPr>
            <a:normAutofit/>
          </a:bodyPr>
          <a:lstStyle/>
          <a:p>
            <a:pPr>
              <a:lnSpc>
                <a:spcPts val="2300"/>
              </a:lnSpc>
            </a:pPr>
            <a:r>
              <a:rPr lang="fr-FR" dirty="0">
                <a:solidFill>
                  <a:schemeClr val="tx2"/>
                </a:solidFill>
              </a:rPr>
              <a:t>Professionnalité vs Professionnalisation</a:t>
            </a:r>
            <a:br>
              <a:rPr lang="fr-FR" dirty="0">
                <a:solidFill>
                  <a:schemeClr val="tx2"/>
                </a:solidFill>
              </a:rPr>
            </a:br>
            <a:r>
              <a:rPr lang="fr-FR" cap="none" dirty="0">
                <a:solidFill>
                  <a:schemeClr val="tx2"/>
                </a:solidFill>
              </a:rPr>
              <a:t>Gestes professionnels</a:t>
            </a:r>
          </a:p>
        </p:txBody>
      </p:sp>
      <p:pic>
        <p:nvPicPr>
          <p:cNvPr id="6" name="Image 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36464" y="1693640"/>
            <a:ext cx="2296586" cy="1485125"/>
          </a:xfrm>
          <a:prstGeom prst="rect">
            <a:avLst/>
          </a:prstGeom>
        </p:spPr>
      </p:pic>
      <p:sp>
        <p:nvSpPr>
          <p:cNvPr id="7" name="ZoneTexte 6"/>
          <p:cNvSpPr txBox="1"/>
          <p:nvPr/>
        </p:nvSpPr>
        <p:spPr>
          <a:xfrm>
            <a:off x="683568" y="3217021"/>
            <a:ext cx="3453534" cy="1084912"/>
          </a:xfrm>
          <a:prstGeom prst="rect">
            <a:avLst/>
          </a:prstGeom>
          <a:noFill/>
        </p:spPr>
        <p:txBody>
          <a:bodyPr wrap="square" rtlCol="0">
            <a:spAutoFit/>
          </a:bodyPr>
          <a:lstStyle/>
          <a:p>
            <a:pPr algn="ctr"/>
            <a:r>
              <a:rPr lang="fr-FR" sz="2400" b="1" dirty="0">
                <a:solidFill>
                  <a:schemeClr val="accent1">
                    <a:lumMod val="75000"/>
                  </a:schemeClr>
                </a:solidFill>
                <a:latin typeface="Arial Narrow" panose="020B0606020202030204" pitchFamily="34" charset="0"/>
              </a:rPr>
              <a:t>La professionnalité :</a:t>
            </a:r>
          </a:p>
          <a:p>
            <a:pPr algn="ctr"/>
            <a:r>
              <a:rPr lang="fr-FR" sz="1350" b="1" dirty="0">
                <a:solidFill>
                  <a:schemeClr val="accent1">
                    <a:lumMod val="75000"/>
                  </a:schemeClr>
                </a:solidFill>
                <a:latin typeface="Arial Narrow" panose="020B0606020202030204" pitchFamily="34" charset="0"/>
              </a:rPr>
              <a:t>ensemble des gestes professionnels d’un métier</a:t>
            </a:r>
          </a:p>
          <a:p>
            <a:pPr algn="ctr"/>
            <a:endParaRPr lang="fr-FR" sz="1350" b="1" dirty="0">
              <a:solidFill>
                <a:schemeClr val="accent1">
                  <a:lumMod val="75000"/>
                </a:schemeClr>
              </a:solidFill>
              <a:latin typeface="Arial Narrow" panose="020B0606020202030204" pitchFamily="34" charset="0"/>
            </a:endParaRPr>
          </a:p>
          <a:p>
            <a:pPr algn="ctr"/>
            <a:r>
              <a:rPr lang="fr-FR" sz="1350" b="1" dirty="0">
                <a:solidFill>
                  <a:schemeClr val="accent1">
                    <a:lumMod val="75000"/>
                  </a:schemeClr>
                </a:solidFill>
                <a:latin typeface="Arial Narrow" panose="020B0606020202030204" pitchFamily="34" charset="0"/>
              </a:rPr>
              <a:t>décrite par un référentiel d’activités</a:t>
            </a:r>
          </a:p>
        </p:txBody>
      </p:sp>
      <p:pic>
        <p:nvPicPr>
          <p:cNvPr id="9" name="Imag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8310" l="1979" r="99063">
                        <a14:foregroundMark x1="41875" y1="10423" x2="41875" y2="10423"/>
                        <a14:foregroundMark x1="89792" y1="61408" x2="89792" y2="61408"/>
                        <a14:backgroundMark x1="21771" y1="65070" x2="21771" y2="65070"/>
                        <a14:backgroundMark x1="76563" y1="48732" x2="76563" y2="48732"/>
                        <a14:backgroundMark x1="67917" y1="52676" x2="67917" y2="52676"/>
                      </a14:backgroundRemoval>
                    </a14:imgEffect>
                  </a14:imgLayer>
                </a14:imgProps>
              </a:ext>
              <a:ext uri="{28A0092B-C50C-407E-A947-70E740481C1C}">
                <a14:useLocalDpi xmlns:a14="http://schemas.microsoft.com/office/drawing/2010/main" val="0"/>
              </a:ext>
            </a:extLst>
          </a:blip>
          <a:srcRect/>
          <a:stretch/>
        </p:blipFill>
        <p:spPr>
          <a:xfrm>
            <a:off x="4472339" y="1869672"/>
            <a:ext cx="3546371" cy="1309093"/>
          </a:xfrm>
          <a:prstGeom prst="rect">
            <a:avLst/>
          </a:prstGeom>
        </p:spPr>
      </p:pic>
      <p:sp>
        <p:nvSpPr>
          <p:cNvPr id="10" name="ZoneTexte 9"/>
          <p:cNvSpPr txBox="1"/>
          <p:nvPr/>
        </p:nvSpPr>
        <p:spPr>
          <a:xfrm>
            <a:off x="4711566" y="3229118"/>
            <a:ext cx="3294366" cy="1084912"/>
          </a:xfrm>
          <a:prstGeom prst="rect">
            <a:avLst/>
          </a:prstGeom>
          <a:noFill/>
        </p:spPr>
        <p:txBody>
          <a:bodyPr wrap="square" rtlCol="0">
            <a:spAutoFit/>
          </a:bodyPr>
          <a:lstStyle/>
          <a:p>
            <a:pPr algn="ctr"/>
            <a:r>
              <a:rPr lang="fr-FR" sz="2400" b="1" dirty="0">
                <a:solidFill>
                  <a:schemeClr val="accent1">
                    <a:lumMod val="75000"/>
                  </a:schemeClr>
                </a:solidFill>
                <a:latin typeface="Arial Narrow" panose="020B0606020202030204" pitchFamily="34" charset="0"/>
              </a:rPr>
              <a:t>La professionnalisation : </a:t>
            </a:r>
          </a:p>
          <a:p>
            <a:pPr algn="ctr"/>
            <a:r>
              <a:rPr lang="fr-FR" sz="1350" b="1" dirty="0">
                <a:solidFill>
                  <a:schemeClr val="accent1">
                    <a:lumMod val="75000"/>
                  </a:schemeClr>
                </a:solidFill>
                <a:latin typeface="Arial Narrow" panose="020B0606020202030204" pitchFamily="34" charset="0"/>
              </a:rPr>
              <a:t>un processus DANS et HORS la classe</a:t>
            </a:r>
          </a:p>
          <a:p>
            <a:pPr algn="ctr"/>
            <a:endParaRPr lang="fr-FR" sz="1350" b="1" dirty="0">
              <a:solidFill>
                <a:schemeClr val="accent1">
                  <a:lumMod val="75000"/>
                </a:schemeClr>
              </a:solidFill>
              <a:latin typeface="Arial Narrow" panose="020B0606020202030204" pitchFamily="34" charset="0"/>
            </a:endParaRPr>
          </a:p>
          <a:p>
            <a:pPr algn="ctr"/>
            <a:r>
              <a:rPr lang="fr-FR" sz="1350" b="1" dirty="0">
                <a:solidFill>
                  <a:schemeClr val="accent1">
                    <a:lumMod val="75000"/>
                  </a:schemeClr>
                </a:solidFill>
                <a:latin typeface="Arial Narrow" panose="020B0606020202030204" pitchFamily="34" charset="0"/>
              </a:rPr>
              <a:t>construite par une progression spiralaire </a:t>
            </a:r>
          </a:p>
        </p:txBody>
      </p:sp>
      <p:pic>
        <p:nvPicPr>
          <p:cNvPr id="8" name="Image 7"/>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25" y="78059"/>
            <a:ext cx="643643" cy="613317"/>
          </a:xfrm>
          <a:prstGeom prst="rect">
            <a:avLst/>
          </a:prstGeom>
        </p:spPr>
      </p:pic>
    </p:spTree>
    <p:extLst>
      <p:ext uri="{BB962C8B-B14F-4D97-AF65-F5344CB8AC3E}">
        <p14:creationId xmlns:p14="http://schemas.microsoft.com/office/powerpoint/2010/main" val="345993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1311950" y="2640617"/>
            <a:ext cx="2880000" cy="360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lumMod val="75000"/>
                  </a:schemeClr>
                </a:solidFill>
              </a:rPr>
              <a:t>Groupes de travail et réflexion </a:t>
            </a:r>
          </a:p>
        </p:txBody>
      </p:sp>
      <p:sp>
        <p:nvSpPr>
          <p:cNvPr id="9" name="Rectangle à coins arrondis 8"/>
          <p:cNvSpPr/>
          <p:nvPr/>
        </p:nvSpPr>
        <p:spPr>
          <a:xfrm>
            <a:off x="1311950" y="3956568"/>
            <a:ext cx="2880000" cy="360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lumMod val="75000"/>
                  </a:schemeClr>
                </a:solidFill>
              </a:rPr>
              <a:t>Plan académique de formation</a:t>
            </a:r>
          </a:p>
        </p:txBody>
      </p:sp>
      <p:sp>
        <p:nvSpPr>
          <p:cNvPr id="10" name="Rectangle à coins arrondis 9"/>
          <p:cNvSpPr/>
          <p:nvPr/>
        </p:nvSpPr>
        <p:spPr>
          <a:xfrm>
            <a:off x="1311950" y="3079507"/>
            <a:ext cx="2880000" cy="360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lumMod val="75000"/>
                  </a:schemeClr>
                </a:solidFill>
              </a:rPr>
              <a:t>Animations dans les établissements </a:t>
            </a:r>
          </a:p>
        </p:txBody>
      </p:sp>
      <p:sp>
        <p:nvSpPr>
          <p:cNvPr id="12" name="Rectangle à coins arrondis 11"/>
          <p:cNvSpPr/>
          <p:nvPr/>
        </p:nvSpPr>
        <p:spPr>
          <a:xfrm>
            <a:off x="4621315" y="1014446"/>
            <a:ext cx="2880000" cy="3600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Réseau personnel d’apprentissage</a:t>
            </a:r>
          </a:p>
        </p:txBody>
      </p:sp>
      <p:sp>
        <p:nvSpPr>
          <p:cNvPr id="13" name="Rectangle à coins arrondis 12"/>
          <p:cNvSpPr/>
          <p:nvPr/>
        </p:nvSpPr>
        <p:spPr>
          <a:xfrm>
            <a:off x="4621315" y="4085775"/>
            <a:ext cx="2880000" cy="360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6">
                    <a:lumMod val="75000"/>
                  </a:schemeClr>
                </a:solidFill>
              </a:rPr>
              <a:t>Salle des profs</a:t>
            </a:r>
          </a:p>
        </p:txBody>
      </p:sp>
      <p:sp>
        <p:nvSpPr>
          <p:cNvPr id="14" name="Rectangle à coins arrondis 13"/>
          <p:cNvSpPr/>
          <p:nvPr/>
        </p:nvSpPr>
        <p:spPr>
          <a:xfrm>
            <a:off x="4621315" y="3648531"/>
            <a:ext cx="2880000" cy="360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6">
                    <a:lumMod val="75000"/>
                  </a:schemeClr>
                </a:solidFill>
              </a:rPr>
              <a:t>Pair à pair</a:t>
            </a:r>
          </a:p>
        </p:txBody>
      </p:sp>
      <p:sp>
        <p:nvSpPr>
          <p:cNvPr id="15" name="Rectangle à coins arrondis 14"/>
          <p:cNvSpPr/>
          <p:nvPr/>
        </p:nvSpPr>
        <p:spPr>
          <a:xfrm>
            <a:off x="1311950" y="1012491"/>
            <a:ext cx="2880000" cy="3600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Institutionnelle</a:t>
            </a:r>
          </a:p>
        </p:txBody>
      </p:sp>
      <p:sp>
        <p:nvSpPr>
          <p:cNvPr id="16" name="Rectangle à coins arrondis 15"/>
          <p:cNvSpPr/>
          <p:nvPr/>
        </p:nvSpPr>
        <p:spPr>
          <a:xfrm>
            <a:off x="4621315" y="3213708"/>
            <a:ext cx="2880000" cy="360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6">
                    <a:lumMod val="75000"/>
                  </a:schemeClr>
                </a:solidFill>
              </a:rPr>
              <a:t>Réseaux sociaux</a:t>
            </a:r>
          </a:p>
        </p:txBody>
      </p:sp>
      <p:sp>
        <p:nvSpPr>
          <p:cNvPr id="17" name="Rectangle à coins arrondis 16"/>
          <p:cNvSpPr/>
          <p:nvPr/>
        </p:nvSpPr>
        <p:spPr>
          <a:xfrm>
            <a:off x="1311950" y="3520547"/>
            <a:ext cx="2880000" cy="360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lumMod val="75000"/>
                  </a:schemeClr>
                </a:solidFill>
              </a:rPr>
              <a:t>M@gistère, Tribu, </a:t>
            </a:r>
            <a:r>
              <a:rPr lang="fr-FR" sz="1200" b="1" dirty="0" err="1">
                <a:solidFill>
                  <a:schemeClr val="accent3">
                    <a:lumMod val="75000"/>
                  </a:schemeClr>
                </a:solidFill>
              </a:rPr>
              <a:t>Viaeduc</a:t>
            </a:r>
            <a:r>
              <a:rPr lang="fr-FR" sz="1200" b="1" dirty="0">
                <a:solidFill>
                  <a:schemeClr val="accent3">
                    <a:lumMod val="75000"/>
                  </a:schemeClr>
                </a:solidFill>
              </a:rPr>
              <a:t>, …</a:t>
            </a:r>
          </a:p>
        </p:txBody>
      </p:sp>
      <p:sp>
        <p:nvSpPr>
          <p:cNvPr id="19" name="Rectangle à coins arrondis 18"/>
          <p:cNvSpPr/>
          <p:nvPr/>
        </p:nvSpPr>
        <p:spPr>
          <a:xfrm>
            <a:off x="1311950" y="2198906"/>
            <a:ext cx="2880000" cy="360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lumMod val="75000"/>
                  </a:schemeClr>
                </a:solidFill>
              </a:rPr>
              <a:t>Formateurs, personnes ressources</a:t>
            </a:r>
          </a:p>
        </p:txBody>
      </p:sp>
      <p:sp>
        <p:nvSpPr>
          <p:cNvPr id="21" name="Rectangle à coins arrondis 20"/>
          <p:cNvSpPr/>
          <p:nvPr/>
        </p:nvSpPr>
        <p:spPr>
          <a:xfrm>
            <a:off x="1311950" y="1761942"/>
            <a:ext cx="2880000" cy="360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lumMod val="75000"/>
                  </a:schemeClr>
                </a:solidFill>
              </a:rPr>
              <a:t>Lettres de veille, sites internet, curation </a:t>
            </a:r>
          </a:p>
        </p:txBody>
      </p:sp>
      <p:sp>
        <p:nvSpPr>
          <p:cNvPr id="22" name="Rectangle à coins arrondis 21"/>
          <p:cNvSpPr/>
          <p:nvPr/>
        </p:nvSpPr>
        <p:spPr>
          <a:xfrm>
            <a:off x="4621315" y="2772557"/>
            <a:ext cx="2880000" cy="360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6">
                    <a:lumMod val="75000"/>
                  </a:schemeClr>
                </a:solidFill>
              </a:rPr>
              <a:t>MOOC</a:t>
            </a:r>
          </a:p>
        </p:txBody>
      </p:sp>
      <p:sp>
        <p:nvSpPr>
          <p:cNvPr id="23" name="Rectangle à coins arrondis 22"/>
          <p:cNvSpPr/>
          <p:nvPr/>
        </p:nvSpPr>
        <p:spPr>
          <a:xfrm>
            <a:off x="4621315" y="2341927"/>
            <a:ext cx="2880000" cy="360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err="1">
                <a:solidFill>
                  <a:schemeClr val="accent6">
                    <a:lumMod val="75000"/>
                  </a:schemeClr>
                </a:solidFill>
              </a:rPr>
              <a:t>Chatroom</a:t>
            </a:r>
            <a:endParaRPr lang="fr-FR" sz="1200" b="1" dirty="0">
              <a:solidFill>
                <a:schemeClr val="accent6">
                  <a:lumMod val="75000"/>
                </a:schemeClr>
              </a:solidFill>
            </a:endParaRPr>
          </a:p>
        </p:txBody>
      </p:sp>
      <p:pic>
        <p:nvPicPr>
          <p:cNvPr id="20" name="Image 19"/>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90418" y="1578706"/>
            <a:ext cx="1037422" cy="1037422"/>
          </a:xfrm>
          <a:prstGeom prst="rect">
            <a:avLst/>
          </a:prstGeom>
        </p:spPr>
      </p:pic>
      <p:grpSp>
        <p:nvGrpSpPr>
          <p:cNvPr id="24" name="Groupe 23"/>
          <p:cNvGrpSpPr/>
          <p:nvPr/>
        </p:nvGrpSpPr>
        <p:grpSpPr>
          <a:xfrm rot="180000">
            <a:off x="1319880" y="4459338"/>
            <a:ext cx="6228000" cy="460657"/>
            <a:chOff x="2250339" y="4940430"/>
            <a:chExt cx="3971498" cy="614209"/>
          </a:xfrm>
        </p:grpSpPr>
        <p:sp>
          <p:nvSpPr>
            <p:cNvPr id="25" name="Rectangle 24"/>
            <p:cNvSpPr/>
            <p:nvPr/>
          </p:nvSpPr>
          <p:spPr>
            <a:xfrm>
              <a:off x="2250339" y="4940430"/>
              <a:ext cx="3971498" cy="144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6" name="Triangle isocèle 25"/>
            <p:cNvSpPr/>
            <p:nvPr/>
          </p:nvSpPr>
          <p:spPr>
            <a:xfrm>
              <a:off x="3974698" y="5104263"/>
              <a:ext cx="525865" cy="450376"/>
            </a:xfrm>
            <a:prstGeom prs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pic>
        <p:nvPicPr>
          <p:cNvPr id="29" name="Image 2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057" y="102455"/>
            <a:ext cx="531457" cy="531457"/>
          </a:xfrm>
          <a:prstGeom prst="rect">
            <a:avLst/>
          </a:prstGeom>
        </p:spPr>
      </p:pic>
      <p:sp>
        <p:nvSpPr>
          <p:cNvPr id="30" name="Titre 1"/>
          <p:cNvSpPr>
            <a:spLocks noGrp="1"/>
          </p:cNvSpPr>
          <p:nvPr>
            <p:ph type="title"/>
          </p:nvPr>
        </p:nvSpPr>
        <p:spPr>
          <a:xfrm>
            <a:off x="760164" y="160307"/>
            <a:ext cx="8108414" cy="442211"/>
          </a:xfrm>
        </p:spPr>
        <p:txBody>
          <a:bodyPr>
            <a:noAutofit/>
          </a:bodyPr>
          <a:lstStyle/>
          <a:p>
            <a:r>
              <a:rPr lang="fr-FR" dirty="0"/>
              <a:t>La stratégie de développement professionnel </a:t>
            </a:r>
            <a:br>
              <a:rPr lang="fr-FR" dirty="0"/>
            </a:br>
            <a:r>
              <a:rPr lang="fr-FR" dirty="0"/>
              <a:t>des enseignants à « </a:t>
            </a:r>
            <a:r>
              <a:rPr lang="fr-FR" dirty="0" err="1"/>
              <a:t>re</a:t>
            </a:r>
            <a:r>
              <a:rPr lang="fr-FR" dirty="0"/>
              <a:t> »penser </a:t>
            </a:r>
          </a:p>
        </p:txBody>
      </p:sp>
    </p:spTree>
    <p:extLst>
      <p:ext uri="{BB962C8B-B14F-4D97-AF65-F5344CB8AC3E}">
        <p14:creationId xmlns:p14="http://schemas.microsoft.com/office/powerpoint/2010/main" val="1590064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9147" y="180899"/>
            <a:ext cx="7766892" cy="442211"/>
          </a:xfrm>
        </p:spPr>
        <p:txBody>
          <a:bodyPr>
            <a:noAutofit/>
          </a:bodyPr>
          <a:lstStyle/>
          <a:p>
            <a:r>
              <a:rPr lang="fr-FR" dirty="0"/>
              <a:t>Accompagner le développement des compétences professionnelles de l’enseignant</a:t>
            </a:r>
          </a:p>
        </p:txBody>
      </p:sp>
      <p:sp>
        <p:nvSpPr>
          <p:cNvPr id="4" name="ZoneTexte 3"/>
          <p:cNvSpPr txBox="1"/>
          <p:nvPr/>
        </p:nvSpPr>
        <p:spPr>
          <a:xfrm>
            <a:off x="568269" y="917540"/>
            <a:ext cx="7716415" cy="646331"/>
          </a:xfrm>
          <a:prstGeom prst="rect">
            <a:avLst/>
          </a:prstGeom>
          <a:noFill/>
        </p:spPr>
        <p:txBody>
          <a:bodyPr wrap="square" rtlCol="0">
            <a:spAutoFit/>
          </a:bodyPr>
          <a:lstStyle/>
          <a:p>
            <a:r>
              <a:rPr lang="fr-FR" b="1" dirty="0">
                <a:solidFill>
                  <a:schemeClr val="tx2"/>
                </a:solidFill>
              </a:rPr>
              <a:t>Compétence 14 - S'engager dans une démarche individuelle et collective de développement professionnel</a:t>
            </a:r>
          </a:p>
        </p:txBody>
      </p:sp>
      <p:sp>
        <p:nvSpPr>
          <p:cNvPr id="11" name="ZoneTexte 10"/>
          <p:cNvSpPr txBox="1"/>
          <p:nvPr/>
        </p:nvSpPr>
        <p:spPr>
          <a:xfrm>
            <a:off x="1357951" y="4866501"/>
            <a:ext cx="6469040" cy="230832"/>
          </a:xfrm>
          <a:prstGeom prst="rect">
            <a:avLst/>
          </a:prstGeom>
          <a:noFill/>
        </p:spPr>
        <p:txBody>
          <a:bodyPr wrap="square" rtlCol="0">
            <a:spAutoFit/>
          </a:bodyPr>
          <a:lstStyle/>
          <a:p>
            <a:pPr algn="r"/>
            <a:r>
              <a:rPr lang="fr-FR" sz="900" b="1" dirty="0">
                <a:hlinkClick r:id="rId2"/>
              </a:rPr>
              <a:t>Référentiel des compétences professionnelles des métiers du professorat et de l'éducation</a:t>
            </a:r>
            <a:endParaRPr lang="fr-FR" sz="900" b="1" dirty="0"/>
          </a:p>
        </p:txBody>
      </p:sp>
      <p:sp>
        <p:nvSpPr>
          <p:cNvPr id="10" name="ZoneTexte 9"/>
          <p:cNvSpPr txBox="1"/>
          <p:nvPr/>
        </p:nvSpPr>
        <p:spPr>
          <a:xfrm>
            <a:off x="1755600" y="4290919"/>
            <a:ext cx="5867029" cy="415498"/>
          </a:xfrm>
          <a:prstGeom prst="rect">
            <a:avLst/>
          </a:prstGeom>
          <a:noFill/>
        </p:spPr>
        <p:txBody>
          <a:bodyPr wrap="square" rtlCol="0">
            <a:spAutoFit/>
          </a:bodyPr>
          <a:lstStyle/>
          <a:p>
            <a:r>
              <a:rPr lang="fr-FR" sz="1350" b="1" dirty="0">
                <a:solidFill>
                  <a:schemeClr val="tx2"/>
                </a:solidFill>
              </a:rPr>
              <a:t>Compétence du XXIème siècle  </a:t>
            </a:r>
            <a:r>
              <a:rPr lang="fr-FR" sz="2100" dirty="0">
                <a:solidFill>
                  <a:schemeClr val="tx2"/>
                </a:solidFill>
                <a:latin typeface="Forte" panose="03060902040502070203" pitchFamily="66" charset="0"/>
              </a:rPr>
              <a:t>Apprendre à apprendre</a:t>
            </a:r>
          </a:p>
        </p:txBody>
      </p:sp>
      <p:sp>
        <p:nvSpPr>
          <p:cNvPr id="3" name="Rectangle à coins arrondis 2"/>
          <p:cNvSpPr/>
          <p:nvPr/>
        </p:nvSpPr>
        <p:spPr>
          <a:xfrm>
            <a:off x="568269" y="1545461"/>
            <a:ext cx="3960000" cy="1350000"/>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fr-FR" sz="1400" dirty="0">
                <a:solidFill>
                  <a:schemeClr val="tx1">
                    <a:lumMod val="65000"/>
                    <a:lumOff val="35000"/>
                  </a:schemeClr>
                </a:solidFill>
              </a:rPr>
              <a:t>Compléter et actualiser ses connaissances scientifiques, didactiques </a:t>
            </a:r>
            <a:br>
              <a:rPr lang="fr-FR" sz="1400" dirty="0">
                <a:solidFill>
                  <a:schemeClr val="tx1">
                    <a:lumMod val="65000"/>
                    <a:lumOff val="35000"/>
                  </a:schemeClr>
                </a:solidFill>
              </a:rPr>
            </a:br>
            <a:r>
              <a:rPr lang="fr-FR" sz="1400" dirty="0">
                <a:solidFill>
                  <a:schemeClr val="tx1">
                    <a:lumMod val="65000"/>
                    <a:lumOff val="35000"/>
                  </a:schemeClr>
                </a:solidFill>
              </a:rPr>
              <a:t>et pédagogiques.</a:t>
            </a:r>
          </a:p>
        </p:txBody>
      </p:sp>
      <p:sp>
        <p:nvSpPr>
          <p:cNvPr id="5" name="Rectangle à coins arrondis 4"/>
          <p:cNvSpPr/>
          <p:nvPr/>
        </p:nvSpPr>
        <p:spPr>
          <a:xfrm>
            <a:off x="4703771" y="1545461"/>
            <a:ext cx="3960000" cy="1350000"/>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fr-FR" sz="1400" dirty="0">
                <a:solidFill>
                  <a:schemeClr val="tx1">
                    <a:lumMod val="65000"/>
                    <a:lumOff val="35000"/>
                  </a:schemeClr>
                </a:solidFill>
              </a:rPr>
              <a:t>Se tenir informé des acquis de la recherche afin de pouvoir s'engager dans des projets et des démarches d'innovation pédagogique visant à l'amélioration </a:t>
            </a:r>
            <a:br>
              <a:rPr lang="fr-FR" sz="1400" dirty="0">
                <a:solidFill>
                  <a:schemeClr val="tx1">
                    <a:lumMod val="65000"/>
                    <a:lumOff val="35000"/>
                  </a:schemeClr>
                </a:solidFill>
              </a:rPr>
            </a:br>
            <a:r>
              <a:rPr lang="fr-FR" sz="1400" dirty="0">
                <a:solidFill>
                  <a:schemeClr val="tx1">
                    <a:lumMod val="65000"/>
                    <a:lumOff val="35000"/>
                  </a:schemeClr>
                </a:solidFill>
              </a:rPr>
              <a:t>des pratiques.</a:t>
            </a:r>
          </a:p>
        </p:txBody>
      </p:sp>
      <p:sp>
        <p:nvSpPr>
          <p:cNvPr id="6" name="Rectangle à coins arrondis 5"/>
          <p:cNvSpPr/>
          <p:nvPr/>
        </p:nvSpPr>
        <p:spPr>
          <a:xfrm>
            <a:off x="568269" y="3028137"/>
            <a:ext cx="3960000" cy="1350000"/>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fr-FR" sz="1400" dirty="0">
                <a:solidFill>
                  <a:schemeClr val="tx1">
                    <a:lumMod val="65000"/>
                    <a:lumOff val="35000"/>
                  </a:schemeClr>
                </a:solidFill>
              </a:rPr>
              <a:t>Réfléchir sur sa pratique - seul et entre pairs - et réinvestir les résultats de </a:t>
            </a:r>
            <a:br>
              <a:rPr lang="fr-FR" sz="1400" dirty="0">
                <a:solidFill>
                  <a:schemeClr val="tx1">
                    <a:lumMod val="65000"/>
                    <a:lumOff val="35000"/>
                  </a:schemeClr>
                </a:solidFill>
              </a:rPr>
            </a:br>
            <a:r>
              <a:rPr lang="fr-FR" sz="1400" dirty="0">
                <a:solidFill>
                  <a:schemeClr val="tx1">
                    <a:lumMod val="65000"/>
                    <a:lumOff val="35000"/>
                  </a:schemeClr>
                </a:solidFill>
              </a:rPr>
              <a:t>sa réflexion dans l'action.</a:t>
            </a:r>
          </a:p>
        </p:txBody>
      </p:sp>
      <p:sp>
        <p:nvSpPr>
          <p:cNvPr id="7" name="Rectangle à coins arrondis 6"/>
          <p:cNvSpPr/>
          <p:nvPr/>
        </p:nvSpPr>
        <p:spPr>
          <a:xfrm>
            <a:off x="4703771" y="3028137"/>
            <a:ext cx="3960000" cy="1350000"/>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fr-FR" sz="1400" dirty="0">
                <a:solidFill>
                  <a:schemeClr val="tx1">
                    <a:lumMod val="65000"/>
                    <a:lumOff val="35000"/>
                  </a:schemeClr>
                </a:solidFill>
              </a:rPr>
              <a:t>Identifier ses besoins de formation et mettre en œuvre les moyens de développer ses compétences en utilisant</a:t>
            </a:r>
            <a:br>
              <a:rPr lang="fr-FR" sz="1400" dirty="0">
                <a:solidFill>
                  <a:schemeClr val="tx1">
                    <a:lumMod val="65000"/>
                    <a:lumOff val="35000"/>
                  </a:schemeClr>
                </a:solidFill>
              </a:rPr>
            </a:br>
            <a:r>
              <a:rPr lang="fr-FR" sz="1400" dirty="0">
                <a:solidFill>
                  <a:schemeClr val="tx1">
                    <a:lumMod val="65000"/>
                    <a:lumOff val="35000"/>
                  </a:schemeClr>
                </a:solidFill>
              </a:rPr>
              <a:t>les ressources </a:t>
            </a:r>
            <a:br>
              <a:rPr lang="fr-FR" sz="1400" dirty="0">
                <a:solidFill>
                  <a:schemeClr val="tx1">
                    <a:lumMod val="65000"/>
                    <a:lumOff val="35000"/>
                  </a:schemeClr>
                </a:solidFill>
              </a:rPr>
            </a:br>
            <a:r>
              <a:rPr lang="fr-FR" sz="1400" dirty="0">
                <a:solidFill>
                  <a:schemeClr val="tx1">
                    <a:lumMod val="65000"/>
                    <a:lumOff val="35000"/>
                  </a:schemeClr>
                </a:solidFill>
              </a:rPr>
              <a:t>disponibles.</a:t>
            </a:r>
          </a:p>
        </p:txBody>
      </p:sp>
      <p:sp>
        <p:nvSpPr>
          <p:cNvPr id="8" name="ZoneTexte 7"/>
          <p:cNvSpPr txBox="1"/>
          <p:nvPr/>
        </p:nvSpPr>
        <p:spPr>
          <a:xfrm>
            <a:off x="3896437" y="4606120"/>
            <a:ext cx="184731" cy="300082"/>
          </a:xfrm>
          <a:prstGeom prst="rect">
            <a:avLst/>
          </a:prstGeom>
          <a:noFill/>
        </p:spPr>
        <p:txBody>
          <a:bodyPr wrap="none" rtlCol="0">
            <a:spAutoFit/>
          </a:bodyPr>
          <a:lstStyle/>
          <a:p>
            <a:endParaRPr lang="fr-FR" sz="1350" dirty="0"/>
          </a:p>
        </p:txBody>
      </p:sp>
      <p:pic>
        <p:nvPicPr>
          <p:cNvPr id="9" name="Image 8"/>
          <p:cNvPicPr>
            <a:picLocks noChangeAspect="1"/>
          </p:cNvPicPr>
          <p:nvPr/>
        </p:nvPicPr>
        <p:blipFill rotWithShape="1">
          <a:blip r:embed="rId3">
            <a:extLst>
              <a:ext uri="{BEBA8EAE-BF5A-486C-A8C5-ECC9F3942E4B}">
                <a14:imgProps xmlns:a14="http://schemas.microsoft.com/office/drawing/2010/main">
                  <a14:imgLayer r:embed="rId4">
                    <a14:imgEffect>
                      <a14:backgroundRemoval t="8261" b="83478" l="16895" r="86758"/>
                    </a14:imgEffect>
                  </a14:imgLayer>
                </a14:imgProps>
              </a:ext>
              <a:ext uri="{28A0092B-C50C-407E-A947-70E740481C1C}">
                <a14:useLocalDpi xmlns:a14="http://schemas.microsoft.com/office/drawing/2010/main" val="0"/>
              </a:ext>
            </a:extLst>
          </a:blip>
          <a:srcRect l="17287" t="8728" r="13361" b="16516"/>
          <a:stretch/>
        </p:blipFill>
        <p:spPr>
          <a:xfrm>
            <a:off x="3302348" y="2023037"/>
            <a:ext cx="686454" cy="777117"/>
          </a:xfrm>
          <a:prstGeom prst="rect">
            <a:avLst/>
          </a:prstGeom>
        </p:spPr>
      </p:pic>
      <p:pic>
        <p:nvPicPr>
          <p:cNvPr id="12" name="Image 1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89744" l="0" r="89506"/>
                    </a14:imgEffect>
                  </a14:imgLayer>
                </a14:imgProps>
              </a:ext>
              <a:ext uri="{28A0092B-C50C-407E-A947-70E740481C1C}">
                <a14:useLocalDpi xmlns:a14="http://schemas.microsoft.com/office/drawing/2010/main" val="0"/>
              </a:ext>
            </a:extLst>
          </a:blip>
          <a:srcRect l="18824" t="20576" r="20113" b="20709"/>
          <a:stretch/>
        </p:blipFill>
        <p:spPr>
          <a:xfrm>
            <a:off x="3190165" y="3555873"/>
            <a:ext cx="706272" cy="655092"/>
          </a:xfrm>
          <a:prstGeom prst="rect">
            <a:avLst/>
          </a:prstGeom>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6715" y="3563618"/>
            <a:ext cx="1222831" cy="746402"/>
          </a:xfrm>
          <a:prstGeom prst="rect">
            <a:avLst/>
          </a:prstGeom>
        </p:spPr>
      </p:pic>
      <p:pic>
        <p:nvPicPr>
          <p:cNvPr id="14" name="Imag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894" b="89753" l="1179" r="99057">
                        <a14:foregroundMark x1="11085" y1="50530" x2="11085" y2="50530"/>
                        <a14:foregroundMark x1="13443" y1="62898" x2="13443" y2="62898"/>
                        <a14:foregroundMark x1="18868" y1="56890" x2="18868" y2="56890"/>
                        <a14:foregroundMark x1="10613" y1="38163" x2="10613" y2="38163"/>
                        <a14:foregroundMark x1="26179" y1="29329" x2="26179" y2="29329"/>
                        <a14:foregroundMark x1="33726" y1="37102" x2="33726" y2="37102"/>
                        <a14:foregroundMark x1="59198" y1="57597" x2="59198" y2="57597"/>
                        <a14:foregroundMark x1="66981" y1="67845" x2="66981" y2="67845"/>
                        <a14:foregroundMark x1="89623" y1="61837" x2="89623" y2="61837"/>
                        <a14:foregroundMark x1="92925" y1="59717" x2="92925" y2="59717"/>
                        <a14:foregroundMark x1="81840" y1="35336" x2="81840" y2="35336"/>
                        <a14:foregroundMark x1="71226" y1="26148" x2="71226" y2="26148"/>
                        <a14:foregroundMark x1="65566" y1="28975" x2="65566" y2="28975"/>
                      </a14:backgroundRemoval>
                    </a14:imgEffect>
                  </a14:imgLayer>
                </a14:imgProps>
              </a:ext>
              <a:ext uri="{28A0092B-C50C-407E-A947-70E740481C1C}">
                <a14:useLocalDpi xmlns:a14="http://schemas.microsoft.com/office/drawing/2010/main" val="0"/>
              </a:ext>
            </a:extLst>
          </a:blip>
          <a:srcRect l="6407" t="23323" r="3872" b="22755"/>
          <a:stretch/>
        </p:blipFill>
        <p:spPr>
          <a:xfrm>
            <a:off x="6789142" y="2327935"/>
            <a:ext cx="1494430" cy="599460"/>
          </a:xfrm>
          <a:prstGeom prst="rect">
            <a:avLst/>
          </a:prstGeom>
        </p:spPr>
      </p:pic>
      <p:pic>
        <p:nvPicPr>
          <p:cNvPr id="16" name="Image 15"/>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057" y="102455"/>
            <a:ext cx="531457" cy="531457"/>
          </a:xfrm>
          <a:prstGeom prst="rect">
            <a:avLst/>
          </a:prstGeom>
        </p:spPr>
      </p:pic>
    </p:spTree>
    <p:extLst>
      <p:ext uri="{BB962C8B-B14F-4D97-AF65-F5344CB8AC3E}">
        <p14:creationId xmlns:p14="http://schemas.microsoft.com/office/powerpoint/2010/main" val="4074392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9147" y="180899"/>
            <a:ext cx="7766892" cy="442211"/>
          </a:xfrm>
        </p:spPr>
        <p:txBody>
          <a:bodyPr>
            <a:noAutofit/>
          </a:bodyPr>
          <a:lstStyle/>
          <a:p>
            <a:r>
              <a:rPr lang="fr-FR" dirty="0"/>
              <a:t>Accompagner le développement des compétences professionnelles de l’enseignant</a:t>
            </a:r>
          </a:p>
        </p:txBody>
      </p:sp>
      <p:sp>
        <p:nvSpPr>
          <p:cNvPr id="4" name="ZoneTexte 3"/>
          <p:cNvSpPr txBox="1"/>
          <p:nvPr/>
        </p:nvSpPr>
        <p:spPr>
          <a:xfrm>
            <a:off x="568269" y="917540"/>
            <a:ext cx="7716415" cy="646331"/>
          </a:xfrm>
          <a:prstGeom prst="rect">
            <a:avLst/>
          </a:prstGeom>
          <a:noFill/>
        </p:spPr>
        <p:txBody>
          <a:bodyPr wrap="square" rtlCol="0">
            <a:spAutoFit/>
          </a:bodyPr>
          <a:lstStyle/>
          <a:p>
            <a:r>
              <a:rPr lang="fr-FR" b="1" dirty="0">
                <a:solidFill>
                  <a:schemeClr val="tx2"/>
                </a:solidFill>
              </a:rPr>
              <a:t>Compétence 9 - Intégrer les éléments de la culture numérique nécessaires à l'exercice de son métier</a:t>
            </a:r>
          </a:p>
        </p:txBody>
      </p:sp>
      <p:sp>
        <p:nvSpPr>
          <p:cNvPr id="11" name="ZoneTexte 10"/>
          <p:cNvSpPr txBox="1"/>
          <p:nvPr/>
        </p:nvSpPr>
        <p:spPr>
          <a:xfrm>
            <a:off x="1357951" y="4866501"/>
            <a:ext cx="6469040" cy="230832"/>
          </a:xfrm>
          <a:prstGeom prst="rect">
            <a:avLst/>
          </a:prstGeom>
          <a:noFill/>
        </p:spPr>
        <p:txBody>
          <a:bodyPr wrap="square" rtlCol="0">
            <a:spAutoFit/>
          </a:bodyPr>
          <a:lstStyle/>
          <a:p>
            <a:pPr algn="r"/>
            <a:r>
              <a:rPr lang="fr-FR" sz="900" b="1" dirty="0">
                <a:hlinkClick r:id="rId2"/>
              </a:rPr>
              <a:t>Référentiel des compétences professionnelles des métiers du professorat et de l'éducation</a:t>
            </a:r>
            <a:endParaRPr lang="fr-FR" sz="900" b="1" dirty="0"/>
          </a:p>
        </p:txBody>
      </p:sp>
      <p:sp>
        <p:nvSpPr>
          <p:cNvPr id="10" name="ZoneTexte 9"/>
          <p:cNvSpPr txBox="1"/>
          <p:nvPr/>
        </p:nvSpPr>
        <p:spPr>
          <a:xfrm>
            <a:off x="1755600" y="4301193"/>
            <a:ext cx="5867029" cy="415498"/>
          </a:xfrm>
          <a:prstGeom prst="rect">
            <a:avLst/>
          </a:prstGeom>
          <a:noFill/>
        </p:spPr>
        <p:txBody>
          <a:bodyPr wrap="square" rtlCol="0">
            <a:spAutoFit/>
          </a:bodyPr>
          <a:lstStyle/>
          <a:p>
            <a:r>
              <a:rPr lang="fr-FR" sz="1350" b="1" dirty="0">
                <a:solidFill>
                  <a:schemeClr val="tx2"/>
                </a:solidFill>
              </a:rPr>
              <a:t>Compétence du XXIème siècle  </a:t>
            </a:r>
            <a:r>
              <a:rPr lang="fr-FR" sz="2100" dirty="0">
                <a:solidFill>
                  <a:schemeClr val="tx2"/>
                </a:solidFill>
                <a:latin typeface="Forte" panose="03060902040502070203" pitchFamily="66" charset="0"/>
              </a:rPr>
              <a:t>Apprendre à apprendre</a:t>
            </a:r>
          </a:p>
        </p:txBody>
      </p:sp>
      <p:grpSp>
        <p:nvGrpSpPr>
          <p:cNvPr id="22" name="Groupe 21"/>
          <p:cNvGrpSpPr/>
          <p:nvPr/>
        </p:nvGrpSpPr>
        <p:grpSpPr>
          <a:xfrm>
            <a:off x="609514" y="3095305"/>
            <a:ext cx="3960000" cy="1350000"/>
            <a:chOff x="568269" y="3028137"/>
            <a:chExt cx="3960000" cy="1350000"/>
          </a:xfrm>
        </p:grpSpPr>
        <p:pic>
          <p:nvPicPr>
            <p:cNvPr id="19" name="Image 18"/>
            <p:cNvPicPr>
              <a:picLocks noChangeAspect="1"/>
            </p:cNvPicPr>
            <p:nvPr/>
          </p:nvPicPr>
          <p:blipFill rotWithShape="1">
            <a:blip r:embed="rId3">
              <a:extLst>
                <a:ext uri="{28A0092B-C50C-407E-A947-70E740481C1C}">
                  <a14:useLocalDpi xmlns:a14="http://schemas.microsoft.com/office/drawing/2010/main" val="0"/>
                </a:ext>
              </a:extLst>
            </a:blip>
            <a:srcRect l="3487" t="16023" r="2867" b="30849"/>
            <a:stretch/>
          </p:blipFill>
          <p:spPr>
            <a:xfrm>
              <a:off x="2714879" y="3332527"/>
              <a:ext cx="1728000" cy="597108"/>
            </a:xfrm>
            <a:prstGeom prst="rect">
              <a:avLst/>
            </a:prstGeom>
          </p:spPr>
        </p:pic>
        <p:sp>
          <p:nvSpPr>
            <p:cNvPr id="6" name="Rectangle à coins arrondis 5"/>
            <p:cNvSpPr/>
            <p:nvPr/>
          </p:nvSpPr>
          <p:spPr>
            <a:xfrm>
              <a:off x="568269" y="3028137"/>
              <a:ext cx="3960000" cy="1350000"/>
            </a:xfrm>
            <a:prstGeom prst="roundRect">
              <a:avLst/>
            </a:prstGeom>
            <a:noFill/>
          </p:spPr>
          <p:style>
            <a:lnRef idx="2">
              <a:schemeClr val="accent1"/>
            </a:lnRef>
            <a:fillRef idx="1">
              <a:schemeClr val="lt1"/>
            </a:fillRef>
            <a:effectRef idx="0">
              <a:schemeClr val="accent1"/>
            </a:effectRef>
            <a:fontRef idx="minor">
              <a:schemeClr val="dk1"/>
            </a:fontRef>
          </p:style>
          <p:txBody>
            <a:bodyPr tIns="216000" rtlCol="0" anchor="t" anchorCtr="0"/>
            <a:lstStyle/>
            <a:p>
              <a:r>
                <a:rPr lang="fr-FR" sz="1500" dirty="0">
                  <a:solidFill>
                    <a:schemeClr val="tx1">
                      <a:lumMod val="65000"/>
                      <a:lumOff val="35000"/>
                    </a:schemeClr>
                  </a:solidFill>
                </a:rPr>
                <a:t>Participer à l'éducation </a:t>
              </a:r>
              <a:br>
                <a:rPr lang="fr-FR" sz="1500" dirty="0">
                  <a:solidFill>
                    <a:schemeClr val="tx1">
                      <a:lumMod val="65000"/>
                      <a:lumOff val="35000"/>
                    </a:schemeClr>
                  </a:solidFill>
                </a:rPr>
              </a:br>
              <a:r>
                <a:rPr lang="fr-FR" sz="1500" dirty="0">
                  <a:solidFill>
                    <a:schemeClr val="tx1">
                      <a:lumMod val="65000"/>
                      <a:lumOff val="35000"/>
                    </a:schemeClr>
                  </a:solidFill>
                </a:rPr>
                <a:t>des élèves à un usage </a:t>
              </a:r>
              <a:br>
                <a:rPr lang="fr-FR" sz="1500" dirty="0">
                  <a:solidFill>
                    <a:schemeClr val="tx1">
                      <a:lumMod val="65000"/>
                      <a:lumOff val="35000"/>
                    </a:schemeClr>
                  </a:solidFill>
                </a:rPr>
              </a:br>
              <a:r>
                <a:rPr lang="fr-FR" sz="1500" dirty="0">
                  <a:solidFill>
                    <a:schemeClr val="tx1">
                      <a:lumMod val="65000"/>
                      <a:lumOff val="35000"/>
                    </a:schemeClr>
                  </a:solidFill>
                </a:rPr>
                <a:t>responsable d'internet</a:t>
              </a:r>
            </a:p>
          </p:txBody>
        </p:sp>
      </p:grpSp>
      <p:sp>
        <p:nvSpPr>
          <p:cNvPr id="8" name="ZoneTexte 7"/>
          <p:cNvSpPr txBox="1"/>
          <p:nvPr/>
        </p:nvSpPr>
        <p:spPr>
          <a:xfrm>
            <a:off x="3896437" y="4606120"/>
            <a:ext cx="184731" cy="300082"/>
          </a:xfrm>
          <a:prstGeom prst="rect">
            <a:avLst/>
          </a:prstGeom>
          <a:noFill/>
        </p:spPr>
        <p:txBody>
          <a:bodyPr wrap="none" rtlCol="0">
            <a:spAutoFit/>
          </a:bodyPr>
          <a:lstStyle/>
          <a:p>
            <a:endParaRPr lang="fr-FR" sz="1350" dirty="0"/>
          </a:p>
        </p:txBody>
      </p:sp>
      <p:grpSp>
        <p:nvGrpSpPr>
          <p:cNvPr id="23" name="Groupe 22"/>
          <p:cNvGrpSpPr/>
          <p:nvPr/>
        </p:nvGrpSpPr>
        <p:grpSpPr>
          <a:xfrm>
            <a:off x="568269" y="1545461"/>
            <a:ext cx="3960000" cy="1350000"/>
            <a:chOff x="568269" y="1545461"/>
            <a:chExt cx="3960000" cy="1350000"/>
          </a:xfrm>
        </p:grpSpPr>
        <p:sp>
          <p:nvSpPr>
            <p:cNvPr id="3" name="Rectangle à coins arrondis 2"/>
            <p:cNvSpPr/>
            <p:nvPr/>
          </p:nvSpPr>
          <p:spPr>
            <a:xfrm>
              <a:off x="568269" y="1545461"/>
              <a:ext cx="3960000" cy="1350000"/>
            </a:xfrm>
            <a:prstGeom prst="roundRect">
              <a:avLst/>
            </a:prstGeom>
          </p:spPr>
          <p:style>
            <a:lnRef idx="2">
              <a:schemeClr val="accent1"/>
            </a:lnRef>
            <a:fillRef idx="1">
              <a:schemeClr val="lt1"/>
            </a:fillRef>
            <a:effectRef idx="0">
              <a:schemeClr val="accent1"/>
            </a:effectRef>
            <a:fontRef idx="minor">
              <a:schemeClr val="dk1"/>
            </a:fontRef>
          </p:style>
          <p:txBody>
            <a:bodyPr lIns="0" tIns="72000" rIns="180000" bIns="0" rtlCol="0" anchor="t" anchorCtr="0"/>
            <a:lstStyle/>
            <a:p>
              <a:r>
                <a:rPr lang="fr-FR" sz="1500" dirty="0">
                  <a:solidFill>
                    <a:schemeClr val="tx1">
                      <a:lumMod val="65000"/>
                      <a:lumOff val="35000"/>
                    </a:schemeClr>
                  </a:solidFill>
                </a:rPr>
                <a:t>Tirer le meilleur parti des outils, des ressources et des usages numériques, </a:t>
              </a:r>
              <a:br>
                <a:rPr lang="fr-FR" sz="1500" dirty="0">
                  <a:solidFill>
                    <a:schemeClr val="tx1">
                      <a:lumMod val="65000"/>
                      <a:lumOff val="35000"/>
                    </a:schemeClr>
                  </a:solidFill>
                </a:rPr>
              </a:br>
              <a:r>
                <a:rPr lang="fr-FR" sz="1500" dirty="0">
                  <a:solidFill>
                    <a:schemeClr val="tx1">
                      <a:lumMod val="65000"/>
                      <a:lumOff val="35000"/>
                    </a:schemeClr>
                  </a:solidFill>
                </a:rPr>
                <a:t>en particulier pour permettre </a:t>
              </a:r>
              <a:br>
                <a:rPr lang="fr-FR" sz="1500" dirty="0">
                  <a:solidFill>
                    <a:schemeClr val="tx1">
                      <a:lumMod val="65000"/>
                      <a:lumOff val="35000"/>
                    </a:schemeClr>
                  </a:solidFill>
                </a:rPr>
              </a:br>
              <a:r>
                <a:rPr lang="fr-FR" sz="1500" dirty="0">
                  <a:solidFill>
                    <a:schemeClr val="tx1">
                      <a:lumMod val="65000"/>
                      <a:lumOff val="35000"/>
                    </a:schemeClr>
                  </a:solidFill>
                </a:rPr>
                <a:t>l'individualisation des apprentissages </a:t>
              </a:r>
              <a:br>
                <a:rPr lang="fr-FR" sz="1500" dirty="0">
                  <a:solidFill>
                    <a:schemeClr val="tx1">
                      <a:lumMod val="65000"/>
                      <a:lumOff val="35000"/>
                    </a:schemeClr>
                  </a:solidFill>
                </a:rPr>
              </a:br>
              <a:r>
                <a:rPr lang="fr-FR" sz="1500" dirty="0">
                  <a:solidFill>
                    <a:schemeClr val="tx1">
                      <a:lumMod val="65000"/>
                      <a:lumOff val="35000"/>
                    </a:schemeClr>
                  </a:solidFill>
                </a:rPr>
                <a:t>et développer les apprentissages collaboratifs.</a:t>
              </a:r>
            </a:p>
          </p:txBody>
        </p:sp>
        <p:pic>
          <p:nvPicPr>
            <p:cNvPr id="17" name="Image 1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59362" y="1590391"/>
              <a:ext cx="933529" cy="933529"/>
            </a:xfrm>
            <a:prstGeom prst="rect">
              <a:avLst/>
            </a:prstGeom>
          </p:spPr>
        </p:pic>
      </p:grpSp>
      <p:grpSp>
        <p:nvGrpSpPr>
          <p:cNvPr id="24" name="Groupe 23"/>
          <p:cNvGrpSpPr/>
          <p:nvPr/>
        </p:nvGrpSpPr>
        <p:grpSpPr>
          <a:xfrm>
            <a:off x="4703771" y="1545461"/>
            <a:ext cx="3960000" cy="1350000"/>
            <a:chOff x="4703771" y="1545461"/>
            <a:chExt cx="3960000" cy="1350000"/>
          </a:xfrm>
        </p:grpSpPr>
        <p:sp>
          <p:nvSpPr>
            <p:cNvPr id="5" name="Rectangle à coins arrondis 4"/>
            <p:cNvSpPr/>
            <p:nvPr/>
          </p:nvSpPr>
          <p:spPr>
            <a:xfrm>
              <a:off x="4703771" y="1545461"/>
              <a:ext cx="3960000" cy="1350000"/>
            </a:xfrm>
            <a:prstGeom prst="roundRect">
              <a:avLst/>
            </a:prstGeom>
          </p:spPr>
          <p:style>
            <a:lnRef idx="2">
              <a:schemeClr val="accent1"/>
            </a:lnRef>
            <a:fillRef idx="1">
              <a:schemeClr val="lt1"/>
            </a:fillRef>
            <a:effectRef idx="0">
              <a:schemeClr val="accent1"/>
            </a:effectRef>
            <a:fontRef idx="minor">
              <a:schemeClr val="dk1"/>
            </a:fontRef>
          </p:style>
          <p:txBody>
            <a:bodyPr tIns="252000" rtlCol="0" anchor="t" anchorCtr="0"/>
            <a:lstStyle/>
            <a:p>
              <a:r>
                <a:rPr lang="fr-FR" sz="1500" dirty="0">
                  <a:solidFill>
                    <a:schemeClr val="tx1">
                      <a:lumMod val="65000"/>
                      <a:lumOff val="35000"/>
                    </a:schemeClr>
                  </a:solidFill>
                </a:rPr>
                <a:t>Aider les élèves à s'approprier les</a:t>
              </a:r>
              <a:br>
                <a:rPr lang="fr-FR" sz="1500" dirty="0">
                  <a:solidFill>
                    <a:schemeClr val="tx1">
                      <a:lumMod val="65000"/>
                      <a:lumOff val="35000"/>
                    </a:schemeClr>
                  </a:solidFill>
                </a:rPr>
              </a:br>
              <a:r>
                <a:rPr lang="fr-FR" sz="1500" dirty="0">
                  <a:solidFill>
                    <a:schemeClr val="tx1">
                      <a:lumMod val="65000"/>
                      <a:lumOff val="35000"/>
                    </a:schemeClr>
                  </a:solidFill>
                </a:rPr>
                <a:t> outils et les usages numériques </a:t>
              </a:r>
              <a:br>
                <a:rPr lang="fr-FR" sz="1500" dirty="0">
                  <a:solidFill>
                    <a:schemeClr val="tx1">
                      <a:lumMod val="65000"/>
                      <a:lumOff val="35000"/>
                    </a:schemeClr>
                  </a:solidFill>
                </a:rPr>
              </a:br>
              <a:r>
                <a:rPr lang="fr-FR" sz="1500" dirty="0">
                  <a:solidFill>
                    <a:schemeClr val="tx1">
                      <a:lumMod val="65000"/>
                      <a:lumOff val="35000"/>
                    </a:schemeClr>
                  </a:solidFill>
                </a:rPr>
                <a:t>de manière critique et créative</a:t>
              </a:r>
            </a:p>
          </p:txBody>
        </p:sp>
        <p:pic>
          <p:nvPicPr>
            <p:cNvPr id="18" name="Image 17"/>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54740" y="1655825"/>
              <a:ext cx="961299" cy="961299"/>
            </a:xfrm>
            <a:prstGeom prst="rect">
              <a:avLst/>
            </a:prstGeom>
          </p:spPr>
        </p:pic>
      </p:grpSp>
      <p:grpSp>
        <p:nvGrpSpPr>
          <p:cNvPr id="25" name="Groupe 24"/>
          <p:cNvGrpSpPr/>
          <p:nvPr/>
        </p:nvGrpSpPr>
        <p:grpSpPr>
          <a:xfrm>
            <a:off x="4648566" y="3055545"/>
            <a:ext cx="3960000" cy="1350000"/>
            <a:chOff x="4648566" y="3055545"/>
            <a:chExt cx="3960000" cy="1350000"/>
          </a:xfrm>
        </p:grpSpPr>
        <p:sp>
          <p:nvSpPr>
            <p:cNvPr id="16" name="Rectangle à coins arrondis 15"/>
            <p:cNvSpPr/>
            <p:nvPr/>
          </p:nvSpPr>
          <p:spPr>
            <a:xfrm>
              <a:off x="4648566" y="3055545"/>
              <a:ext cx="3960000" cy="1350000"/>
            </a:xfrm>
            <a:prstGeom prst="roundRect">
              <a:avLst/>
            </a:prstGeom>
          </p:spPr>
          <p:style>
            <a:lnRef idx="2">
              <a:schemeClr val="accent1"/>
            </a:lnRef>
            <a:fillRef idx="1">
              <a:schemeClr val="lt1"/>
            </a:fillRef>
            <a:effectRef idx="0">
              <a:schemeClr val="accent1"/>
            </a:effectRef>
            <a:fontRef idx="minor">
              <a:schemeClr val="dk1"/>
            </a:fontRef>
          </p:style>
          <p:txBody>
            <a:bodyPr tIns="252000" rtlCol="0" anchor="t" anchorCtr="0"/>
            <a:lstStyle/>
            <a:p>
              <a:r>
                <a:rPr lang="fr-FR" sz="1500" dirty="0">
                  <a:solidFill>
                    <a:schemeClr val="tx1">
                      <a:lumMod val="65000"/>
                      <a:lumOff val="35000"/>
                    </a:schemeClr>
                  </a:solidFill>
                </a:rPr>
                <a:t>Utiliser efficacement les </a:t>
              </a:r>
              <a:br>
                <a:rPr lang="fr-FR" sz="1500" dirty="0">
                  <a:solidFill>
                    <a:schemeClr val="tx1">
                      <a:lumMod val="65000"/>
                      <a:lumOff val="35000"/>
                    </a:schemeClr>
                  </a:solidFill>
                </a:rPr>
              </a:br>
              <a:r>
                <a:rPr lang="fr-FR" sz="1500" dirty="0">
                  <a:solidFill>
                    <a:schemeClr val="tx1">
                      <a:lumMod val="65000"/>
                      <a:lumOff val="35000"/>
                    </a:schemeClr>
                  </a:solidFill>
                </a:rPr>
                <a:t>technologies pour échanger </a:t>
              </a:r>
            </a:p>
            <a:p>
              <a:r>
                <a:rPr lang="fr-FR" sz="1500" dirty="0">
                  <a:solidFill>
                    <a:schemeClr val="tx1">
                      <a:lumMod val="65000"/>
                      <a:lumOff val="35000"/>
                    </a:schemeClr>
                  </a:solidFill>
                </a:rPr>
                <a:t>et se former</a:t>
              </a:r>
            </a:p>
          </p:txBody>
        </p:sp>
        <p:pic>
          <p:nvPicPr>
            <p:cNvPr id="21" name="Image 20"/>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7200"/>
                      </a14:imgEffect>
                      <a14:imgEffect>
                        <a14:brightnessContrast bright="20000" contrast="-40000"/>
                      </a14:imgEffect>
                    </a14:imgLayer>
                  </a14:imgProps>
                </a:ext>
                <a:ext uri="{28A0092B-C50C-407E-A947-70E740481C1C}">
                  <a14:useLocalDpi xmlns:a14="http://schemas.microsoft.com/office/drawing/2010/main" val="0"/>
                </a:ext>
              </a:extLst>
            </a:blip>
            <a:srcRect l="28241" t="8110" r="29795"/>
            <a:stretch/>
          </p:blipFill>
          <p:spPr>
            <a:xfrm>
              <a:off x="7124282" y="3239417"/>
              <a:ext cx="1160402" cy="1061776"/>
            </a:xfrm>
            <a:prstGeom prst="rect">
              <a:avLst/>
            </a:prstGeom>
          </p:spPr>
        </p:pic>
      </p:grpSp>
      <p:pic>
        <p:nvPicPr>
          <p:cNvPr id="20" name="Image 1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057" y="102455"/>
            <a:ext cx="531457" cy="531457"/>
          </a:xfrm>
          <a:prstGeom prst="rect">
            <a:avLst/>
          </a:prstGeom>
        </p:spPr>
      </p:pic>
    </p:spTree>
    <p:extLst>
      <p:ext uri="{BB962C8B-B14F-4D97-AF65-F5344CB8AC3E}">
        <p14:creationId xmlns:p14="http://schemas.microsoft.com/office/powerpoint/2010/main" val="545887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au 29"/>
          <p:cNvGraphicFramePr>
            <a:graphicFrameLocks noGrp="1"/>
          </p:cNvGraphicFramePr>
          <p:nvPr>
            <p:extLst>
              <p:ext uri="{D42A27DB-BD31-4B8C-83A1-F6EECF244321}">
                <p14:modId xmlns:p14="http://schemas.microsoft.com/office/powerpoint/2010/main" val="3604254906"/>
              </p:ext>
            </p:extLst>
          </p:nvPr>
        </p:nvGraphicFramePr>
        <p:xfrm>
          <a:off x="4546800" y="3715651"/>
          <a:ext cx="4140000" cy="1188000"/>
        </p:xfrm>
        <a:graphic>
          <a:graphicData uri="http://schemas.openxmlformats.org/drawingml/2006/table">
            <a:tbl>
              <a:tblPr firstRow="1" bandRow="1">
                <a:tableStyleId>{2D5ABB26-0587-4C30-8999-92F81FD0307C}</a:tableStyleId>
              </a:tblPr>
              <a:tblGrid>
                <a:gridCol w="2160070">
                  <a:extLst>
                    <a:ext uri="{9D8B030D-6E8A-4147-A177-3AD203B41FA5}">
                      <a16:colId xmlns:a16="http://schemas.microsoft.com/office/drawing/2014/main" val="537029731"/>
                    </a:ext>
                  </a:extLst>
                </a:gridCol>
                <a:gridCol w="1979930">
                  <a:extLst>
                    <a:ext uri="{9D8B030D-6E8A-4147-A177-3AD203B41FA5}">
                      <a16:colId xmlns:a16="http://schemas.microsoft.com/office/drawing/2014/main" val="3384098587"/>
                    </a:ext>
                  </a:extLst>
                </a:gridCol>
              </a:tblGrid>
              <a:tr h="1188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1" spc="-50" baseline="0" dirty="0">
                          <a:solidFill>
                            <a:schemeClr val="tx1">
                              <a:lumMod val="65000"/>
                              <a:lumOff val="35000"/>
                            </a:schemeClr>
                          </a:solidFill>
                        </a:rPr>
                        <a:t>         Ressources</a:t>
                      </a:r>
                    </a:p>
                    <a:p>
                      <a:pPr>
                        <a:lnSpc>
                          <a:spcPct val="100000"/>
                        </a:lnSpc>
                        <a:spcBef>
                          <a:spcPts val="0"/>
                        </a:spcBef>
                      </a:pPr>
                      <a:r>
                        <a:rPr lang="fr-FR" sz="1400" b="1" spc="-50" baseline="0" dirty="0">
                          <a:solidFill>
                            <a:schemeClr val="accent1"/>
                          </a:solidFill>
                          <a:sym typeface="Symbol" panose="05050102010706020507" pitchFamily="18" charset="2"/>
                        </a:rPr>
                        <a:t></a:t>
                      </a:r>
                      <a:r>
                        <a:rPr lang="fr-FR" sz="1400" spc="-50" baseline="0" dirty="0">
                          <a:solidFill>
                            <a:schemeClr val="tx1">
                              <a:lumMod val="65000"/>
                              <a:lumOff val="35000"/>
                            </a:schemeClr>
                          </a:solidFill>
                          <a:sym typeface="Symbol" panose="05050102010706020507" pitchFamily="18" charset="2"/>
                        </a:rPr>
                        <a:t> </a:t>
                      </a:r>
                      <a:r>
                        <a:rPr lang="fr-FR" sz="1400" spc="-50" baseline="0" dirty="0">
                          <a:solidFill>
                            <a:schemeClr val="tx1">
                              <a:lumMod val="65000"/>
                              <a:lumOff val="35000"/>
                            </a:schemeClr>
                          </a:solidFill>
                        </a:rPr>
                        <a:t>Digitalisation &amp; numérique </a:t>
                      </a:r>
                    </a:p>
                    <a:p>
                      <a:pPr>
                        <a:lnSpc>
                          <a:spcPct val="100000"/>
                        </a:lnSpc>
                        <a:spcBef>
                          <a:spcPts val="0"/>
                        </a:spcBef>
                      </a:pPr>
                      <a:r>
                        <a:rPr lang="fr-FR" sz="1400" spc="-50" baseline="0" dirty="0">
                          <a:solidFill>
                            <a:schemeClr val="accent1"/>
                          </a:solidFill>
                          <a:sym typeface="Symbol" panose="05050102010706020507" pitchFamily="18" charset="2"/>
                        </a:rPr>
                        <a:t></a:t>
                      </a:r>
                      <a:r>
                        <a:rPr lang="fr-FR" sz="1400" spc="-50" baseline="0" dirty="0">
                          <a:solidFill>
                            <a:schemeClr val="tx1">
                              <a:lumMod val="65000"/>
                              <a:lumOff val="35000"/>
                            </a:schemeClr>
                          </a:solidFill>
                          <a:sym typeface="Symbol" panose="05050102010706020507" pitchFamily="18" charset="2"/>
                        </a:rPr>
                        <a:t> </a:t>
                      </a:r>
                      <a:r>
                        <a:rPr lang="fr-FR" sz="1400" spc="-50" baseline="0" dirty="0">
                          <a:solidFill>
                            <a:schemeClr val="tx1">
                              <a:lumMod val="65000"/>
                              <a:lumOff val="35000"/>
                            </a:schemeClr>
                          </a:solidFill>
                        </a:rPr>
                        <a:t>Économie et droit</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spc="-50" baseline="0" dirty="0">
                          <a:solidFill>
                            <a:schemeClr val="accent1"/>
                          </a:solidFill>
                          <a:sym typeface="Symbol" panose="05050102010706020507" pitchFamily="18" charset="2"/>
                        </a:rPr>
                        <a:t></a:t>
                      </a:r>
                      <a:r>
                        <a:rPr lang="fr-FR" sz="1400" spc="-50" baseline="0" dirty="0">
                          <a:solidFill>
                            <a:schemeClr val="tx1">
                              <a:lumMod val="65000"/>
                              <a:lumOff val="35000"/>
                            </a:schemeClr>
                          </a:solidFill>
                          <a:sym typeface="Symbol" panose="05050102010706020507" pitchFamily="18" charset="2"/>
                        </a:rPr>
                        <a:t> </a:t>
                      </a:r>
                      <a:r>
                        <a:rPr lang="fr-FR" sz="1400" spc="-50" baseline="0" dirty="0">
                          <a:solidFill>
                            <a:schemeClr val="tx1">
                              <a:lumMod val="65000"/>
                              <a:lumOff val="35000"/>
                            </a:schemeClr>
                          </a:solidFill>
                        </a:rPr>
                        <a:t>Accompagnement personnalisé</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spc="-50" baseline="0" dirty="0">
                          <a:solidFill>
                            <a:schemeClr val="accent1"/>
                          </a:solidFill>
                          <a:sym typeface="Symbol" panose="05050102010706020507" pitchFamily="18" charset="2"/>
                        </a:rPr>
                        <a:t></a:t>
                      </a:r>
                      <a:r>
                        <a:rPr lang="fr-FR" sz="1400" spc="-50" baseline="0" dirty="0">
                          <a:solidFill>
                            <a:schemeClr val="tx1">
                              <a:lumMod val="65000"/>
                              <a:lumOff val="35000"/>
                            </a:schemeClr>
                          </a:solidFill>
                          <a:sym typeface="Symbol" panose="05050102010706020507" pitchFamily="18" charset="2"/>
                        </a:rPr>
                        <a:t> </a:t>
                      </a:r>
                      <a:r>
                        <a:rPr lang="fr-FR" sz="1400" spc="-50" baseline="0" dirty="0">
                          <a:solidFill>
                            <a:schemeClr val="tx1">
                              <a:lumMod val="65000"/>
                              <a:lumOff val="35000"/>
                            </a:schemeClr>
                          </a:solidFill>
                        </a:rPr>
                        <a:t>Co intervention</a:t>
                      </a:r>
                      <a:endParaRPr lang="fr-FR" sz="1400" spc="-50" baseline="0" dirty="0">
                        <a:solidFill>
                          <a:schemeClr val="bg1">
                            <a:lumMod val="6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400" spc="-50" baseline="0" dirty="0">
                          <a:solidFill>
                            <a:schemeClr val="accent1"/>
                          </a:solidFill>
                          <a:sym typeface="Symbol" panose="05050102010706020507" pitchFamily="18" charset="2"/>
                        </a:rPr>
                        <a:t> </a:t>
                      </a:r>
                      <a:r>
                        <a:rPr lang="fr-FR" sz="1400" spc="-50" baseline="0" dirty="0">
                          <a:solidFill>
                            <a:schemeClr val="tx1">
                              <a:lumMod val="65000"/>
                              <a:lumOff val="35000"/>
                            </a:schemeClr>
                          </a:solidFill>
                          <a:sym typeface="Symbol" panose="05050102010706020507" pitchFamily="18" charset="2"/>
                        </a:rPr>
                        <a:t>chef d’</a:t>
                      </a:r>
                      <a:r>
                        <a:rPr lang="fr-FR" sz="1400" spc="-50" baseline="0" dirty="0">
                          <a:solidFill>
                            <a:schemeClr val="tx1">
                              <a:lumMod val="65000"/>
                              <a:lumOff val="35000"/>
                            </a:schemeClr>
                          </a:solidFill>
                        </a:rPr>
                        <a:t>œuvre </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spc="-50" baseline="0" dirty="0">
                          <a:solidFill>
                            <a:schemeClr val="accent1"/>
                          </a:solidFill>
                          <a:sym typeface="Symbol" panose="05050102010706020507" pitchFamily="18" charset="2"/>
                        </a:rPr>
                        <a:t></a:t>
                      </a:r>
                      <a:r>
                        <a:rPr lang="fr-FR" sz="1400" spc="-50" baseline="0" dirty="0">
                          <a:solidFill>
                            <a:schemeClr val="tx1">
                              <a:lumMod val="65000"/>
                              <a:lumOff val="35000"/>
                            </a:schemeClr>
                          </a:solidFill>
                          <a:sym typeface="Symbol" panose="05050102010706020507" pitchFamily="18" charset="2"/>
                        </a:rPr>
                        <a:t> Pédagogie</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spc="-50" baseline="0" dirty="0">
                          <a:solidFill>
                            <a:schemeClr val="accent1"/>
                          </a:solidFill>
                          <a:sym typeface="Symbol" panose="05050102010706020507" pitchFamily="18" charset="2"/>
                        </a:rPr>
                        <a:t></a:t>
                      </a:r>
                      <a:r>
                        <a:rPr lang="fr-FR" sz="1400" spc="-50" baseline="0" dirty="0">
                          <a:solidFill>
                            <a:schemeClr val="tx1">
                              <a:lumMod val="65000"/>
                              <a:lumOff val="35000"/>
                            </a:schemeClr>
                          </a:solidFill>
                          <a:sym typeface="Symbol" panose="05050102010706020507" pitchFamily="18" charset="2"/>
                        </a:rPr>
                        <a:t> Médiathèque</a:t>
                      </a:r>
                      <a:endParaRPr lang="fr-FR" sz="1400" spc="-50" baseline="0" dirty="0">
                        <a:solidFill>
                          <a:schemeClr val="tx1">
                            <a:lumMod val="65000"/>
                            <a:lumOff val="3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400" spc="-50" baseline="0" dirty="0">
                          <a:solidFill>
                            <a:schemeClr val="accent1"/>
                          </a:solidFill>
                          <a:sym typeface="Symbol" panose="05050102010706020507" pitchFamily="18" charset="2"/>
                        </a:rPr>
                        <a:t></a:t>
                      </a:r>
                      <a:r>
                        <a:rPr lang="fr-FR" sz="1400" spc="-50" baseline="0" dirty="0">
                          <a:solidFill>
                            <a:schemeClr val="tx1">
                              <a:lumMod val="65000"/>
                              <a:lumOff val="35000"/>
                            </a:schemeClr>
                          </a:solidFill>
                        </a:rPr>
                        <a:t> </a:t>
                      </a:r>
                      <a:r>
                        <a:rPr lang="fr-FR" sz="1400" cap="all" spc="-50" baseline="0" dirty="0">
                          <a:solidFill>
                            <a:schemeClr val="tx1">
                              <a:lumMod val="65000"/>
                              <a:lumOff val="35000"/>
                            </a:schemeClr>
                          </a:solidFill>
                          <a:hlinkClick r:id="rId2"/>
                        </a:rPr>
                        <a:t>c</a:t>
                      </a:r>
                      <a:r>
                        <a:rPr lang="fr-FR" sz="1400" spc="-50" baseline="0" dirty="0">
                          <a:solidFill>
                            <a:schemeClr val="tx1">
                              <a:lumMod val="65000"/>
                              <a:lumOff val="35000"/>
                            </a:schemeClr>
                          </a:solidFill>
                          <a:hlinkClick r:id="rId2"/>
                        </a:rPr>
                        <a:t>haine </a:t>
                      </a:r>
                      <a:r>
                        <a:rPr lang="fr-FR" sz="1400" spc="-50" baseline="0" dirty="0" err="1">
                          <a:solidFill>
                            <a:schemeClr val="tx1">
                              <a:lumMod val="65000"/>
                              <a:lumOff val="35000"/>
                            </a:schemeClr>
                          </a:solidFill>
                          <a:hlinkClick r:id="rId2"/>
                        </a:rPr>
                        <a:t>youtube</a:t>
                      </a:r>
                      <a:r>
                        <a:rPr lang="fr-FR" sz="1400" spc="-50" baseline="0" dirty="0">
                          <a:solidFill>
                            <a:schemeClr val="tx1">
                              <a:lumMod val="65000"/>
                              <a:lumOff val="35000"/>
                            </a:schemeClr>
                          </a:solidFill>
                          <a:hlinkClick r:id="rId2"/>
                        </a:rPr>
                        <a:t> </a:t>
                      </a:r>
                      <a:r>
                        <a:rPr lang="fr-FR" sz="1400" spc="-50" baseline="0" dirty="0" err="1">
                          <a:solidFill>
                            <a:schemeClr val="tx1">
                              <a:lumMod val="65000"/>
                              <a:lumOff val="35000"/>
                            </a:schemeClr>
                          </a:solidFill>
                          <a:hlinkClick r:id="rId2"/>
                        </a:rPr>
                        <a:t>Cerpeg</a:t>
                      </a:r>
                      <a:endParaRPr lang="fr-FR" sz="1400" spc="-50" baseline="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221685"/>
                  </a:ext>
                </a:extLst>
              </a:tr>
            </a:tbl>
          </a:graphicData>
        </a:graphic>
      </p:graphicFrame>
      <p:sp>
        <p:nvSpPr>
          <p:cNvPr id="2" name="Titre 1"/>
          <p:cNvSpPr>
            <a:spLocks noGrp="1"/>
          </p:cNvSpPr>
          <p:nvPr>
            <p:ph type="title"/>
          </p:nvPr>
        </p:nvSpPr>
        <p:spPr>
          <a:xfrm>
            <a:off x="747490" y="38754"/>
            <a:ext cx="7881400" cy="652327"/>
          </a:xfrm>
        </p:spPr>
        <p:txBody>
          <a:bodyPr/>
          <a:lstStyle/>
          <a:p>
            <a:r>
              <a:rPr lang="fr-FR" dirty="0"/>
              <a:t>Ressources nationales</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8790" y="35513"/>
            <a:ext cx="2396597" cy="770335"/>
          </a:xfrm>
          <a:prstGeom prst="rect">
            <a:avLst/>
          </a:prstGeom>
        </p:spPr>
      </p:pic>
      <p:sp>
        <p:nvSpPr>
          <p:cNvPr id="9" name="ZoneTexte 8"/>
          <p:cNvSpPr txBox="1"/>
          <p:nvPr/>
        </p:nvSpPr>
        <p:spPr>
          <a:xfrm>
            <a:off x="2019776" y="905543"/>
            <a:ext cx="5452647" cy="369332"/>
          </a:xfrm>
          <a:prstGeom prst="rect">
            <a:avLst/>
          </a:prstGeom>
          <a:noFill/>
        </p:spPr>
        <p:txBody>
          <a:bodyPr wrap="square" rtlCol="0">
            <a:spAutoFit/>
          </a:bodyPr>
          <a:lstStyle/>
          <a:p>
            <a:r>
              <a:rPr lang="fr-FR" b="1" dirty="0">
                <a:solidFill>
                  <a:schemeClr val="tx1">
                    <a:lumMod val="65000"/>
                    <a:lumOff val="35000"/>
                  </a:schemeClr>
                </a:solidFill>
              </a:rPr>
              <a:t>Faciliter la formation continue des enseignants</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282" y="1469205"/>
            <a:ext cx="2034185" cy="417875"/>
          </a:xfrm>
          <a:prstGeom prst="rect">
            <a:avLst/>
          </a:prstGeom>
        </p:spPr>
      </p:pic>
      <p:sp>
        <p:nvSpPr>
          <p:cNvPr id="13" name="Rectangle à coins arrondis 12"/>
          <p:cNvSpPr/>
          <p:nvPr/>
        </p:nvSpPr>
        <p:spPr>
          <a:xfrm>
            <a:off x="305375" y="1300364"/>
            <a:ext cx="4140000" cy="23040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15000"/>
              </a:lnSpc>
              <a:spcAft>
                <a:spcPts val="0"/>
              </a:spcAft>
            </a:pPr>
            <a:endParaRPr lang="fr-FR" sz="1600" b="1" dirty="0">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pPr>
            <a:r>
              <a:rPr lang="fr-FR" sz="1600" b="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savoirs fondamentaux :</a:t>
            </a:r>
          </a:p>
          <a:p>
            <a:pPr lvl="0" algn="just">
              <a:spcAft>
                <a:spcPts val="0"/>
              </a:spcAft>
            </a:pPr>
            <a:r>
              <a:rPr lang="fr-FR"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partagés par l’ensemble des filières et </a:t>
            </a:r>
          </a:p>
          <a:p>
            <a:pPr lvl="0" algn="just">
              <a:spcAft>
                <a:spcPts val="0"/>
              </a:spcAft>
            </a:pPr>
            <a:r>
              <a:rPr lang="fr-FR"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à réinvestir en « savoirs situés » propres à chaque filière, à chaque diplôme.</a:t>
            </a:r>
          </a:p>
          <a:p>
            <a:pPr marL="285750" lvl="0" indent="-285750" algn="just">
              <a:spcAft>
                <a:spcPts val="0"/>
              </a:spcAft>
              <a:buFontTx/>
              <a:buChar char="-"/>
            </a:pPr>
            <a:endParaRPr lang="fr-FR"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8903" y="1468791"/>
            <a:ext cx="2615795" cy="537353"/>
          </a:xfrm>
          <a:prstGeom prst="rect">
            <a:avLst/>
          </a:prstGeom>
        </p:spPr>
      </p:pic>
      <p:sp>
        <p:nvSpPr>
          <p:cNvPr id="14" name="Rectangle à coins arrondis 13"/>
          <p:cNvSpPr/>
          <p:nvPr/>
        </p:nvSpPr>
        <p:spPr>
          <a:xfrm>
            <a:off x="4546800" y="1300364"/>
            <a:ext cx="4140000" cy="23040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15000"/>
              </a:lnSpc>
              <a:spcAft>
                <a:spcPts val="0"/>
              </a:spcAft>
            </a:pPr>
            <a:endParaRPr lang="fr-FR" sz="1600" b="1" dirty="0">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tabLst>
                <a:tab pos="3016250" algn="l"/>
              </a:tabLst>
            </a:pPr>
            <a:endParaRPr lang="fr-FR" sz="1600" b="1" dirty="0">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tabLst>
                <a:tab pos="3016250" algn="l"/>
              </a:tabLst>
            </a:pPr>
            <a:r>
              <a:rPr lang="fr-FR" sz="1600" b="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numérique et le digital professionnalisants</a:t>
            </a:r>
            <a:r>
              <a:rPr lang="fr-FR" sz="1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 </a:t>
            </a:r>
            <a:r>
              <a:rPr lang="fr-FR" sz="1600" spc="-3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ressources de formation au PGI (ODOO) </a:t>
            </a:r>
            <a:br>
              <a:rPr lang="fr-FR" sz="1600" spc="-3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br>
            <a:r>
              <a:rPr lang="fr-FR" sz="1600" spc="-3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tutoriels concernant les CMS Wordpress et Prestashop</a:t>
            </a:r>
          </a:p>
          <a:p>
            <a:pPr lvl="0" algn="just">
              <a:spcAft>
                <a:spcPts val="0"/>
              </a:spcAft>
              <a:tabLst>
                <a:tab pos="3016250" algn="l"/>
              </a:tabLst>
            </a:pPr>
            <a:r>
              <a:rPr lang="fr-FR" sz="1600" spc="-3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contextes et bases de données et/ou des scénarios pédagogiques en cours de création.</a:t>
            </a:r>
          </a:p>
        </p:txBody>
      </p:sp>
      <p:sp>
        <p:nvSpPr>
          <p:cNvPr id="23" name="Rectangle à coins arrondis 22"/>
          <p:cNvSpPr/>
          <p:nvPr/>
        </p:nvSpPr>
        <p:spPr>
          <a:xfrm>
            <a:off x="305375" y="3735051"/>
            <a:ext cx="4140000" cy="1152000"/>
          </a:xfrm>
          <a:prstGeom prst="roundRect">
            <a:avLst/>
          </a:prstGeom>
          <a:noFill/>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lang="fr-FR" sz="1400" b="1" spc="-40" dirty="0">
                <a:solidFill>
                  <a:schemeClr val="tx1">
                    <a:lumMod val="65000"/>
                    <a:lumOff val="35000"/>
                  </a:schemeClr>
                </a:solidFill>
              </a:rPr>
              <a:t>        Métiers de la gestion &amp; de l’administration</a:t>
            </a:r>
          </a:p>
          <a:p>
            <a:r>
              <a:rPr lang="fr-FR" sz="1400" spc="-40" dirty="0">
                <a:solidFill>
                  <a:schemeClr val="tx1">
                    <a:lumMod val="65000"/>
                    <a:lumOff val="35000"/>
                  </a:schemeClr>
                </a:solidFill>
                <a:sym typeface="Symbol" panose="05050102010706020507" pitchFamily="18" charset="2"/>
              </a:rPr>
              <a:t> </a:t>
            </a:r>
            <a:r>
              <a:rPr lang="fr-FR" sz="1400" spc="-40" dirty="0">
                <a:solidFill>
                  <a:schemeClr val="tx1">
                    <a:lumMod val="65000"/>
                    <a:lumOff val="35000"/>
                  </a:schemeClr>
                </a:solidFill>
              </a:rPr>
              <a:t>Famille Métiers GATL</a:t>
            </a:r>
          </a:p>
          <a:p>
            <a:r>
              <a:rPr lang="fr-FR" sz="1400" spc="-40" dirty="0">
                <a:solidFill>
                  <a:schemeClr val="tx1">
                    <a:lumMod val="65000"/>
                    <a:lumOff val="35000"/>
                  </a:schemeClr>
                </a:solidFill>
                <a:sym typeface="Symbol" panose="05050102010706020507" pitchFamily="18" charset="2"/>
              </a:rPr>
              <a:t> </a:t>
            </a:r>
            <a:r>
              <a:rPr lang="fr-FR" sz="1400" spc="-40" dirty="0">
                <a:solidFill>
                  <a:schemeClr val="tx1">
                    <a:lumMod val="65000"/>
                    <a:lumOff val="35000"/>
                  </a:schemeClr>
                </a:solidFill>
              </a:rPr>
              <a:t>Bac pro Assistant à la gestion des organisations et de leurs activités</a:t>
            </a:r>
          </a:p>
        </p:txBody>
      </p:sp>
      <p:pic>
        <p:nvPicPr>
          <p:cNvPr id="25" name="Image 24"/>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88190" y="3803217"/>
            <a:ext cx="180000" cy="180000"/>
          </a:xfrm>
          <a:prstGeom prst="rect">
            <a:avLst/>
          </a:prstGeom>
        </p:spPr>
      </p:pic>
      <p:pic>
        <p:nvPicPr>
          <p:cNvPr id="26" name="Image 25"/>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427870" y="3804988"/>
            <a:ext cx="178229" cy="178229"/>
          </a:xfrm>
          <a:prstGeom prst="rect">
            <a:avLst/>
          </a:prstGeom>
        </p:spPr>
      </p:pic>
      <p:sp>
        <p:nvSpPr>
          <p:cNvPr id="29" name="Rectangle à coins arrondis 28"/>
          <p:cNvSpPr/>
          <p:nvPr/>
        </p:nvSpPr>
        <p:spPr>
          <a:xfrm>
            <a:off x="4546800" y="3735051"/>
            <a:ext cx="4140000" cy="1152000"/>
          </a:xfrm>
          <a:prstGeom prst="roundRect">
            <a:avLst/>
          </a:prstGeom>
          <a:noFill/>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lang="fr-FR" sz="1200" b="1" dirty="0">
                <a:solidFill>
                  <a:schemeClr val="tx1">
                    <a:lumMod val="65000"/>
                    <a:lumOff val="35000"/>
                  </a:schemeClr>
                </a:solidFill>
              </a:rPr>
              <a:t>      </a:t>
            </a:r>
            <a:endParaRPr lang="fr-FR" sz="1400" b="1" spc="-40" dirty="0">
              <a:solidFill>
                <a:schemeClr val="tx1">
                  <a:lumMod val="65000"/>
                  <a:lumOff val="35000"/>
                </a:schemeClr>
              </a:solidFill>
            </a:endParaRPr>
          </a:p>
        </p:txBody>
      </p:sp>
      <p:pic>
        <p:nvPicPr>
          <p:cNvPr id="15" name="Image 14"/>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47847" y="466472"/>
            <a:ext cx="531457" cy="531457"/>
          </a:xfrm>
          <a:prstGeom prst="rect">
            <a:avLst/>
          </a:prstGeom>
        </p:spPr>
      </p:pic>
      <p:pic>
        <p:nvPicPr>
          <p:cNvPr id="16" name="Image 15"/>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057" y="102455"/>
            <a:ext cx="531457" cy="531457"/>
          </a:xfrm>
          <a:prstGeom prst="rect">
            <a:avLst/>
          </a:prstGeom>
        </p:spPr>
      </p:pic>
    </p:spTree>
    <p:extLst>
      <p:ext uri="{BB962C8B-B14F-4D97-AF65-F5344CB8AC3E}">
        <p14:creationId xmlns:p14="http://schemas.microsoft.com/office/powerpoint/2010/main" val="2690880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171" y="133034"/>
            <a:ext cx="6212504" cy="442211"/>
          </a:xfrm>
        </p:spPr>
        <p:txBody>
          <a:bodyPr>
            <a:normAutofit/>
          </a:bodyPr>
          <a:lstStyle/>
          <a:p>
            <a:r>
              <a:rPr lang="fr-FR" dirty="0"/>
              <a:t>Autres Ressources nationales</a:t>
            </a:r>
          </a:p>
        </p:txBody>
      </p:sp>
      <p:pic>
        <p:nvPicPr>
          <p:cNvPr id="4" name="Image 3">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9021" t="25506" r="7014" b="27249"/>
          <a:stretch/>
        </p:blipFill>
        <p:spPr>
          <a:xfrm>
            <a:off x="1974870" y="3123368"/>
            <a:ext cx="1374954" cy="572507"/>
          </a:xfrm>
          <a:prstGeom prst="rect">
            <a:avLst/>
          </a:prstGeom>
        </p:spPr>
      </p:pic>
      <p:pic>
        <p:nvPicPr>
          <p:cNvPr id="5" name="Image 4">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897771" y="2568468"/>
            <a:ext cx="1564676" cy="279899"/>
          </a:xfrm>
          <a:prstGeom prst="rect">
            <a:avLst/>
          </a:prstGeom>
        </p:spPr>
      </p:pic>
      <p:pic>
        <p:nvPicPr>
          <p:cNvPr id="11" name="Image 10">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2247" y="3954293"/>
            <a:ext cx="1600200" cy="335756"/>
          </a:xfrm>
          <a:prstGeom prst="rect">
            <a:avLst/>
          </a:prstGeom>
        </p:spPr>
      </p:pic>
      <p:grpSp>
        <p:nvGrpSpPr>
          <p:cNvPr id="9" name="Groupe 8"/>
          <p:cNvGrpSpPr/>
          <p:nvPr/>
        </p:nvGrpSpPr>
        <p:grpSpPr>
          <a:xfrm>
            <a:off x="5035946" y="833663"/>
            <a:ext cx="3482412" cy="4198970"/>
            <a:chOff x="4896811" y="954741"/>
            <a:chExt cx="4643216" cy="5182247"/>
          </a:xfrm>
        </p:grpSpPr>
        <p:pic>
          <p:nvPicPr>
            <p:cNvPr id="3" name="Imag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8768" y="954741"/>
              <a:ext cx="3560544" cy="836421"/>
            </a:xfrm>
            <a:prstGeom prst="rect">
              <a:avLst/>
            </a:prstGeom>
          </p:spPr>
        </p:pic>
        <p:sp>
          <p:nvSpPr>
            <p:cNvPr id="18" name="Rectangle à coins arrondis 17"/>
            <p:cNvSpPr/>
            <p:nvPr/>
          </p:nvSpPr>
          <p:spPr>
            <a:xfrm>
              <a:off x="4896811" y="1791162"/>
              <a:ext cx="4643216" cy="4345826"/>
            </a:xfrm>
            <a:prstGeom prst="roundRect">
              <a:avLst/>
            </a:prstGeom>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350" b="1" dirty="0">
                  <a:solidFill>
                    <a:srgbClr val="0095DB"/>
                  </a:solidFill>
                </a:rPr>
                <a:t>PARCOURS EN ACCÈS LIBRE</a:t>
              </a:r>
            </a:p>
            <a:p>
              <a:pPr marL="214313" indent="-214313">
                <a:buClr>
                  <a:srgbClr val="0095DB"/>
                </a:buClr>
                <a:buFont typeface="Arial" panose="020B0604020202020204" pitchFamily="34" charset="0"/>
                <a:buChar char="•"/>
              </a:pPr>
              <a:r>
                <a:rPr lang="fr-FR" sz="1350" dirty="0">
                  <a:solidFill>
                    <a:schemeClr val="tx1">
                      <a:lumMod val="65000"/>
                      <a:lumOff val="35000"/>
                    </a:schemeClr>
                  </a:solidFill>
                </a:rPr>
                <a:t>Systèmes d'information et outils numériques</a:t>
              </a:r>
            </a:p>
            <a:p>
              <a:pPr marL="214313" indent="-214313">
                <a:buClr>
                  <a:srgbClr val="0095DB"/>
                </a:buClr>
                <a:buFont typeface="Arial" panose="020B0604020202020204" pitchFamily="34" charset="0"/>
                <a:buChar char="•"/>
              </a:pPr>
              <a:r>
                <a:rPr lang="fr-FR" sz="1350" dirty="0">
                  <a:solidFill>
                    <a:schemeClr val="tx1">
                      <a:lumMod val="65000"/>
                      <a:lumOff val="35000"/>
                    </a:schemeClr>
                  </a:solidFill>
                </a:rPr>
                <a:t>De l'administration du personnel à la gestion et au management des RH</a:t>
              </a:r>
            </a:p>
            <a:p>
              <a:pPr marL="214313" indent="-214313">
                <a:buClr>
                  <a:srgbClr val="0095DB"/>
                </a:buClr>
                <a:buFont typeface="Arial" panose="020B0604020202020204" pitchFamily="34" charset="0"/>
                <a:buChar char="•"/>
              </a:pPr>
              <a:r>
                <a:rPr lang="fr-FR" sz="1350" dirty="0">
                  <a:solidFill>
                    <a:schemeClr val="tx1">
                      <a:lumMod val="65000"/>
                      <a:lumOff val="35000"/>
                    </a:schemeClr>
                  </a:solidFill>
                </a:rPr>
                <a:t>Principes d'acquisition des compétences dans les formations professionnelles</a:t>
              </a:r>
            </a:p>
            <a:p>
              <a:pPr marL="214313" indent="-214313">
                <a:buClr>
                  <a:srgbClr val="0095DB"/>
                </a:buClr>
                <a:buFont typeface="Arial" panose="020B0604020202020204" pitchFamily="34" charset="0"/>
                <a:buChar char="•"/>
              </a:pPr>
              <a:r>
                <a:rPr lang="fr-FR" sz="1350" dirty="0">
                  <a:solidFill>
                    <a:schemeClr val="tx1">
                      <a:lumMod val="65000"/>
                      <a:lumOff val="35000"/>
                    </a:schemeClr>
                  </a:solidFill>
                </a:rPr>
                <a:t>Développer ses compétences numériques avec PIX</a:t>
              </a:r>
            </a:p>
            <a:p>
              <a:pPr marL="214313" indent="-214313">
                <a:buClr>
                  <a:srgbClr val="0095DB"/>
                </a:buClr>
                <a:buFont typeface="Arial" panose="020B0604020202020204" pitchFamily="34" charset="0"/>
                <a:buChar char="•"/>
              </a:pPr>
              <a:r>
                <a:rPr lang="fr-FR" sz="1350" dirty="0">
                  <a:solidFill>
                    <a:schemeClr val="tx1">
                      <a:lumMod val="65000"/>
                      <a:lumOff val="35000"/>
                    </a:schemeClr>
                  </a:solidFill>
                </a:rPr>
                <a:t>Sécurité informatique</a:t>
              </a:r>
            </a:p>
            <a:p>
              <a:pPr marL="214313" indent="-214313">
                <a:buClr>
                  <a:srgbClr val="0095DB"/>
                </a:buClr>
                <a:buFont typeface="Arial" panose="020B0604020202020204" pitchFamily="34" charset="0"/>
                <a:buChar char="•"/>
              </a:pPr>
              <a:r>
                <a:rPr lang="fr-FR" sz="1350" dirty="0">
                  <a:solidFill>
                    <a:schemeClr val="tx1">
                      <a:lumMod val="65000"/>
                      <a:lumOff val="35000"/>
                    </a:schemeClr>
                  </a:solidFill>
                </a:rPr>
                <a:t>Réseaux sociaux</a:t>
              </a:r>
            </a:p>
            <a:p>
              <a:pPr marL="214313" indent="-214313">
                <a:buClr>
                  <a:srgbClr val="0095DB"/>
                </a:buClr>
                <a:buFont typeface="Arial" panose="020B0604020202020204" pitchFamily="34" charset="0"/>
                <a:buChar char="•"/>
              </a:pPr>
              <a:r>
                <a:rPr lang="fr-FR" sz="1350" dirty="0">
                  <a:solidFill>
                    <a:schemeClr val="tx1">
                      <a:lumMod val="65000"/>
                      <a:lumOff val="35000"/>
                    </a:schemeClr>
                  </a:solidFill>
                </a:rPr>
                <a:t>Digital </a:t>
              </a:r>
              <a:r>
                <a:rPr lang="fr-FR" sz="1350" dirty="0" err="1">
                  <a:solidFill>
                    <a:schemeClr val="tx1">
                      <a:lumMod val="65000"/>
                      <a:lumOff val="35000"/>
                    </a:schemeClr>
                  </a:solidFill>
                </a:rPr>
                <a:t>learning</a:t>
              </a:r>
              <a:endParaRPr lang="fr-FR" sz="1350" dirty="0">
                <a:solidFill>
                  <a:schemeClr val="tx1">
                    <a:lumMod val="65000"/>
                    <a:lumOff val="35000"/>
                  </a:schemeClr>
                </a:solidFill>
              </a:endParaRPr>
            </a:p>
            <a:p>
              <a:pPr marL="214313" indent="-214313">
                <a:buClr>
                  <a:srgbClr val="0095DB"/>
                </a:buClr>
                <a:buFont typeface="Arial" panose="020B0604020202020204" pitchFamily="34" charset="0"/>
                <a:buChar char="•"/>
              </a:pPr>
              <a:r>
                <a:rPr lang="fr-FR" sz="1350" dirty="0">
                  <a:solidFill>
                    <a:schemeClr val="tx1">
                      <a:lumMod val="65000"/>
                      <a:lumOff val="35000"/>
                    </a:schemeClr>
                  </a:solidFill>
                </a:rPr>
                <a:t>Wordpress</a:t>
              </a:r>
            </a:p>
            <a:p>
              <a:pPr marL="214313" indent="-214313">
                <a:buClr>
                  <a:srgbClr val="0095DB"/>
                </a:buClr>
                <a:buFont typeface="Arial" panose="020B0604020202020204" pitchFamily="34" charset="0"/>
                <a:buChar char="•"/>
              </a:pPr>
              <a:r>
                <a:rPr lang="fr-FR" sz="1350" dirty="0">
                  <a:solidFill>
                    <a:schemeClr val="tx1">
                      <a:lumMod val="65000"/>
                      <a:lumOff val="35000"/>
                    </a:schemeClr>
                  </a:solidFill>
                </a:rPr>
                <a:t>Prestashop</a:t>
              </a:r>
            </a:p>
            <a:p>
              <a:pPr marL="214313" indent="-214313">
                <a:buClr>
                  <a:srgbClr val="0095DB"/>
                </a:buClr>
                <a:buFont typeface="Arial" panose="020B0604020202020204" pitchFamily="34" charset="0"/>
                <a:buChar char="•"/>
              </a:pPr>
              <a:r>
                <a:rPr lang="fr-FR" sz="1350" b="1" dirty="0">
                  <a:solidFill>
                    <a:schemeClr val="tx1">
                      <a:lumMod val="65000"/>
                      <a:lumOff val="35000"/>
                    </a:schemeClr>
                  </a:solidFill>
                </a:rPr>
                <a:t>….</a:t>
              </a:r>
            </a:p>
          </p:txBody>
        </p:sp>
      </p:grpSp>
      <p:pic>
        <p:nvPicPr>
          <p:cNvPr id="8" name="Imag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7624" y="996158"/>
            <a:ext cx="2396597" cy="770335"/>
          </a:xfrm>
          <a:prstGeom prst="rect">
            <a:avLst/>
          </a:prstGeom>
        </p:spPr>
      </p:pic>
      <p:pic>
        <p:nvPicPr>
          <p:cNvPr id="13" name="Image 12">
            <a:hlinkClick r:id="rId10"/>
          </p:cNvPr>
          <p:cNvPicPr>
            <a:picLocks noChangeAspect="1"/>
          </p:cNvPicPr>
          <p:nvPr/>
        </p:nvPicPr>
        <p:blipFill rotWithShape="1">
          <a:blip r:embed="rId11"/>
          <a:srcRect l="50159" t="61671" r="29236" b="28102"/>
          <a:stretch/>
        </p:blipFill>
        <p:spPr>
          <a:xfrm>
            <a:off x="1910426" y="1938245"/>
            <a:ext cx="1539366" cy="429591"/>
          </a:xfrm>
          <a:prstGeom prst="rect">
            <a:avLst/>
          </a:prstGeom>
        </p:spPr>
      </p:pic>
      <p:sp>
        <p:nvSpPr>
          <p:cNvPr id="6" name="ZoneTexte 5"/>
          <p:cNvSpPr txBox="1"/>
          <p:nvPr/>
        </p:nvSpPr>
        <p:spPr>
          <a:xfrm>
            <a:off x="357629" y="4415357"/>
            <a:ext cx="4678317" cy="461665"/>
          </a:xfrm>
          <a:prstGeom prst="rect">
            <a:avLst/>
          </a:prstGeom>
          <a:noFill/>
        </p:spPr>
        <p:txBody>
          <a:bodyPr wrap="square" rtlCol="0">
            <a:spAutoFit/>
          </a:bodyPr>
          <a:lstStyle/>
          <a:p>
            <a:r>
              <a:rPr lang="fr-FR" sz="1200" dirty="0"/>
              <a:t>Et tous les </a:t>
            </a:r>
            <a:r>
              <a:rPr lang="fr-FR" sz="1200" dirty="0">
                <a:hlinkClick r:id="rId4"/>
              </a:rPr>
              <a:t>sites de ressources nationales en économie gestion : </a:t>
            </a:r>
            <a:br>
              <a:rPr lang="fr-FR" sz="1200" dirty="0"/>
            </a:br>
            <a:r>
              <a:rPr lang="fr-FR" sz="1200" dirty="0" err="1"/>
              <a:t>CRCom</a:t>
            </a:r>
            <a:r>
              <a:rPr lang="fr-FR" sz="1200" dirty="0"/>
              <a:t>, </a:t>
            </a:r>
            <a:r>
              <a:rPr lang="fr-FR" sz="1200" dirty="0" err="1"/>
              <a:t>CRcm</a:t>
            </a:r>
            <a:r>
              <a:rPr lang="fr-FR" sz="1200" dirty="0"/>
              <a:t>-TL, CRCF, CERTA, Hôtellerie-restauration, alimentation,  </a:t>
            </a:r>
          </a:p>
        </p:txBody>
      </p:sp>
      <p:pic>
        <p:nvPicPr>
          <p:cNvPr id="12" name="Image 11"/>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47847" y="466472"/>
            <a:ext cx="531457" cy="531457"/>
          </a:xfrm>
          <a:prstGeom prst="rect">
            <a:avLst/>
          </a:prstGeom>
        </p:spPr>
      </p:pic>
      <p:pic>
        <p:nvPicPr>
          <p:cNvPr id="14" name="Image 13"/>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057" y="102455"/>
            <a:ext cx="531457" cy="531457"/>
          </a:xfrm>
          <a:prstGeom prst="rect">
            <a:avLst/>
          </a:prstGeom>
        </p:spPr>
      </p:pic>
    </p:spTree>
    <p:extLst>
      <p:ext uri="{BB962C8B-B14F-4D97-AF65-F5344CB8AC3E}">
        <p14:creationId xmlns:p14="http://schemas.microsoft.com/office/powerpoint/2010/main" val="3438471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9182" y="38068"/>
            <a:ext cx="7881400" cy="652327"/>
          </a:xfrm>
        </p:spPr>
        <p:txBody>
          <a:bodyPr/>
          <a:lstStyle/>
          <a:p>
            <a:r>
              <a:rPr lang="fr-FR" dirty="0"/>
              <a:t>Mutualisation des ressources académiques</a:t>
            </a: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27104" y="2808576"/>
            <a:ext cx="3786471" cy="1811396"/>
          </a:xfrm>
          <a:prstGeom prst="rect">
            <a:avLst/>
          </a:prstGeom>
        </p:spPr>
      </p:pic>
      <p:grpSp>
        <p:nvGrpSpPr>
          <p:cNvPr id="24" name="Groupe 23"/>
          <p:cNvGrpSpPr/>
          <p:nvPr/>
        </p:nvGrpSpPr>
        <p:grpSpPr>
          <a:xfrm>
            <a:off x="277155" y="934226"/>
            <a:ext cx="4387424" cy="2551443"/>
            <a:chOff x="490710" y="1097419"/>
            <a:chExt cx="5193071" cy="2830224"/>
          </a:xfrm>
        </p:grpSpPr>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710" y="1097419"/>
              <a:ext cx="5193071" cy="2830224"/>
            </a:xfrm>
            <a:prstGeom prst="rect">
              <a:avLst/>
            </a:prstGeom>
          </p:spPr>
        </p:pic>
        <p:sp>
          <p:nvSpPr>
            <p:cNvPr id="6" name="Rectangle à coins arrondis 5"/>
            <p:cNvSpPr/>
            <p:nvPr/>
          </p:nvSpPr>
          <p:spPr>
            <a:xfrm>
              <a:off x="2571725" y="1460419"/>
              <a:ext cx="888000" cy="19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tx1"/>
                  </a:solidFill>
                </a:rPr>
                <a:t>Non merci !</a:t>
              </a:r>
            </a:p>
          </p:txBody>
        </p:sp>
        <p:sp>
          <p:nvSpPr>
            <p:cNvPr id="7" name="Rectangle à coins arrondis 6"/>
            <p:cNvSpPr/>
            <p:nvPr/>
          </p:nvSpPr>
          <p:spPr>
            <a:xfrm>
              <a:off x="3856126" y="1453121"/>
              <a:ext cx="1008000" cy="39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tx1"/>
                  </a:solidFill>
                </a:rPr>
                <a:t>On est trop occupé</a:t>
              </a:r>
            </a:p>
          </p:txBody>
        </p:sp>
      </p:grpSp>
      <p:sp>
        <p:nvSpPr>
          <p:cNvPr id="22" name="Flèche droite à entaille 21"/>
          <p:cNvSpPr/>
          <p:nvPr/>
        </p:nvSpPr>
        <p:spPr>
          <a:xfrm>
            <a:off x="3440592" y="3528128"/>
            <a:ext cx="1405250" cy="372292"/>
          </a:xfrm>
          <a:prstGeom prst="notch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9" name="Image 8"/>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47847" y="466472"/>
            <a:ext cx="531457" cy="531457"/>
          </a:xfrm>
          <a:prstGeom prst="rect">
            <a:avLst/>
          </a:prstGeom>
        </p:spPr>
      </p:pic>
      <p:pic>
        <p:nvPicPr>
          <p:cNvPr id="10" name="Image 9"/>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057" y="102455"/>
            <a:ext cx="531457" cy="531457"/>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5953" y="2345775"/>
            <a:ext cx="2396597" cy="770335"/>
          </a:xfrm>
          <a:prstGeom prst="rect">
            <a:avLst/>
          </a:prstGeom>
        </p:spPr>
      </p:pic>
    </p:spTree>
    <p:extLst>
      <p:ext uri="{BB962C8B-B14F-4D97-AF65-F5344CB8AC3E}">
        <p14:creationId xmlns:p14="http://schemas.microsoft.com/office/powerpoint/2010/main" val="3442656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63510" y="224877"/>
            <a:ext cx="6172200" cy="323165"/>
          </a:xfrm>
        </p:spPr>
        <p:txBody>
          <a:bodyPr>
            <a:normAutofit fontScale="90000"/>
          </a:bodyPr>
          <a:lstStyle/>
          <a:p>
            <a:r>
              <a:rPr lang="fr-FR" dirty="0"/>
              <a:t>Organiser les apprentissages dans une progression spiralaire</a:t>
            </a:r>
          </a:p>
        </p:txBody>
      </p:sp>
      <p:sp>
        <p:nvSpPr>
          <p:cNvPr id="15" name="Espace réservé du contenu 2"/>
          <p:cNvSpPr txBox="1">
            <a:spLocks/>
          </p:cNvSpPr>
          <p:nvPr/>
        </p:nvSpPr>
        <p:spPr bwMode="auto">
          <a:xfrm>
            <a:off x="374572" y="1196124"/>
            <a:ext cx="4583017" cy="18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algn="l" defTabSz="457187" rtl="0" fontAlgn="base">
              <a:spcBef>
                <a:spcPct val="0"/>
              </a:spcBef>
              <a:spcAft>
                <a:spcPct val="0"/>
              </a:spcAft>
              <a:defRPr sz="1200" kern="1200">
                <a:solidFill>
                  <a:schemeClr val="tx1">
                    <a:lumMod val="75000"/>
                    <a:lumOff val="25000"/>
                  </a:schemeClr>
                </a:solidFill>
                <a:latin typeface="Arial Narrow"/>
                <a:ea typeface="+mn-ea"/>
                <a:cs typeface="+mn-cs"/>
              </a:defRPr>
            </a:lvl1pPr>
            <a:lvl2pPr indent="-179383" algn="l" defTabSz="457187" rtl="0" fontAlgn="base">
              <a:spcBef>
                <a:spcPct val="0"/>
              </a:spcBef>
              <a:spcAft>
                <a:spcPct val="0"/>
              </a:spcAft>
              <a:buClr>
                <a:srgbClr val="283583"/>
              </a:buClr>
              <a:buSzPct val="100000"/>
              <a:buBlip>
                <a:blip r:embed="rId2"/>
              </a:buBlip>
              <a:defRPr sz="1200" kern="1200">
                <a:solidFill>
                  <a:schemeClr val="tx1">
                    <a:lumMod val="75000"/>
                    <a:lumOff val="25000"/>
                  </a:schemeClr>
                </a:solidFill>
                <a:latin typeface="Arial Narrow"/>
                <a:ea typeface="+mn-ea"/>
                <a:cs typeface="+mn-cs"/>
              </a:defRPr>
            </a:lvl2pPr>
            <a:lvl3pPr marL="539734" indent="-179383" algn="l" defTabSz="457187" rtl="0" fontAlgn="base">
              <a:spcBef>
                <a:spcPct val="0"/>
              </a:spcBef>
              <a:spcAft>
                <a:spcPct val="0"/>
              </a:spcAft>
              <a:buClr>
                <a:srgbClr val="4E75B0"/>
              </a:buClr>
              <a:buSzPct val="100000"/>
              <a:buBlip>
                <a:blip r:embed="rId3"/>
              </a:buBlip>
              <a:defRPr sz="1200" kern="1200">
                <a:solidFill>
                  <a:schemeClr val="tx1">
                    <a:lumMod val="75000"/>
                    <a:lumOff val="25000"/>
                  </a:schemeClr>
                </a:solidFill>
                <a:latin typeface="Arial Narrow"/>
                <a:ea typeface="+mn-ea"/>
                <a:cs typeface="+mn-cs"/>
              </a:defRPr>
            </a:lvl3pPr>
            <a:lvl4pPr marL="1079467" indent="-228593" algn="l" defTabSz="457187" rtl="0" fontAlgn="base">
              <a:spcBef>
                <a:spcPct val="0"/>
              </a:spcBef>
              <a:spcAft>
                <a:spcPct val="0"/>
              </a:spcAft>
              <a:buClr>
                <a:srgbClr val="879AC6"/>
              </a:buClr>
              <a:buSzPct val="200000"/>
              <a:buFont typeface="Arial" panose="020B0604020202020204" pitchFamily="34" charset="0"/>
              <a:buChar char="•"/>
              <a:defRPr sz="1200" kern="1200">
                <a:solidFill>
                  <a:schemeClr val="tx1">
                    <a:lumMod val="75000"/>
                    <a:lumOff val="25000"/>
                  </a:schemeClr>
                </a:solidFill>
                <a:latin typeface="Arial Narrow"/>
                <a:ea typeface="+mn-ea"/>
                <a:cs typeface="+mn-cs"/>
              </a:defRPr>
            </a:lvl4pPr>
            <a:lvl5pPr marL="2057337" indent="-228593" algn="l" defTabSz="457187" rtl="0" fontAlgn="base">
              <a:spcBef>
                <a:spcPct val="0"/>
              </a:spcBef>
              <a:spcAft>
                <a:spcPct val="0"/>
              </a:spcAft>
              <a:buFont typeface="Lucida Grande"/>
              <a:buChar char="-"/>
              <a:defRPr sz="1400" kern="1200">
                <a:solidFill>
                  <a:schemeClr val="tx1">
                    <a:lumMod val="75000"/>
                    <a:lumOff val="25000"/>
                  </a:schemeClr>
                </a:solidFill>
                <a:latin typeface="Arial Narrow"/>
                <a:ea typeface="+mn-ea"/>
                <a:cs typeface="+mn-cs"/>
              </a:defRPr>
            </a:lvl5pPr>
            <a:lvl6pPr marL="2285930" indent="0" algn="l" defTabSz="457187" rtl="0" eaLnBrk="1" latinLnBrk="0" hangingPunct="1">
              <a:spcBef>
                <a:spcPct val="20000"/>
              </a:spcBef>
              <a:buFont typeface="Arial"/>
              <a:buNone/>
              <a:defRPr sz="2000" kern="1200">
                <a:solidFill>
                  <a:schemeClr val="tx1"/>
                </a:solidFill>
                <a:latin typeface="+mn-lt"/>
                <a:ea typeface="+mn-ea"/>
                <a:cs typeface="+mn-cs"/>
              </a:defRPr>
            </a:lvl6pPr>
            <a:lvl7pPr marL="2971709" indent="-228593" algn="l" defTabSz="457187" rtl="0" eaLnBrk="1" latinLnBrk="0" hangingPunct="1">
              <a:spcBef>
                <a:spcPct val="20000"/>
              </a:spcBef>
              <a:buFont typeface="Arial"/>
              <a:buChar char="•"/>
              <a:defRPr sz="2000" kern="1200">
                <a:solidFill>
                  <a:schemeClr val="tx1"/>
                </a:solidFill>
                <a:latin typeface="+mn-lt"/>
                <a:ea typeface="+mn-ea"/>
                <a:cs typeface="+mn-cs"/>
              </a:defRPr>
            </a:lvl7pPr>
            <a:lvl8pPr marL="3200302" indent="0" algn="l" defTabSz="457187" rtl="0" eaLnBrk="1" latinLnBrk="0" hangingPunct="1">
              <a:spcBef>
                <a:spcPct val="20000"/>
              </a:spcBef>
              <a:buFont typeface="Arial"/>
              <a:buNone/>
              <a:defRPr sz="2000" kern="1200">
                <a:solidFill>
                  <a:schemeClr val="tx1"/>
                </a:solidFill>
                <a:latin typeface="+mn-lt"/>
                <a:ea typeface="+mn-ea"/>
                <a:cs typeface="+mn-cs"/>
              </a:defRPr>
            </a:lvl8pPr>
            <a:lvl9pPr marL="3886080" indent="-228593" algn="l" defTabSz="457187" rtl="0" eaLnBrk="1" latinLnBrk="0" hangingPunct="1">
              <a:spcBef>
                <a:spcPct val="20000"/>
              </a:spcBef>
              <a:buFont typeface="Arial"/>
              <a:buChar char="•"/>
              <a:defRPr sz="2000" kern="1200">
                <a:solidFill>
                  <a:schemeClr val="tx1"/>
                </a:solidFill>
                <a:latin typeface="+mn-lt"/>
                <a:ea typeface="+mn-ea"/>
                <a:cs typeface="+mn-cs"/>
              </a:defRPr>
            </a:lvl9pPr>
          </a:lstStyle>
          <a:p>
            <a:endParaRPr lang="fr-FR" sz="1600" i="1" dirty="0">
              <a:solidFill>
                <a:schemeClr val="tx1">
                  <a:lumMod val="65000"/>
                  <a:lumOff val="35000"/>
                </a:schemeClr>
              </a:solidFill>
              <a:latin typeface="+mn-lt"/>
            </a:endParaRPr>
          </a:p>
          <a:p>
            <a:endParaRPr lang="fr-FR" sz="1600" i="1" dirty="0">
              <a:solidFill>
                <a:schemeClr val="tx1">
                  <a:lumMod val="65000"/>
                  <a:lumOff val="35000"/>
                </a:schemeClr>
              </a:solidFill>
              <a:latin typeface="+mn-lt"/>
            </a:endParaRPr>
          </a:p>
        </p:txBody>
      </p:sp>
      <p:sp>
        <p:nvSpPr>
          <p:cNvPr id="16" name="Espace réservé du contenu 2"/>
          <p:cNvSpPr txBox="1">
            <a:spLocks/>
          </p:cNvSpPr>
          <p:nvPr/>
        </p:nvSpPr>
        <p:spPr bwMode="auto">
          <a:xfrm>
            <a:off x="143690" y="1289311"/>
            <a:ext cx="2520000" cy="3174572"/>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noAutofit/>
          </a:bodyPr>
          <a:lstStyle>
            <a:lvl1pPr algn="l" defTabSz="457187" rtl="0" fontAlgn="base">
              <a:spcBef>
                <a:spcPct val="0"/>
              </a:spcBef>
              <a:spcAft>
                <a:spcPct val="0"/>
              </a:spcAft>
              <a:defRPr sz="1200" kern="1200">
                <a:solidFill>
                  <a:schemeClr val="tx1">
                    <a:lumMod val="75000"/>
                    <a:lumOff val="25000"/>
                  </a:schemeClr>
                </a:solidFill>
                <a:latin typeface="Arial Narrow"/>
                <a:ea typeface="+mn-ea"/>
                <a:cs typeface="+mn-cs"/>
              </a:defRPr>
            </a:lvl1pPr>
            <a:lvl2pPr indent="-179383" algn="l" defTabSz="457187" rtl="0" fontAlgn="base">
              <a:spcBef>
                <a:spcPct val="0"/>
              </a:spcBef>
              <a:spcAft>
                <a:spcPct val="0"/>
              </a:spcAft>
              <a:buClr>
                <a:srgbClr val="283583"/>
              </a:buClr>
              <a:buSzPct val="100000"/>
              <a:buBlip>
                <a:blip r:embed="rId2"/>
              </a:buBlip>
              <a:defRPr sz="1200" kern="1200">
                <a:solidFill>
                  <a:schemeClr val="tx1">
                    <a:lumMod val="75000"/>
                    <a:lumOff val="25000"/>
                  </a:schemeClr>
                </a:solidFill>
                <a:latin typeface="Arial Narrow"/>
                <a:ea typeface="+mn-ea"/>
                <a:cs typeface="+mn-cs"/>
              </a:defRPr>
            </a:lvl2pPr>
            <a:lvl3pPr marL="539734" indent="-179383" algn="l" defTabSz="457187" rtl="0" fontAlgn="base">
              <a:spcBef>
                <a:spcPct val="0"/>
              </a:spcBef>
              <a:spcAft>
                <a:spcPct val="0"/>
              </a:spcAft>
              <a:buClr>
                <a:srgbClr val="4E75B0"/>
              </a:buClr>
              <a:buSzPct val="100000"/>
              <a:buBlip>
                <a:blip r:embed="rId3"/>
              </a:buBlip>
              <a:defRPr sz="1200" kern="1200">
                <a:solidFill>
                  <a:schemeClr val="tx1">
                    <a:lumMod val="75000"/>
                    <a:lumOff val="25000"/>
                  </a:schemeClr>
                </a:solidFill>
                <a:latin typeface="Arial Narrow"/>
                <a:ea typeface="+mn-ea"/>
                <a:cs typeface="+mn-cs"/>
              </a:defRPr>
            </a:lvl3pPr>
            <a:lvl4pPr marL="1079467" indent="-228593" algn="l" defTabSz="457187" rtl="0" fontAlgn="base">
              <a:spcBef>
                <a:spcPct val="0"/>
              </a:spcBef>
              <a:spcAft>
                <a:spcPct val="0"/>
              </a:spcAft>
              <a:buClr>
                <a:srgbClr val="879AC6"/>
              </a:buClr>
              <a:buSzPct val="200000"/>
              <a:buFont typeface="Arial" panose="020B0604020202020204" pitchFamily="34" charset="0"/>
              <a:buChar char="•"/>
              <a:defRPr sz="1200" kern="1200">
                <a:solidFill>
                  <a:schemeClr val="tx1">
                    <a:lumMod val="75000"/>
                    <a:lumOff val="25000"/>
                  </a:schemeClr>
                </a:solidFill>
                <a:latin typeface="Arial Narrow"/>
                <a:ea typeface="+mn-ea"/>
                <a:cs typeface="+mn-cs"/>
              </a:defRPr>
            </a:lvl4pPr>
            <a:lvl5pPr marL="2057337" indent="-228593" algn="l" defTabSz="457187" rtl="0" fontAlgn="base">
              <a:spcBef>
                <a:spcPct val="0"/>
              </a:spcBef>
              <a:spcAft>
                <a:spcPct val="0"/>
              </a:spcAft>
              <a:buFont typeface="Lucida Grande"/>
              <a:buChar char="-"/>
              <a:defRPr sz="1400" kern="1200">
                <a:solidFill>
                  <a:schemeClr val="tx1">
                    <a:lumMod val="75000"/>
                    <a:lumOff val="25000"/>
                  </a:schemeClr>
                </a:solidFill>
                <a:latin typeface="Arial Narrow"/>
                <a:ea typeface="+mn-ea"/>
                <a:cs typeface="+mn-cs"/>
              </a:defRPr>
            </a:lvl5pPr>
            <a:lvl6pPr marL="2285930" indent="0" algn="l" defTabSz="457187" rtl="0" eaLnBrk="1" latinLnBrk="0" hangingPunct="1">
              <a:spcBef>
                <a:spcPct val="20000"/>
              </a:spcBef>
              <a:buFont typeface="Arial"/>
              <a:buNone/>
              <a:defRPr sz="2000" kern="1200">
                <a:solidFill>
                  <a:schemeClr val="tx1"/>
                </a:solidFill>
                <a:latin typeface="+mn-lt"/>
                <a:ea typeface="+mn-ea"/>
                <a:cs typeface="+mn-cs"/>
              </a:defRPr>
            </a:lvl6pPr>
            <a:lvl7pPr marL="2971709" indent="-228593" algn="l" defTabSz="457187" rtl="0" eaLnBrk="1" latinLnBrk="0" hangingPunct="1">
              <a:spcBef>
                <a:spcPct val="20000"/>
              </a:spcBef>
              <a:buFont typeface="Arial"/>
              <a:buChar char="•"/>
              <a:defRPr sz="2000" kern="1200">
                <a:solidFill>
                  <a:schemeClr val="tx1"/>
                </a:solidFill>
                <a:latin typeface="+mn-lt"/>
                <a:ea typeface="+mn-ea"/>
                <a:cs typeface="+mn-cs"/>
              </a:defRPr>
            </a:lvl7pPr>
            <a:lvl8pPr marL="3200302" indent="0" algn="l" defTabSz="457187" rtl="0" eaLnBrk="1" latinLnBrk="0" hangingPunct="1">
              <a:spcBef>
                <a:spcPct val="20000"/>
              </a:spcBef>
              <a:buFont typeface="Arial"/>
              <a:buNone/>
              <a:defRPr sz="2000" kern="1200">
                <a:solidFill>
                  <a:schemeClr val="tx1"/>
                </a:solidFill>
                <a:latin typeface="+mn-lt"/>
                <a:ea typeface="+mn-ea"/>
                <a:cs typeface="+mn-cs"/>
              </a:defRPr>
            </a:lvl8pPr>
            <a:lvl9pPr marL="3886080" indent="-228593" algn="l" defTabSz="457187" rtl="0" eaLnBrk="1" latinLnBrk="0" hangingPunct="1">
              <a:spcBef>
                <a:spcPct val="20000"/>
              </a:spcBef>
              <a:buFont typeface="Arial"/>
              <a:buChar char="•"/>
              <a:defRPr sz="2000" kern="1200">
                <a:solidFill>
                  <a:schemeClr val="tx1"/>
                </a:solidFill>
                <a:latin typeface="+mn-lt"/>
                <a:ea typeface="+mn-ea"/>
                <a:cs typeface="+mn-cs"/>
              </a:defRPr>
            </a:lvl9pPr>
          </a:lstStyle>
          <a:p>
            <a:pPr algn="just">
              <a:buClr>
                <a:schemeClr val="accent1"/>
              </a:buClr>
            </a:pPr>
            <a:r>
              <a:rPr lang="fr-FR" sz="1400" b="1" i="1" dirty="0">
                <a:solidFill>
                  <a:schemeClr val="tx2"/>
                </a:solidFill>
                <a:latin typeface="+mn-lt"/>
              </a:rPr>
              <a:t>MODALITÉS</a:t>
            </a:r>
          </a:p>
          <a:p>
            <a:pPr marL="168275" indent="-168275" algn="just">
              <a:buClr>
                <a:schemeClr val="accent1"/>
              </a:buClr>
              <a:buFont typeface="Wingdings" panose="05000000000000000000" pitchFamily="2" charset="2"/>
              <a:buChar char="§"/>
            </a:pPr>
            <a:r>
              <a:rPr lang="fr-FR" sz="1400" i="1" spc="-40" dirty="0">
                <a:solidFill>
                  <a:schemeClr val="tx1">
                    <a:lumMod val="65000"/>
                    <a:lumOff val="35000"/>
                  </a:schemeClr>
                </a:solidFill>
                <a:latin typeface="+mn-lt"/>
              </a:rPr>
              <a:t>Revenir plusieurs fois sur la même compétence au cours de la formation</a:t>
            </a:r>
          </a:p>
          <a:p>
            <a:pPr marL="168275" indent="-168275" algn="just">
              <a:buClr>
                <a:schemeClr val="accent1"/>
              </a:buClr>
              <a:buFont typeface="Wingdings" panose="05000000000000000000" pitchFamily="2" charset="2"/>
              <a:buChar char="§"/>
            </a:pPr>
            <a:r>
              <a:rPr lang="fr-FR" sz="1400" i="1" spc="-40" dirty="0">
                <a:solidFill>
                  <a:schemeClr val="tx1">
                    <a:lumMod val="65000"/>
                    <a:lumOff val="35000"/>
                  </a:schemeClr>
                </a:solidFill>
                <a:latin typeface="+mn-lt"/>
              </a:rPr>
              <a:t>Avoir le temps de la maturation, de l’assimilation et de l’appropriation</a:t>
            </a:r>
          </a:p>
          <a:p>
            <a:pPr marL="168275" indent="-168275" algn="just">
              <a:buClr>
                <a:schemeClr val="accent1"/>
              </a:buClr>
              <a:buFont typeface="Wingdings" panose="05000000000000000000" pitchFamily="2" charset="2"/>
              <a:buChar char="§"/>
            </a:pPr>
            <a:r>
              <a:rPr lang="fr-FR" sz="1400" i="1" spc="-40" dirty="0">
                <a:solidFill>
                  <a:schemeClr val="tx1">
                    <a:lumMod val="65000"/>
                    <a:lumOff val="35000"/>
                  </a:schemeClr>
                </a:solidFill>
                <a:latin typeface="+mn-lt"/>
              </a:rPr>
              <a:t>Proposer des occasions multiples de comprendre une notion, d’acquérir une compétence</a:t>
            </a:r>
          </a:p>
          <a:p>
            <a:pPr algn="just"/>
            <a:endParaRPr lang="fr-FR" sz="1400" i="1" dirty="0">
              <a:solidFill>
                <a:schemeClr val="tx1">
                  <a:lumMod val="65000"/>
                  <a:lumOff val="35000"/>
                </a:schemeClr>
              </a:solidFill>
              <a:latin typeface="+mn-lt"/>
            </a:endParaRPr>
          </a:p>
        </p:txBody>
      </p:sp>
      <p:grpSp>
        <p:nvGrpSpPr>
          <p:cNvPr id="7" name="Groupe 6"/>
          <p:cNvGrpSpPr/>
          <p:nvPr/>
        </p:nvGrpSpPr>
        <p:grpSpPr>
          <a:xfrm>
            <a:off x="2734305" y="1289311"/>
            <a:ext cx="3675390" cy="2988117"/>
            <a:chOff x="2847389" y="1202425"/>
            <a:chExt cx="3675390" cy="2988117"/>
          </a:xfrm>
        </p:grpSpPr>
        <p:pic>
          <p:nvPicPr>
            <p:cNvPr id="40" name="Image 39"/>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8973" t="17235" r="19254" b="14490"/>
            <a:stretch/>
          </p:blipFill>
          <p:spPr>
            <a:xfrm>
              <a:off x="3526881" y="1578123"/>
              <a:ext cx="2047109" cy="2163441"/>
            </a:xfrm>
            <a:prstGeom prst="rect">
              <a:avLst/>
            </a:prstGeom>
          </p:spPr>
        </p:pic>
        <p:sp>
          <p:nvSpPr>
            <p:cNvPr id="18" name="ZoneTexte 17"/>
            <p:cNvSpPr txBox="1"/>
            <p:nvPr/>
          </p:nvSpPr>
          <p:spPr>
            <a:xfrm>
              <a:off x="5728169" y="3315709"/>
              <a:ext cx="766323" cy="430887"/>
            </a:xfrm>
            <a:prstGeom prst="rect">
              <a:avLst/>
            </a:prstGeom>
            <a:noFill/>
          </p:spPr>
          <p:txBody>
            <a:bodyPr wrap="square" rtlCol="0">
              <a:spAutoFit/>
            </a:bodyPr>
            <a:lstStyle/>
            <a:p>
              <a:r>
                <a:rPr lang="fr-FR" sz="1100" b="1" dirty="0">
                  <a:solidFill>
                    <a:schemeClr val="accent3">
                      <a:lumMod val="75000"/>
                    </a:schemeClr>
                  </a:solidFill>
                </a:rPr>
                <a:t>Seconde </a:t>
              </a:r>
            </a:p>
            <a:p>
              <a:r>
                <a:rPr lang="fr-FR" sz="1100" b="1" dirty="0">
                  <a:solidFill>
                    <a:schemeClr val="accent3">
                      <a:lumMod val="75000"/>
                    </a:schemeClr>
                  </a:solidFill>
                </a:rPr>
                <a:t>Bac Pro</a:t>
              </a:r>
            </a:p>
          </p:txBody>
        </p:sp>
        <p:sp>
          <p:nvSpPr>
            <p:cNvPr id="20" name="ZoneTexte 19"/>
            <p:cNvSpPr txBox="1"/>
            <p:nvPr/>
          </p:nvSpPr>
          <p:spPr>
            <a:xfrm>
              <a:off x="5792966" y="1835381"/>
              <a:ext cx="669092" cy="338554"/>
            </a:xfrm>
            <a:prstGeom prst="rect">
              <a:avLst/>
            </a:prstGeom>
            <a:noFill/>
          </p:spPr>
          <p:txBody>
            <a:bodyPr wrap="square" lIns="0" tIns="0" rIns="0" bIns="0" rtlCol="0">
              <a:spAutoFit/>
            </a:bodyPr>
            <a:lstStyle/>
            <a:p>
              <a:r>
                <a:rPr lang="fr-FR" sz="1100" b="1" dirty="0">
                  <a:solidFill>
                    <a:schemeClr val="accent6">
                      <a:lumMod val="75000"/>
                    </a:schemeClr>
                  </a:solidFill>
                </a:rPr>
                <a:t>Terminale</a:t>
              </a:r>
            </a:p>
            <a:p>
              <a:r>
                <a:rPr lang="fr-FR" sz="1100" b="1" dirty="0">
                  <a:solidFill>
                    <a:schemeClr val="accent6">
                      <a:lumMod val="75000"/>
                    </a:schemeClr>
                  </a:solidFill>
                </a:rPr>
                <a:t>Bac Pro </a:t>
              </a:r>
            </a:p>
          </p:txBody>
        </p:sp>
        <p:sp>
          <p:nvSpPr>
            <p:cNvPr id="13" name="ZoneTexte 12"/>
            <p:cNvSpPr txBox="1"/>
            <p:nvPr/>
          </p:nvSpPr>
          <p:spPr>
            <a:xfrm>
              <a:off x="3862694" y="3642550"/>
              <a:ext cx="1661964" cy="276999"/>
            </a:xfrm>
            <a:prstGeom prst="rect">
              <a:avLst/>
            </a:prstGeom>
            <a:noFill/>
          </p:spPr>
          <p:txBody>
            <a:bodyPr wrap="square" rtlCol="0">
              <a:spAutoFit/>
            </a:bodyPr>
            <a:lstStyle/>
            <a:p>
              <a:pPr algn="ctr"/>
              <a:r>
                <a:rPr lang="fr-FR" sz="1200" b="1" dirty="0">
                  <a:solidFill>
                    <a:schemeClr val="tx2"/>
                  </a:solidFill>
                  <a:latin typeface="Arial Narrow" panose="020B0606020202030204" pitchFamily="34" charset="0"/>
                </a:rPr>
                <a:t>Socle commun 3 C</a:t>
              </a:r>
            </a:p>
          </p:txBody>
        </p:sp>
        <p:sp>
          <p:nvSpPr>
            <p:cNvPr id="28" name="ZoneTexte 27"/>
            <p:cNvSpPr txBox="1"/>
            <p:nvPr/>
          </p:nvSpPr>
          <p:spPr>
            <a:xfrm>
              <a:off x="3394230" y="1202426"/>
              <a:ext cx="2333939" cy="461665"/>
            </a:xfrm>
            <a:prstGeom prst="rect">
              <a:avLst/>
            </a:prstGeom>
            <a:noFill/>
          </p:spPr>
          <p:txBody>
            <a:bodyPr wrap="square" rtlCol="0">
              <a:spAutoFit/>
            </a:bodyPr>
            <a:lstStyle/>
            <a:p>
              <a:pPr algn="ctr"/>
              <a:r>
                <a:rPr lang="fr-FR" sz="1200" b="1" dirty="0">
                  <a:solidFill>
                    <a:schemeClr val="tx2"/>
                  </a:solidFill>
                </a:rPr>
                <a:t>Différenciation pédagogique</a:t>
              </a:r>
            </a:p>
            <a:p>
              <a:pPr algn="ctr"/>
              <a:r>
                <a:rPr lang="fr-FR" sz="1200" b="1" dirty="0">
                  <a:solidFill>
                    <a:schemeClr val="tx2"/>
                  </a:solidFill>
                </a:rPr>
                <a:t>Scénarios pédagogiques</a:t>
              </a:r>
            </a:p>
          </p:txBody>
        </p:sp>
        <p:sp>
          <p:nvSpPr>
            <p:cNvPr id="30" name="ZoneTexte 29"/>
            <p:cNvSpPr txBox="1"/>
            <p:nvPr/>
          </p:nvSpPr>
          <p:spPr>
            <a:xfrm>
              <a:off x="2847390" y="2134245"/>
              <a:ext cx="2138503" cy="959237"/>
            </a:xfrm>
            <a:prstGeom prst="rect">
              <a:avLst/>
            </a:prstGeom>
            <a:noFill/>
          </p:spPr>
          <p:txBody>
            <a:bodyPr wrap="square" rtlCol="0">
              <a:spAutoFit/>
            </a:bodyPr>
            <a:lstStyle/>
            <a:p>
              <a:pPr marL="214313" indent="-214313">
                <a:spcBef>
                  <a:spcPts val="450"/>
                </a:spcBef>
                <a:buFont typeface="Wingdings" panose="05000000000000000000" pitchFamily="2" charset="2"/>
                <a:buChar char="§"/>
              </a:pPr>
              <a:r>
                <a:rPr lang="fr-FR" sz="1200" b="1" dirty="0">
                  <a:solidFill>
                    <a:schemeClr val="tx2"/>
                  </a:solidFill>
                </a:rPr>
                <a:t>Activités simulées </a:t>
              </a:r>
              <a:br>
                <a:rPr lang="fr-FR" sz="1200" b="1" dirty="0">
                  <a:solidFill>
                    <a:schemeClr val="tx2"/>
                  </a:solidFill>
                </a:rPr>
              </a:br>
              <a:r>
                <a:rPr lang="fr-FR" sz="1200" b="1" dirty="0">
                  <a:solidFill>
                    <a:schemeClr val="tx2"/>
                  </a:solidFill>
                </a:rPr>
                <a:t>ou réelles</a:t>
              </a:r>
            </a:p>
            <a:p>
              <a:pPr marL="214313" indent="-214313">
                <a:spcBef>
                  <a:spcPts val="450"/>
                </a:spcBef>
                <a:buFont typeface="Wingdings" panose="05000000000000000000" pitchFamily="2" charset="2"/>
                <a:buChar char="§"/>
              </a:pPr>
              <a:r>
                <a:rPr lang="fr-FR" sz="1200" b="1" dirty="0">
                  <a:solidFill>
                    <a:schemeClr val="tx2"/>
                  </a:solidFill>
                </a:rPr>
                <a:t>Compétences </a:t>
              </a:r>
            </a:p>
            <a:p>
              <a:pPr marL="214313" indent="-214313">
                <a:spcBef>
                  <a:spcPts val="450"/>
                </a:spcBef>
                <a:buFont typeface="Wingdings" panose="05000000000000000000" pitchFamily="2" charset="2"/>
                <a:buChar char="§"/>
              </a:pPr>
              <a:r>
                <a:rPr lang="fr-FR" sz="1200" b="1" dirty="0">
                  <a:solidFill>
                    <a:schemeClr val="tx2"/>
                  </a:solidFill>
                </a:rPr>
                <a:t>Savoirs associé</a:t>
              </a:r>
              <a:r>
                <a:rPr lang="fr-FR" sz="1200" b="1" dirty="0">
                  <a:solidFill>
                    <a:schemeClr val="accent1"/>
                  </a:solidFill>
                </a:rPr>
                <a:t>s</a:t>
              </a:r>
            </a:p>
          </p:txBody>
        </p:sp>
        <p:cxnSp>
          <p:nvCxnSpPr>
            <p:cNvPr id="32" name="Connecteur droit avec flèche 31"/>
            <p:cNvCxnSpPr/>
            <p:nvPr/>
          </p:nvCxnSpPr>
          <p:spPr>
            <a:xfrm flipH="1" flipV="1">
              <a:off x="5723750" y="3120906"/>
              <a:ext cx="10600" cy="720000"/>
            </a:xfrm>
            <a:prstGeom prst="straightConnector1">
              <a:avLst/>
            </a:prstGeom>
            <a:ln w="38100">
              <a:solidFill>
                <a:schemeClr val="accent3">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flipV="1">
              <a:off x="5729050" y="1577046"/>
              <a:ext cx="0" cy="720000"/>
            </a:xfrm>
            <a:prstGeom prst="straightConnector1">
              <a:avLst/>
            </a:prstGeom>
            <a:ln w="38100" cap="flat" cmpd="sng" algn="ctr">
              <a:solidFill>
                <a:schemeClr val="accent6"/>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Rectangle à coins arrondis 34"/>
            <p:cNvSpPr/>
            <p:nvPr/>
          </p:nvSpPr>
          <p:spPr>
            <a:xfrm>
              <a:off x="2847389" y="1202425"/>
              <a:ext cx="3647103" cy="2988117"/>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350"/>
            </a:p>
          </p:txBody>
        </p:sp>
        <p:sp>
          <p:nvSpPr>
            <p:cNvPr id="17" name="ZoneTexte 16"/>
            <p:cNvSpPr txBox="1"/>
            <p:nvPr/>
          </p:nvSpPr>
          <p:spPr>
            <a:xfrm>
              <a:off x="5719331" y="2541191"/>
              <a:ext cx="803448" cy="430887"/>
            </a:xfrm>
            <a:prstGeom prst="rect">
              <a:avLst/>
            </a:prstGeom>
            <a:noFill/>
          </p:spPr>
          <p:txBody>
            <a:bodyPr wrap="square" rtlCol="0">
              <a:spAutoFit/>
            </a:bodyPr>
            <a:lstStyle/>
            <a:p>
              <a:r>
                <a:rPr lang="fr-FR" sz="1100" b="1" dirty="0">
                  <a:solidFill>
                    <a:schemeClr val="accent5">
                      <a:lumMod val="75000"/>
                    </a:schemeClr>
                  </a:solidFill>
                </a:rPr>
                <a:t>Première </a:t>
              </a:r>
            </a:p>
            <a:p>
              <a:r>
                <a:rPr lang="fr-FR" sz="1100" b="1" dirty="0">
                  <a:solidFill>
                    <a:schemeClr val="accent5">
                      <a:lumMod val="75000"/>
                    </a:schemeClr>
                  </a:solidFill>
                </a:rPr>
                <a:t>Bac Pro</a:t>
              </a:r>
            </a:p>
          </p:txBody>
        </p:sp>
        <p:cxnSp>
          <p:nvCxnSpPr>
            <p:cNvPr id="21" name="Connecteur droit avec flèche 20"/>
            <p:cNvCxnSpPr/>
            <p:nvPr/>
          </p:nvCxnSpPr>
          <p:spPr>
            <a:xfrm flipH="1" flipV="1">
              <a:off x="5723750" y="2357405"/>
              <a:ext cx="10600" cy="720000"/>
            </a:xfrm>
            <a:prstGeom prst="straightConnector1">
              <a:avLst/>
            </a:prstGeom>
            <a:ln w="38100">
              <a:solidFill>
                <a:schemeClr val="accent5">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sp>
        <p:nvSpPr>
          <p:cNvPr id="22" name="Espace réservé du contenu 2"/>
          <p:cNvSpPr txBox="1">
            <a:spLocks/>
          </p:cNvSpPr>
          <p:nvPr/>
        </p:nvSpPr>
        <p:spPr bwMode="auto">
          <a:xfrm>
            <a:off x="6445324" y="1289311"/>
            <a:ext cx="2520286" cy="341448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anchor="t" anchorCtr="0" compatLnSpc="1">
            <a:prstTxWarp prst="textNoShape">
              <a:avLst/>
            </a:prstTxWarp>
            <a:noAutofit/>
          </a:bodyPr>
          <a:lstStyle>
            <a:lvl1pPr algn="l" defTabSz="457187" rtl="0" fontAlgn="base">
              <a:spcBef>
                <a:spcPct val="0"/>
              </a:spcBef>
              <a:spcAft>
                <a:spcPct val="0"/>
              </a:spcAft>
              <a:defRPr sz="1200" kern="1200">
                <a:solidFill>
                  <a:schemeClr val="tx1">
                    <a:lumMod val="75000"/>
                    <a:lumOff val="25000"/>
                  </a:schemeClr>
                </a:solidFill>
                <a:latin typeface="Arial Narrow"/>
                <a:ea typeface="+mn-ea"/>
                <a:cs typeface="+mn-cs"/>
              </a:defRPr>
            </a:lvl1pPr>
            <a:lvl2pPr indent="-179383" algn="l" defTabSz="457187" rtl="0" fontAlgn="base">
              <a:spcBef>
                <a:spcPct val="0"/>
              </a:spcBef>
              <a:spcAft>
                <a:spcPct val="0"/>
              </a:spcAft>
              <a:buClr>
                <a:srgbClr val="283583"/>
              </a:buClr>
              <a:buSzPct val="100000"/>
              <a:buBlip>
                <a:blip r:embed="rId2"/>
              </a:buBlip>
              <a:defRPr sz="1200" kern="1200">
                <a:solidFill>
                  <a:schemeClr val="tx1">
                    <a:lumMod val="75000"/>
                    <a:lumOff val="25000"/>
                  </a:schemeClr>
                </a:solidFill>
                <a:latin typeface="Arial Narrow"/>
                <a:ea typeface="+mn-ea"/>
                <a:cs typeface="+mn-cs"/>
              </a:defRPr>
            </a:lvl2pPr>
            <a:lvl3pPr marL="539734" indent="-179383" algn="l" defTabSz="457187" rtl="0" fontAlgn="base">
              <a:spcBef>
                <a:spcPct val="0"/>
              </a:spcBef>
              <a:spcAft>
                <a:spcPct val="0"/>
              </a:spcAft>
              <a:buClr>
                <a:srgbClr val="4E75B0"/>
              </a:buClr>
              <a:buSzPct val="100000"/>
              <a:buBlip>
                <a:blip r:embed="rId3"/>
              </a:buBlip>
              <a:defRPr sz="1200" kern="1200">
                <a:solidFill>
                  <a:schemeClr val="tx1">
                    <a:lumMod val="75000"/>
                    <a:lumOff val="25000"/>
                  </a:schemeClr>
                </a:solidFill>
                <a:latin typeface="Arial Narrow"/>
                <a:ea typeface="+mn-ea"/>
                <a:cs typeface="+mn-cs"/>
              </a:defRPr>
            </a:lvl3pPr>
            <a:lvl4pPr marL="1079467" indent="-228593" algn="l" defTabSz="457187" rtl="0" fontAlgn="base">
              <a:spcBef>
                <a:spcPct val="0"/>
              </a:spcBef>
              <a:spcAft>
                <a:spcPct val="0"/>
              </a:spcAft>
              <a:buClr>
                <a:srgbClr val="879AC6"/>
              </a:buClr>
              <a:buSzPct val="200000"/>
              <a:buFont typeface="Arial" panose="020B0604020202020204" pitchFamily="34" charset="0"/>
              <a:buChar char="•"/>
              <a:defRPr sz="1200" kern="1200">
                <a:solidFill>
                  <a:schemeClr val="tx1">
                    <a:lumMod val="75000"/>
                    <a:lumOff val="25000"/>
                  </a:schemeClr>
                </a:solidFill>
                <a:latin typeface="Arial Narrow"/>
                <a:ea typeface="+mn-ea"/>
                <a:cs typeface="+mn-cs"/>
              </a:defRPr>
            </a:lvl4pPr>
            <a:lvl5pPr marL="2057337" indent="-228593" algn="l" defTabSz="457187" rtl="0" fontAlgn="base">
              <a:spcBef>
                <a:spcPct val="0"/>
              </a:spcBef>
              <a:spcAft>
                <a:spcPct val="0"/>
              </a:spcAft>
              <a:buFont typeface="Lucida Grande"/>
              <a:buChar char="-"/>
              <a:defRPr sz="1400" kern="1200">
                <a:solidFill>
                  <a:schemeClr val="tx1">
                    <a:lumMod val="75000"/>
                    <a:lumOff val="25000"/>
                  </a:schemeClr>
                </a:solidFill>
                <a:latin typeface="Arial Narrow"/>
                <a:ea typeface="+mn-ea"/>
                <a:cs typeface="+mn-cs"/>
              </a:defRPr>
            </a:lvl5pPr>
            <a:lvl6pPr marL="2285930" indent="0" algn="l" defTabSz="457187" rtl="0" eaLnBrk="1" latinLnBrk="0" hangingPunct="1">
              <a:spcBef>
                <a:spcPct val="20000"/>
              </a:spcBef>
              <a:buFont typeface="Arial"/>
              <a:buNone/>
              <a:defRPr sz="2000" kern="1200">
                <a:solidFill>
                  <a:schemeClr val="tx1"/>
                </a:solidFill>
                <a:latin typeface="+mn-lt"/>
                <a:ea typeface="+mn-ea"/>
                <a:cs typeface="+mn-cs"/>
              </a:defRPr>
            </a:lvl6pPr>
            <a:lvl7pPr marL="2971709" indent="-228593" algn="l" defTabSz="457187" rtl="0" eaLnBrk="1" latinLnBrk="0" hangingPunct="1">
              <a:spcBef>
                <a:spcPct val="20000"/>
              </a:spcBef>
              <a:buFont typeface="Arial"/>
              <a:buChar char="•"/>
              <a:defRPr sz="2000" kern="1200">
                <a:solidFill>
                  <a:schemeClr val="tx1"/>
                </a:solidFill>
                <a:latin typeface="+mn-lt"/>
                <a:ea typeface="+mn-ea"/>
                <a:cs typeface="+mn-cs"/>
              </a:defRPr>
            </a:lvl7pPr>
            <a:lvl8pPr marL="3200302" indent="0" algn="l" defTabSz="457187" rtl="0" eaLnBrk="1" latinLnBrk="0" hangingPunct="1">
              <a:spcBef>
                <a:spcPct val="20000"/>
              </a:spcBef>
              <a:buFont typeface="Arial"/>
              <a:buNone/>
              <a:defRPr sz="2000" kern="1200">
                <a:solidFill>
                  <a:schemeClr val="tx1"/>
                </a:solidFill>
                <a:latin typeface="+mn-lt"/>
                <a:ea typeface="+mn-ea"/>
                <a:cs typeface="+mn-cs"/>
              </a:defRPr>
            </a:lvl8pPr>
            <a:lvl9pPr marL="3886080" indent="-228593" algn="l" defTabSz="457187"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1600" b="1" i="1" dirty="0">
                <a:solidFill>
                  <a:schemeClr val="tx2"/>
                </a:solidFill>
                <a:latin typeface="+mn-lt"/>
              </a:rPr>
              <a:t>PRINCIPES</a:t>
            </a:r>
          </a:p>
          <a:p>
            <a:pPr marL="109538" indent="-109538" algn="just">
              <a:buClr>
                <a:srgbClr val="3D7CC9"/>
              </a:buClr>
              <a:buFont typeface="Wingdings" panose="05000000000000000000" pitchFamily="2" charset="2"/>
              <a:buChar char="§"/>
            </a:pPr>
            <a:r>
              <a:rPr lang="fr-FR" sz="1400" i="1" spc="-40" dirty="0">
                <a:solidFill>
                  <a:schemeClr val="tx1">
                    <a:lumMod val="65000"/>
                    <a:lumOff val="35000"/>
                  </a:schemeClr>
                </a:solidFill>
                <a:latin typeface="+mn-lt"/>
              </a:rPr>
              <a:t>Avoir une approche transversale et un traitement global du référentiel</a:t>
            </a:r>
          </a:p>
          <a:p>
            <a:pPr marL="109538" indent="-109538" algn="just">
              <a:buClr>
                <a:srgbClr val="3D7CC9"/>
              </a:buClr>
              <a:buFont typeface="Wingdings" panose="05000000000000000000" pitchFamily="2" charset="2"/>
              <a:buChar char="§"/>
            </a:pPr>
            <a:r>
              <a:rPr lang="fr-FR" sz="1400" i="1" spc="-40" dirty="0">
                <a:solidFill>
                  <a:schemeClr val="tx1">
                    <a:lumMod val="65000"/>
                    <a:lumOff val="35000"/>
                  </a:schemeClr>
                </a:solidFill>
                <a:latin typeface="+mn-lt"/>
              </a:rPr>
              <a:t>Débuter dès le début de la formation dans la continuité du socle commun</a:t>
            </a:r>
          </a:p>
          <a:p>
            <a:pPr marL="109538" indent="-109538" algn="just">
              <a:buClr>
                <a:srgbClr val="3D7CC9"/>
              </a:buClr>
              <a:buFont typeface="Wingdings" panose="05000000000000000000" pitchFamily="2" charset="2"/>
              <a:buChar char="§"/>
            </a:pPr>
            <a:r>
              <a:rPr lang="fr-FR" sz="1400" i="1" spc="-40" dirty="0">
                <a:solidFill>
                  <a:schemeClr val="tx1">
                    <a:lumMod val="65000"/>
                    <a:lumOff val="35000"/>
                  </a:schemeClr>
                </a:solidFill>
                <a:latin typeface="+mn-lt"/>
              </a:rPr>
              <a:t>Travailler des compétences de différents blocs dans une logique de l’activité de l’assistance à la gestion des organisation</a:t>
            </a:r>
          </a:p>
          <a:p>
            <a:pPr marL="109538" indent="-109538" algn="just">
              <a:buClr>
                <a:srgbClr val="3D7CC9"/>
              </a:buClr>
              <a:buFont typeface="Wingdings" panose="05000000000000000000" pitchFamily="2" charset="2"/>
              <a:buChar char="§"/>
            </a:pPr>
            <a:r>
              <a:rPr lang="fr-FR" sz="1400" i="1" spc="-40" dirty="0">
                <a:solidFill>
                  <a:schemeClr val="tx1">
                    <a:lumMod val="65000"/>
                    <a:lumOff val="35000"/>
                  </a:schemeClr>
                </a:solidFill>
                <a:latin typeface="+mn-lt"/>
              </a:rPr>
              <a:t>Mettre en cohérence les différents savoirs associés des blocs avec le programme d’économie droit. </a:t>
            </a:r>
          </a:p>
        </p:txBody>
      </p:sp>
      <p:pic>
        <p:nvPicPr>
          <p:cNvPr id="23" name="Image 22"/>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25" y="78059"/>
            <a:ext cx="643643" cy="613317"/>
          </a:xfrm>
          <a:prstGeom prst="rect">
            <a:avLst/>
          </a:prstGeom>
        </p:spPr>
      </p:pic>
    </p:spTree>
    <p:extLst>
      <p:ext uri="{BB962C8B-B14F-4D97-AF65-F5344CB8AC3E}">
        <p14:creationId xmlns:p14="http://schemas.microsoft.com/office/powerpoint/2010/main" val="3433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04511" y="221025"/>
            <a:ext cx="8006352" cy="323165"/>
          </a:xfrm>
        </p:spPr>
        <p:txBody>
          <a:bodyPr>
            <a:noAutofit/>
          </a:bodyPr>
          <a:lstStyle/>
          <a:p>
            <a:r>
              <a:rPr lang="fr-FR" dirty="0"/>
              <a:t>Graduer l’apport des savoirs associés </a:t>
            </a:r>
            <a:br>
              <a:rPr lang="fr-FR" dirty="0"/>
            </a:br>
            <a:r>
              <a:rPr lang="fr-FR" dirty="0"/>
              <a:t>sur le cycle de formation</a:t>
            </a:r>
          </a:p>
        </p:txBody>
      </p:sp>
      <p:grpSp>
        <p:nvGrpSpPr>
          <p:cNvPr id="7" name="Groupe 6"/>
          <p:cNvGrpSpPr/>
          <p:nvPr/>
        </p:nvGrpSpPr>
        <p:grpSpPr>
          <a:xfrm>
            <a:off x="560429" y="1709461"/>
            <a:ext cx="2995898" cy="2263860"/>
            <a:chOff x="3526881" y="1577046"/>
            <a:chExt cx="2995898" cy="2263860"/>
          </a:xfrm>
        </p:grpSpPr>
        <p:pic>
          <p:nvPicPr>
            <p:cNvPr id="40" name="Image 39"/>
            <p:cNvPicPr>
              <a:picLocks noChangeAspect="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18973" t="17235" r="19254" b="14490"/>
            <a:stretch/>
          </p:blipFill>
          <p:spPr>
            <a:xfrm>
              <a:off x="3526881" y="1578123"/>
              <a:ext cx="2047109" cy="2163441"/>
            </a:xfrm>
            <a:prstGeom prst="rect">
              <a:avLst/>
            </a:prstGeom>
          </p:spPr>
        </p:pic>
        <p:sp>
          <p:nvSpPr>
            <p:cNvPr id="18" name="ZoneTexte 17"/>
            <p:cNvSpPr txBox="1"/>
            <p:nvPr/>
          </p:nvSpPr>
          <p:spPr>
            <a:xfrm>
              <a:off x="5728169" y="3315709"/>
              <a:ext cx="766323" cy="430887"/>
            </a:xfrm>
            <a:prstGeom prst="rect">
              <a:avLst/>
            </a:prstGeom>
            <a:noFill/>
          </p:spPr>
          <p:txBody>
            <a:bodyPr wrap="square" rtlCol="0">
              <a:spAutoFit/>
            </a:bodyPr>
            <a:lstStyle/>
            <a:p>
              <a:r>
                <a:rPr lang="fr-FR" sz="1100" b="1" dirty="0">
                  <a:solidFill>
                    <a:schemeClr val="accent3">
                      <a:lumMod val="75000"/>
                    </a:schemeClr>
                  </a:solidFill>
                </a:rPr>
                <a:t>Seconde </a:t>
              </a:r>
            </a:p>
            <a:p>
              <a:r>
                <a:rPr lang="fr-FR" sz="1100" b="1" dirty="0">
                  <a:solidFill>
                    <a:schemeClr val="accent3">
                      <a:lumMod val="75000"/>
                    </a:schemeClr>
                  </a:solidFill>
                </a:rPr>
                <a:t>Bac Pro</a:t>
              </a:r>
            </a:p>
          </p:txBody>
        </p:sp>
        <p:sp>
          <p:nvSpPr>
            <p:cNvPr id="20" name="ZoneTexte 19"/>
            <p:cNvSpPr txBox="1"/>
            <p:nvPr/>
          </p:nvSpPr>
          <p:spPr>
            <a:xfrm>
              <a:off x="5792966" y="1835381"/>
              <a:ext cx="669092" cy="338554"/>
            </a:xfrm>
            <a:prstGeom prst="rect">
              <a:avLst/>
            </a:prstGeom>
            <a:noFill/>
          </p:spPr>
          <p:txBody>
            <a:bodyPr wrap="square" lIns="0" tIns="0" rIns="0" bIns="0" rtlCol="0">
              <a:spAutoFit/>
            </a:bodyPr>
            <a:lstStyle/>
            <a:p>
              <a:r>
                <a:rPr lang="fr-FR" sz="1100" b="1" dirty="0">
                  <a:solidFill>
                    <a:schemeClr val="accent6">
                      <a:lumMod val="75000"/>
                    </a:schemeClr>
                  </a:solidFill>
                </a:rPr>
                <a:t>Terminale</a:t>
              </a:r>
            </a:p>
            <a:p>
              <a:r>
                <a:rPr lang="fr-FR" sz="1100" b="1" dirty="0">
                  <a:solidFill>
                    <a:schemeClr val="accent6">
                      <a:lumMod val="75000"/>
                    </a:schemeClr>
                  </a:solidFill>
                </a:rPr>
                <a:t>Bac Pro </a:t>
              </a:r>
            </a:p>
          </p:txBody>
        </p:sp>
        <p:cxnSp>
          <p:nvCxnSpPr>
            <p:cNvPr id="32" name="Connecteur droit avec flèche 31"/>
            <p:cNvCxnSpPr/>
            <p:nvPr/>
          </p:nvCxnSpPr>
          <p:spPr>
            <a:xfrm flipH="1" flipV="1">
              <a:off x="5723750" y="3120906"/>
              <a:ext cx="10600" cy="720000"/>
            </a:xfrm>
            <a:prstGeom prst="straightConnector1">
              <a:avLst/>
            </a:prstGeom>
            <a:ln w="38100">
              <a:solidFill>
                <a:schemeClr val="accent3">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flipV="1">
              <a:off x="5729050" y="1577046"/>
              <a:ext cx="0" cy="720000"/>
            </a:xfrm>
            <a:prstGeom prst="straightConnector1">
              <a:avLst/>
            </a:prstGeom>
            <a:ln w="38100" cap="flat" cmpd="sng" algn="ctr">
              <a:solidFill>
                <a:schemeClr val="accent6"/>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ZoneTexte 16"/>
            <p:cNvSpPr txBox="1"/>
            <p:nvPr/>
          </p:nvSpPr>
          <p:spPr>
            <a:xfrm>
              <a:off x="5719331" y="2541191"/>
              <a:ext cx="803448" cy="430887"/>
            </a:xfrm>
            <a:prstGeom prst="rect">
              <a:avLst/>
            </a:prstGeom>
            <a:noFill/>
          </p:spPr>
          <p:txBody>
            <a:bodyPr wrap="square" rtlCol="0">
              <a:spAutoFit/>
            </a:bodyPr>
            <a:lstStyle/>
            <a:p>
              <a:r>
                <a:rPr lang="fr-FR" sz="1100" b="1" dirty="0">
                  <a:solidFill>
                    <a:schemeClr val="accent5">
                      <a:lumMod val="75000"/>
                    </a:schemeClr>
                  </a:solidFill>
                </a:rPr>
                <a:t>Première </a:t>
              </a:r>
            </a:p>
            <a:p>
              <a:r>
                <a:rPr lang="fr-FR" sz="1100" b="1" dirty="0">
                  <a:solidFill>
                    <a:schemeClr val="accent5">
                      <a:lumMod val="75000"/>
                    </a:schemeClr>
                  </a:solidFill>
                </a:rPr>
                <a:t>Bac Pro</a:t>
              </a:r>
            </a:p>
          </p:txBody>
        </p:sp>
        <p:cxnSp>
          <p:nvCxnSpPr>
            <p:cNvPr id="21" name="Connecteur droit avec flèche 20"/>
            <p:cNvCxnSpPr/>
            <p:nvPr/>
          </p:nvCxnSpPr>
          <p:spPr>
            <a:xfrm flipH="1" flipV="1">
              <a:off x="5723750" y="2357405"/>
              <a:ext cx="10600" cy="720000"/>
            </a:xfrm>
            <a:prstGeom prst="straightConnector1">
              <a:avLst/>
            </a:prstGeom>
            <a:ln w="38100">
              <a:solidFill>
                <a:schemeClr val="accent5">
                  <a:lumMod val="75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sp>
        <p:nvSpPr>
          <p:cNvPr id="4" name="Rectangle à coins arrondis 3"/>
          <p:cNvSpPr/>
          <p:nvPr/>
        </p:nvSpPr>
        <p:spPr>
          <a:xfrm>
            <a:off x="3778777" y="1564395"/>
            <a:ext cx="5116129" cy="8813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solidFill>
              </a:rPr>
              <a:t>Savoirs de gestion</a:t>
            </a:r>
          </a:p>
        </p:txBody>
      </p:sp>
      <p:sp>
        <p:nvSpPr>
          <p:cNvPr id="23" name="Rectangle à coins arrondis 22"/>
          <p:cNvSpPr/>
          <p:nvPr/>
        </p:nvSpPr>
        <p:spPr>
          <a:xfrm>
            <a:off x="3774478" y="2547481"/>
            <a:ext cx="5116129" cy="8813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solidFill>
              </a:rPr>
              <a:t>Savoirs juridiques et économiques</a:t>
            </a:r>
            <a:br>
              <a:rPr lang="fr-FR" sz="1600" b="1" dirty="0">
                <a:solidFill>
                  <a:schemeClr val="tx2"/>
                </a:solidFill>
              </a:rPr>
            </a:br>
            <a:r>
              <a:rPr lang="fr-FR" sz="1600" dirty="0"/>
              <a:t> </a:t>
            </a:r>
            <a:r>
              <a:rPr lang="fr-FR" sz="1400" dirty="0">
                <a:solidFill>
                  <a:schemeClr val="tx1">
                    <a:lumMod val="75000"/>
                    <a:lumOff val="25000"/>
                  </a:schemeClr>
                </a:solidFill>
              </a:rPr>
              <a:t>(en lien avec le programme d’économie-droit </a:t>
            </a:r>
            <a:br>
              <a:rPr lang="fr-FR" sz="1400" dirty="0">
                <a:solidFill>
                  <a:schemeClr val="tx1">
                    <a:lumMod val="75000"/>
                    <a:lumOff val="25000"/>
                  </a:schemeClr>
                </a:solidFill>
              </a:rPr>
            </a:br>
            <a:r>
              <a:rPr lang="fr-FR" sz="1400" dirty="0">
                <a:solidFill>
                  <a:schemeClr val="tx1">
                    <a:lumMod val="75000"/>
                    <a:lumOff val="25000"/>
                  </a:schemeClr>
                </a:solidFill>
              </a:rPr>
              <a:t>du baccalauréat professionnel)</a:t>
            </a:r>
          </a:p>
        </p:txBody>
      </p:sp>
      <p:sp>
        <p:nvSpPr>
          <p:cNvPr id="24" name="Rectangle à coins arrondis 23"/>
          <p:cNvSpPr/>
          <p:nvPr/>
        </p:nvSpPr>
        <p:spPr>
          <a:xfrm>
            <a:off x="3774478" y="3530567"/>
            <a:ext cx="5116129" cy="8813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2"/>
                </a:solidFill>
              </a:rPr>
              <a:t>Savoirs liés à la communication et au numérique</a:t>
            </a:r>
          </a:p>
        </p:txBody>
      </p:sp>
      <p:pic>
        <p:nvPicPr>
          <p:cNvPr id="15" name="Image 1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25" y="78059"/>
            <a:ext cx="643643" cy="613317"/>
          </a:xfrm>
          <a:prstGeom prst="rect">
            <a:avLst/>
          </a:prstGeom>
        </p:spPr>
      </p:pic>
    </p:spTree>
    <p:extLst>
      <p:ext uri="{BB962C8B-B14F-4D97-AF65-F5344CB8AC3E}">
        <p14:creationId xmlns:p14="http://schemas.microsoft.com/office/powerpoint/2010/main" val="218300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1044" y="2285"/>
            <a:ext cx="7881400" cy="733053"/>
          </a:xfrm>
        </p:spPr>
        <p:txBody>
          <a:bodyPr>
            <a:normAutofit/>
          </a:bodyPr>
          <a:lstStyle/>
          <a:p>
            <a:r>
              <a:rPr lang="fr-FR" dirty="0"/>
              <a:t>Mettre en place les outils de la progression spiralaire</a:t>
            </a:r>
          </a:p>
        </p:txBody>
      </p:sp>
      <p:grpSp>
        <p:nvGrpSpPr>
          <p:cNvPr id="187" name="Groupe 186"/>
          <p:cNvGrpSpPr/>
          <p:nvPr/>
        </p:nvGrpSpPr>
        <p:grpSpPr>
          <a:xfrm>
            <a:off x="853859" y="973604"/>
            <a:ext cx="3240000" cy="2844863"/>
            <a:chOff x="4858672" y="1977048"/>
            <a:chExt cx="4968552" cy="3961088"/>
          </a:xfrm>
        </p:grpSpPr>
        <p:sp>
          <p:nvSpPr>
            <p:cNvPr id="182" name="Rectangle 181"/>
            <p:cNvSpPr/>
            <p:nvPr/>
          </p:nvSpPr>
          <p:spPr>
            <a:xfrm>
              <a:off x="4858672" y="1977048"/>
              <a:ext cx="4968552" cy="3961088"/>
            </a:xfrm>
            <a:prstGeom prst="rect">
              <a:avLst/>
            </a:prstGeom>
            <a:solidFill>
              <a:srgbClr val="AAD3F4"/>
            </a:solidFill>
            <a:ln>
              <a:solidFill>
                <a:srgbClr val="AAD3F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p>
          </p:txBody>
        </p:sp>
        <p:sp>
          <p:nvSpPr>
            <p:cNvPr id="44" name="Rectangle 43"/>
            <p:cNvSpPr/>
            <p:nvPr/>
          </p:nvSpPr>
          <p:spPr>
            <a:xfrm>
              <a:off x="5175411" y="2636021"/>
              <a:ext cx="4319999" cy="249533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p>
          </p:txBody>
        </p:sp>
        <p:sp>
          <p:nvSpPr>
            <p:cNvPr id="45" name="Rectangle 44"/>
            <p:cNvSpPr/>
            <p:nvPr/>
          </p:nvSpPr>
          <p:spPr>
            <a:xfrm>
              <a:off x="6390092" y="2766275"/>
              <a:ext cx="1921862" cy="299886"/>
            </a:xfrm>
            <a:prstGeom prst="rect">
              <a:avLst/>
            </a:prstGeom>
            <a:solidFill>
              <a:schemeClr val="bg1"/>
            </a:solidFill>
            <a:ln w="9525">
              <a:solidFill>
                <a:srgbClr val="88C1F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350" dirty="0">
                  <a:solidFill>
                    <a:srgbClr val="1565A7"/>
                  </a:solidFill>
                  <a:latin typeface="Arial Narrow" panose="020B0606020202030204" pitchFamily="34" charset="0"/>
                </a:rPr>
                <a:t>Story-board et rôles</a:t>
              </a:r>
            </a:p>
          </p:txBody>
        </p:sp>
        <p:grpSp>
          <p:nvGrpSpPr>
            <p:cNvPr id="46" name="Groupe 45"/>
            <p:cNvGrpSpPr/>
            <p:nvPr/>
          </p:nvGrpSpPr>
          <p:grpSpPr>
            <a:xfrm>
              <a:off x="5923850" y="3370164"/>
              <a:ext cx="2901004" cy="1492973"/>
              <a:chOff x="778192" y="2140813"/>
              <a:chExt cx="1294897" cy="666406"/>
            </a:xfrm>
          </p:grpSpPr>
          <p:grpSp>
            <p:nvGrpSpPr>
              <p:cNvPr id="51" name="Groupe 50"/>
              <p:cNvGrpSpPr/>
              <p:nvPr/>
            </p:nvGrpSpPr>
            <p:grpSpPr>
              <a:xfrm>
                <a:off x="778192" y="2511711"/>
                <a:ext cx="1294897" cy="295508"/>
                <a:chOff x="778192" y="2511711"/>
                <a:chExt cx="1294897" cy="295508"/>
              </a:xfrm>
            </p:grpSpPr>
            <p:cxnSp>
              <p:nvCxnSpPr>
                <p:cNvPr id="55" name="Connecteur droit 54"/>
                <p:cNvCxnSpPr/>
                <p:nvPr/>
              </p:nvCxnSpPr>
              <p:spPr>
                <a:xfrm>
                  <a:off x="839682" y="2515268"/>
                  <a:ext cx="1152000" cy="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nvGrpSpPr>
                <p:cNvPr id="56" name="Groupe 55"/>
                <p:cNvGrpSpPr/>
                <p:nvPr/>
              </p:nvGrpSpPr>
              <p:grpSpPr>
                <a:xfrm>
                  <a:off x="778192" y="2511711"/>
                  <a:ext cx="138626" cy="295508"/>
                  <a:chOff x="778192" y="2511711"/>
                  <a:chExt cx="138626" cy="295508"/>
                </a:xfrm>
              </p:grpSpPr>
              <p:pic>
                <p:nvPicPr>
                  <p:cNvPr id="72" name="Image 7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8192" y="2591219"/>
                    <a:ext cx="138626" cy="216000"/>
                  </a:xfrm>
                  <a:prstGeom prst="rect">
                    <a:avLst/>
                  </a:prstGeom>
                </p:spPr>
              </p:pic>
              <p:cxnSp>
                <p:nvCxnSpPr>
                  <p:cNvPr id="73" name="Connecteur droit 72"/>
                  <p:cNvCxnSpPr/>
                  <p:nvPr/>
                </p:nvCxnSpPr>
                <p:spPr>
                  <a:xfrm>
                    <a:off x="839682"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57" name="Groupe 56"/>
                <p:cNvGrpSpPr/>
                <p:nvPr/>
              </p:nvGrpSpPr>
              <p:grpSpPr>
                <a:xfrm>
                  <a:off x="1001786" y="2515269"/>
                  <a:ext cx="146118" cy="291950"/>
                  <a:chOff x="1001786" y="2515269"/>
                  <a:chExt cx="146118" cy="291950"/>
                </a:xfrm>
              </p:grpSpPr>
              <p:pic>
                <p:nvPicPr>
                  <p:cNvPr id="70" name="Image 6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01786" y="2591219"/>
                    <a:ext cx="146118" cy="216000"/>
                  </a:xfrm>
                  <a:prstGeom prst="rect">
                    <a:avLst/>
                  </a:prstGeom>
                </p:spPr>
              </p:pic>
              <p:cxnSp>
                <p:nvCxnSpPr>
                  <p:cNvPr id="71" name="Connecteur droit 70"/>
                  <p:cNvCxnSpPr/>
                  <p:nvPr/>
                </p:nvCxnSpPr>
                <p:spPr>
                  <a:xfrm>
                    <a:off x="1074845" y="2515269"/>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58" name="Groupe 57"/>
                <p:cNvGrpSpPr/>
                <p:nvPr/>
              </p:nvGrpSpPr>
              <p:grpSpPr>
                <a:xfrm>
                  <a:off x="1232872" y="2511711"/>
                  <a:ext cx="139764" cy="295508"/>
                  <a:chOff x="1232872" y="2511711"/>
                  <a:chExt cx="139764" cy="295508"/>
                </a:xfrm>
              </p:grpSpPr>
              <p:pic>
                <p:nvPicPr>
                  <p:cNvPr id="68" name="Image 67"/>
                  <p:cNvPicPr>
                    <a:picLocks noChangeAspect="1"/>
                  </p:cNvPicPr>
                  <p:nvPr/>
                </p:nvPicPr>
                <p:blipFill rotWithShape="1">
                  <a:blip r:embed="rId4" cstate="print">
                    <a:extLst>
                      <a:ext uri="{28A0092B-C50C-407E-A947-70E740481C1C}">
                        <a14:useLocalDpi xmlns:a14="http://schemas.microsoft.com/office/drawing/2010/main" val="0"/>
                      </a:ext>
                    </a:extLst>
                  </a:blip>
                  <a:srcRect l="14011" t="73786" r="74314" b="8171"/>
                  <a:stretch/>
                </p:blipFill>
                <p:spPr>
                  <a:xfrm>
                    <a:off x="1232872" y="2591219"/>
                    <a:ext cx="139764" cy="216000"/>
                  </a:xfrm>
                  <a:prstGeom prst="rect">
                    <a:avLst/>
                  </a:prstGeom>
                </p:spPr>
              </p:pic>
              <p:cxnSp>
                <p:nvCxnSpPr>
                  <p:cNvPr id="69" name="Connecteur droit 68"/>
                  <p:cNvCxnSpPr/>
                  <p:nvPr/>
                </p:nvCxnSpPr>
                <p:spPr>
                  <a:xfrm>
                    <a:off x="1302754"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59" name="Groupe 58"/>
                <p:cNvGrpSpPr/>
                <p:nvPr/>
              </p:nvGrpSpPr>
              <p:grpSpPr>
                <a:xfrm>
                  <a:off x="1457604" y="2511711"/>
                  <a:ext cx="128432" cy="295508"/>
                  <a:chOff x="1457604" y="2511711"/>
                  <a:chExt cx="128432" cy="295508"/>
                </a:xfrm>
              </p:grpSpPr>
              <p:pic>
                <p:nvPicPr>
                  <p:cNvPr id="66" name="Image 6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57604" y="2591219"/>
                    <a:ext cx="128432" cy="216000"/>
                  </a:xfrm>
                  <a:prstGeom prst="rect">
                    <a:avLst/>
                  </a:prstGeom>
                </p:spPr>
              </p:pic>
              <p:cxnSp>
                <p:nvCxnSpPr>
                  <p:cNvPr id="67" name="Connecteur droit 66"/>
                  <p:cNvCxnSpPr/>
                  <p:nvPr/>
                </p:nvCxnSpPr>
                <p:spPr>
                  <a:xfrm>
                    <a:off x="1521820"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60" name="Groupe 59"/>
                <p:cNvGrpSpPr/>
                <p:nvPr/>
              </p:nvGrpSpPr>
              <p:grpSpPr>
                <a:xfrm>
                  <a:off x="1671004" y="2511711"/>
                  <a:ext cx="150451" cy="295508"/>
                  <a:chOff x="1671004" y="2511711"/>
                  <a:chExt cx="150451" cy="295508"/>
                </a:xfrm>
              </p:grpSpPr>
              <p:pic>
                <p:nvPicPr>
                  <p:cNvPr id="64" name="Image 6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671004" y="2591219"/>
                    <a:ext cx="150451" cy="216000"/>
                  </a:xfrm>
                  <a:prstGeom prst="rect">
                    <a:avLst/>
                  </a:prstGeom>
                </p:spPr>
              </p:pic>
              <p:cxnSp>
                <p:nvCxnSpPr>
                  <p:cNvPr id="65" name="Connecteur droit 64"/>
                  <p:cNvCxnSpPr/>
                  <p:nvPr/>
                </p:nvCxnSpPr>
                <p:spPr>
                  <a:xfrm>
                    <a:off x="1746229" y="2511711"/>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nvGrpSpPr>
                <p:cNvPr id="61" name="Groupe 60"/>
                <p:cNvGrpSpPr/>
                <p:nvPr/>
              </p:nvGrpSpPr>
              <p:grpSpPr>
                <a:xfrm>
                  <a:off x="1906422" y="2515269"/>
                  <a:ext cx="166667" cy="291950"/>
                  <a:chOff x="1906422" y="2515269"/>
                  <a:chExt cx="166667" cy="291950"/>
                </a:xfrm>
              </p:grpSpPr>
              <p:pic>
                <p:nvPicPr>
                  <p:cNvPr id="62" name="Image 6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06422" y="2591219"/>
                    <a:ext cx="166667" cy="216000"/>
                  </a:xfrm>
                  <a:prstGeom prst="rect">
                    <a:avLst/>
                  </a:prstGeom>
                </p:spPr>
              </p:pic>
              <p:cxnSp>
                <p:nvCxnSpPr>
                  <p:cNvPr id="63" name="Connecteur droit 62"/>
                  <p:cNvCxnSpPr/>
                  <p:nvPr/>
                </p:nvCxnSpPr>
                <p:spPr>
                  <a:xfrm>
                    <a:off x="1989755" y="2515269"/>
                    <a:ext cx="0" cy="7595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grpSp>
            <p:nvGrpSpPr>
              <p:cNvPr id="52" name="Groupe 51"/>
              <p:cNvGrpSpPr/>
              <p:nvPr/>
            </p:nvGrpSpPr>
            <p:grpSpPr>
              <a:xfrm>
                <a:off x="1344725" y="2140813"/>
                <a:ext cx="161830" cy="370974"/>
                <a:chOff x="1305350" y="2102173"/>
                <a:chExt cx="161830" cy="370974"/>
              </a:xfrm>
            </p:grpSpPr>
            <p:pic>
              <p:nvPicPr>
                <p:cNvPr id="53" name="Image 5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305350" y="2102173"/>
                  <a:ext cx="161830" cy="262974"/>
                </a:xfrm>
                <a:prstGeom prst="rect">
                  <a:avLst/>
                </a:prstGeom>
              </p:spPr>
            </p:pic>
            <p:cxnSp>
              <p:nvCxnSpPr>
                <p:cNvPr id="54" name="Connecteur droit 53"/>
                <p:cNvCxnSpPr/>
                <p:nvPr/>
              </p:nvCxnSpPr>
              <p:spPr>
                <a:xfrm>
                  <a:off x="1386265" y="2365147"/>
                  <a:ext cx="0" cy="108000"/>
                </a:xfrm>
                <a:prstGeom prst="line">
                  <a:avLst/>
                </a:prstGeom>
                <a:ln>
                  <a:solidFill>
                    <a:srgbClr val="1FA1E5"/>
                  </a:solidFill>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p:nvSpPr>
          <p:spPr>
            <a:xfrm>
              <a:off x="5174161" y="2205330"/>
              <a:ext cx="4322497" cy="325943"/>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500" b="1" dirty="0">
                  <a:solidFill>
                    <a:srgbClr val="1565A7"/>
                  </a:solidFill>
                  <a:latin typeface="Arial Narrow" panose="020B0606020202030204" pitchFamily="34" charset="0"/>
                </a:rPr>
                <a:t>Scénarisation pédagogique</a:t>
              </a:r>
            </a:p>
          </p:txBody>
        </p:sp>
        <p:grpSp>
          <p:nvGrpSpPr>
            <p:cNvPr id="48" name="Groupe 47"/>
            <p:cNvGrpSpPr/>
            <p:nvPr/>
          </p:nvGrpSpPr>
          <p:grpSpPr>
            <a:xfrm>
              <a:off x="6609672" y="5153735"/>
              <a:ext cx="1429886" cy="584642"/>
              <a:chOff x="1119614" y="2863497"/>
              <a:chExt cx="638246" cy="396004"/>
            </a:xfrm>
          </p:grpSpPr>
          <p:cxnSp>
            <p:nvCxnSpPr>
              <p:cNvPr id="49" name="Connecteur droit 48"/>
              <p:cNvCxnSpPr/>
              <p:nvPr/>
            </p:nvCxnSpPr>
            <p:spPr>
              <a:xfrm flipH="1">
                <a:off x="1119614" y="2863502"/>
                <a:ext cx="179212" cy="395999"/>
              </a:xfrm>
              <a:prstGeom prst="line">
                <a:avLst/>
              </a:prstGeom>
              <a:ln w="57150">
                <a:solidFill>
                  <a:schemeClr val="tx2"/>
                </a:solidFill>
                <a:tailEnd type="oval"/>
              </a:ln>
            </p:spPr>
            <p:style>
              <a:lnRef idx="2">
                <a:schemeClr val="accent1"/>
              </a:lnRef>
              <a:fillRef idx="0">
                <a:schemeClr val="accent1"/>
              </a:fillRef>
              <a:effectRef idx="1">
                <a:schemeClr val="accent1"/>
              </a:effectRef>
              <a:fontRef idx="minor">
                <a:schemeClr val="tx1"/>
              </a:fontRef>
            </p:style>
          </p:cxnSp>
          <p:cxnSp>
            <p:nvCxnSpPr>
              <p:cNvPr id="50" name="Connecteur droit 49"/>
              <p:cNvCxnSpPr/>
              <p:nvPr/>
            </p:nvCxnSpPr>
            <p:spPr>
              <a:xfrm>
                <a:off x="1577860" y="2863497"/>
                <a:ext cx="180000" cy="395999"/>
              </a:xfrm>
              <a:prstGeom prst="line">
                <a:avLst/>
              </a:prstGeom>
              <a:ln w="57150">
                <a:solidFill>
                  <a:schemeClr val="tx2"/>
                </a:solidFill>
                <a:tailEnd type="oval"/>
              </a:ln>
            </p:spPr>
            <p:style>
              <a:lnRef idx="2">
                <a:schemeClr val="accent1"/>
              </a:lnRef>
              <a:fillRef idx="0">
                <a:schemeClr val="accent1"/>
              </a:fillRef>
              <a:effectRef idx="1">
                <a:schemeClr val="accent1"/>
              </a:effectRef>
              <a:fontRef idx="minor">
                <a:schemeClr val="tx1"/>
              </a:fontRef>
            </p:style>
          </p:cxnSp>
        </p:grpSp>
        <p:pic>
          <p:nvPicPr>
            <p:cNvPr id="41" name="Image 40"/>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06427" y="3248031"/>
              <a:ext cx="726573" cy="726574"/>
            </a:xfrm>
            <a:prstGeom prst="rect">
              <a:avLst/>
            </a:prstGeom>
          </p:spPr>
        </p:pic>
        <p:pic>
          <p:nvPicPr>
            <p:cNvPr id="42" name="Image 41"/>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99663" y="3219989"/>
              <a:ext cx="558941" cy="558941"/>
            </a:xfrm>
            <a:prstGeom prst="rect">
              <a:avLst/>
            </a:prstGeom>
          </p:spPr>
        </p:pic>
        <p:cxnSp>
          <p:nvCxnSpPr>
            <p:cNvPr id="74" name="Connecteur droit 73"/>
            <p:cNvCxnSpPr/>
            <p:nvPr/>
          </p:nvCxnSpPr>
          <p:spPr>
            <a:xfrm>
              <a:off x="5111393" y="5153736"/>
              <a:ext cx="4464000" cy="0"/>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grpSp>
      <p:grpSp>
        <p:nvGrpSpPr>
          <p:cNvPr id="4" name="Groupe 3"/>
          <p:cNvGrpSpPr/>
          <p:nvPr/>
        </p:nvGrpSpPr>
        <p:grpSpPr>
          <a:xfrm>
            <a:off x="4718669" y="1195676"/>
            <a:ext cx="3726414" cy="3309638"/>
            <a:chOff x="4852129" y="962190"/>
            <a:chExt cx="3726414" cy="3791834"/>
          </a:xfrm>
        </p:grpSpPr>
        <p:grpSp>
          <p:nvGrpSpPr>
            <p:cNvPr id="3" name="Groupe 2"/>
            <p:cNvGrpSpPr/>
            <p:nvPr/>
          </p:nvGrpSpPr>
          <p:grpSpPr>
            <a:xfrm>
              <a:off x="4852129" y="962190"/>
              <a:ext cx="3726414" cy="3791834"/>
              <a:chOff x="4852129" y="962190"/>
              <a:chExt cx="3726414" cy="3791834"/>
            </a:xfrm>
          </p:grpSpPr>
          <p:sp>
            <p:nvSpPr>
              <p:cNvPr id="189" name="Rectangle 188"/>
              <p:cNvSpPr/>
              <p:nvPr/>
            </p:nvSpPr>
            <p:spPr>
              <a:xfrm>
                <a:off x="4852129" y="962190"/>
                <a:ext cx="3726414" cy="3791834"/>
              </a:xfrm>
              <a:prstGeom prst="rect">
                <a:avLst/>
              </a:prstGeom>
              <a:solidFill>
                <a:srgbClr val="AAD3F4"/>
              </a:solidFill>
              <a:ln>
                <a:solidFill>
                  <a:srgbClr val="AAD3F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dirty="0"/>
              </a:p>
            </p:txBody>
          </p:sp>
          <p:pic>
            <p:nvPicPr>
              <p:cNvPr id="194" name="Image 19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59433" y="1381704"/>
                <a:ext cx="791946" cy="791946"/>
              </a:xfrm>
              <a:prstGeom prst="rect">
                <a:avLst/>
              </a:prstGeom>
            </p:spPr>
          </p:pic>
        </p:grpSp>
        <p:sp>
          <p:nvSpPr>
            <p:cNvPr id="193" name="Rectangle 192"/>
            <p:cNvSpPr/>
            <p:nvPr/>
          </p:nvSpPr>
          <p:spPr>
            <a:xfrm>
              <a:off x="4996375" y="1095366"/>
              <a:ext cx="3518063" cy="283078"/>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500" b="1" dirty="0">
                  <a:solidFill>
                    <a:srgbClr val="1565A7"/>
                  </a:solidFill>
                  <a:latin typeface="Arial Narrow" panose="020B0606020202030204" pitchFamily="34" charset="0"/>
                </a:rPr>
                <a:t>Outil de pilotage des compétences traversées</a:t>
              </a:r>
            </a:p>
          </p:txBody>
        </p:sp>
      </p:grpSp>
      <p:graphicFrame>
        <p:nvGraphicFramePr>
          <p:cNvPr id="75" name="Tableau 74"/>
          <p:cNvGraphicFramePr>
            <a:graphicFrameLocks noGrp="1"/>
          </p:cNvGraphicFramePr>
          <p:nvPr>
            <p:extLst>
              <p:ext uri="{D42A27DB-BD31-4B8C-83A1-F6EECF244321}">
                <p14:modId xmlns:p14="http://schemas.microsoft.com/office/powerpoint/2010/main" val="1898462576"/>
              </p:ext>
            </p:extLst>
          </p:nvPr>
        </p:nvGraphicFramePr>
        <p:xfrm>
          <a:off x="4816978" y="2324763"/>
          <a:ext cx="3564000" cy="2061210"/>
        </p:xfrm>
        <a:graphic>
          <a:graphicData uri="http://schemas.openxmlformats.org/drawingml/2006/table">
            <a:tbl>
              <a:tblPr firstRow="1" bandRow="1">
                <a:tableStyleId>{5C22544A-7EE6-4342-B048-85BDC9FD1C3A}</a:tableStyleId>
              </a:tblPr>
              <a:tblGrid>
                <a:gridCol w="712800">
                  <a:extLst>
                    <a:ext uri="{9D8B030D-6E8A-4147-A177-3AD203B41FA5}">
                      <a16:colId xmlns:a16="http://schemas.microsoft.com/office/drawing/2014/main" val="2357160058"/>
                    </a:ext>
                  </a:extLst>
                </a:gridCol>
                <a:gridCol w="712800">
                  <a:extLst>
                    <a:ext uri="{9D8B030D-6E8A-4147-A177-3AD203B41FA5}">
                      <a16:colId xmlns:a16="http://schemas.microsoft.com/office/drawing/2014/main" val="1555318487"/>
                    </a:ext>
                  </a:extLst>
                </a:gridCol>
                <a:gridCol w="712800">
                  <a:extLst>
                    <a:ext uri="{9D8B030D-6E8A-4147-A177-3AD203B41FA5}">
                      <a16:colId xmlns:a16="http://schemas.microsoft.com/office/drawing/2014/main" val="3923087807"/>
                    </a:ext>
                  </a:extLst>
                </a:gridCol>
                <a:gridCol w="712800">
                  <a:extLst>
                    <a:ext uri="{9D8B030D-6E8A-4147-A177-3AD203B41FA5}">
                      <a16:colId xmlns:a16="http://schemas.microsoft.com/office/drawing/2014/main" val="3095892030"/>
                    </a:ext>
                  </a:extLst>
                </a:gridCol>
                <a:gridCol w="712800">
                  <a:extLst>
                    <a:ext uri="{9D8B030D-6E8A-4147-A177-3AD203B41FA5}">
                      <a16:colId xmlns:a16="http://schemas.microsoft.com/office/drawing/2014/main" val="3474388802"/>
                    </a:ext>
                  </a:extLst>
                </a:gridCol>
              </a:tblGrid>
              <a:tr h="342900">
                <a:tc>
                  <a:txBody>
                    <a:bodyPr/>
                    <a:lstStyle/>
                    <a:p>
                      <a:endParaRPr lang="fr-FR" sz="900" dirty="0"/>
                    </a:p>
                  </a:txBody>
                  <a:tcPr marL="68580" marR="68580" marT="34290" marB="34290"/>
                </a:tc>
                <a:tc>
                  <a:txBody>
                    <a:bodyPr/>
                    <a:lstStyle/>
                    <a:p>
                      <a:r>
                        <a:rPr lang="fr-FR" sz="900" dirty="0"/>
                        <a:t>Palier 1 Novice</a:t>
                      </a:r>
                    </a:p>
                  </a:txBody>
                  <a:tcPr marL="68580" marR="68580" marT="34290" marB="34290"/>
                </a:tc>
                <a:tc>
                  <a:txBody>
                    <a:bodyPr/>
                    <a:lstStyle/>
                    <a:p>
                      <a:r>
                        <a:rPr lang="fr-FR" sz="900" dirty="0"/>
                        <a:t>Palier 2 débrouillé</a:t>
                      </a:r>
                    </a:p>
                  </a:txBody>
                  <a:tcPr marL="68580" marR="68580" marT="34290" marB="34290"/>
                </a:tc>
                <a:tc>
                  <a:txBody>
                    <a:bodyPr/>
                    <a:lstStyle/>
                    <a:p>
                      <a:r>
                        <a:rPr lang="fr-FR" sz="900" dirty="0"/>
                        <a:t>Palier 3</a:t>
                      </a:r>
                    </a:p>
                    <a:p>
                      <a:r>
                        <a:rPr lang="fr-FR" sz="900" dirty="0"/>
                        <a:t>Maîtrise</a:t>
                      </a:r>
                    </a:p>
                  </a:txBody>
                  <a:tcPr marL="68580" marR="68580" marT="34290" marB="34290"/>
                </a:tc>
                <a:tc>
                  <a:txBody>
                    <a:bodyPr/>
                    <a:lstStyle/>
                    <a:p>
                      <a:r>
                        <a:rPr lang="fr-FR" sz="900" dirty="0"/>
                        <a:t>Palier 4</a:t>
                      </a:r>
                    </a:p>
                    <a:p>
                      <a:r>
                        <a:rPr lang="fr-FR" sz="900" dirty="0"/>
                        <a:t>Expert</a:t>
                      </a:r>
                    </a:p>
                  </a:txBody>
                  <a:tcPr marL="68580" marR="68580" marT="34290" marB="34290"/>
                </a:tc>
                <a:extLst>
                  <a:ext uri="{0D108BD9-81ED-4DB2-BD59-A6C34878D82A}">
                    <a16:rowId xmlns:a16="http://schemas.microsoft.com/office/drawing/2014/main" val="3144535140"/>
                  </a:ext>
                </a:extLst>
              </a:tr>
              <a:tr h="342900">
                <a:tc>
                  <a:txBody>
                    <a:bodyPr/>
                    <a:lstStyle/>
                    <a:p>
                      <a:pPr algn="ctr"/>
                      <a:r>
                        <a:rPr lang="fr-FR" sz="850" b="1" dirty="0"/>
                        <a:t>Compétence</a:t>
                      </a:r>
                      <a:r>
                        <a:rPr lang="fr-FR" sz="850" b="1" baseline="0" dirty="0"/>
                        <a:t> 1</a:t>
                      </a:r>
                      <a:endParaRPr lang="fr-FR" sz="850" b="1" dirty="0"/>
                    </a:p>
                  </a:txBody>
                  <a:tcPr marL="68580" marR="68580" marT="34290" marB="34290"/>
                </a:tc>
                <a:tc>
                  <a:txBody>
                    <a:bodyPr/>
                    <a:lstStyle/>
                    <a:p>
                      <a:r>
                        <a:rPr lang="fr-FR" sz="900" dirty="0"/>
                        <a:t>Atteint</a:t>
                      </a:r>
                      <a:r>
                        <a:rPr lang="fr-FR" sz="900" baseline="0" dirty="0"/>
                        <a:t> le 11/12/N</a:t>
                      </a:r>
                      <a:endParaRPr lang="fr-FR" sz="900" dirty="0"/>
                    </a:p>
                  </a:txBody>
                  <a:tcPr marL="68580" marR="68580" marT="34290" marB="34290"/>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fr-FR" sz="900" dirty="0"/>
                        <a:t>Atteint</a:t>
                      </a:r>
                      <a:r>
                        <a:rPr lang="fr-FR" sz="900" baseline="0" dirty="0"/>
                        <a:t> le 18/09/N</a:t>
                      </a:r>
                      <a:r>
                        <a:rPr lang="fr-FR" sz="900" baseline="30000" dirty="0"/>
                        <a:t>+1</a:t>
                      </a:r>
                      <a:endParaRPr lang="fr-FR" sz="900" dirty="0"/>
                    </a:p>
                  </a:txBody>
                  <a:tcPr marL="68580" marR="68580" marT="34290" marB="34290"/>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fr-FR" sz="900" dirty="0"/>
                        <a:t>Atteint</a:t>
                      </a:r>
                      <a:r>
                        <a:rPr lang="fr-FR" sz="900" baseline="0" dirty="0"/>
                        <a:t> le 22/05/N</a:t>
                      </a:r>
                      <a:r>
                        <a:rPr lang="fr-FR" sz="900" baseline="30000" dirty="0"/>
                        <a:t>+2</a:t>
                      </a:r>
                      <a:endParaRPr lang="fr-FR" sz="9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dirty="0"/>
                        <a:t>Atteint</a:t>
                      </a:r>
                      <a:r>
                        <a:rPr lang="fr-FR" sz="900" baseline="0" dirty="0"/>
                        <a:t> le 07/04/N</a:t>
                      </a:r>
                      <a:r>
                        <a:rPr lang="fr-FR" sz="900" baseline="30000" dirty="0"/>
                        <a:t>+3</a:t>
                      </a:r>
                      <a:endParaRPr lang="fr-FR" sz="900" dirty="0"/>
                    </a:p>
                  </a:txBody>
                  <a:tcPr marL="68580" marR="68580" marT="34290" marB="34290"/>
                </a:tc>
                <a:extLst>
                  <a:ext uri="{0D108BD9-81ED-4DB2-BD59-A6C34878D82A}">
                    <a16:rowId xmlns:a16="http://schemas.microsoft.com/office/drawing/2014/main" val="4085351826"/>
                  </a:ext>
                </a:extLst>
              </a:tr>
              <a:tr h="480060">
                <a:tc>
                  <a:txBody>
                    <a:bodyPr/>
                    <a:lstStyle/>
                    <a:p>
                      <a:pPr marL="0" marR="0" indent="0" algn="ctr" defTabSz="457187" rtl="0" eaLnBrk="1" fontAlgn="auto" latinLnBrk="0" hangingPunct="1">
                        <a:lnSpc>
                          <a:spcPct val="100000"/>
                        </a:lnSpc>
                        <a:spcBef>
                          <a:spcPts val="0"/>
                        </a:spcBef>
                        <a:spcAft>
                          <a:spcPts val="0"/>
                        </a:spcAft>
                        <a:buClrTx/>
                        <a:buSzTx/>
                        <a:buFontTx/>
                        <a:buNone/>
                        <a:tabLst/>
                        <a:defRPr/>
                      </a:pPr>
                      <a:r>
                        <a:rPr lang="fr-FR" sz="850" b="1" dirty="0"/>
                        <a:t>Compétence</a:t>
                      </a:r>
                      <a:r>
                        <a:rPr lang="fr-FR" sz="850" b="1" baseline="0" dirty="0"/>
                        <a:t> 2</a:t>
                      </a:r>
                      <a:endParaRPr lang="fr-FR" sz="850" b="1" dirty="0"/>
                    </a:p>
                  </a:txBody>
                  <a:tcPr marL="68580" marR="68580" marT="34290" marB="34290"/>
                </a:tc>
                <a:tc>
                  <a:txBody>
                    <a:bodyPr/>
                    <a:lstStyle/>
                    <a:p>
                      <a:endParaRPr lang="fr-FR" sz="900" dirty="0"/>
                    </a:p>
                  </a:txBody>
                  <a:tcPr marL="68580" marR="68580" marT="34290" marB="34290"/>
                </a:tc>
                <a:tc>
                  <a:txBody>
                    <a:bodyPr/>
                    <a:lstStyle/>
                    <a:p>
                      <a:r>
                        <a:rPr lang="fr-FR" sz="900" dirty="0"/>
                        <a:t>Atteint</a:t>
                      </a:r>
                      <a:r>
                        <a:rPr lang="fr-FR" sz="900" baseline="0" dirty="0"/>
                        <a:t> le </a:t>
                      </a:r>
                    </a:p>
                    <a:p>
                      <a:r>
                        <a:rPr lang="fr-FR" sz="900" baseline="0" dirty="0"/>
                        <a:t>18/11/N</a:t>
                      </a:r>
                    </a:p>
                    <a:p>
                      <a:r>
                        <a:rPr lang="fr-FR" sz="900" baseline="0" dirty="0"/>
                        <a:t>02/02/N</a:t>
                      </a:r>
                      <a:r>
                        <a:rPr lang="fr-FR" sz="900" baseline="30000" dirty="0"/>
                        <a:t>+1</a:t>
                      </a:r>
                      <a:endParaRPr lang="fr-FR" sz="900" dirty="0"/>
                    </a:p>
                  </a:txBody>
                  <a:tcPr marL="68580" marR="68580" marT="34290" marB="34290"/>
                </a:tc>
                <a:tc>
                  <a:txBody>
                    <a:bodyPr/>
                    <a:lstStyle/>
                    <a:p>
                      <a:r>
                        <a:rPr lang="fr-FR" sz="900" dirty="0"/>
                        <a:t>Atteint</a:t>
                      </a:r>
                      <a:r>
                        <a:rPr lang="fr-FR" sz="900" baseline="0" dirty="0"/>
                        <a:t> le</a:t>
                      </a:r>
                    </a:p>
                    <a:p>
                      <a:r>
                        <a:rPr lang="fr-FR" sz="900" baseline="0" dirty="0"/>
                        <a:t> 04/04/N</a:t>
                      </a:r>
                      <a:r>
                        <a:rPr lang="fr-FR" sz="900" baseline="30000" dirty="0"/>
                        <a:t>+3</a:t>
                      </a:r>
                      <a:endParaRPr lang="fr-FR" sz="900" dirty="0"/>
                    </a:p>
                  </a:txBody>
                  <a:tcPr marL="68580" marR="68580" marT="34290" marB="34290"/>
                </a:tc>
                <a:tc>
                  <a:txBody>
                    <a:bodyPr/>
                    <a:lstStyle/>
                    <a:p>
                      <a:endParaRPr lang="fr-FR" sz="900" dirty="0"/>
                    </a:p>
                  </a:txBody>
                  <a:tcPr marL="68580" marR="68580" marT="34290" marB="34290"/>
                </a:tc>
                <a:extLst>
                  <a:ext uri="{0D108BD9-81ED-4DB2-BD59-A6C34878D82A}">
                    <a16:rowId xmlns:a16="http://schemas.microsoft.com/office/drawing/2014/main" val="2604352129"/>
                  </a:ext>
                </a:extLst>
              </a:tr>
              <a:tr h="617220">
                <a:tc>
                  <a:txBody>
                    <a:bodyPr/>
                    <a:lstStyle/>
                    <a:p>
                      <a:pPr marL="0" marR="0" indent="0" algn="ctr" defTabSz="457187" rtl="0" eaLnBrk="1" fontAlgn="auto" latinLnBrk="0" hangingPunct="1">
                        <a:lnSpc>
                          <a:spcPct val="100000"/>
                        </a:lnSpc>
                        <a:spcBef>
                          <a:spcPts val="0"/>
                        </a:spcBef>
                        <a:spcAft>
                          <a:spcPts val="0"/>
                        </a:spcAft>
                        <a:buClrTx/>
                        <a:buSzTx/>
                        <a:buFontTx/>
                        <a:buNone/>
                        <a:tabLst/>
                        <a:defRPr/>
                      </a:pPr>
                      <a:r>
                        <a:rPr lang="fr-FR" sz="850" b="1" dirty="0"/>
                        <a:t>Compétence</a:t>
                      </a:r>
                    </a:p>
                    <a:p>
                      <a:pPr marL="0" marR="0" indent="0" algn="ctr" defTabSz="457187" rtl="0" eaLnBrk="1" fontAlgn="auto" latinLnBrk="0" hangingPunct="1">
                        <a:lnSpc>
                          <a:spcPct val="100000"/>
                        </a:lnSpc>
                        <a:spcBef>
                          <a:spcPts val="0"/>
                        </a:spcBef>
                        <a:spcAft>
                          <a:spcPts val="0"/>
                        </a:spcAft>
                        <a:buClrTx/>
                        <a:buSzTx/>
                        <a:buFontTx/>
                        <a:buNone/>
                        <a:tabLst/>
                        <a:defRPr/>
                      </a:pPr>
                      <a:r>
                        <a:rPr lang="fr-FR" sz="850" b="1" dirty="0"/>
                        <a:t>3</a:t>
                      </a:r>
                    </a:p>
                  </a:txBody>
                  <a:tcPr marL="68580" marR="68580" marT="34290" marB="34290"/>
                </a:tc>
                <a:tc>
                  <a:txBody>
                    <a:bodyPr/>
                    <a:lstStyle/>
                    <a:p>
                      <a:r>
                        <a:rPr lang="fr-FR" sz="900" dirty="0"/>
                        <a:t>Atteint</a:t>
                      </a:r>
                      <a:r>
                        <a:rPr lang="fr-FR" sz="900" baseline="0" dirty="0"/>
                        <a:t> le </a:t>
                      </a:r>
                    </a:p>
                    <a:p>
                      <a:r>
                        <a:rPr lang="fr-FR" sz="900" baseline="0" dirty="0"/>
                        <a:t>09/10/N</a:t>
                      </a:r>
                    </a:p>
                    <a:p>
                      <a:r>
                        <a:rPr lang="fr-FR" sz="900" baseline="0" dirty="0"/>
                        <a:t>14/05/N</a:t>
                      </a:r>
                      <a:r>
                        <a:rPr lang="fr-FR" sz="900" baseline="30000" dirty="0"/>
                        <a:t>+1</a:t>
                      </a:r>
                      <a:endParaRPr lang="fr-FR" sz="900" baseline="0" dirty="0"/>
                    </a:p>
                    <a:p>
                      <a:r>
                        <a:rPr lang="fr-FR" sz="900" baseline="0" dirty="0"/>
                        <a:t>10/10/N</a:t>
                      </a:r>
                      <a:r>
                        <a:rPr lang="fr-FR" sz="900" baseline="30000" dirty="0"/>
                        <a:t>+2</a:t>
                      </a:r>
                      <a:endParaRPr lang="fr-FR" sz="900" dirty="0"/>
                    </a:p>
                  </a:txBody>
                  <a:tcPr marL="68580" marR="68580" marT="34290" marB="34290"/>
                </a:tc>
                <a:tc>
                  <a:txBody>
                    <a:bodyPr/>
                    <a:lstStyle/>
                    <a:p>
                      <a:r>
                        <a:rPr lang="fr-FR" sz="900" dirty="0"/>
                        <a:t>Atteint</a:t>
                      </a:r>
                      <a:r>
                        <a:rPr lang="fr-FR" sz="900" baseline="0" dirty="0"/>
                        <a:t> le </a:t>
                      </a:r>
                    </a:p>
                    <a:p>
                      <a:r>
                        <a:rPr lang="fr-FR" sz="900" baseline="0" dirty="0"/>
                        <a:t>20/05/N</a:t>
                      </a:r>
                      <a:r>
                        <a:rPr lang="fr-FR" sz="900" baseline="30000" dirty="0"/>
                        <a:t>+3</a:t>
                      </a:r>
                    </a:p>
                  </a:txBody>
                  <a:tcPr marL="68580" marR="68580" marT="34290" marB="34290"/>
                </a:tc>
                <a:tc>
                  <a:txBody>
                    <a:bodyPr/>
                    <a:lstStyle/>
                    <a:p>
                      <a:endParaRPr lang="fr-FR" sz="900" dirty="0"/>
                    </a:p>
                  </a:txBody>
                  <a:tcPr marL="68580" marR="68580" marT="34290" marB="34290"/>
                </a:tc>
                <a:tc>
                  <a:txBody>
                    <a:bodyPr/>
                    <a:lstStyle/>
                    <a:p>
                      <a:endParaRPr lang="fr-FR" sz="900" dirty="0"/>
                    </a:p>
                  </a:txBody>
                  <a:tcPr marL="68580" marR="68580" marT="34290" marB="34290"/>
                </a:tc>
                <a:extLst>
                  <a:ext uri="{0D108BD9-81ED-4DB2-BD59-A6C34878D82A}">
                    <a16:rowId xmlns:a16="http://schemas.microsoft.com/office/drawing/2014/main" val="19635995"/>
                  </a:ext>
                </a:extLst>
              </a:tr>
              <a:tr h="278130">
                <a:tc>
                  <a:txBody>
                    <a:bodyPr/>
                    <a:lstStyle/>
                    <a:p>
                      <a:pPr marL="0" marR="0" indent="0" algn="ctr" defTabSz="457187" rtl="0" eaLnBrk="1" fontAlgn="auto" latinLnBrk="0" hangingPunct="1">
                        <a:lnSpc>
                          <a:spcPct val="100000"/>
                        </a:lnSpc>
                        <a:spcBef>
                          <a:spcPts val="0"/>
                        </a:spcBef>
                        <a:spcAft>
                          <a:spcPts val="0"/>
                        </a:spcAft>
                        <a:buClrTx/>
                        <a:buSzTx/>
                        <a:buFontTx/>
                        <a:buNone/>
                        <a:tabLst/>
                        <a:defRPr/>
                      </a:pPr>
                      <a:r>
                        <a:rPr lang="fr-FR" sz="900" b="1" dirty="0"/>
                        <a:t>…</a:t>
                      </a:r>
                    </a:p>
                  </a:txBody>
                  <a:tcPr marL="68580" marR="68580" marT="34290" marB="34290"/>
                </a:tc>
                <a:tc>
                  <a:txBody>
                    <a:bodyPr/>
                    <a:lstStyle/>
                    <a:p>
                      <a:r>
                        <a:rPr lang="fr-FR" sz="900" dirty="0"/>
                        <a:t>…</a:t>
                      </a:r>
                    </a:p>
                  </a:txBody>
                  <a:tcPr marL="68580" marR="68580" marT="34290" marB="34290"/>
                </a:tc>
                <a:tc>
                  <a:txBody>
                    <a:bodyPr/>
                    <a:lstStyle/>
                    <a:p>
                      <a:r>
                        <a:rPr lang="fr-FR" sz="900" dirty="0"/>
                        <a:t>…</a:t>
                      </a:r>
                    </a:p>
                  </a:txBody>
                  <a:tcPr marL="68580" marR="68580" marT="34290" marB="34290"/>
                </a:tc>
                <a:tc>
                  <a:txBody>
                    <a:bodyPr/>
                    <a:lstStyle/>
                    <a:p>
                      <a:r>
                        <a:rPr lang="fr-FR" sz="900" dirty="0"/>
                        <a:t>…</a:t>
                      </a:r>
                    </a:p>
                  </a:txBody>
                  <a:tcPr marL="68580" marR="68580" marT="34290" marB="34290"/>
                </a:tc>
                <a:tc>
                  <a:txBody>
                    <a:bodyPr/>
                    <a:lstStyle/>
                    <a:p>
                      <a:r>
                        <a:rPr lang="fr-FR" sz="900" dirty="0"/>
                        <a:t>…</a:t>
                      </a:r>
                    </a:p>
                  </a:txBody>
                  <a:tcPr marL="68580" marR="68580" marT="34290" marB="34290"/>
                </a:tc>
                <a:extLst>
                  <a:ext uri="{0D108BD9-81ED-4DB2-BD59-A6C34878D82A}">
                    <a16:rowId xmlns:a16="http://schemas.microsoft.com/office/drawing/2014/main" val="4233841908"/>
                  </a:ext>
                </a:extLst>
              </a:tr>
            </a:tbl>
          </a:graphicData>
        </a:graphic>
      </p:graphicFrame>
      <p:pic>
        <p:nvPicPr>
          <p:cNvPr id="76" name="Image 75"/>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25" y="78059"/>
            <a:ext cx="643643" cy="613317"/>
          </a:xfrm>
          <a:prstGeom prst="rect">
            <a:avLst/>
          </a:prstGeom>
        </p:spPr>
      </p:pic>
      <p:grpSp>
        <p:nvGrpSpPr>
          <p:cNvPr id="9" name="Groupe 8"/>
          <p:cNvGrpSpPr/>
          <p:nvPr/>
        </p:nvGrpSpPr>
        <p:grpSpPr>
          <a:xfrm>
            <a:off x="859124" y="3940672"/>
            <a:ext cx="3240000" cy="888996"/>
            <a:chOff x="859124" y="3940672"/>
            <a:chExt cx="3240000" cy="888996"/>
          </a:xfrm>
        </p:grpSpPr>
        <p:grpSp>
          <p:nvGrpSpPr>
            <p:cNvPr id="7" name="Groupe 6"/>
            <p:cNvGrpSpPr/>
            <p:nvPr/>
          </p:nvGrpSpPr>
          <p:grpSpPr>
            <a:xfrm>
              <a:off x="859124" y="3940672"/>
              <a:ext cx="3240000" cy="888996"/>
              <a:chOff x="478642" y="3985983"/>
              <a:chExt cx="3533485" cy="888996"/>
            </a:xfrm>
          </p:grpSpPr>
          <p:sp>
            <p:nvSpPr>
              <p:cNvPr id="6" name="Rectangle 5"/>
              <p:cNvSpPr/>
              <p:nvPr/>
            </p:nvSpPr>
            <p:spPr>
              <a:xfrm>
                <a:off x="478642" y="3985983"/>
                <a:ext cx="3533485" cy="888996"/>
              </a:xfrm>
              <a:prstGeom prst="rect">
                <a:avLst/>
              </a:prstGeom>
              <a:solidFill>
                <a:srgbClr val="AAD3F4"/>
              </a:solidFill>
              <a:ln>
                <a:solidFill>
                  <a:srgbClr val="AAD3F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2" name="Rectangle 111"/>
              <p:cNvSpPr/>
              <p:nvPr/>
            </p:nvSpPr>
            <p:spPr>
              <a:xfrm>
                <a:off x="1375452" y="4186875"/>
                <a:ext cx="2518767" cy="535259"/>
              </a:xfrm>
              <a:prstGeom prst="rect">
                <a:avLst/>
              </a:prstGeom>
              <a:solidFill>
                <a:schemeClr val="bg1"/>
              </a:solidFill>
              <a:ln w="9525">
                <a:solidFill>
                  <a:srgbClr val="1FA1E5"/>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fr-FR" sz="1500" b="1" dirty="0">
                    <a:solidFill>
                      <a:srgbClr val="1565A7"/>
                    </a:solidFill>
                    <a:latin typeface="Arial Narrow" panose="020B0606020202030204" pitchFamily="34" charset="0"/>
                  </a:rPr>
                  <a:t>L’entretien d’explicitation, </a:t>
                </a:r>
              </a:p>
              <a:p>
                <a:pPr algn="ctr"/>
                <a:r>
                  <a:rPr lang="fr-FR" sz="1500" b="1" dirty="0">
                    <a:solidFill>
                      <a:srgbClr val="1565A7"/>
                    </a:solidFill>
                    <a:latin typeface="Arial Narrow" panose="020B0606020202030204" pitchFamily="34" charset="0"/>
                  </a:rPr>
                  <a:t>capitalisation de l’expérience</a:t>
                </a:r>
              </a:p>
            </p:txBody>
          </p:sp>
        </p:grpSp>
        <p:pic>
          <p:nvPicPr>
            <p:cNvPr id="8" name="Imag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0286" y="4025170"/>
              <a:ext cx="720000" cy="720000"/>
            </a:xfrm>
            <a:prstGeom prst="rect">
              <a:avLst/>
            </a:prstGeom>
          </p:spPr>
        </p:pic>
      </p:grpSp>
    </p:spTree>
    <p:extLst>
      <p:ext uri="{BB962C8B-B14F-4D97-AF65-F5344CB8AC3E}">
        <p14:creationId xmlns:p14="http://schemas.microsoft.com/office/powerpoint/2010/main" val="363199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25936" y="39866"/>
            <a:ext cx="7743567" cy="646331"/>
          </a:xfrm>
        </p:spPr>
        <p:txBody>
          <a:bodyPr>
            <a:normAutofit/>
          </a:bodyPr>
          <a:lstStyle/>
          <a:p>
            <a:r>
              <a:rPr lang="fr-FR" dirty="0"/>
              <a:t>ÉvaluER par profil à l’aide des paliers de la compétence</a:t>
            </a:r>
          </a:p>
        </p:txBody>
      </p:sp>
      <p:sp>
        <p:nvSpPr>
          <p:cNvPr id="8" name="ZoneTexte 7"/>
          <p:cNvSpPr txBox="1"/>
          <p:nvPr/>
        </p:nvSpPr>
        <p:spPr>
          <a:xfrm>
            <a:off x="910057" y="829787"/>
            <a:ext cx="7375324" cy="646331"/>
          </a:xfrm>
          <a:prstGeom prst="rect">
            <a:avLst/>
          </a:prstGeom>
          <a:noFill/>
        </p:spPr>
        <p:txBody>
          <a:bodyPr wrap="square" rtlCol="0">
            <a:spAutoFit/>
          </a:bodyPr>
          <a:lstStyle/>
          <a:p>
            <a:r>
              <a:rPr lang="fr-FR" dirty="0">
                <a:solidFill>
                  <a:schemeClr val="tx1">
                    <a:lumMod val="65000"/>
                    <a:lumOff val="35000"/>
                  </a:schemeClr>
                </a:solidFill>
                <a:latin typeface="Arial Narrow" panose="020B0606020202030204" pitchFamily="34" charset="0"/>
              </a:rPr>
              <a:t>Analyser l’activité professionnelle et porter un diagnostic sur l’activité de l’élève : </a:t>
            </a:r>
          </a:p>
          <a:p>
            <a:pPr algn="ctr"/>
            <a:r>
              <a:rPr lang="fr-FR" b="1" dirty="0">
                <a:solidFill>
                  <a:schemeClr val="tx1">
                    <a:lumMod val="65000"/>
                    <a:lumOff val="35000"/>
                  </a:schemeClr>
                </a:solidFill>
                <a:latin typeface="Arial Narrow" panose="020B0606020202030204" pitchFamily="34" charset="0"/>
              </a:rPr>
              <a:t>identifier le profil à travers son palier de développement</a:t>
            </a:r>
          </a:p>
        </p:txBody>
      </p:sp>
      <p:sp>
        <p:nvSpPr>
          <p:cNvPr id="10" name="ZoneTexte 9"/>
          <p:cNvSpPr txBox="1"/>
          <p:nvPr/>
        </p:nvSpPr>
        <p:spPr>
          <a:xfrm>
            <a:off x="834453" y="4796581"/>
            <a:ext cx="7004854" cy="261610"/>
          </a:xfrm>
          <a:prstGeom prst="rect">
            <a:avLst/>
          </a:prstGeom>
          <a:noFill/>
        </p:spPr>
        <p:txBody>
          <a:bodyPr wrap="square" rtlCol="0">
            <a:spAutoFit/>
          </a:bodyPr>
          <a:lstStyle/>
          <a:p>
            <a:pPr algn="ctr"/>
            <a:r>
              <a:rPr lang="fr-FR" sz="1050" dirty="0">
                <a:solidFill>
                  <a:srgbClr val="283583"/>
                </a:solidFill>
                <a:latin typeface="Arial Narrow" panose="020B0606020202030204" pitchFamily="34" charset="0"/>
                <a:hlinkClick r:id="rId3"/>
              </a:rPr>
              <a:t>L’évaluation en économie gestion</a:t>
            </a:r>
            <a:r>
              <a:rPr lang="fr-FR" sz="1050" dirty="0">
                <a:latin typeface="Arial Narrow" panose="020B0606020202030204" pitchFamily="34" charset="0"/>
                <a:hlinkClick r:id="rId3"/>
              </a:rPr>
              <a:t> </a:t>
            </a:r>
            <a:r>
              <a:rPr lang="fr-FR" sz="1050" dirty="0">
                <a:latin typeface="Arial Narrow" panose="020B0606020202030204" pitchFamily="34" charset="0"/>
              </a:rPr>
              <a:t>- Michel </a:t>
            </a:r>
            <a:r>
              <a:rPr lang="fr-FR" sz="1050" dirty="0" err="1">
                <a:latin typeface="Arial Narrow" panose="020B0606020202030204" pitchFamily="34" charset="0"/>
              </a:rPr>
              <a:t>Grangeat</a:t>
            </a:r>
            <a:r>
              <a:rPr lang="fr-FR" sz="1050" dirty="0">
                <a:latin typeface="Arial Narrow" panose="020B0606020202030204" pitchFamily="34" charset="0"/>
              </a:rPr>
              <a:t>, (2014) et </a:t>
            </a:r>
            <a:r>
              <a:rPr lang="fr-FR" sz="1050" dirty="0">
                <a:latin typeface="Arial Narrow" panose="020B0606020202030204" pitchFamily="34" charset="0"/>
                <a:hlinkClick r:id="rId4"/>
              </a:rPr>
              <a:t>L’intelligence professionnelle </a:t>
            </a:r>
            <a:r>
              <a:rPr lang="fr-FR" sz="1050" dirty="0">
                <a:latin typeface="Arial Narrow" panose="020B0606020202030204" pitchFamily="34" charset="0"/>
              </a:rPr>
              <a:t>- Henri </a:t>
            </a:r>
            <a:r>
              <a:rPr lang="fr-FR" sz="1050" dirty="0" err="1">
                <a:latin typeface="Arial Narrow" panose="020B0606020202030204" pitchFamily="34" charset="0"/>
              </a:rPr>
              <a:t>Boudreault</a:t>
            </a:r>
            <a:r>
              <a:rPr lang="fr-FR" sz="1050" dirty="0">
                <a:latin typeface="Arial Narrow" panose="020B0606020202030204" pitchFamily="34" charset="0"/>
              </a:rPr>
              <a:t> (2018)</a:t>
            </a:r>
          </a:p>
        </p:txBody>
      </p:sp>
      <p:grpSp>
        <p:nvGrpSpPr>
          <p:cNvPr id="21" name="Groupe 20"/>
          <p:cNvGrpSpPr/>
          <p:nvPr/>
        </p:nvGrpSpPr>
        <p:grpSpPr>
          <a:xfrm>
            <a:off x="5706126" y="4459559"/>
            <a:ext cx="2916324" cy="300082"/>
            <a:chOff x="7104112" y="5589240"/>
            <a:chExt cx="3888432" cy="400109"/>
          </a:xfrm>
        </p:grpSpPr>
        <p:cxnSp>
          <p:nvCxnSpPr>
            <p:cNvPr id="14" name="Connecteur droit avec flèche 13"/>
            <p:cNvCxnSpPr/>
            <p:nvPr/>
          </p:nvCxnSpPr>
          <p:spPr>
            <a:xfrm>
              <a:off x="7104112" y="5953288"/>
              <a:ext cx="3888432" cy="0"/>
            </a:xfrm>
            <a:prstGeom prst="straightConnector1">
              <a:avLst/>
            </a:prstGeom>
            <a:ln w="5715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7176120" y="5589240"/>
              <a:ext cx="3612495" cy="400109"/>
            </a:xfrm>
            <a:prstGeom prst="rect">
              <a:avLst/>
            </a:prstGeom>
            <a:noFill/>
          </p:spPr>
          <p:txBody>
            <a:bodyPr wrap="square" rtlCol="0">
              <a:spAutoFit/>
            </a:bodyPr>
            <a:lstStyle/>
            <a:p>
              <a:pPr algn="ctr"/>
              <a:r>
                <a:rPr lang="fr-FR" sz="1350" b="1" dirty="0">
                  <a:solidFill>
                    <a:srgbClr val="00B0F0"/>
                  </a:solidFill>
                  <a:latin typeface="Arial Narrow" panose="020B0606020202030204" pitchFamily="34" charset="0"/>
                </a:rPr>
                <a:t>Imaginer de nouvelles façons de faire</a:t>
              </a:r>
            </a:p>
          </p:txBody>
        </p:sp>
      </p:grpSp>
      <p:grpSp>
        <p:nvGrpSpPr>
          <p:cNvPr id="19" name="Groupe 18"/>
          <p:cNvGrpSpPr/>
          <p:nvPr/>
        </p:nvGrpSpPr>
        <p:grpSpPr>
          <a:xfrm>
            <a:off x="3846447" y="4190169"/>
            <a:ext cx="2781000" cy="300082"/>
            <a:chOff x="4527300" y="5240403"/>
            <a:chExt cx="3708000" cy="400110"/>
          </a:xfrm>
        </p:grpSpPr>
        <p:sp>
          <p:nvSpPr>
            <p:cNvPr id="13" name="ZoneTexte 12"/>
            <p:cNvSpPr txBox="1"/>
            <p:nvPr/>
          </p:nvSpPr>
          <p:spPr>
            <a:xfrm>
              <a:off x="4887340" y="5240403"/>
              <a:ext cx="3168352" cy="400110"/>
            </a:xfrm>
            <a:prstGeom prst="rect">
              <a:avLst/>
            </a:prstGeom>
            <a:noFill/>
          </p:spPr>
          <p:txBody>
            <a:bodyPr wrap="square" rtlCol="0">
              <a:spAutoFit/>
            </a:bodyPr>
            <a:lstStyle/>
            <a:p>
              <a:pPr algn="ctr"/>
              <a:r>
                <a:rPr lang="fr-FR" sz="1350" b="1" dirty="0">
                  <a:solidFill>
                    <a:srgbClr val="00B050"/>
                  </a:solidFill>
                  <a:latin typeface="Arial Narrow" panose="020B0606020202030204" pitchFamily="34" charset="0"/>
                </a:rPr>
                <a:t>Adapter des façons de faire</a:t>
              </a:r>
            </a:p>
          </p:txBody>
        </p:sp>
        <p:grpSp>
          <p:nvGrpSpPr>
            <p:cNvPr id="18" name="Groupe 17"/>
            <p:cNvGrpSpPr/>
            <p:nvPr/>
          </p:nvGrpSpPr>
          <p:grpSpPr>
            <a:xfrm>
              <a:off x="4527300" y="5573666"/>
              <a:ext cx="3708000" cy="0"/>
              <a:chOff x="4572537" y="5583956"/>
              <a:chExt cx="3708000" cy="0"/>
            </a:xfrm>
          </p:grpSpPr>
          <p:cxnSp>
            <p:nvCxnSpPr>
              <p:cNvPr id="12" name="Connecteur droit avec flèche 11"/>
              <p:cNvCxnSpPr/>
              <p:nvPr/>
            </p:nvCxnSpPr>
            <p:spPr>
              <a:xfrm>
                <a:off x="4572537" y="5583956"/>
                <a:ext cx="3708000" cy="0"/>
              </a:xfrm>
              <a:prstGeom prst="straightConnector1">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4583832" y="5583956"/>
                <a:ext cx="1800200" cy="0"/>
              </a:xfrm>
              <a:prstGeom prst="line">
                <a:avLst/>
              </a:prstGeom>
              <a:ln w="57150">
                <a:solidFill>
                  <a:srgbClr val="92D050"/>
                </a:solidFill>
              </a:ln>
            </p:spPr>
            <p:style>
              <a:lnRef idx="2">
                <a:schemeClr val="accent1"/>
              </a:lnRef>
              <a:fillRef idx="0">
                <a:schemeClr val="accent1"/>
              </a:fillRef>
              <a:effectRef idx="1">
                <a:schemeClr val="accent1"/>
              </a:effectRef>
              <a:fontRef idx="minor">
                <a:schemeClr val="tx1"/>
              </a:fontRef>
            </p:style>
          </p:cxnSp>
        </p:grpSp>
      </p:grpSp>
      <p:grpSp>
        <p:nvGrpSpPr>
          <p:cNvPr id="16" name="Groupe 15"/>
          <p:cNvGrpSpPr/>
          <p:nvPr/>
        </p:nvGrpSpPr>
        <p:grpSpPr>
          <a:xfrm>
            <a:off x="-77273" y="1510433"/>
            <a:ext cx="8622219" cy="2807851"/>
            <a:chOff x="-77273" y="1510433"/>
            <a:chExt cx="8622219" cy="2807851"/>
          </a:xfrm>
        </p:grpSpPr>
        <p:sp>
          <p:nvSpPr>
            <p:cNvPr id="2" name="Rectangle à coins arrondis 1"/>
            <p:cNvSpPr/>
            <p:nvPr/>
          </p:nvSpPr>
          <p:spPr>
            <a:xfrm>
              <a:off x="1169622" y="1510433"/>
              <a:ext cx="1701000" cy="2412000"/>
            </a:xfrm>
            <a:prstGeom prst="roundRect">
              <a:avLst/>
            </a:prstGeom>
            <a:ln w="28575"/>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fr-FR" sz="1500" b="1" dirty="0">
                  <a:solidFill>
                    <a:schemeClr val="accent6">
                      <a:lumMod val="75000"/>
                    </a:schemeClr>
                  </a:solidFill>
                </a:rPr>
                <a:t>NOVICE</a:t>
              </a:r>
            </a:p>
            <a:p>
              <a:pPr algn="just"/>
              <a:endParaRPr lang="fr-FR" sz="1500" dirty="0">
                <a:solidFill>
                  <a:schemeClr val="tx1">
                    <a:lumMod val="65000"/>
                    <a:lumOff val="35000"/>
                  </a:schemeClr>
                </a:solidFill>
              </a:endParaRPr>
            </a:p>
            <a:p>
              <a:pPr algn="just"/>
              <a:r>
                <a:rPr lang="fr-FR" sz="1000" dirty="0">
                  <a:solidFill>
                    <a:schemeClr val="tx1">
                      <a:lumMod val="65000"/>
                      <a:lumOff val="35000"/>
                    </a:schemeClr>
                  </a:solidFill>
                </a:rPr>
                <a:t>Connaissance superficielle orientée vers la réussite de la tâche en cours</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Trouver les indices pertinents</a:t>
              </a:r>
            </a:p>
            <a:p>
              <a:pPr algn="just"/>
              <a:endParaRPr lang="fr-FR" sz="1000" dirty="0">
                <a:solidFill>
                  <a:schemeClr val="tx1">
                    <a:lumMod val="65000"/>
                    <a:lumOff val="35000"/>
                  </a:schemeClr>
                </a:solidFill>
              </a:endParaRP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Réalisation de tâches guidées en contexte connu</a:t>
              </a:r>
            </a:p>
            <a:p>
              <a:pPr algn="just"/>
              <a:endParaRPr lang="fr-FR" sz="1200" dirty="0">
                <a:solidFill>
                  <a:schemeClr val="tx1">
                    <a:lumMod val="65000"/>
                    <a:lumOff val="35000"/>
                  </a:schemeClr>
                </a:solidFill>
              </a:endParaRPr>
            </a:p>
            <a:p>
              <a:pPr algn="just"/>
              <a:endParaRPr lang="fr-FR" sz="500" dirty="0">
                <a:solidFill>
                  <a:schemeClr val="tx1">
                    <a:lumMod val="65000"/>
                    <a:lumOff val="35000"/>
                  </a:schemeClr>
                </a:solidFill>
              </a:endParaRPr>
            </a:p>
            <a:p>
              <a:pPr algn="ctr"/>
              <a:r>
                <a:rPr lang="fr-FR" sz="1000" b="1" dirty="0">
                  <a:solidFill>
                    <a:schemeClr val="accent6">
                      <a:lumMod val="75000"/>
                    </a:schemeClr>
                  </a:solidFill>
                </a:rPr>
                <a:t>IMITER - EXÉCUTER</a:t>
              </a:r>
              <a:endParaRPr lang="fr-FR" sz="1000" dirty="0">
                <a:solidFill>
                  <a:schemeClr val="tx1">
                    <a:lumMod val="65000"/>
                    <a:lumOff val="35000"/>
                  </a:schemeClr>
                </a:solidFill>
              </a:endParaRPr>
            </a:p>
            <a:p>
              <a:pPr algn="ctr"/>
              <a:endParaRPr lang="fr-FR" sz="1350" dirty="0">
                <a:solidFill>
                  <a:schemeClr val="tx1">
                    <a:lumMod val="65000"/>
                    <a:lumOff val="35000"/>
                  </a:schemeClr>
                </a:solidFill>
              </a:endParaRPr>
            </a:p>
            <a:p>
              <a:endParaRPr lang="fr-FR" sz="1350" dirty="0"/>
            </a:p>
          </p:txBody>
        </p:sp>
        <p:sp>
          <p:nvSpPr>
            <p:cNvPr id="5" name="Rectangle à coins arrondis 4"/>
            <p:cNvSpPr/>
            <p:nvPr/>
          </p:nvSpPr>
          <p:spPr>
            <a:xfrm>
              <a:off x="3061064" y="1538857"/>
              <a:ext cx="1701000" cy="2412000"/>
            </a:xfrm>
            <a:prstGeom prst="roundRect">
              <a:avLst/>
            </a:prstGeom>
            <a:ln w="28575">
              <a:solidFill>
                <a:srgbClr val="92D050"/>
              </a:solidFill>
            </a:ln>
          </p:spPr>
          <p:style>
            <a:lnRef idx="2">
              <a:schemeClr val="accent3"/>
            </a:lnRef>
            <a:fillRef idx="1">
              <a:schemeClr val="lt1"/>
            </a:fillRef>
            <a:effectRef idx="0">
              <a:schemeClr val="accent3"/>
            </a:effectRef>
            <a:fontRef idx="minor">
              <a:schemeClr val="dk1"/>
            </a:fontRef>
          </p:style>
          <p:txBody>
            <a:bodyPr lIns="0" tIns="0" rIns="0" bIns="0" rtlCol="0" anchor="t" anchorCtr="0"/>
            <a:lstStyle/>
            <a:p>
              <a:pPr algn="ctr"/>
              <a:r>
                <a:rPr lang="fr-FR" sz="1500" b="1" dirty="0">
                  <a:solidFill>
                    <a:srgbClr val="92D050"/>
                  </a:solidFill>
                </a:rPr>
                <a:t>DÉBROUILLÉ</a:t>
              </a:r>
            </a:p>
            <a:p>
              <a:pPr algn="ctr"/>
              <a:r>
                <a:rPr lang="fr-FR" sz="1500" b="1" dirty="0">
                  <a:solidFill>
                    <a:srgbClr val="92D050"/>
                  </a:solidFill>
                </a:rPr>
                <a:t>fonctionnel</a:t>
              </a:r>
            </a:p>
            <a:p>
              <a:pPr algn="just"/>
              <a:r>
                <a:rPr lang="fr-FR" sz="1000" dirty="0">
                  <a:solidFill>
                    <a:schemeClr val="tx1">
                      <a:lumMod val="65000"/>
                      <a:lumOff val="35000"/>
                    </a:schemeClr>
                  </a:solidFill>
                </a:rPr>
                <a:t>Connaissance globale orientée vers la connexion des éléments</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Comprendre les buts des activités</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Application de procédures en contextes variés</a:t>
              </a:r>
            </a:p>
            <a:p>
              <a:pPr algn="just"/>
              <a:endParaRPr lang="fr-FR" sz="700" dirty="0">
                <a:solidFill>
                  <a:schemeClr val="tx1">
                    <a:lumMod val="65000"/>
                    <a:lumOff val="35000"/>
                  </a:schemeClr>
                </a:solidFill>
              </a:endParaRPr>
            </a:p>
            <a:p>
              <a:pPr algn="just"/>
              <a:endParaRPr lang="fr-FR" sz="1000" dirty="0">
                <a:solidFill>
                  <a:schemeClr val="tx1">
                    <a:lumMod val="65000"/>
                    <a:lumOff val="35000"/>
                  </a:schemeClr>
                </a:solidFill>
              </a:endParaRPr>
            </a:p>
            <a:p>
              <a:pPr algn="ctr"/>
              <a:r>
                <a:rPr lang="fr-FR" sz="1000" b="1" dirty="0">
                  <a:solidFill>
                    <a:srgbClr val="92D050"/>
                  </a:solidFill>
                </a:rPr>
                <a:t>EXÉCUTER - APPLIQUER</a:t>
              </a:r>
            </a:p>
            <a:p>
              <a:pPr algn="ctr"/>
              <a:endParaRPr lang="fr-FR" sz="1000" dirty="0">
                <a:solidFill>
                  <a:schemeClr val="tx1">
                    <a:lumMod val="65000"/>
                    <a:lumOff val="35000"/>
                  </a:schemeClr>
                </a:solidFill>
              </a:endParaRPr>
            </a:p>
          </p:txBody>
        </p:sp>
        <p:sp>
          <p:nvSpPr>
            <p:cNvPr id="6" name="Rectangle à coins arrondis 5"/>
            <p:cNvSpPr/>
            <p:nvPr/>
          </p:nvSpPr>
          <p:spPr>
            <a:xfrm>
              <a:off x="4952505" y="1560941"/>
              <a:ext cx="1701000" cy="2412000"/>
            </a:xfrm>
            <a:prstGeom prst="roundRect">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fr-FR" sz="1500" b="1" dirty="0">
                  <a:solidFill>
                    <a:srgbClr val="00B050"/>
                  </a:solidFill>
                </a:rPr>
                <a:t>AVERTI</a:t>
              </a:r>
              <a:br>
                <a:rPr lang="fr-FR" sz="1500" b="1" dirty="0">
                  <a:solidFill>
                    <a:srgbClr val="00B050"/>
                  </a:solidFill>
                </a:rPr>
              </a:br>
              <a:r>
                <a:rPr lang="fr-FR" sz="1500" b="1" dirty="0">
                  <a:solidFill>
                    <a:srgbClr val="00B050"/>
                  </a:solidFill>
                </a:rPr>
                <a:t>Maitrise</a:t>
              </a:r>
            </a:p>
            <a:p>
              <a:pPr algn="just"/>
              <a:r>
                <a:rPr lang="fr-FR" sz="1000" dirty="0">
                  <a:solidFill>
                    <a:schemeClr val="tx1">
                      <a:lumMod val="65000"/>
                      <a:lumOff val="35000"/>
                    </a:schemeClr>
                  </a:solidFill>
                </a:rPr>
                <a:t>Connaissance fonctionnelle orientée vers la </a:t>
              </a:r>
              <a:r>
                <a:rPr lang="fr-FR" sz="1000" dirty="0" err="1">
                  <a:solidFill>
                    <a:schemeClr val="tx1">
                      <a:lumMod val="65000"/>
                      <a:lumOff val="35000"/>
                    </a:schemeClr>
                  </a:solidFill>
                </a:rPr>
                <a:t>détermina-tion</a:t>
              </a:r>
              <a:r>
                <a:rPr lang="fr-FR" sz="1000" dirty="0">
                  <a:solidFill>
                    <a:schemeClr val="tx1">
                      <a:lumMod val="65000"/>
                      <a:lumOff val="35000"/>
                    </a:schemeClr>
                  </a:solidFill>
                </a:rPr>
                <a:t> des éléments clés</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Élargir le répertoire des actions disponibles</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Résolution de problèmes ouverts en contexte variés</a:t>
              </a:r>
            </a:p>
            <a:p>
              <a:pPr algn="just"/>
              <a:endParaRPr lang="fr-FR" sz="700" dirty="0">
                <a:solidFill>
                  <a:schemeClr val="tx1">
                    <a:lumMod val="65000"/>
                    <a:lumOff val="35000"/>
                  </a:schemeClr>
                </a:solidFill>
              </a:endParaRPr>
            </a:p>
            <a:p>
              <a:pPr algn="just"/>
              <a:endParaRPr lang="fr-FR" sz="1000" dirty="0">
                <a:solidFill>
                  <a:schemeClr val="tx1">
                    <a:lumMod val="65000"/>
                    <a:lumOff val="35000"/>
                  </a:schemeClr>
                </a:solidFill>
              </a:endParaRPr>
            </a:p>
            <a:p>
              <a:pPr algn="ctr"/>
              <a:r>
                <a:rPr lang="fr-FR" sz="1000" b="1" dirty="0">
                  <a:solidFill>
                    <a:srgbClr val="00B050"/>
                  </a:solidFill>
                </a:rPr>
                <a:t>ADAPTER - ANTICIPER</a:t>
              </a:r>
            </a:p>
            <a:p>
              <a:pPr algn="just"/>
              <a:endParaRPr lang="fr-FR" sz="1000" dirty="0">
                <a:solidFill>
                  <a:schemeClr val="tx1">
                    <a:lumMod val="65000"/>
                    <a:lumOff val="35000"/>
                  </a:schemeClr>
                </a:solidFill>
              </a:endParaRPr>
            </a:p>
          </p:txBody>
        </p:sp>
        <p:sp>
          <p:nvSpPr>
            <p:cNvPr id="7" name="Rectangle à coins arrondis 6"/>
            <p:cNvSpPr/>
            <p:nvPr/>
          </p:nvSpPr>
          <p:spPr>
            <a:xfrm>
              <a:off x="6843946" y="1560941"/>
              <a:ext cx="1701000" cy="2412000"/>
            </a:xfrm>
            <a:prstGeom prst="roundRect">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pPr algn="ctr"/>
              <a:r>
                <a:rPr lang="fr-FR" sz="1500" b="1" dirty="0">
                  <a:solidFill>
                    <a:srgbClr val="00B0F0"/>
                  </a:solidFill>
                </a:rPr>
                <a:t>EXPERT</a:t>
              </a:r>
            </a:p>
            <a:p>
              <a:pPr algn="ctr"/>
              <a:r>
                <a:rPr lang="fr-FR" sz="1500" b="1" dirty="0">
                  <a:solidFill>
                    <a:srgbClr val="00B0F0"/>
                  </a:solidFill>
                </a:rPr>
                <a:t>Expertise</a:t>
              </a:r>
            </a:p>
            <a:p>
              <a:pPr algn="just"/>
              <a:r>
                <a:rPr lang="fr-FR" sz="1000" dirty="0">
                  <a:solidFill>
                    <a:schemeClr val="tx1">
                      <a:lumMod val="65000"/>
                      <a:lumOff val="35000"/>
                    </a:schemeClr>
                  </a:solidFill>
                </a:rPr>
                <a:t>Connaissance approfondie orientée vers la </a:t>
              </a:r>
              <a:r>
                <a:rPr lang="fr-FR" sz="1000" dirty="0" err="1">
                  <a:solidFill>
                    <a:schemeClr val="tx1">
                      <a:lumMod val="65000"/>
                      <a:lumOff val="35000"/>
                    </a:schemeClr>
                  </a:solidFill>
                </a:rPr>
                <a:t>compré-hension</a:t>
              </a:r>
              <a:r>
                <a:rPr lang="fr-FR" sz="1000" dirty="0">
                  <a:solidFill>
                    <a:schemeClr val="tx1">
                      <a:lumMod val="65000"/>
                      <a:lumOff val="35000"/>
                    </a:schemeClr>
                  </a:solidFill>
                </a:rPr>
                <a:t> des processus</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Coordonner les activités dans le collectif</a:t>
              </a:r>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Résolution de problèmes inconnus en contextes imprévisibles</a:t>
              </a:r>
            </a:p>
            <a:p>
              <a:pPr algn="just"/>
              <a:endParaRPr lang="fr-FR" sz="500" dirty="0">
                <a:solidFill>
                  <a:schemeClr val="tx1">
                    <a:lumMod val="65000"/>
                    <a:lumOff val="35000"/>
                  </a:schemeClr>
                </a:solidFill>
              </a:endParaRPr>
            </a:p>
            <a:p>
              <a:pPr algn="ctr"/>
              <a:r>
                <a:rPr lang="fr-FR" sz="1000" b="1" dirty="0">
                  <a:solidFill>
                    <a:srgbClr val="00B0F0"/>
                  </a:solidFill>
                </a:rPr>
                <a:t>ANTICIPER - CONCEVOIR</a:t>
              </a:r>
            </a:p>
            <a:p>
              <a:pPr algn="just"/>
              <a:endParaRPr lang="fr-FR" sz="1000" dirty="0">
                <a:solidFill>
                  <a:schemeClr val="tx1">
                    <a:lumMod val="65000"/>
                    <a:lumOff val="35000"/>
                  </a:schemeClr>
                </a:solidFill>
              </a:endParaRPr>
            </a:p>
          </p:txBody>
        </p:sp>
        <p:grpSp>
          <p:nvGrpSpPr>
            <p:cNvPr id="20" name="Groupe 19"/>
            <p:cNvGrpSpPr/>
            <p:nvPr/>
          </p:nvGrpSpPr>
          <p:grpSpPr>
            <a:xfrm>
              <a:off x="1169622" y="4018202"/>
              <a:ext cx="2781000" cy="300082"/>
              <a:chOff x="1055440" y="4941168"/>
              <a:chExt cx="3708000" cy="400109"/>
            </a:xfrm>
          </p:grpSpPr>
          <p:cxnSp>
            <p:nvCxnSpPr>
              <p:cNvPr id="9" name="Connecteur droit avec flèche 8"/>
              <p:cNvCxnSpPr/>
              <p:nvPr/>
            </p:nvCxnSpPr>
            <p:spPr>
              <a:xfrm>
                <a:off x="1055440" y="5301208"/>
                <a:ext cx="3708000" cy="0"/>
              </a:xfrm>
              <a:prstGeom prst="straightConnector1">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1415480" y="4941168"/>
                <a:ext cx="3168352" cy="400109"/>
              </a:xfrm>
              <a:prstGeom prst="rect">
                <a:avLst/>
              </a:prstGeom>
              <a:noFill/>
            </p:spPr>
            <p:txBody>
              <a:bodyPr wrap="square" rtlCol="0">
                <a:spAutoFit/>
              </a:bodyPr>
              <a:lstStyle/>
              <a:p>
                <a:pPr algn="ctr"/>
                <a:r>
                  <a:rPr lang="fr-FR" sz="1350" b="1" dirty="0">
                    <a:solidFill>
                      <a:schemeClr val="accent6">
                        <a:lumMod val="75000"/>
                      </a:schemeClr>
                    </a:solidFill>
                    <a:latin typeface="Arial Narrow" panose="020B0606020202030204" pitchFamily="34" charset="0"/>
                  </a:rPr>
                  <a:t>Imiter des façons de faire</a:t>
                </a:r>
              </a:p>
            </p:txBody>
          </p:sp>
        </p:grpSp>
        <p:sp>
          <p:nvSpPr>
            <p:cNvPr id="4" name="ZoneTexte 3"/>
            <p:cNvSpPr txBox="1"/>
            <p:nvPr/>
          </p:nvSpPr>
          <p:spPr>
            <a:xfrm>
              <a:off x="-77273" y="2977783"/>
              <a:ext cx="1082387" cy="430887"/>
            </a:xfrm>
            <a:prstGeom prst="rect">
              <a:avLst/>
            </a:prstGeom>
            <a:noFill/>
          </p:spPr>
          <p:txBody>
            <a:bodyPr wrap="square" rtlCol="0">
              <a:spAutoFit/>
            </a:bodyPr>
            <a:lstStyle/>
            <a:p>
              <a:pPr algn="r"/>
              <a:r>
                <a:rPr lang="fr-FR" sz="1100" dirty="0">
                  <a:solidFill>
                    <a:schemeClr val="tx1">
                      <a:lumMod val="65000"/>
                      <a:lumOff val="35000"/>
                    </a:schemeClr>
                  </a:solidFill>
                </a:rPr>
                <a:t>Degré autonomie</a:t>
              </a:r>
            </a:p>
          </p:txBody>
        </p:sp>
        <p:sp>
          <p:nvSpPr>
            <p:cNvPr id="23" name="ZoneTexte 22"/>
            <p:cNvSpPr txBox="1"/>
            <p:nvPr/>
          </p:nvSpPr>
          <p:spPr>
            <a:xfrm>
              <a:off x="-77273" y="2475057"/>
              <a:ext cx="1082387" cy="430887"/>
            </a:xfrm>
            <a:prstGeom prst="rect">
              <a:avLst/>
            </a:prstGeom>
            <a:noFill/>
          </p:spPr>
          <p:txBody>
            <a:bodyPr wrap="square" rtlCol="0">
              <a:spAutoFit/>
            </a:bodyPr>
            <a:lstStyle/>
            <a:p>
              <a:pPr algn="r"/>
              <a:r>
                <a:rPr lang="fr-FR" sz="1100" dirty="0">
                  <a:solidFill>
                    <a:schemeClr val="tx1">
                      <a:lumMod val="65000"/>
                      <a:lumOff val="35000"/>
                    </a:schemeClr>
                  </a:solidFill>
                </a:rPr>
                <a:t>Degré d’analyse</a:t>
              </a:r>
            </a:p>
          </p:txBody>
        </p:sp>
        <p:sp>
          <p:nvSpPr>
            <p:cNvPr id="24" name="ZoneTexte 23"/>
            <p:cNvSpPr txBox="1"/>
            <p:nvPr/>
          </p:nvSpPr>
          <p:spPr>
            <a:xfrm>
              <a:off x="-77273" y="1983786"/>
              <a:ext cx="1082387" cy="430887"/>
            </a:xfrm>
            <a:prstGeom prst="rect">
              <a:avLst/>
            </a:prstGeom>
            <a:noFill/>
          </p:spPr>
          <p:txBody>
            <a:bodyPr wrap="square" rtlCol="0">
              <a:spAutoFit/>
            </a:bodyPr>
            <a:lstStyle/>
            <a:p>
              <a:pPr algn="r"/>
              <a:r>
                <a:rPr lang="fr-FR" sz="1100" dirty="0">
                  <a:solidFill>
                    <a:schemeClr val="tx1">
                      <a:lumMod val="65000"/>
                      <a:lumOff val="35000"/>
                    </a:schemeClr>
                  </a:solidFill>
                </a:rPr>
                <a:t>Niveau de connaissances</a:t>
              </a:r>
            </a:p>
          </p:txBody>
        </p:sp>
        <p:cxnSp>
          <p:nvCxnSpPr>
            <p:cNvPr id="30" name="Connecteur droit avec flèche 29"/>
            <p:cNvCxnSpPr/>
            <p:nvPr/>
          </p:nvCxnSpPr>
          <p:spPr>
            <a:xfrm>
              <a:off x="926622" y="2203076"/>
              <a:ext cx="243000" cy="0"/>
            </a:xfrm>
            <a:prstGeom prst="straightConnector1">
              <a:avLst/>
            </a:prstGeom>
            <a:ln w="38100" cap="flat" cmpd="sng" algn="ctr">
              <a:solidFill>
                <a:schemeClr val="bg1">
                  <a:lumMod val="6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Connecteur droit avec flèche 30"/>
            <p:cNvCxnSpPr/>
            <p:nvPr/>
          </p:nvCxnSpPr>
          <p:spPr>
            <a:xfrm>
              <a:off x="917909" y="2707106"/>
              <a:ext cx="243000" cy="0"/>
            </a:xfrm>
            <a:prstGeom prst="straightConnector1">
              <a:avLst/>
            </a:prstGeom>
            <a:ln w="38100" cap="flat" cmpd="sng" algn="ctr">
              <a:solidFill>
                <a:schemeClr val="bg1">
                  <a:lumMod val="6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Connecteur droit avec flèche 31"/>
            <p:cNvCxnSpPr/>
            <p:nvPr/>
          </p:nvCxnSpPr>
          <p:spPr>
            <a:xfrm>
              <a:off x="917909" y="3197072"/>
              <a:ext cx="243000" cy="0"/>
            </a:xfrm>
            <a:prstGeom prst="straightConnector1">
              <a:avLst/>
            </a:prstGeom>
            <a:ln w="38100" cap="flat" cmpd="sng" algn="ctr">
              <a:solidFill>
                <a:schemeClr val="bg1">
                  <a:lumMod val="6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pic>
        <p:nvPicPr>
          <p:cNvPr id="27" name="Image 26"/>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25" y="78059"/>
            <a:ext cx="643643" cy="613317"/>
          </a:xfrm>
          <a:prstGeom prst="rect">
            <a:avLst/>
          </a:prstGeom>
        </p:spPr>
      </p:pic>
    </p:spTree>
    <p:extLst>
      <p:ext uri="{BB962C8B-B14F-4D97-AF65-F5344CB8AC3E}">
        <p14:creationId xmlns:p14="http://schemas.microsoft.com/office/powerpoint/2010/main" val="100960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692823" y="49410"/>
            <a:ext cx="7758354" cy="641966"/>
          </a:xfrm>
        </p:spPr>
        <p:txBody>
          <a:bodyPr>
            <a:noAutofit/>
          </a:bodyPr>
          <a:lstStyle/>
          <a:p>
            <a:r>
              <a:rPr lang="fr-FR" dirty="0">
                <a:solidFill>
                  <a:schemeClr val="tx2"/>
                </a:solidFill>
              </a:rPr>
              <a:t>Construire la professionnalité </a:t>
            </a:r>
            <a:br>
              <a:rPr lang="fr-FR" dirty="0">
                <a:solidFill>
                  <a:schemeClr val="tx2"/>
                </a:solidFill>
              </a:rPr>
            </a:br>
            <a:r>
              <a:rPr lang="fr-FR" dirty="0">
                <a:solidFill>
                  <a:schemeClr val="tx2"/>
                </a:solidFill>
              </a:rPr>
              <a:t>DE l’assistant À LA GESTION DES ORGANISATION</a:t>
            </a:r>
          </a:p>
        </p:txBody>
      </p:sp>
      <p:grpSp>
        <p:nvGrpSpPr>
          <p:cNvPr id="3" name="Groupe 2"/>
          <p:cNvGrpSpPr/>
          <p:nvPr/>
        </p:nvGrpSpPr>
        <p:grpSpPr>
          <a:xfrm>
            <a:off x="791580" y="1140724"/>
            <a:ext cx="3600000" cy="3600000"/>
            <a:chOff x="791580" y="1192240"/>
            <a:chExt cx="3348372" cy="3600000"/>
          </a:xfrm>
        </p:grpSpPr>
        <p:sp>
          <p:nvSpPr>
            <p:cNvPr id="4" name="Rectangle à coins arrondis 3"/>
            <p:cNvSpPr/>
            <p:nvPr/>
          </p:nvSpPr>
          <p:spPr>
            <a:xfrm>
              <a:off x="791580" y="1192240"/>
              <a:ext cx="3348372" cy="3600000"/>
            </a:xfrm>
            <a:prstGeom prst="roundRect">
              <a:avLst/>
            </a:prstGeom>
            <a:ln w="38100"/>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600" b="1" dirty="0">
                  <a:solidFill>
                    <a:schemeClr val="accent1"/>
                  </a:solidFill>
                </a:rPr>
                <a:t>Donner des repères professionnels</a:t>
              </a:r>
            </a:p>
            <a:p>
              <a:endParaRPr lang="fr-FR" sz="1350" b="1" dirty="0"/>
            </a:p>
            <a:p>
              <a:endParaRPr lang="fr-FR" sz="1350" b="1" dirty="0"/>
            </a:p>
            <a:p>
              <a:endParaRPr lang="fr-FR" sz="1350" b="1" dirty="0"/>
            </a:p>
            <a:p>
              <a:endParaRPr lang="fr-FR" sz="1350" b="1" dirty="0"/>
            </a:p>
            <a:p>
              <a:pPr marL="285743" indent="-285743">
                <a:buFontTx/>
                <a:buChar char="-"/>
              </a:pPr>
              <a:r>
                <a:rPr lang="fr-FR" sz="1400" dirty="0"/>
                <a:t>Poser son manteau</a:t>
              </a:r>
            </a:p>
            <a:p>
              <a:pPr marL="285743" indent="-285743">
                <a:buFontTx/>
                <a:buChar char="-"/>
              </a:pPr>
              <a:r>
                <a:rPr lang="fr-FR" sz="1400" dirty="0"/>
                <a:t>Saluer </a:t>
              </a:r>
            </a:p>
            <a:p>
              <a:pPr marL="285743" indent="-285743">
                <a:buFontTx/>
                <a:buChar char="-"/>
              </a:pPr>
              <a:r>
                <a:rPr lang="fr-FR" sz="1400" dirty="0"/>
                <a:t>Prendre de l’information sur les panneaux d’affichage</a:t>
              </a:r>
            </a:p>
            <a:p>
              <a:pPr marL="285743" indent="-285743">
                <a:buFontTx/>
                <a:buChar char="-"/>
              </a:pPr>
              <a:r>
                <a:rPr lang="fr-FR" sz="1400" dirty="0"/>
                <a:t>Partager un espace professionnel « phygital » numérique et physique</a:t>
              </a:r>
            </a:p>
            <a:p>
              <a:pPr marL="285743" indent="-285743">
                <a:buFontTx/>
                <a:buChar char="-"/>
              </a:pPr>
              <a:r>
                <a:rPr lang="fr-FR" sz="1400" dirty="0"/>
                <a:t>S’entre-aider</a:t>
              </a:r>
            </a:p>
            <a:p>
              <a:pPr marL="285743" indent="-285743">
                <a:buFontTx/>
                <a:buChar char="-"/>
              </a:pPr>
              <a:r>
                <a:rPr lang="fr-FR" sz="1400" dirty="0"/>
                <a:t>Télétravailler</a:t>
              </a:r>
            </a:p>
            <a:p>
              <a:pPr marL="285743" indent="-285743">
                <a:buFontTx/>
                <a:buChar char="-"/>
              </a:pPr>
              <a:r>
                <a:rPr lang="fr-FR" sz="1400" dirty="0"/>
                <a:t>…</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721" y="1631391"/>
              <a:ext cx="810090" cy="810090"/>
            </a:xfrm>
            <a:prstGeom prst="rect">
              <a:avLst/>
            </a:prstGeom>
          </p:spPr>
        </p:pic>
      </p:grpSp>
      <p:grpSp>
        <p:nvGrpSpPr>
          <p:cNvPr id="7" name="Groupe 6"/>
          <p:cNvGrpSpPr/>
          <p:nvPr/>
        </p:nvGrpSpPr>
        <p:grpSpPr>
          <a:xfrm>
            <a:off x="4851177" y="1140724"/>
            <a:ext cx="3600000" cy="3600000"/>
            <a:chOff x="4572000" y="1278366"/>
            <a:chExt cx="3348000" cy="3600000"/>
          </a:xfrm>
        </p:grpSpPr>
        <p:sp>
          <p:nvSpPr>
            <p:cNvPr id="5" name="Rectangle à coins arrondis 4"/>
            <p:cNvSpPr/>
            <p:nvPr/>
          </p:nvSpPr>
          <p:spPr>
            <a:xfrm>
              <a:off x="4572000" y="1278366"/>
              <a:ext cx="3348000" cy="3600000"/>
            </a:xfrm>
            <a:prstGeom prst="roundRect">
              <a:avLst/>
            </a:prstGeom>
            <a:ln w="38100">
              <a:solidFill>
                <a:srgbClr val="45BE6B"/>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algn="ctr"/>
              <a:r>
                <a:rPr lang="fr-FR" sz="1600" b="1" dirty="0">
                  <a:solidFill>
                    <a:srgbClr val="45BE6B"/>
                  </a:solidFill>
                </a:rPr>
                <a:t>Installer des rituels métiers</a:t>
              </a:r>
            </a:p>
            <a:p>
              <a:endParaRPr lang="fr-FR" sz="1350" b="1" dirty="0"/>
            </a:p>
            <a:p>
              <a:endParaRPr lang="fr-FR" sz="1350" b="1" dirty="0"/>
            </a:p>
            <a:p>
              <a:endParaRPr lang="fr-FR" sz="1350" b="1" dirty="0"/>
            </a:p>
            <a:p>
              <a:r>
                <a:rPr lang="fr-FR" sz="1350" b="1" dirty="0"/>
                <a:t> </a:t>
              </a:r>
            </a:p>
            <a:p>
              <a:pPr marL="285743" indent="-285743">
                <a:buFontTx/>
                <a:buChar char="-"/>
              </a:pPr>
              <a:r>
                <a:rPr lang="fr-FR" sz="1400" dirty="0"/>
                <a:t>Numériques</a:t>
              </a:r>
            </a:p>
            <a:p>
              <a:pPr marL="444500" lvl="1" indent="-92075">
                <a:buClr>
                  <a:srgbClr val="00B050"/>
                </a:buClr>
                <a:buFont typeface="Arial" panose="020B0604020202020204" pitchFamily="34" charset="0"/>
                <a:buChar char="•"/>
              </a:pPr>
              <a:r>
                <a:rPr lang="fr-FR" sz="1400" dirty="0"/>
                <a:t>ouvrir son poste de travail </a:t>
              </a:r>
            </a:p>
            <a:p>
              <a:pPr marL="444500" lvl="1" indent="-92075">
                <a:buClr>
                  <a:srgbClr val="00B050"/>
                </a:buClr>
                <a:buFont typeface="Arial" panose="020B0604020202020204" pitchFamily="34" charset="0"/>
                <a:buChar char="•"/>
              </a:pPr>
              <a:r>
                <a:rPr lang="fr-FR" sz="1400" dirty="0"/>
                <a:t>se loguer sur les applications métiers</a:t>
              </a:r>
            </a:p>
            <a:p>
              <a:pPr marL="444500" lvl="1" indent="-92075">
                <a:buClr>
                  <a:srgbClr val="00B050"/>
                </a:buClr>
                <a:buFont typeface="Arial" panose="020B0604020202020204" pitchFamily="34" charset="0"/>
                <a:buChar char="•"/>
              </a:pPr>
              <a:r>
                <a:rPr lang="fr-FR" sz="1400" dirty="0"/>
                <a:t>gérer ses mots de passe</a:t>
              </a:r>
            </a:p>
            <a:p>
              <a:pPr marL="444500" lvl="1" indent="-92075">
                <a:buClr>
                  <a:srgbClr val="00B050"/>
                </a:buClr>
                <a:buFont typeface="Arial" panose="020B0604020202020204" pitchFamily="34" charset="0"/>
                <a:buChar char="•"/>
              </a:pPr>
              <a:r>
                <a:rPr lang="fr-FR" sz="1400" dirty="0"/>
                <a:t>sauvegarder son travail</a:t>
              </a:r>
            </a:p>
            <a:p>
              <a:pPr marL="444500" lvl="1" indent="-92075">
                <a:buClr>
                  <a:srgbClr val="00B050"/>
                </a:buClr>
                <a:buFont typeface="Arial" panose="020B0604020202020204" pitchFamily="34" charset="0"/>
                <a:buChar char="•"/>
              </a:pPr>
              <a:r>
                <a:rPr lang="fr-FR" sz="1400" dirty="0"/>
                <a:t>fermer son poste de travail</a:t>
              </a:r>
            </a:p>
            <a:p>
              <a:pPr marL="285743" indent="-285743">
                <a:buFontTx/>
                <a:buChar char="-"/>
              </a:pPr>
              <a:r>
                <a:rPr lang="fr-FR" sz="1400" dirty="0"/>
                <a:t>Travailler en temps contraint</a:t>
              </a:r>
            </a:p>
            <a:p>
              <a:pPr marL="285743" indent="-285743">
                <a:buFontTx/>
                <a:buChar char="-"/>
              </a:pPr>
              <a:r>
                <a:rPr lang="fr-FR" sz="1400" dirty="0"/>
                <a:t>Collaborer</a:t>
              </a:r>
            </a:p>
            <a:p>
              <a:pPr marL="285743" indent="-285743">
                <a:buFontTx/>
                <a:buChar char="-"/>
              </a:pPr>
              <a:r>
                <a:rPr lang="fr-FR" sz="1400" dirty="0"/>
                <a:t>Rendre compte</a:t>
              </a:r>
            </a:p>
            <a:p>
              <a:pPr marL="285743" indent="-285743">
                <a:buFontTx/>
                <a:buChar char="-"/>
              </a:pPr>
              <a:r>
                <a:rPr lang="fr-FR" sz="1400" dirty="0"/>
                <a:t>…</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2807" y="1619369"/>
              <a:ext cx="1006387" cy="1006387"/>
            </a:xfrm>
            <a:prstGeom prst="rect">
              <a:avLst/>
            </a:prstGeom>
          </p:spPr>
        </p:pic>
      </p:grpSp>
      <p:pic>
        <p:nvPicPr>
          <p:cNvPr id="10" name="Image 9"/>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25" y="78059"/>
            <a:ext cx="643643" cy="613317"/>
          </a:xfrm>
          <a:prstGeom prst="rect">
            <a:avLst/>
          </a:prstGeom>
        </p:spPr>
      </p:pic>
    </p:spTree>
    <p:extLst>
      <p:ext uri="{BB962C8B-B14F-4D97-AF65-F5344CB8AC3E}">
        <p14:creationId xmlns:p14="http://schemas.microsoft.com/office/powerpoint/2010/main" val="798643546"/>
      </p:ext>
    </p:extLst>
  </p:cSld>
  <p:clrMapOvr>
    <a:masterClrMapping/>
  </p:clrMapOvr>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2.xml><?xml version="1.0" encoding="utf-8"?>
<ds:datastoreItem xmlns:ds="http://schemas.openxmlformats.org/officeDocument/2006/customXml" ds:itemID="{FA2790E1-966A-497A-ABBD-24ECAA34A18E}">
  <ds:schemaRefs>
    <ds:schemaRef ds:uri="http://schemas.microsoft.com/office/2006/documentManagement/types"/>
    <ds:schemaRef ds:uri="d9b8819f-644e-4e2e-bf09-8a76532e681c"/>
    <ds:schemaRef ds:uri="http://purl.org/dc/term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8118</TotalTime>
  <Words>4551</Words>
  <Application>Microsoft Office PowerPoint</Application>
  <PresentationFormat>Affichage à l'écran (16:9)</PresentationFormat>
  <Paragraphs>874</Paragraphs>
  <Slides>45</Slides>
  <Notes>25</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45</vt:i4>
      </vt:variant>
    </vt:vector>
  </HeadingPairs>
  <TitlesOfParts>
    <vt:vector size="57" baseType="lpstr">
      <vt:lpstr>Arial</vt:lpstr>
      <vt:lpstr>Arial Italic</vt:lpstr>
      <vt:lpstr>Arial Narrow</vt:lpstr>
      <vt:lpstr>Bahnschrift SemiBold Condensed</vt:lpstr>
      <vt:lpstr>Calibri</vt:lpstr>
      <vt:lpstr>Forte</vt:lpstr>
      <vt:lpstr>Symbol</vt:lpstr>
      <vt:lpstr>Times New Roman</vt:lpstr>
      <vt:lpstr>Wingdings</vt:lpstr>
      <vt:lpstr>page de presentation et de partie</vt:lpstr>
      <vt:lpstr>page de sous-partie</vt:lpstr>
      <vt:lpstr>pages de contenus</vt:lpstr>
      <vt:lpstr>L’environnement du bac professionnel AGOrA pour construire la professionnalité de l’élève </vt:lpstr>
      <vt:lpstr>Au sommaire</vt:lpstr>
      <vt:lpstr>1ère partie</vt:lpstr>
      <vt:lpstr>Professionnalité vs Professionnalisation Gestes professionnels</vt:lpstr>
      <vt:lpstr>Organiser les apprentissages dans une progression spiralaire</vt:lpstr>
      <vt:lpstr>Graduer l’apport des savoirs associés  sur le cycle de formation</vt:lpstr>
      <vt:lpstr>Mettre en place les outils de la progression spiralaire</vt:lpstr>
      <vt:lpstr>ÉvaluER par profil à l’aide des paliers de la compétence</vt:lpstr>
      <vt:lpstr>Construire la professionnalité  DE l’assistant À LA GESTION DES ORGANISATION</vt:lpstr>
      <vt:lpstr>Installer des Repères en formation au service de la professionnalisation de l’élève</vt:lpstr>
      <vt:lpstr>Installer des Repères en formation au service de la professionnalisation de l’élève</vt:lpstr>
      <vt:lpstr>Installer des Repères en formation au service de la professionnalisation de l’élève</vt:lpstr>
      <vt:lpstr>Installer des Repères en formation au service de la professionnalisation de l’élève</vt:lpstr>
      <vt:lpstr>Installer des Repères en formation au service de la professionnalisation de l’élève</vt:lpstr>
      <vt:lpstr>Installer des Repères en formation au service de la professionnalisation de l’élève</vt:lpstr>
      <vt:lpstr>2ème Partie</vt:lpstr>
      <vt:lpstr>Organiser Un espace professionnel « phygital »</vt:lpstr>
      <vt:lpstr>Présentation PowerPoint</vt:lpstr>
      <vt:lpstr>Espace professionnel – simulateur administratif</vt:lpstr>
      <vt:lpstr>Organiser Un espace professionnel « phygital »</vt:lpstr>
      <vt:lpstr>Le système d’information de l’organisation  L’espace professionnel numérique</vt:lpstr>
      <vt:lpstr>Le système d’information de l’organisation  L’espace professionnel numérique</vt:lpstr>
      <vt:lpstr>Le système d’information de l’établissement de formation :   des outils professionnels non intégrés</vt:lpstr>
      <vt:lpstr>Le système d’information de l’établissement de formation :   des outils professionnels non intégrés</vt:lpstr>
      <vt:lpstr>Le système d’information de l’établissement de formation :   des outils professionnels non intégrés</vt:lpstr>
      <vt:lpstr>Le système d’information de l’établissement de formation :   des outils professionnels non intégrés</vt:lpstr>
      <vt:lpstr>Le système d’information de l’établissement de formation :   des outils professionnels non intégrés</vt:lpstr>
      <vt:lpstr>Le système d’information de l’établissement de formation :   des outils professionnels non intégrés</vt:lpstr>
      <vt:lpstr>le système d’information du centre de formation :  un espace professionnel numérique…  </vt:lpstr>
      <vt:lpstr>le système d’information du centre de formation :  un espace professionnel numérique </vt:lpstr>
      <vt:lpstr>le système d’information du centre de formation :  un espace professionnel numérique </vt:lpstr>
      <vt:lpstr>le système d’information du centre de formation :  un espace professionnel numérique </vt:lpstr>
      <vt:lpstr>Offre « pgi » disponible actuellement</vt:lpstr>
      <vt:lpstr>LES Équipements multimédia connectés aux réseaux (extrait du référentiel)</vt:lpstr>
      <vt:lpstr>VISER LA CERTIFICATION DES compétences  numériques transversales PIX</vt:lpstr>
      <vt:lpstr>Mettre en lien Pix et AGOrA  Bloc 1 : Gérer des relations avec les clients, les usagers et les adhérents</vt:lpstr>
      <vt:lpstr>Présentation PowerPoint</vt:lpstr>
      <vt:lpstr>3ème partie…</vt:lpstr>
      <vt:lpstr>La stratégie de développement professionnel  des enseignants à « re »penser </vt:lpstr>
      <vt:lpstr>La stratégie de développement professionnel  des enseignants à « re »penser </vt:lpstr>
      <vt:lpstr>Accompagner le développement des compétences professionnelles de l’enseignant</vt:lpstr>
      <vt:lpstr>Accompagner le développement des compétences professionnelles de l’enseignant</vt:lpstr>
      <vt:lpstr>Ressources nationales</vt:lpstr>
      <vt:lpstr>Autres Ressources nationales</vt:lpstr>
      <vt:lpstr>Mutualisation des ressources académiques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Matrice IGAENR 2018</dc:title>
  <dc:creator>Administrateur MEN</dc:creator>
  <cp:lastModifiedBy>fabienne mauri</cp:lastModifiedBy>
  <cp:revision>287</cp:revision>
  <cp:lastPrinted>2015-02-04T16:19:06Z</cp:lastPrinted>
  <dcterms:created xsi:type="dcterms:W3CDTF">2015-02-04T10:43:31Z</dcterms:created>
  <dcterms:modified xsi:type="dcterms:W3CDTF">2020-06-11T17:19:44Z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