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3"/>
  </p:notesMasterIdLst>
  <p:sldIdLst>
    <p:sldId id="333" r:id="rId5"/>
    <p:sldId id="352" r:id="rId6"/>
    <p:sldId id="353" r:id="rId7"/>
    <p:sldId id="354" r:id="rId8"/>
    <p:sldId id="355" r:id="rId9"/>
    <p:sldId id="356" r:id="rId10"/>
    <p:sldId id="357" r:id="rId11"/>
    <p:sldId id="358" r:id="rId1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ÉRATEURS" id="{0B896E98-F45E-4768-8620-EDDF394BE181}">
          <p14:sldIdLst>
            <p14:sldId id="333"/>
            <p14:sldId id="352"/>
            <p14:sldId id="353"/>
            <p14:sldId id="354"/>
            <p14:sldId id="355"/>
            <p14:sldId id="356"/>
            <p14:sldId id="357"/>
            <p14:sldId id="358"/>
          </p14:sldIdLst>
        </p14:section>
        <p14:section name="MÉTHODOLOGIE" id="{EB03BDE6-D677-4574-A7BF-9721F91BDEB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SSAL Dominique" initials="VD" lastIdx="7" clrIdx="0">
    <p:extLst>
      <p:ext uri="{19B8F6BF-5375-455C-9EA6-DF929625EA0E}">
        <p15:presenceInfo xmlns:p15="http://schemas.microsoft.com/office/powerpoint/2012/main" userId="VASSAL Dominique" providerId="None"/>
      </p:ext>
    </p:extLst>
  </p:cmAuthor>
  <p:cmAuthor id="2" name="mmazoyer2" initials="MyM" lastIdx="1" clrIdx="1">
    <p:extLst>
      <p:ext uri="{19B8F6BF-5375-455C-9EA6-DF929625EA0E}">
        <p15:presenceInfo xmlns:p15="http://schemas.microsoft.com/office/powerpoint/2012/main" userId="d0bf6b0170908e0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D91"/>
    <a:srgbClr val="397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46"/>
    <p:restoredTop sz="81171" autoAdjust="0"/>
  </p:normalViewPr>
  <p:slideViewPr>
    <p:cSldViewPr showGuides="1">
      <p:cViewPr varScale="1">
        <p:scale>
          <a:sx n="119" d="100"/>
          <a:sy n="119" d="100"/>
        </p:scale>
        <p:origin x="1926" y="10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09/12/2020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12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4283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857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85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275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752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78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  <a:prstGeom prst="rect">
            <a:avLst/>
          </a:prstGeom>
        </p:spPr>
        <p:txBody>
          <a:bodyPr anchor="b" anchorCtr="0"/>
          <a:lstStyle>
            <a:lvl1pPr>
              <a:defRPr sz="11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dirty="0" smtClean="0"/>
              <a:t>Inspection générale de l’éducation,</a:t>
            </a:r>
            <a:br>
              <a:rPr lang="fr-FR" dirty="0" smtClean="0"/>
            </a:br>
            <a:r>
              <a:rPr lang="fr-FR" dirty="0" smtClean="0"/>
              <a:t>du sport et de la recherche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7176BF8-0E9B-6545-8201-9FD5D1F6C5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528" y="177075"/>
            <a:ext cx="3135919" cy="2844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52A0ED1-3FEF-0A43-8552-58B203600D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44208" y="544975"/>
            <a:ext cx="2016224" cy="12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7434000" y="4796511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D506F14-ED0D-7542-8543-B7C07D5940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6496" y="360000"/>
            <a:ext cx="1737504" cy="107621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87260C3-EF3A-0B48-9C85-9F85D7A88D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0000" y="180000"/>
            <a:ext cx="158780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627534"/>
            <a:ext cx="8424000" cy="375606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11943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12107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12107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03848" y="1862349"/>
            <a:ext cx="2555776" cy="206773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627534"/>
            <a:ext cx="8424000" cy="375606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4" y="1103312"/>
            <a:ext cx="7881937" cy="3449241"/>
          </a:xfrm>
        </p:spPr>
        <p:txBody>
          <a:bodyPr/>
          <a:lstStyle>
            <a:lvl1pPr marL="133350" marR="0" indent="-1333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470297" marR="0" indent="-127397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470297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470297" marR="0" indent="1333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604838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5914F86B-511E-4300-96F0-DDA9BFFD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3" y="4793183"/>
            <a:ext cx="611921" cy="273844"/>
          </a:xfrm>
          <a:prstGeom prst="rect">
            <a:avLst/>
          </a:prstGeom>
        </p:spPr>
        <p:txBody>
          <a:bodyPr/>
          <a:lstStyle>
            <a:lvl1pPr>
              <a:defRPr sz="105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98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55903" y="4793183"/>
            <a:ext cx="611921" cy="273844"/>
          </a:xfrm>
          <a:prstGeom prst="rect">
            <a:avLst/>
          </a:prstGeom>
        </p:spPr>
        <p:txBody>
          <a:bodyPr/>
          <a:lstStyle>
            <a:lvl1pPr>
              <a:defRPr sz="105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4" y="1102034"/>
            <a:ext cx="7881937" cy="3298031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5396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611968"/>
            <a:ext cx="8424000" cy="3756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059582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433999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C9F8281-E0B1-E740-BC5A-01ADDF3A651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98001" y="179999"/>
            <a:ext cx="593680" cy="36772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1F3959E-B020-EA40-896C-0471D92513A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88000" y="108000"/>
            <a:ext cx="555733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814" r:id="rId6"/>
    <p:sldLayoutId id="2147483815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endParaRPr lang="fr-FR" sz="42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23528" y="1779662"/>
            <a:ext cx="8424000" cy="2077200"/>
          </a:xfrm>
        </p:spPr>
        <p:txBody>
          <a:bodyPr/>
          <a:lstStyle/>
          <a:p>
            <a:r>
              <a:rPr lang="fr-FR" sz="3200" dirty="0" smtClean="0"/>
              <a:t>Présentation du baccalauréat professionnel </a:t>
            </a:r>
            <a:r>
              <a:rPr lang="fr-FR" sz="3200" cap="none" dirty="0" err="1" smtClean="0">
                <a:solidFill>
                  <a:srgbClr val="FF0000"/>
                </a:solidFill>
              </a:rPr>
              <a:t>AGoRA</a:t>
            </a:r>
            <a:endParaRPr lang="fr-FR" sz="3200" cap="none" dirty="0">
              <a:solidFill>
                <a:srgbClr val="FF0000"/>
              </a:solidFill>
            </a:endParaRPr>
          </a:p>
          <a:p>
            <a:r>
              <a:rPr lang="fr-FR" sz="2000" cap="none" dirty="0"/>
              <a:t>Assistance à la gestion des organisations </a:t>
            </a:r>
            <a:r>
              <a:rPr lang="fr-FR" sz="2000" cap="none" dirty="0" smtClean="0"/>
              <a:t>et </a:t>
            </a:r>
            <a:r>
              <a:rPr lang="fr-FR" sz="2000" cap="none" dirty="0"/>
              <a:t>de leurs </a:t>
            </a:r>
            <a:r>
              <a:rPr lang="fr-FR" sz="2000" cap="none" dirty="0" smtClean="0"/>
              <a:t>activités</a:t>
            </a:r>
          </a:p>
          <a:p>
            <a:endParaRPr lang="fr-FR" sz="2000" cap="none" dirty="0"/>
          </a:p>
          <a:p>
            <a:r>
              <a:rPr lang="fr-FR" sz="2000" cap="none" dirty="0">
                <a:solidFill>
                  <a:srgbClr val="FF0000"/>
                </a:solidFill>
              </a:rPr>
              <a:t>Franck </a:t>
            </a:r>
            <a:r>
              <a:rPr lang="fr-FR" sz="2000" cap="none" dirty="0" err="1">
                <a:solidFill>
                  <a:srgbClr val="FF0000"/>
                </a:solidFill>
              </a:rPr>
              <a:t>Brillet</a:t>
            </a:r>
            <a:r>
              <a:rPr lang="fr-FR" sz="2000" cap="none" dirty="0">
                <a:solidFill>
                  <a:srgbClr val="FF0000"/>
                </a:solidFill>
              </a:rPr>
              <a:t> et Alain </a:t>
            </a:r>
            <a:r>
              <a:rPr lang="fr-FR" sz="2000" cap="none" dirty="0" err="1">
                <a:solidFill>
                  <a:srgbClr val="FF0000"/>
                </a:solidFill>
              </a:rPr>
              <a:t>Henriet</a:t>
            </a:r>
            <a:r>
              <a:rPr lang="fr-FR" sz="2000" cap="none" dirty="0">
                <a:solidFill>
                  <a:srgbClr val="FF0000"/>
                </a:solidFill>
              </a:rPr>
              <a:t> </a:t>
            </a:r>
          </a:p>
          <a:p>
            <a:r>
              <a:rPr lang="fr-FR" sz="2000" cap="none" dirty="0"/>
              <a:t>Inspecteurs généraux de l’éducation, du sport et de la recherche</a:t>
            </a:r>
            <a:endParaRPr lang="fr-FR" sz="2000" cap="none" dirty="0"/>
          </a:p>
        </p:txBody>
      </p:sp>
      <p:sp>
        <p:nvSpPr>
          <p:cNvPr id="2" name="ZoneTexte 1"/>
          <p:cNvSpPr txBox="1"/>
          <p:nvPr/>
        </p:nvSpPr>
        <p:spPr>
          <a:xfrm>
            <a:off x="5364088" y="4587974"/>
            <a:ext cx="362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397AC8"/>
                </a:solidFill>
                <a:latin typeface="Arial Narrow" panose="020B0606020202030204" pitchFamily="34" charset="0"/>
              </a:rPr>
              <a:t>PNF BAC PROFESSIONEL </a:t>
            </a:r>
            <a:r>
              <a:rPr lang="fr-FR" sz="1200" b="1" dirty="0" err="1" smtClean="0">
                <a:solidFill>
                  <a:srgbClr val="397AC8"/>
                </a:solidFill>
                <a:latin typeface="Arial Narrow" panose="020B0606020202030204" pitchFamily="34" charset="0"/>
              </a:rPr>
              <a:t>AGOrA</a:t>
            </a:r>
            <a:r>
              <a:rPr lang="fr-FR" sz="1200" b="1" dirty="0" smtClean="0">
                <a:solidFill>
                  <a:srgbClr val="397AC8"/>
                </a:solidFill>
                <a:latin typeface="Arial Narrow" panose="020B0606020202030204" pitchFamily="34" charset="0"/>
              </a:rPr>
              <a:t> </a:t>
            </a:r>
            <a:r>
              <a:rPr lang="fr-FR" sz="1200" dirty="0" smtClean="0">
                <a:solidFill>
                  <a:srgbClr val="397AC8"/>
                </a:solidFill>
                <a:latin typeface="Arial Narrow" panose="020B0606020202030204" pitchFamily="34" charset="0"/>
              </a:rPr>
              <a:t>– Décembre 2020</a:t>
            </a:r>
          </a:p>
        </p:txBody>
      </p:sp>
    </p:spTree>
    <p:extLst>
      <p:ext uri="{BB962C8B-B14F-4D97-AF65-F5344CB8AC3E}">
        <p14:creationId xmlns:p14="http://schemas.microsoft.com/office/powerpoint/2010/main" val="51542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C755C-5AB3-482E-9110-30ED4342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755984"/>
            <a:ext cx="8424000" cy="375606"/>
          </a:xfrm>
        </p:spPr>
        <p:txBody>
          <a:bodyPr>
            <a:normAutofit fontScale="90000"/>
          </a:bodyPr>
          <a:lstStyle/>
          <a:p>
            <a:r>
              <a:rPr lang="fr-FR" sz="2400" cap="all" dirty="0"/>
              <a:t>Le </a:t>
            </a:r>
            <a:r>
              <a:rPr lang="fr-FR" sz="2400" cap="all" dirty="0">
                <a:solidFill>
                  <a:srgbClr val="FF0000"/>
                </a:solidFill>
              </a:rPr>
              <a:t>dispositif de formation </a:t>
            </a:r>
            <a:r>
              <a:rPr lang="fr-FR" sz="2400" cap="all" dirty="0"/>
              <a:t>sur l’accompagnement de la mise en œuvre du </a:t>
            </a:r>
            <a:r>
              <a:rPr lang="fr-FR" sz="2400" cap="all" dirty="0" smtClean="0"/>
              <a:t>bac </a:t>
            </a:r>
            <a:r>
              <a:rPr lang="fr-FR" sz="2400" cap="all" dirty="0"/>
              <a:t>pro </a:t>
            </a:r>
            <a:r>
              <a:rPr lang="fr-FR" sz="2400" dirty="0" err="1" smtClean="0"/>
              <a:t>AGOrA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9C45F8E0-BDA5-4D24-8C04-9A1F4D44B2FD}"/>
              </a:ext>
            </a:extLst>
          </p:cNvPr>
          <p:cNvSpPr txBox="1">
            <a:spLocks/>
          </p:cNvSpPr>
          <p:nvPr/>
        </p:nvSpPr>
        <p:spPr>
          <a:xfrm>
            <a:off x="467544" y="1760828"/>
            <a:ext cx="1734029" cy="154305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51435" tIns="25718" rIns="51435" bIns="25718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342900">
              <a:defRPr/>
            </a:pPr>
            <a:r>
              <a:rPr lang="fr-FR" sz="1500" b="1" dirty="0">
                <a:solidFill>
                  <a:prstClr val="white"/>
                </a:solidFill>
                <a:latin typeface="Calibri"/>
              </a:rPr>
              <a:t>LA FORMATION</a:t>
            </a:r>
          </a:p>
          <a:p>
            <a:pPr algn="ctr" defTabSz="342900">
              <a:defRPr/>
            </a:pPr>
            <a:endParaRPr lang="fr-FR" sz="1500" b="1" dirty="0">
              <a:solidFill>
                <a:prstClr val="white"/>
              </a:solidFill>
              <a:latin typeface="Calibri"/>
            </a:endParaRPr>
          </a:p>
          <a:p>
            <a:pPr algn="ctr" defTabSz="342900">
              <a:defRPr/>
            </a:pPr>
            <a:r>
              <a:rPr lang="fr-FR" sz="1350" b="1" dirty="0" err="1">
                <a:solidFill>
                  <a:prstClr val="white"/>
                </a:solidFill>
                <a:latin typeface="Calibri"/>
              </a:rPr>
              <a:t>Webconf</a:t>
            </a:r>
            <a:r>
              <a:rPr lang="fr-FR" sz="1350" b="1" dirty="0">
                <a:solidFill>
                  <a:prstClr val="white"/>
                </a:solidFill>
                <a:latin typeface="Calibri"/>
              </a:rPr>
              <a:t>/PNF</a:t>
            </a:r>
            <a:endParaRPr lang="en-US" sz="135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F3CFDF7A-602B-4D0F-A66B-0713F92B0732}"/>
              </a:ext>
            </a:extLst>
          </p:cNvPr>
          <p:cNvSpPr txBox="1">
            <a:spLocks/>
          </p:cNvSpPr>
          <p:nvPr/>
        </p:nvSpPr>
        <p:spPr>
          <a:xfrm>
            <a:off x="2575437" y="3009658"/>
            <a:ext cx="6208561" cy="1938356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>
            <a:defPPr>
              <a:defRPr lang="fr-FR"/>
            </a:defPPr>
            <a:lvl1pPr marL="177800" indent="-177800">
              <a:spcBef>
                <a:spcPct val="20000"/>
              </a:spcBef>
              <a:buSzPct val="100000"/>
              <a:buFont typeface="Arial"/>
              <a:buChar char="■"/>
              <a:defRPr sz="2400">
                <a:solidFill>
                  <a:srgbClr val="683086"/>
                </a:solidFill>
              </a:defRPr>
            </a:lvl1pPr>
            <a:lvl2pPr marL="627063" indent="-169863">
              <a:spcBef>
                <a:spcPct val="20000"/>
              </a:spcBef>
              <a:buClr>
                <a:srgbClr val="683086"/>
              </a:buClr>
              <a:buFont typeface="Arial Italic"/>
              <a:buChar char="■"/>
              <a:defRPr sz="1500"/>
            </a:lvl2pPr>
            <a:lvl3pPr marL="627063" indent="0">
              <a:spcBef>
                <a:spcPct val="20000"/>
              </a:spcBef>
              <a:buFont typeface="Arial"/>
              <a:buNone/>
              <a:defRPr sz="1500"/>
            </a:lvl3pPr>
            <a:lvl4pPr marL="627063" indent="177800">
              <a:spcBef>
                <a:spcPct val="20000"/>
              </a:spcBef>
              <a:buClr>
                <a:srgbClr val="683086"/>
              </a:buClr>
              <a:buFont typeface="Arial"/>
              <a:buChar char="–"/>
              <a:defRPr sz="1100"/>
            </a:lvl4pPr>
            <a:lvl5pPr marL="806450" indent="0">
              <a:spcBef>
                <a:spcPct val="20000"/>
              </a:spcBef>
              <a:buFont typeface="Arial"/>
              <a:buNone/>
              <a:defRPr sz="11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lvl="0"/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Web-conférence</a:t>
            </a:r>
            <a:r>
              <a:rPr lang="fr-F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n°1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26 mai 2020 : référentiel des activités, référentiel des compétences, ressources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pédagogiques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Web-conférence n°2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 juin 2020 : environnement numérique, environnement comptable, ressources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pédagogiques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33350" indent="-133350" defTabSz="342900">
              <a:defRPr/>
            </a:pPr>
            <a:r>
              <a:rPr lang="fr-F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Web-conférence </a:t>
            </a:r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n°3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 décembre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2020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évaluation/certification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33350" indent="-133350" defTabSz="342900">
              <a:defRPr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Web-conférence n°4 </a:t>
            </a:r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2021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Image 8" descr="Une image contenant personne, photo, homme, groupe&#10;&#10;Description générée automatiquement">
            <a:extLst>
              <a:ext uri="{FF2B5EF4-FFF2-40B4-BE49-F238E27FC236}">
                <a16:creationId xmlns:a16="http://schemas.microsoft.com/office/drawing/2014/main" id="{64630C31-6B31-4013-9274-F11FBD9E2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1616812"/>
            <a:ext cx="4021238" cy="1210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28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100" dirty="0"/>
              <a:t>SOMMAIRE DE LA WEBCONF 3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3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403648" y="1258504"/>
            <a:ext cx="6077373" cy="3519440"/>
          </a:xfrm>
        </p:spPr>
        <p:txBody>
          <a:bodyPr>
            <a:normAutofit/>
          </a:bodyPr>
          <a:lstStyle/>
          <a:p>
            <a:pPr marL="342900" indent="-342900" algn="just">
              <a:buClr>
                <a:srgbClr val="FF0000"/>
              </a:buClr>
              <a:buSzPct val="120000"/>
              <a:buFont typeface="+mj-lt"/>
              <a:buAutoNum type="arabicPeriod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référentiel </a:t>
            </a: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d’évaluation du bac pro </a:t>
            </a:r>
            <a:r>
              <a:rPr lang="fr-FR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AGOrA</a:t>
            </a:r>
            <a:endParaRPr lang="fr-FR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36947" lvl="1" indent="0" algn="just">
              <a:buClr>
                <a:srgbClr val="FF0000"/>
              </a:buClr>
              <a:buSzPct val="120000"/>
              <a:buNone/>
            </a:pPr>
            <a:r>
              <a:rPr lang="fr-FR" sz="1800" dirty="0">
                <a:solidFill>
                  <a:srgbClr val="FF0000"/>
                </a:solidFill>
              </a:rPr>
              <a:t>1.1</a:t>
            </a:r>
            <a:r>
              <a:rPr lang="fr-FR" sz="1800" dirty="0"/>
              <a:t> </a:t>
            </a:r>
            <a:r>
              <a:rPr lang="fr-FR" sz="1800" dirty="0"/>
              <a:t>Les unités constitutives du diplôme</a:t>
            </a:r>
          </a:p>
          <a:p>
            <a:pPr marL="336947" lvl="1" indent="0" algn="just">
              <a:buClr>
                <a:srgbClr val="FF0000"/>
              </a:buClr>
              <a:buSzPct val="120000"/>
              <a:buNone/>
            </a:pPr>
            <a:r>
              <a:rPr lang="fr-FR" sz="1800" dirty="0">
                <a:solidFill>
                  <a:srgbClr val="FF0000"/>
                </a:solidFill>
              </a:rPr>
              <a:t>1.2</a:t>
            </a:r>
            <a:r>
              <a:rPr lang="fr-FR" sz="1800" dirty="0"/>
              <a:t> La place particulière de l’évaluation du chef d’œuvre </a:t>
            </a:r>
          </a:p>
          <a:p>
            <a:pPr marL="336947" lvl="1" indent="0" algn="just">
              <a:buClr>
                <a:srgbClr val="FF0000"/>
              </a:buClr>
              <a:buSzPct val="120000"/>
              <a:buNone/>
            </a:pPr>
            <a:r>
              <a:rPr lang="fr-FR" sz="1800" dirty="0">
                <a:solidFill>
                  <a:srgbClr val="FF0000"/>
                </a:solidFill>
              </a:rPr>
              <a:t>1.3</a:t>
            </a:r>
            <a:r>
              <a:rPr lang="fr-FR" sz="1800" dirty="0"/>
              <a:t> Les épreuves relevant des unités professionnelles</a:t>
            </a:r>
            <a:endParaRPr lang="fr-FR" sz="1800" dirty="0"/>
          </a:p>
          <a:p>
            <a:pPr marL="342900" indent="-342900" algn="just">
              <a:buClr>
                <a:srgbClr val="FF0000"/>
              </a:buClr>
              <a:buSzPct val="120000"/>
              <a:buFont typeface="+mj-lt"/>
              <a:buAutoNum type="arabicPeriod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L’ évaluation des PFMP</a:t>
            </a: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fr-FR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Clr>
                <a:srgbClr val="FF0000"/>
              </a:buClr>
              <a:buSzPct val="120000"/>
              <a:buFont typeface="+mj-lt"/>
              <a:buAutoNum type="arabicPeriod" startAt="3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suivi des acquis d’apprentissage</a:t>
            </a:r>
          </a:p>
          <a:p>
            <a:pPr marL="342900" indent="-342900" algn="just">
              <a:buClr>
                <a:srgbClr val="FF0000"/>
              </a:buClr>
              <a:buSzPct val="120000"/>
              <a:buFont typeface="+mj-lt"/>
              <a:buAutoNum type="arabicPeriod" startAt="3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famille de métiers GATL en seconde</a:t>
            </a:r>
            <a:endParaRPr lang="fr-FR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36947" lvl="1" indent="0" algn="just">
              <a:buClr>
                <a:srgbClr val="FF0000"/>
              </a:buClr>
              <a:buSzPct val="120000"/>
              <a:buNone/>
            </a:pPr>
            <a:endParaRPr lang="fr-FR" sz="1500" dirty="0">
              <a:solidFill>
                <a:srgbClr val="6E008E"/>
              </a:solidFill>
            </a:endParaRPr>
          </a:p>
          <a:p>
            <a:pPr marL="342900" indent="-342900" algn="just">
              <a:buClr>
                <a:srgbClr val="FF0000"/>
              </a:buClr>
              <a:buSzPct val="120000"/>
              <a:buFont typeface="+mj-lt"/>
              <a:buAutoNum type="arabicPeriod" startAt="3"/>
            </a:pPr>
            <a:endParaRPr lang="fr-FR" sz="1650" b="1" dirty="0">
              <a:solidFill>
                <a:srgbClr val="6E00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50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100" dirty="0"/>
              <a:t>LE RÉFÉRENTIEL D</a:t>
            </a:r>
            <a:r>
              <a:rPr lang="fr-FR" sz="2100" dirty="0" smtClean="0"/>
              <a:t>’ÉVALUATION </a:t>
            </a:r>
            <a:r>
              <a:rPr lang="fr-FR" sz="2100" dirty="0"/>
              <a:t>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4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27584" y="1130658"/>
            <a:ext cx="5544616" cy="3519440"/>
          </a:xfrm>
        </p:spPr>
        <p:txBody>
          <a:bodyPr>
            <a:normAutofit/>
          </a:bodyPr>
          <a:lstStyle/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800" b="1" dirty="0">
                <a:solidFill>
                  <a:srgbClr val="FF0000"/>
                </a:solidFill>
              </a:rPr>
              <a:t>1.1 Les unités constitutives du diplôme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U11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Économie-droit 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2019)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U12. Mathématiques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2019 et du 3 février 2020)</a:t>
            </a:r>
          </a:p>
          <a:p>
            <a:pPr marL="88900" indent="-7938" algn="just"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Unités professionnelles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18 février 2020 portant création du bac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AGOrA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U2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Étude de situations professionnelles liées à l’organisation et au suivi de l’activité de production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U31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Gestion des relations avec les clients, les usagers et les adhérents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U32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Administration du personnel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U33. PSE </a:t>
            </a: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2019 et du 3 février 2020)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  <a:buFontTx/>
              <a:buChar char="-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033671" y="228371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b="1" dirty="0" smtClean="0">
                <a:solidFill>
                  <a:schemeClr val="bg2"/>
                </a:solidFill>
              </a:rPr>
              <a:t>12 unités</a:t>
            </a:r>
          </a:p>
          <a:p>
            <a:pPr marL="0" lvl="1" algn="ctr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b="1" dirty="0" smtClean="0">
                <a:solidFill>
                  <a:schemeClr val="bg2"/>
                </a:solidFill>
              </a:rPr>
              <a:t> </a:t>
            </a:r>
            <a:r>
              <a:rPr lang="fr-FR" b="1" dirty="0">
                <a:solidFill>
                  <a:schemeClr val="bg2"/>
                </a:solidFill>
              </a:rPr>
              <a:t>obligatoires</a:t>
            </a:r>
            <a:endParaRPr lang="fr-FR" sz="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9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100" dirty="0"/>
              <a:t>LE RÉFÉRENTIEL </a:t>
            </a:r>
            <a:r>
              <a:rPr lang="fr-FR" sz="2100" dirty="0" smtClean="0"/>
              <a:t>D’ÉVALUATION </a:t>
            </a:r>
            <a:r>
              <a:rPr lang="fr-FR" sz="2100" dirty="0"/>
              <a:t>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5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11560" y="1130658"/>
            <a:ext cx="7151513" cy="3519440"/>
          </a:xfrm>
        </p:spPr>
        <p:txBody>
          <a:bodyPr>
            <a:normAutofit/>
          </a:bodyPr>
          <a:lstStyle/>
          <a:p>
            <a:pPr marL="285750" indent="-2857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Unités de langues vivantes : U41. LV1 et U42. LV2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2019)</a:t>
            </a:r>
          </a:p>
          <a:p>
            <a:pPr marL="285750" indent="-2857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U51. Français et U52. HG-EMC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2019 et du 3 février 2020)</a:t>
            </a:r>
          </a:p>
          <a:p>
            <a:pPr marL="285750" indent="-2857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U6. Arts appliqués et cultures artistiques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2019)</a:t>
            </a:r>
          </a:p>
          <a:p>
            <a:pPr marL="285750" indent="-2857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U7. EPS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2019)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600" dirty="0">
              <a:solidFill>
                <a:schemeClr val="tx1"/>
              </a:solidFill>
            </a:endParaRP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800" b="1" dirty="0">
                <a:solidFill>
                  <a:srgbClr val="6E008E"/>
                </a:solidFill>
              </a:rPr>
              <a:t>	</a:t>
            </a:r>
            <a:r>
              <a:rPr lang="fr-FR" sz="1800" b="1" dirty="0">
                <a:solidFill>
                  <a:schemeClr val="bg2"/>
                </a:solidFill>
              </a:rPr>
              <a:t>Trois unités facultatives</a:t>
            </a:r>
          </a:p>
          <a:p>
            <a:pPr marL="285750" lvl="1" indent="-285750" algn="just">
              <a:spcBef>
                <a:spcPts val="0"/>
              </a:spcBef>
              <a:spcAft>
                <a:spcPts val="500"/>
              </a:spcAft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/>
              <a:t>LV </a:t>
            </a:r>
            <a:r>
              <a:rPr lang="fr-FR" sz="1600" dirty="0"/>
              <a:t>(arrêté du 3 avril 2019</a:t>
            </a:r>
            <a:r>
              <a:rPr lang="fr-FR" sz="1600" dirty="0"/>
              <a:t>), </a:t>
            </a:r>
            <a:endParaRPr lang="fr-FR" sz="1600" dirty="0" smtClean="0"/>
          </a:p>
          <a:p>
            <a:pPr marL="285750" lvl="1" indent="-285750" algn="just">
              <a:spcBef>
                <a:spcPts val="0"/>
              </a:spcBef>
              <a:spcAft>
                <a:spcPts val="500"/>
              </a:spcAft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 smtClean="0"/>
              <a:t>Mobilité </a:t>
            </a:r>
            <a:r>
              <a:rPr lang="fr-FR" sz="1600" dirty="0"/>
              <a:t>(arrêté du 30 août 2019) </a:t>
            </a:r>
          </a:p>
          <a:p>
            <a:pPr marL="285750" lvl="1" indent="-285750" algn="just">
              <a:spcBef>
                <a:spcPts val="0"/>
              </a:spcBef>
              <a:spcAft>
                <a:spcPts val="500"/>
              </a:spcAft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 smtClean="0"/>
              <a:t>EPS </a:t>
            </a:r>
            <a:r>
              <a:rPr lang="fr-FR" sz="1600" dirty="0"/>
              <a:t>(arrêté du 3 avril </a:t>
            </a:r>
            <a:r>
              <a:rPr lang="fr-FR" sz="1600" dirty="0"/>
              <a:t>2019)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400" dirty="0"/>
              <a:t>Nota : un candidat ne peut choisir qu’une ou deux UF</a:t>
            </a:r>
            <a:endParaRPr lang="fr-FR" sz="1400" dirty="0"/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  <a:buFontTx/>
              <a:buChar char="-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23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9" y="755984"/>
            <a:ext cx="8424000" cy="375606"/>
          </a:xfrm>
        </p:spPr>
        <p:txBody>
          <a:bodyPr>
            <a:normAutofit/>
          </a:bodyPr>
          <a:lstStyle/>
          <a:p>
            <a:r>
              <a:rPr lang="fr-FR" sz="2100" dirty="0"/>
              <a:t>LE RÉFÉRENTIEL d’ÉVALUATION 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6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83568" y="1212550"/>
            <a:ext cx="7560840" cy="3231408"/>
          </a:xfrm>
        </p:spPr>
        <p:txBody>
          <a:bodyPr>
            <a:normAutofit/>
          </a:bodyPr>
          <a:lstStyle/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800" b="1" dirty="0" smtClean="0">
                <a:solidFill>
                  <a:srgbClr val="FF0000"/>
                </a:solidFill>
              </a:rPr>
              <a:t>1.2 </a:t>
            </a:r>
            <a:r>
              <a:rPr lang="fr-FR" sz="1800" b="1" dirty="0">
                <a:solidFill>
                  <a:srgbClr val="FF0000"/>
                </a:solidFill>
              </a:rPr>
              <a:t>La place particulière de l’évaluation du chef </a:t>
            </a:r>
            <a:r>
              <a:rPr lang="fr-FR" sz="1800" b="1" dirty="0" smtClean="0">
                <a:solidFill>
                  <a:srgbClr val="FF0000"/>
                </a:solidFill>
              </a:rPr>
              <a:t>d’œuvre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endParaRPr lang="fr-FR" sz="1100" b="1" dirty="0">
              <a:solidFill>
                <a:srgbClr val="FF0000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L’arrêté du 20 octobre 2020 précise les modalités d’évaluation du chef d’œuvre au baccalauréat professionnel.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les candidats inscrits dans un établissement habilité à pratiquer le CCF : la note finale est composée à hauteur de 50% des notes figurant au livret scolaire et à 50% de la note attribuée lors de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l’épreuve orale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terminale de présentation du chef d’œuvre ; pour les autres, la note finale est la note obtenue à l’issue de l’épreuve orale terminale.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L’écart des points de cette note finale à 10 (positif ou négatif) est affecté d’un coefficient 2 et ajouté au total des points obtenus aux épreuves obligatoires (auxquels se sont ajoutés éventuellement les points apportés par une ou deux EF)  </a:t>
            </a: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7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9" y="755984"/>
            <a:ext cx="8424000" cy="375606"/>
          </a:xfrm>
        </p:spPr>
        <p:txBody>
          <a:bodyPr>
            <a:normAutofit/>
          </a:bodyPr>
          <a:lstStyle/>
          <a:p>
            <a:r>
              <a:rPr lang="fr-FR" sz="2100" dirty="0"/>
              <a:t>LE RÉFÉRENTIEL D</a:t>
            </a:r>
            <a:r>
              <a:rPr lang="fr-FR" sz="2100" dirty="0" smtClean="0"/>
              <a:t>’ÉVALUATION </a:t>
            </a:r>
            <a:r>
              <a:rPr lang="fr-FR" sz="2100" dirty="0"/>
              <a:t>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7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67544" y="1102033"/>
            <a:ext cx="7632848" cy="3519440"/>
          </a:xfrm>
        </p:spPr>
        <p:txBody>
          <a:bodyPr>
            <a:normAutofit/>
          </a:bodyPr>
          <a:lstStyle/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600" dirty="0">
              <a:solidFill>
                <a:schemeClr val="tx1"/>
              </a:solidFill>
            </a:endParaRP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800" b="1" dirty="0" smtClean="0">
                <a:solidFill>
                  <a:srgbClr val="FF0000"/>
                </a:solidFill>
              </a:rPr>
              <a:t>1.3 </a:t>
            </a:r>
            <a:r>
              <a:rPr lang="fr-FR" sz="1800" b="1" dirty="0">
                <a:solidFill>
                  <a:srgbClr val="FF0000"/>
                </a:solidFill>
              </a:rPr>
              <a:t>Les épreuves relevant des unités professionnelles (pour les candidats relevant d’établissements habilités à pratiquer le CCF)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dirty="0"/>
              <a:t>Dans les trois épreuves concernées, </a:t>
            </a:r>
            <a:r>
              <a:rPr lang="fr-FR" sz="1650" b="1" dirty="0"/>
              <a:t>l’évaluation se fait sur des compétences listées dans le bloc de référence </a:t>
            </a:r>
            <a:r>
              <a:rPr lang="fr-FR" sz="1650" dirty="0"/>
              <a:t>au travers de situations professionnelles en lien avec les activités caractéristiques du bloc et en s’appuyant les indicateurs d’évaluation indiqués dans le référentiel.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b="1" dirty="0"/>
              <a:t>- E2 : </a:t>
            </a:r>
            <a:r>
              <a:rPr lang="fr-FR" sz="1650" dirty="0"/>
              <a:t>épreuve écrite (étude de cas) de 3h30 en lien avec le bloc 2 (coefficient 4) 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b="1" dirty="0"/>
              <a:t>- E 31 : </a:t>
            </a:r>
            <a:r>
              <a:rPr lang="fr-FR" sz="1650" dirty="0"/>
              <a:t>CCF en lien avec le bloc 1 (coefficient 4)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dirty="0"/>
              <a:t>- </a:t>
            </a:r>
            <a:r>
              <a:rPr lang="fr-FR" sz="1650" b="1" dirty="0"/>
              <a:t>E 32 </a:t>
            </a:r>
            <a:r>
              <a:rPr lang="fr-FR" sz="1650" dirty="0"/>
              <a:t>: CCF en lien avec le bloc 3 (coefficient 3)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  <a:buFontTx/>
              <a:buChar char="-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9" y="755984"/>
            <a:ext cx="8424000" cy="375606"/>
          </a:xfrm>
        </p:spPr>
        <p:txBody>
          <a:bodyPr>
            <a:normAutofit/>
          </a:bodyPr>
          <a:lstStyle/>
          <a:p>
            <a:r>
              <a:rPr lang="fr-FR" sz="2100" dirty="0"/>
              <a:t>LE RÉFÉRENTIEL D</a:t>
            </a:r>
            <a:r>
              <a:rPr lang="fr-FR" sz="2100" dirty="0" smtClean="0"/>
              <a:t>’ÉVALUATION </a:t>
            </a:r>
            <a:r>
              <a:rPr lang="fr-FR" sz="2100" dirty="0"/>
              <a:t>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8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99592" y="1102033"/>
            <a:ext cx="6935489" cy="3519440"/>
          </a:xfrm>
        </p:spPr>
        <p:txBody>
          <a:bodyPr>
            <a:normAutofit/>
          </a:bodyPr>
          <a:lstStyle/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600" dirty="0">
              <a:solidFill>
                <a:schemeClr val="tx1"/>
              </a:solidFill>
            </a:endParaRP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dirty="0"/>
              <a:t>Les deux épreuves E31 et E32 s’appuient sur le </a:t>
            </a:r>
            <a:r>
              <a:rPr lang="fr-FR" sz="1650" b="1" dirty="0">
                <a:solidFill>
                  <a:schemeClr val="bg2"/>
                </a:solidFill>
              </a:rPr>
              <a:t>dossier professionnel </a:t>
            </a:r>
            <a:r>
              <a:rPr lang="fr-FR" sz="1650" dirty="0"/>
              <a:t>du candidat à savoir </a:t>
            </a:r>
            <a:r>
              <a:rPr lang="fr-FR" sz="1650" dirty="0">
                <a:solidFill>
                  <a:schemeClr val="bg2"/>
                </a:solidFill>
              </a:rPr>
              <a:t>l’état récapitulatif des travaux professionnels réalisés par le candidat pendant le cycle de formation</a:t>
            </a:r>
            <a:r>
              <a:rPr lang="fr-FR" sz="1650" dirty="0"/>
              <a:t> et </a:t>
            </a:r>
            <a:r>
              <a:rPr lang="fr-FR" sz="1650" dirty="0">
                <a:solidFill>
                  <a:schemeClr val="bg2"/>
                </a:solidFill>
              </a:rPr>
              <a:t>les comptes rendus d’évaluation des PFMP </a:t>
            </a:r>
            <a:r>
              <a:rPr lang="fr-FR" sz="1650" dirty="0"/>
              <a:t>complétés par les tuteurs ou maîtres d’apprentissage.  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Ces deux composantes sont abordées dans les interventions suivantes.</a:t>
            </a:r>
            <a:endParaRPr lang="fr-FR" sz="16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71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operateurs_marianne" id="{1EB93FB9-5B2A-4444-9D92-666D34DD4FF3}" vid="{9879FAF7-A2DC-4F74-A711-29419AA131B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761E08C1A07DB43B3A357B10727CD5A" ma:contentTypeVersion="2" ma:contentTypeDescription="Crée un document." ma:contentTypeScope="" ma:versionID="3b2eb62d90c0b376c2b485a936e4b745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Props1.xml><?xml version="1.0" encoding="utf-8"?>
<ds:datastoreItem xmlns:ds="http://schemas.openxmlformats.org/officeDocument/2006/customXml" ds:itemID="{C97D3793-9BAC-458C-BD96-BB8CEE1F53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644853-58D5-4E4F-918E-447A87E436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BA0E59-EC97-427E-B729-C78A72CB1682}">
  <ds:schemaRefs>
    <ds:schemaRef ds:uri="http://schemas.microsoft.com/office/2006/metadata/properties"/>
    <ds:schemaRef ds:uri="http://purl.org/dc/elements/1.1/"/>
    <ds:schemaRef ds:uri="d9b8819f-644e-4e2e-bf09-8a76532e681c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1349</TotalTime>
  <Words>648</Words>
  <Application>Microsoft Office PowerPoint</Application>
  <PresentationFormat>Affichage à l'écran (16:9)</PresentationFormat>
  <Paragraphs>76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Arial Italic</vt:lpstr>
      <vt:lpstr>Arial Narrow</vt:lpstr>
      <vt:lpstr>Calibri</vt:lpstr>
      <vt:lpstr>OPÉRATEURS</vt:lpstr>
      <vt:lpstr>Présentation PowerPoint</vt:lpstr>
      <vt:lpstr>Le dispositif de formation sur l’accompagnement de la mise en œuvre du bac pro AGOrA</vt:lpstr>
      <vt:lpstr>SOMMAIRE DE LA WEBCONF 3</vt:lpstr>
      <vt:lpstr>LE RÉFÉRENTIEL D’ÉVALUATION DU BAC PRO</vt:lpstr>
      <vt:lpstr>LE RÉFÉRENTIEL D’ÉVALUATION DU BAC PRO</vt:lpstr>
      <vt:lpstr>LE RÉFÉRENTIEL d’ÉVALUATION DU BAC PRO</vt:lpstr>
      <vt:lpstr>LE RÉFÉRENTIEL D’ÉVALUATION DU BAC PRO</vt:lpstr>
      <vt:lpstr>LE RÉFÉRENTIEL D’ÉVALUATION DU BAC PRO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format 16/9 standard sans pied de page</dc:title>
  <dc:subject>Client</dc:subject>
  <dc:creator>Microsoft Office User</dc:creator>
  <cp:lastModifiedBy>mmazoyer2</cp:lastModifiedBy>
  <cp:revision>50</cp:revision>
  <dcterms:created xsi:type="dcterms:W3CDTF">2020-08-05T13:45:51Z</dcterms:created>
  <dcterms:modified xsi:type="dcterms:W3CDTF">2020-12-09T19:15:02Z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0x010100873AB55E0CC5DA459F57F5A42893F46A005A087D358B12CA4E82A8A8BA9B8A8CF200D3544DBFAD4F664AA25DF68E6D1F0A9E00689F2856DFEDCE40890FDCED81A7DFC9005761E08C1A07DB43B3A357B10727CD5A</vt:lpwstr>
  </property>
</Properties>
</file>