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0"/>
  </p:notesMasterIdLst>
  <p:sldIdLst>
    <p:sldId id="354" r:id="rId5"/>
    <p:sldId id="355" r:id="rId6"/>
    <p:sldId id="356" r:id="rId7"/>
    <p:sldId id="357" r:id="rId8"/>
    <p:sldId id="358" r:id="rId9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354"/>
            <p14:sldId id="355"/>
            <p14:sldId id="356"/>
            <p14:sldId id="357"/>
            <p14:sldId id="358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SSAL Dominique" initials="VD" lastIdx="7" clrIdx="0">
    <p:extLst>
      <p:ext uri="{19B8F6BF-5375-455C-9EA6-DF929625EA0E}">
        <p15:presenceInfo xmlns:p15="http://schemas.microsoft.com/office/powerpoint/2012/main" userId="VASSAL Dominique" providerId="None"/>
      </p:ext>
    </p:extLst>
  </p:cmAuthor>
  <p:cmAuthor id="2" name="mmazoyer2" initials="MyM" lastIdx="1" clrIdx="1">
    <p:extLst>
      <p:ext uri="{19B8F6BF-5375-455C-9EA6-DF929625EA0E}">
        <p15:presenceInfo xmlns:p15="http://schemas.microsoft.com/office/powerpoint/2012/main" userId="d0bf6b0170908e0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D91"/>
    <a:srgbClr val="397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46"/>
    <p:restoredTop sz="81171" autoAdjust="0"/>
  </p:normalViewPr>
  <p:slideViewPr>
    <p:cSldViewPr showGuides="1">
      <p:cViewPr varScale="1">
        <p:scale>
          <a:sx n="118" d="100"/>
          <a:sy n="118" d="100"/>
        </p:scale>
        <p:origin x="1956" y="9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10/12/2020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857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585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275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752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D7BDEA-8EA0-FE4F-8E67-406CE035A260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78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  <a:prstGeom prst="rect">
            <a:avLst/>
          </a:prstGeom>
        </p:spPr>
        <p:txBody>
          <a:bodyPr anchor="b" anchorCtr="0"/>
          <a:lstStyle>
            <a:lvl1pPr>
              <a:defRPr sz="1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dirty="0"/>
              <a:t>Inspection générale de l’éducation,</a:t>
            </a:r>
            <a:br>
              <a:rPr lang="fr-FR" dirty="0"/>
            </a:br>
            <a:r>
              <a:rPr lang="fr-FR" dirty="0"/>
              <a:t>du sport et de la recherche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67176BF8-0E9B-6545-8201-9FD5D1F6C5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77075"/>
            <a:ext cx="3135919" cy="2844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52A0ED1-3FEF-0A43-8552-58B203600D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4208" y="544975"/>
            <a:ext cx="2016224" cy="12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434000" y="479651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ED506F14-ED0D-7542-8543-B7C07D5940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6496" y="360000"/>
            <a:ext cx="1737504" cy="107621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87260C3-EF3A-0B48-9C85-9F85D7A88D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0000" y="180000"/>
            <a:ext cx="158780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27534"/>
            <a:ext cx="8424000" cy="37560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11943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12107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12107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03848" y="1862349"/>
            <a:ext cx="2555776" cy="206773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27534"/>
            <a:ext cx="8424000" cy="37560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55903" y="4793183"/>
            <a:ext cx="611921" cy="273844"/>
          </a:xfrm>
          <a:prstGeom prst="rect">
            <a:avLst/>
          </a:prstGeom>
        </p:spPr>
        <p:txBody>
          <a:bodyPr/>
          <a:lstStyle>
            <a:lvl1pPr>
              <a:defRPr sz="1050" b="1"/>
            </a:lvl1pPr>
          </a:lstStyle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804864" y="1102034"/>
            <a:ext cx="7881937" cy="3298031"/>
          </a:xfrm>
        </p:spPr>
        <p:txBody>
          <a:bodyPr/>
          <a:lstStyle>
            <a:lvl1pPr>
              <a:buClr>
                <a:srgbClr val="683086"/>
              </a:buCl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fr-FR" dirty="0"/>
              <a:t> 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396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611968"/>
            <a:ext cx="8424000" cy="3756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059582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C9F8281-E0B1-E740-BC5A-01ADDF3A651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8001" y="179999"/>
            <a:ext cx="593680" cy="36772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1F3959E-B020-EA40-896C-0471D92513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88000" y="108000"/>
            <a:ext cx="555733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5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100" dirty="0"/>
              <a:t>LE RÉFÉRENTIEL D’ÉVALUATION 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1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27584" y="1130658"/>
            <a:ext cx="5544616" cy="3519440"/>
          </a:xfrm>
        </p:spPr>
        <p:txBody>
          <a:bodyPr>
            <a:normAutofit/>
          </a:bodyPr>
          <a:lstStyle/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>
                <a:solidFill>
                  <a:srgbClr val="FF0000"/>
                </a:solidFill>
              </a:rPr>
              <a:t>1.1 Les unités constitutives du diplôme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U11. Économie-droit 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2019)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U12. Mathématiques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3 avril 2019 et du 3 février 2020)</a:t>
            </a:r>
          </a:p>
          <a:p>
            <a:pPr marL="88900" indent="-7938"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Unités professionnelles 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(arrêté du 18 février 2020 portant création du bac </a:t>
            </a:r>
            <a:r>
              <a:rPr lang="fr-F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AGOrA</a:t>
            </a:r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U2. Étude de situations professionnelles liées à l’organisation et au suivi de l’activité de production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U31. Gestion des relations avec les clients, les usagers et les adhérents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U32. Administration du personnel</a:t>
            </a:r>
          </a:p>
          <a:p>
            <a:pPr marL="538163" indent="-2730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U33. PSE (arrêté du 3 avril 2019 et du 3 février 2020)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  <a:buFontTx/>
              <a:buChar char="-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033671" y="228371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b="1" dirty="0">
                <a:solidFill>
                  <a:schemeClr val="bg2"/>
                </a:solidFill>
              </a:rPr>
              <a:t>12 unités</a:t>
            </a:r>
          </a:p>
          <a:p>
            <a:pPr marL="0" lvl="1" algn="ctr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b="1" dirty="0">
                <a:solidFill>
                  <a:schemeClr val="bg2"/>
                </a:solidFill>
              </a:rPr>
              <a:t> obligatoires</a:t>
            </a:r>
            <a:endParaRPr lang="fr-FR" sz="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90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100" dirty="0"/>
              <a:t>LE RÉFÉRENTIEL D’ÉVALUATION 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2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11560" y="1130658"/>
            <a:ext cx="7151513" cy="3519440"/>
          </a:xfrm>
        </p:spPr>
        <p:txBody>
          <a:bodyPr>
            <a:normAutofit/>
          </a:bodyPr>
          <a:lstStyle/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Unités de langues vivantes : U41. LV1 et U42. LV2 (arrêté du 3 avril 2019)</a:t>
            </a:r>
          </a:p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U51. Français et U52. HG-EMC (arrêté du 3 avril 2019 et du 3 février 2020)</a:t>
            </a:r>
          </a:p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U6. Arts appliqués et cultures artistiques (arrêté du 3 avril 2019)</a:t>
            </a:r>
          </a:p>
          <a:p>
            <a:pPr marL="285750" indent="-285750" algn="just">
              <a:buClr>
                <a:schemeClr val="bg1">
                  <a:lumMod val="65000"/>
                </a:schemeClr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U7. EPS (arrêté du 3 avril 2019)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600" dirty="0">
              <a:solidFill>
                <a:schemeClr val="tx1"/>
              </a:solidFill>
            </a:endParaRP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>
                <a:solidFill>
                  <a:srgbClr val="6E008E"/>
                </a:solidFill>
              </a:rPr>
              <a:t>	</a:t>
            </a:r>
            <a:r>
              <a:rPr lang="fr-FR" sz="1800" b="1" dirty="0">
                <a:solidFill>
                  <a:schemeClr val="bg2"/>
                </a:solidFill>
              </a:rPr>
              <a:t>Trois unités facultatives</a:t>
            </a:r>
          </a:p>
          <a:p>
            <a:pPr marL="285750" lvl="1" indent="-285750" algn="just">
              <a:spcBef>
                <a:spcPts val="0"/>
              </a:spcBef>
              <a:spcAft>
                <a:spcPts val="500"/>
              </a:spcAft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/>
              <a:t>LV (arrêté du 3 avril 2019), </a:t>
            </a:r>
          </a:p>
          <a:p>
            <a:pPr marL="285750" lvl="1" indent="-285750" algn="just">
              <a:spcBef>
                <a:spcPts val="0"/>
              </a:spcBef>
              <a:spcAft>
                <a:spcPts val="500"/>
              </a:spcAft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/>
              <a:t>Mobilité (arrêté du 30 août 2019) </a:t>
            </a:r>
          </a:p>
          <a:p>
            <a:pPr marL="285750" lvl="1" indent="-285750" algn="just">
              <a:spcBef>
                <a:spcPts val="0"/>
              </a:spcBef>
              <a:spcAft>
                <a:spcPts val="500"/>
              </a:spcAft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/>
              <a:t>EPS (arrêté du 3 avril 2019)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400" dirty="0"/>
              <a:t>Nota : un candidat ne peut choisir qu’une ou deux UF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  <a:buFontTx/>
              <a:buChar char="-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3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/>
          </a:bodyPr>
          <a:lstStyle/>
          <a:p>
            <a:r>
              <a:rPr lang="fr-FR" sz="2100" dirty="0"/>
              <a:t>LE RÉFÉRENTIEL d’ÉVALUATION 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3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683568" y="1212550"/>
            <a:ext cx="7560840" cy="3231408"/>
          </a:xfrm>
        </p:spPr>
        <p:txBody>
          <a:bodyPr>
            <a:normAutofit/>
          </a:bodyPr>
          <a:lstStyle/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>
                <a:solidFill>
                  <a:srgbClr val="FF0000"/>
                </a:solidFill>
              </a:rPr>
              <a:t>1.2 La place particulière de l’évaluation du chef d’œuvre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endParaRPr lang="fr-FR" sz="1100" b="1" dirty="0">
              <a:solidFill>
                <a:srgbClr val="FF0000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L’arrêté du 20 octobre 2020 précise les modalités d’évaluation du chef d’œuvre au baccalauréat professionnel. Pour les candidats inscrits dans un établissement habilité à pratiquer le CCF : la note finale est composée à hauteur de 50% des notes figurant au livret scolaire et à 50% de la note attribuée lors de l’épreuve orale terminale de présentation du chef d’œuvre ; pour les autres, la note finale est la note obtenue à l’issue de l’épreuve orale terminale.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L’écart des points de cette note finale à 10 (positif ou négatif) est affecté d’un coefficient 2 et ajouté au total des points obtenus aux épreuves obligatoires (auxquels se sont ajoutés éventuellement les points apportés par une ou deux EF)  </a:t>
            </a: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75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/>
          </a:bodyPr>
          <a:lstStyle/>
          <a:p>
            <a:r>
              <a:rPr lang="fr-FR" sz="2100" dirty="0"/>
              <a:t>LE RÉFÉRENTIEL D’ÉVALUATION 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4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467544" y="1102033"/>
            <a:ext cx="7632848" cy="3519440"/>
          </a:xfrm>
        </p:spPr>
        <p:txBody>
          <a:bodyPr>
            <a:normAutofit/>
          </a:bodyPr>
          <a:lstStyle/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600" dirty="0">
              <a:solidFill>
                <a:schemeClr val="tx1"/>
              </a:solidFill>
            </a:endParaRP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800" b="1" dirty="0">
                <a:solidFill>
                  <a:srgbClr val="FF0000"/>
                </a:solidFill>
              </a:rPr>
              <a:t>1.3 Les épreuves relevant des unités professionnelles (pour les candidats relevant d’établissements habilités à pratiquer le CCF)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dirty="0"/>
              <a:t>Dans les trois épreuves concernées, </a:t>
            </a:r>
            <a:r>
              <a:rPr lang="fr-FR" sz="1650" b="1" dirty="0"/>
              <a:t>l’évaluation se fait sur des compétences listées dans le bloc de référence </a:t>
            </a:r>
            <a:r>
              <a:rPr lang="fr-FR" sz="1650" dirty="0"/>
              <a:t>au travers de situations professionnelles en lien avec les activités caractéristiques du bloc et en s’appuyant les indicateurs d’évaluation indiqués dans le référentiel.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b="1" dirty="0"/>
              <a:t>- E2 : </a:t>
            </a:r>
            <a:r>
              <a:rPr lang="fr-FR" sz="1650" dirty="0"/>
              <a:t>épreuve écrite (étude de cas) de 3h30 en lien avec le bloc 2 (coefficient 4) 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b="1" dirty="0"/>
              <a:t>- E 31 : </a:t>
            </a:r>
            <a:r>
              <a:rPr lang="fr-FR" sz="1650" dirty="0"/>
              <a:t>CCF en lien avec le bloc 1 (coefficient 4)</a:t>
            </a: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dirty="0"/>
              <a:t>- </a:t>
            </a:r>
            <a:r>
              <a:rPr lang="fr-FR" sz="1650" b="1" dirty="0"/>
              <a:t>E 32 </a:t>
            </a:r>
            <a:r>
              <a:rPr lang="fr-FR" sz="1650" dirty="0"/>
              <a:t>: CCF en lien avec le bloc 3 (coefficient 3)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  <a:buFontTx/>
              <a:buChar char="-"/>
            </a:pPr>
            <a:endParaRPr lang="fr-FR" sz="1650" dirty="0">
              <a:solidFill>
                <a:schemeClr val="tx1"/>
              </a:solidFill>
            </a:endParaRP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9" y="755984"/>
            <a:ext cx="8424000" cy="375606"/>
          </a:xfrm>
        </p:spPr>
        <p:txBody>
          <a:bodyPr>
            <a:normAutofit/>
          </a:bodyPr>
          <a:lstStyle/>
          <a:p>
            <a:r>
              <a:rPr lang="fr-FR" sz="2100" dirty="0"/>
              <a:t>LE RÉFÉRENTIEL D’ÉVALUATION DU BAC PRO</a:t>
            </a:r>
            <a:endParaRPr lang="fr-FR" sz="33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>
              <a:defRPr/>
            </a:pPr>
            <a:fld id="{A786685B-2977-D546-9E3D-3CA676A47F0C}" type="slidenum">
              <a:rPr lang="fr-FR">
                <a:solidFill>
                  <a:srgbClr val="7B00AC"/>
                </a:solidFill>
                <a:latin typeface="Calibri"/>
              </a:rPr>
              <a:pPr defTabSz="342900">
                <a:defRPr/>
              </a:pPr>
              <a:t>5</a:t>
            </a:fld>
            <a:endParaRPr lang="fr-FR" dirty="0">
              <a:solidFill>
                <a:srgbClr val="7B00AC"/>
              </a:solidFill>
              <a:latin typeface="Calibri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899592" y="1102033"/>
            <a:ext cx="6935489" cy="3519440"/>
          </a:xfrm>
        </p:spPr>
        <p:txBody>
          <a:bodyPr>
            <a:normAutofit/>
          </a:bodyPr>
          <a:lstStyle/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600" dirty="0">
              <a:solidFill>
                <a:schemeClr val="tx1"/>
              </a:solidFill>
            </a:endParaRPr>
          </a:p>
          <a:p>
            <a:pPr marL="0" lvl="1" indent="0" algn="just">
              <a:buClr>
                <a:schemeClr val="bg1">
                  <a:lumMod val="65000"/>
                </a:schemeClr>
              </a:buClr>
              <a:buSzPct val="120000"/>
              <a:buNone/>
            </a:pPr>
            <a:r>
              <a:rPr lang="fr-FR" sz="1650" dirty="0"/>
              <a:t>Les deux épreuves E31 et E32 s’appuient sur le </a:t>
            </a:r>
            <a:r>
              <a:rPr lang="fr-FR" sz="1650" b="1" dirty="0">
                <a:solidFill>
                  <a:schemeClr val="bg2"/>
                </a:solidFill>
              </a:rPr>
              <a:t>dossier professionnel </a:t>
            </a:r>
            <a:r>
              <a:rPr lang="fr-FR" sz="1650" dirty="0"/>
              <a:t>du candidat à savoir </a:t>
            </a:r>
            <a:r>
              <a:rPr lang="fr-FR" sz="1650" dirty="0">
                <a:solidFill>
                  <a:schemeClr val="bg2"/>
                </a:solidFill>
              </a:rPr>
              <a:t>l’état récapitulatif des travaux professionnels réalisés par le candidat pendant le cycle de formation</a:t>
            </a:r>
            <a:r>
              <a:rPr lang="fr-FR" sz="1650" dirty="0"/>
              <a:t> et </a:t>
            </a:r>
            <a:r>
              <a:rPr lang="fr-FR" sz="1650" dirty="0">
                <a:solidFill>
                  <a:schemeClr val="bg2"/>
                </a:solidFill>
              </a:rPr>
              <a:t>les comptes rendus d’évaluation des PFMP </a:t>
            </a:r>
            <a:r>
              <a:rPr lang="fr-FR" sz="1650" dirty="0"/>
              <a:t>complétés par les tuteurs ou maîtres d’apprentissage.  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r>
              <a:rPr lang="fr-FR" sz="16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Ces deux composantes sont abordées dans les interventions suivantes.</a:t>
            </a:r>
          </a:p>
          <a:p>
            <a:pPr algn="just">
              <a:buClr>
                <a:schemeClr val="bg1">
                  <a:lumMod val="65000"/>
                </a:schemeClr>
              </a:buClr>
              <a:buSzPct val="120000"/>
            </a:pPr>
            <a:endParaRPr lang="fr-FR" sz="16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11162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operateurs_marianne" id="{1EB93FB9-5B2A-4444-9D92-666D34DD4FF3}" vid="{9879FAF7-A2DC-4F74-A711-29419AA131B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761E08C1A07DB43B3A357B10727CD5A" ma:contentTypeVersion="2" ma:contentTypeDescription="Crée un document." ma:contentTypeScope="" ma:versionID="3b2eb62d90c0b376c2b485a936e4b745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BA0E59-EC97-427E-B729-C78A72CB1682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d9b8819f-644e-4e2e-bf09-8a76532e681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A644853-58D5-4E4F-918E-447A87E436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7D3793-9BAC-458C-BD96-BB8CEE1F5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1351</TotalTime>
  <Words>543</Words>
  <Application>Microsoft Office PowerPoint</Application>
  <PresentationFormat>Affichage à l'écran (16:9)</PresentationFormat>
  <Paragraphs>51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OPÉRATEURS</vt:lpstr>
      <vt:lpstr>LE RÉFÉRENTIEL D’ÉVALUATION DU BAC PRO</vt:lpstr>
      <vt:lpstr>LE RÉFÉRENTIEL D’ÉVALUATION DU BAC PRO</vt:lpstr>
      <vt:lpstr>LE RÉFÉRENTIEL d’ÉVALUATION DU BAC PRO</vt:lpstr>
      <vt:lpstr>LE RÉFÉRENTIEL D’ÉVALUATION DU BAC PRO</vt:lpstr>
      <vt:lpstr>LE RÉFÉRENTIEL D’ÉVALUATION DU BAC PRO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format 16/9 standard sans pied de page</dc:title>
  <dc:subject>Client</dc:subject>
  <dc:creator>Microsoft Office User</dc:creator>
  <cp:lastModifiedBy>fabienne mauri</cp:lastModifiedBy>
  <cp:revision>51</cp:revision>
  <dcterms:created xsi:type="dcterms:W3CDTF">2020-08-05T13:45:51Z</dcterms:created>
  <dcterms:modified xsi:type="dcterms:W3CDTF">2020-12-10T06:53:57Z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0x010100873AB55E0CC5DA459F57F5A42893F46A005A087D358B12CA4E82A8A8BA9B8A8CF200D3544DBFAD4F664AA25DF68E6D1F0A9E00689F2856DFEDCE40890FDCED81A7DFC9005761E08C1A07DB43B3A357B10727CD5A</vt:lpwstr>
  </property>
</Properties>
</file>