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7" r:id="rId4"/>
  </p:sldMasterIdLst>
  <p:notesMasterIdLst>
    <p:notesMasterId r:id="rId12"/>
  </p:notesMasterIdLst>
  <p:sldIdLst>
    <p:sldId id="333" r:id="rId5"/>
    <p:sldId id="350" r:id="rId6"/>
    <p:sldId id="351" r:id="rId7"/>
    <p:sldId id="352" r:id="rId8"/>
    <p:sldId id="355" r:id="rId9"/>
    <p:sldId id="357" r:id="rId10"/>
    <p:sldId id="354" r:id="rId11"/>
  </p:sldIdLst>
  <p:sldSz cx="9144000" cy="5143500" type="screen16x9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OPÉRATEURS" id="{0B896E98-F45E-4768-8620-EDDF394BE181}">
          <p14:sldIdLst>
            <p14:sldId id="333"/>
            <p14:sldId id="350"/>
            <p14:sldId id="351"/>
            <p14:sldId id="352"/>
            <p14:sldId id="355"/>
            <p14:sldId id="357"/>
            <p14:sldId id="354"/>
          </p14:sldIdLst>
        </p14:section>
        <p14:section name="MÉTHODOLOGIE" id="{EB03BDE6-D677-4574-A7BF-9721F91BDEB8}">
          <p14:sldIdLst/>
        </p14:section>
      </p14:sectionLst>
    </p:ex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orient="horz" pos="191">
          <p15:clr>
            <a:srgbClr val="A4A3A4"/>
          </p15:clr>
        </p15:guide>
        <p15:guide id="3" orient="horz" pos="854">
          <p15:clr>
            <a:srgbClr val="A4A3A4"/>
          </p15:clr>
        </p15:guide>
        <p15:guide id="4" orient="horz" pos="821">
          <p15:clr>
            <a:srgbClr val="A4A3A4"/>
          </p15:clr>
        </p15:guide>
        <p15:guide id="5" orient="horz" pos="3049">
          <p15:clr>
            <a:srgbClr val="A4A3A4"/>
          </p15:clr>
        </p15:guide>
        <p15:guide id="6" orient="horz" pos="3151">
          <p15:clr>
            <a:srgbClr val="A4A3A4"/>
          </p15:clr>
        </p15:guide>
        <p15:guide id="7" pos="2880">
          <p15:clr>
            <a:srgbClr val="A4A3A4"/>
          </p15:clr>
        </p15:guide>
        <p15:guide id="8" pos="476">
          <p15:clr>
            <a:srgbClr val="A4A3A4"/>
          </p15:clr>
        </p15:guide>
        <p15:guide id="9" pos="5193">
          <p15:clr>
            <a:srgbClr val="A4A3A4"/>
          </p15:clr>
        </p15:guide>
        <p15:guide id="10" pos="5465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SSAL Dominique" initials="VD" lastIdx="7" clrIdx="0">
    <p:extLst/>
  </p:cmAuthor>
  <p:cmAuthor id="2" name="mmazoyer2" initials="MyM" lastIdx="1" clrIdx="1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233D91"/>
    <a:srgbClr val="397AC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4545" autoAdjust="0"/>
    <p:restoredTop sz="96092" autoAdjust="0"/>
  </p:normalViewPr>
  <p:slideViewPr>
    <p:cSldViewPr showGuides="1">
      <p:cViewPr>
        <p:scale>
          <a:sx n="99" d="100"/>
          <a:sy n="99" d="100"/>
        </p:scale>
        <p:origin x="-912" y="6"/>
      </p:cViewPr>
      <p:guideLst>
        <p:guide orient="horz" pos="1620"/>
        <p:guide orient="horz" pos="191"/>
        <p:guide orient="horz" pos="854"/>
        <p:guide orient="horz" pos="821"/>
        <p:guide orient="horz" pos="3049"/>
        <p:guide orient="horz" pos="3151"/>
        <p:guide pos="2880"/>
        <p:guide pos="476"/>
        <p:guide pos="5193"/>
        <p:guide pos="5465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0543A57-ED2E-4B95-B73E-3DEBE3E86BB4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9D994BD3-84DE-4AF9-AF40-45D5457F2FC3}">
      <dgm:prSet phldrT="[Texte]"/>
      <dgm:spPr>
        <a:solidFill>
          <a:schemeClr val="accent2"/>
        </a:solidFill>
      </dgm:spPr>
      <dgm:t>
        <a:bodyPr/>
        <a:lstStyle/>
        <a:p>
          <a:r>
            <a:rPr lang="fr-FR" dirty="0" smtClean="0"/>
            <a:t>Attestation de PFMP</a:t>
          </a:r>
          <a:endParaRPr lang="fr-FR" dirty="0"/>
        </a:p>
      </dgm:t>
    </dgm:pt>
    <dgm:pt modelId="{ECE6919C-216B-4AB5-A95E-B589BC458AB4}" type="parTrans" cxnId="{F7E70860-9112-4E77-BD8F-62F49E61428A}">
      <dgm:prSet/>
      <dgm:spPr/>
      <dgm:t>
        <a:bodyPr/>
        <a:lstStyle/>
        <a:p>
          <a:endParaRPr lang="fr-FR"/>
        </a:p>
      </dgm:t>
    </dgm:pt>
    <dgm:pt modelId="{EC1392F3-243F-4CDE-847D-F35C38559735}" type="sibTrans" cxnId="{F7E70860-9112-4E77-BD8F-62F49E61428A}">
      <dgm:prSet/>
      <dgm:spPr>
        <a:solidFill>
          <a:schemeClr val="tx1">
            <a:lumMod val="75000"/>
            <a:lumOff val="25000"/>
          </a:schemeClr>
        </a:solidFill>
        <a:ln>
          <a:solidFill>
            <a:schemeClr val="tx1">
              <a:lumMod val="75000"/>
              <a:lumOff val="25000"/>
            </a:schemeClr>
          </a:solidFill>
        </a:ln>
      </dgm:spPr>
      <dgm:t>
        <a:bodyPr/>
        <a:lstStyle/>
        <a:p>
          <a:endParaRPr lang="fr-FR"/>
        </a:p>
      </dgm:t>
    </dgm:pt>
    <dgm:pt modelId="{FF602967-3F1A-4C92-B5F3-6195AA77544C}">
      <dgm:prSet phldrT="[Texte]"/>
      <dgm:spPr/>
      <dgm:t>
        <a:bodyPr/>
        <a:lstStyle/>
        <a:p>
          <a:r>
            <a:rPr lang="fr-FR" dirty="0" smtClean="0"/>
            <a:t>Suivi des activités réalisées en PFMP</a:t>
          </a:r>
          <a:endParaRPr lang="fr-FR" dirty="0"/>
        </a:p>
      </dgm:t>
    </dgm:pt>
    <dgm:pt modelId="{7641A5AB-4E99-488E-AFE5-E6DADF1B9C17}" type="parTrans" cxnId="{53F63C7A-A554-49E5-9DD3-524D0E3C74A5}">
      <dgm:prSet/>
      <dgm:spPr/>
      <dgm:t>
        <a:bodyPr/>
        <a:lstStyle/>
        <a:p>
          <a:endParaRPr lang="fr-FR"/>
        </a:p>
      </dgm:t>
    </dgm:pt>
    <dgm:pt modelId="{7610EF67-5602-4BA6-8A0C-9CD06C0741FA}" type="sibTrans" cxnId="{53F63C7A-A554-49E5-9DD3-524D0E3C74A5}">
      <dgm:prSet/>
      <dgm:spPr/>
      <dgm:t>
        <a:bodyPr/>
        <a:lstStyle/>
        <a:p>
          <a:endParaRPr lang="fr-FR"/>
        </a:p>
      </dgm:t>
    </dgm:pt>
    <dgm:pt modelId="{9D5CF6D9-7CE0-4521-99E4-9CD1E38F5757}">
      <dgm:prSet phldrT="[Texte]"/>
      <dgm:spPr>
        <a:solidFill>
          <a:schemeClr val="accent5"/>
        </a:solidFill>
      </dgm:spPr>
      <dgm:t>
        <a:bodyPr/>
        <a:lstStyle/>
        <a:p>
          <a:r>
            <a:rPr lang="fr-FR" dirty="0" smtClean="0"/>
            <a:t>Évaluation des compétences</a:t>
          </a:r>
          <a:br>
            <a:rPr lang="fr-FR" dirty="0" smtClean="0"/>
          </a:br>
          <a:r>
            <a:rPr lang="fr-FR" dirty="0" smtClean="0"/>
            <a:t>transversales « métiers »</a:t>
          </a:r>
          <a:endParaRPr lang="fr-FR" dirty="0"/>
        </a:p>
      </dgm:t>
    </dgm:pt>
    <dgm:pt modelId="{1C430D07-BADA-4009-9B31-AD087CE57D9D}" type="parTrans" cxnId="{01D7EE72-2485-486B-8B44-84A1ED4187F8}">
      <dgm:prSet/>
      <dgm:spPr/>
      <dgm:t>
        <a:bodyPr/>
        <a:lstStyle/>
        <a:p>
          <a:endParaRPr lang="fr-FR"/>
        </a:p>
      </dgm:t>
    </dgm:pt>
    <dgm:pt modelId="{DE4146F6-4263-442E-A7CA-204527FFB15A}" type="sibTrans" cxnId="{01D7EE72-2485-486B-8B44-84A1ED4187F8}">
      <dgm:prSet/>
      <dgm:spPr/>
      <dgm:t>
        <a:bodyPr/>
        <a:lstStyle/>
        <a:p>
          <a:endParaRPr lang="fr-FR"/>
        </a:p>
      </dgm:t>
    </dgm:pt>
    <dgm:pt modelId="{6C3EF4DE-4612-4E5D-B682-420739620B90}">
      <dgm:prSet phldrT="[Texte]"/>
      <dgm:spPr>
        <a:solidFill>
          <a:schemeClr val="accent4"/>
        </a:solidFill>
      </dgm:spPr>
      <dgm:t>
        <a:bodyPr/>
        <a:lstStyle/>
        <a:p>
          <a:r>
            <a:rPr lang="fr-FR" dirty="0" smtClean="0"/>
            <a:t>Bilan du tuteur</a:t>
          </a:r>
          <a:endParaRPr lang="fr-FR" dirty="0"/>
        </a:p>
      </dgm:t>
    </dgm:pt>
    <dgm:pt modelId="{583F7BFF-9801-4974-82E2-CA9CEBB08FB8}" type="parTrans" cxnId="{BC16F15D-C376-4D38-86AE-66B84E24E6EF}">
      <dgm:prSet/>
      <dgm:spPr/>
      <dgm:t>
        <a:bodyPr/>
        <a:lstStyle/>
        <a:p>
          <a:endParaRPr lang="fr-FR"/>
        </a:p>
      </dgm:t>
    </dgm:pt>
    <dgm:pt modelId="{6E0FA32B-6178-4E89-94B1-0037CDBDD568}" type="sibTrans" cxnId="{BC16F15D-C376-4D38-86AE-66B84E24E6EF}">
      <dgm:prSet/>
      <dgm:spPr/>
      <dgm:t>
        <a:bodyPr/>
        <a:lstStyle/>
        <a:p>
          <a:endParaRPr lang="fr-FR"/>
        </a:p>
      </dgm:t>
    </dgm:pt>
    <dgm:pt modelId="{18A9DC3A-5C86-4EDA-84F2-DFCB00990F00}" type="pres">
      <dgm:prSet presAssocID="{60543A57-ED2E-4B95-B73E-3DEBE3E86BB4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fr-FR"/>
        </a:p>
      </dgm:t>
    </dgm:pt>
    <dgm:pt modelId="{EEF00BE2-DD5E-4ABC-A5A0-9986B51DFCAE}" type="pres">
      <dgm:prSet presAssocID="{60543A57-ED2E-4B95-B73E-3DEBE3E86BB4}" presName="Name1" presStyleCnt="0"/>
      <dgm:spPr/>
    </dgm:pt>
    <dgm:pt modelId="{6323CC19-AF57-4C6E-9AEB-027B6D79A699}" type="pres">
      <dgm:prSet presAssocID="{60543A57-ED2E-4B95-B73E-3DEBE3E86BB4}" presName="cycle" presStyleCnt="0"/>
      <dgm:spPr/>
    </dgm:pt>
    <dgm:pt modelId="{C2EFB318-F9E4-4A8A-BA43-D9193E49D1CB}" type="pres">
      <dgm:prSet presAssocID="{60543A57-ED2E-4B95-B73E-3DEBE3E86BB4}" presName="srcNode" presStyleLbl="node1" presStyleIdx="0" presStyleCnt="4"/>
      <dgm:spPr/>
    </dgm:pt>
    <dgm:pt modelId="{E28E2E4C-3B47-454A-8115-CFFEED8DAE12}" type="pres">
      <dgm:prSet presAssocID="{60543A57-ED2E-4B95-B73E-3DEBE3E86BB4}" presName="conn" presStyleLbl="parChTrans1D2" presStyleIdx="0" presStyleCnt="1"/>
      <dgm:spPr/>
      <dgm:t>
        <a:bodyPr/>
        <a:lstStyle/>
        <a:p>
          <a:endParaRPr lang="fr-FR"/>
        </a:p>
      </dgm:t>
    </dgm:pt>
    <dgm:pt modelId="{0BD48CA0-ABAC-41B5-967A-CB78D9A94188}" type="pres">
      <dgm:prSet presAssocID="{60543A57-ED2E-4B95-B73E-3DEBE3E86BB4}" presName="extraNode" presStyleLbl="node1" presStyleIdx="0" presStyleCnt="4"/>
      <dgm:spPr/>
    </dgm:pt>
    <dgm:pt modelId="{DE6A34A0-8339-4B91-B236-A8ADC3FAAE05}" type="pres">
      <dgm:prSet presAssocID="{60543A57-ED2E-4B95-B73E-3DEBE3E86BB4}" presName="dstNode" presStyleLbl="node1" presStyleIdx="0" presStyleCnt="4"/>
      <dgm:spPr/>
    </dgm:pt>
    <dgm:pt modelId="{A7E00EDA-80C7-4F25-BA1A-7D4770E0D99E}" type="pres">
      <dgm:prSet presAssocID="{9D994BD3-84DE-4AF9-AF40-45D5457F2FC3}" presName="text_1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E9C61150-3A8B-40C2-96DA-8B620082B222}" type="pres">
      <dgm:prSet presAssocID="{9D994BD3-84DE-4AF9-AF40-45D5457F2FC3}" presName="accent_1" presStyleCnt="0"/>
      <dgm:spPr/>
    </dgm:pt>
    <dgm:pt modelId="{1C3A7136-C9EB-4977-ABEC-8BE8FD167594}" type="pres">
      <dgm:prSet presAssocID="{9D994BD3-84DE-4AF9-AF40-45D5457F2FC3}" presName="accentRepeatNode" presStyleLbl="solidFgAcc1" presStyleIdx="0" presStyleCnt="4"/>
      <dgm:spPr/>
    </dgm:pt>
    <dgm:pt modelId="{96E03E74-5A39-4CED-BEBE-4E97886D3987}" type="pres">
      <dgm:prSet presAssocID="{FF602967-3F1A-4C92-B5F3-6195AA77544C}" presName="text_2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71F1467-7EB2-4B75-98D5-5A3C993875C2}" type="pres">
      <dgm:prSet presAssocID="{FF602967-3F1A-4C92-B5F3-6195AA77544C}" presName="accent_2" presStyleCnt="0"/>
      <dgm:spPr/>
    </dgm:pt>
    <dgm:pt modelId="{27400CCA-DC2B-4F54-AD90-F2D1BF040551}" type="pres">
      <dgm:prSet presAssocID="{FF602967-3F1A-4C92-B5F3-6195AA77544C}" presName="accentRepeatNode" presStyleLbl="solidFgAcc1" presStyleIdx="1" presStyleCnt="4"/>
      <dgm:spPr>
        <a:solidFill>
          <a:schemeClr val="accent1">
            <a:lumMod val="10000"/>
            <a:lumOff val="90000"/>
          </a:schemeClr>
        </a:solidFill>
        <a:ln>
          <a:solidFill>
            <a:schemeClr val="accent1">
              <a:lumMod val="10000"/>
              <a:lumOff val="90000"/>
            </a:schemeClr>
          </a:solidFill>
        </a:ln>
      </dgm:spPr>
    </dgm:pt>
    <dgm:pt modelId="{EF4BF138-7B79-4373-B455-DE63FD1D9113}" type="pres">
      <dgm:prSet presAssocID="{9D5CF6D9-7CE0-4521-99E4-9CD1E38F5757}" presName="text_3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3ACFADF-9B32-4932-A0DC-CB3F4EFFD972}" type="pres">
      <dgm:prSet presAssocID="{9D5CF6D9-7CE0-4521-99E4-9CD1E38F5757}" presName="accent_3" presStyleCnt="0"/>
      <dgm:spPr/>
    </dgm:pt>
    <dgm:pt modelId="{2CA0E608-3895-4456-B468-79DCD906E8A3}" type="pres">
      <dgm:prSet presAssocID="{9D5CF6D9-7CE0-4521-99E4-9CD1E38F5757}" presName="accentRepeatNode" presStyleLbl="solidFgAcc1" presStyleIdx="2" presStyleCnt="4"/>
      <dgm:spPr>
        <a:solidFill>
          <a:schemeClr val="accent5">
            <a:lumMod val="20000"/>
            <a:lumOff val="80000"/>
          </a:schemeClr>
        </a:solidFill>
        <a:ln>
          <a:solidFill>
            <a:schemeClr val="accent5">
              <a:lumMod val="20000"/>
              <a:lumOff val="80000"/>
            </a:schemeClr>
          </a:solidFill>
        </a:ln>
      </dgm:spPr>
    </dgm:pt>
    <dgm:pt modelId="{EFF2026A-A982-4446-9783-82B59777A085}" type="pres">
      <dgm:prSet presAssocID="{6C3EF4DE-4612-4E5D-B682-420739620B90}" presName="text_4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F9D7D305-A5B8-482E-80FB-454B9621C243}" type="pres">
      <dgm:prSet presAssocID="{6C3EF4DE-4612-4E5D-B682-420739620B90}" presName="accent_4" presStyleCnt="0"/>
      <dgm:spPr/>
    </dgm:pt>
    <dgm:pt modelId="{155F756F-4741-4D29-8D3F-4A497C3D7284}" type="pres">
      <dgm:prSet presAssocID="{6C3EF4DE-4612-4E5D-B682-420739620B90}" presName="accentRepeatNode" presStyleLbl="solidFgAcc1" presStyleIdx="3" presStyleCnt="4"/>
      <dgm:spPr>
        <a:solidFill>
          <a:schemeClr val="accent4">
            <a:lumMod val="40000"/>
            <a:lumOff val="60000"/>
          </a:schemeClr>
        </a:solidFill>
        <a:ln>
          <a:solidFill>
            <a:schemeClr val="accent4">
              <a:lumMod val="40000"/>
              <a:lumOff val="60000"/>
            </a:schemeClr>
          </a:solidFill>
        </a:ln>
      </dgm:spPr>
    </dgm:pt>
  </dgm:ptLst>
  <dgm:cxnLst>
    <dgm:cxn modelId="{BC16F15D-C376-4D38-86AE-66B84E24E6EF}" srcId="{60543A57-ED2E-4B95-B73E-3DEBE3E86BB4}" destId="{6C3EF4DE-4612-4E5D-B682-420739620B90}" srcOrd="3" destOrd="0" parTransId="{583F7BFF-9801-4974-82E2-CA9CEBB08FB8}" sibTransId="{6E0FA32B-6178-4E89-94B1-0037CDBDD568}"/>
    <dgm:cxn modelId="{95221271-BC71-48AB-8D6F-361C387A7873}" type="presOf" srcId="{6C3EF4DE-4612-4E5D-B682-420739620B90}" destId="{EFF2026A-A982-4446-9783-82B59777A085}" srcOrd="0" destOrd="0" presId="urn:microsoft.com/office/officeart/2008/layout/VerticalCurvedList"/>
    <dgm:cxn modelId="{CDC107FB-E97E-4806-BDF8-9989117B7734}" type="presOf" srcId="{9D994BD3-84DE-4AF9-AF40-45D5457F2FC3}" destId="{A7E00EDA-80C7-4F25-BA1A-7D4770E0D99E}" srcOrd="0" destOrd="0" presId="urn:microsoft.com/office/officeart/2008/layout/VerticalCurvedList"/>
    <dgm:cxn modelId="{8D0AA713-7BED-4A86-B254-B8952C18C206}" type="presOf" srcId="{9D5CF6D9-7CE0-4521-99E4-9CD1E38F5757}" destId="{EF4BF138-7B79-4373-B455-DE63FD1D9113}" srcOrd="0" destOrd="0" presId="urn:microsoft.com/office/officeart/2008/layout/VerticalCurvedList"/>
    <dgm:cxn modelId="{F7E70860-9112-4E77-BD8F-62F49E61428A}" srcId="{60543A57-ED2E-4B95-B73E-3DEBE3E86BB4}" destId="{9D994BD3-84DE-4AF9-AF40-45D5457F2FC3}" srcOrd="0" destOrd="0" parTransId="{ECE6919C-216B-4AB5-A95E-B589BC458AB4}" sibTransId="{EC1392F3-243F-4CDE-847D-F35C38559735}"/>
    <dgm:cxn modelId="{01D7EE72-2485-486B-8B44-84A1ED4187F8}" srcId="{60543A57-ED2E-4B95-B73E-3DEBE3E86BB4}" destId="{9D5CF6D9-7CE0-4521-99E4-9CD1E38F5757}" srcOrd="2" destOrd="0" parTransId="{1C430D07-BADA-4009-9B31-AD087CE57D9D}" sibTransId="{DE4146F6-4263-442E-A7CA-204527FFB15A}"/>
    <dgm:cxn modelId="{90C6B4DE-75BD-4806-BD65-F72EFED0BFD9}" type="presOf" srcId="{EC1392F3-243F-4CDE-847D-F35C38559735}" destId="{E28E2E4C-3B47-454A-8115-CFFEED8DAE12}" srcOrd="0" destOrd="0" presId="urn:microsoft.com/office/officeart/2008/layout/VerticalCurvedList"/>
    <dgm:cxn modelId="{53F63C7A-A554-49E5-9DD3-524D0E3C74A5}" srcId="{60543A57-ED2E-4B95-B73E-3DEBE3E86BB4}" destId="{FF602967-3F1A-4C92-B5F3-6195AA77544C}" srcOrd="1" destOrd="0" parTransId="{7641A5AB-4E99-488E-AFE5-E6DADF1B9C17}" sibTransId="{7610EF67-5602-4BA6-8A0C-9CD06C0741FA}"/>
    <dgm:cxn modelId="{A2CE994A-DE7A-4B38-BD26-5A3FD24663F7}" type="presOf" srcId="{60543A57-ED2E-4B95-B73E-3DEBE3E86BB4}" destId="{18A9DC3A-5C86-4EDA-84F2-DFCB00990F00}" srcOrd="0" destOrd="0" presId="urn:microsoft.com/office/officeart/2008/layout/VerticalCurvedList"/>
    <dgm:cxn modelId="{0FBCD27C-38E1-47FE-AED0-D17BC7899DF3}" type="presOf" srcId="{FF602967-3F1A-4C92-B5F3-6195AA77544C}" destId="{96E03E74-5A39-4CED-BEBE-4E97886D3987}" srcOrd="0" destOrd="0" presId="urn:microsoft.com/office/officeart/2008/layout/VerticalCurvedList"/>
    <dgm:cxn modelId="{087B0C44-73E8-4A23-9842-152A2E3FE6AE}" type="presParOf" srcId="{18A9DC3A-5C86-4EDA-84F2-DFCB00990F00}" destId="{EEF00BE2-DD5E-4ABC-A5A0-9986B51DFCAE}" srcOrd="0" destOrd="0" presId="urn:microsoft.com/office/officeart/2008/layout/VerticalCurvedList"/>
    <dgm:cxn modelId="{AFD69AC4-0CC2-4280-AB8B-98BF2A27F3B0}" type="presParOf" srcId="{EEF00BE2-DD5E-4ABC-A5A0-9986B51DFCAE}" destId="{6323CC19-AF57-4C6E-9AEB-027B6D79A699}" srcOrd="0" destOrd="0" presId="urn:microsoft.com/office/officeart/2008/layout/VerticalCurvedList"/>
    <dgm:cxn modelId="{0B98851A-E3A7-4B29-B6F6-F24FCC614D1E}" type="presParOf" srcId="{6323CC19-AF57-4C6E-9AEB-027B6D79A699}" destId="{C2EFB318-F9E4-4A8A-BA43-D9193E49D1CB}" srcOrd="0" destOrd="0" presId="urn:microsoft.com/office/officeart/2008/layout/VerticalCurvedList"/>
    <dgm:cxn modelId="{1271EC77-1FDF-42FA-A85F-B256C62122BD}" type="presParOf" srcId="{6323CC19-AF57-4C6E-9AEB-027B6D79A699}" destId="{E28E2E4C-3B47-454A-8115-CFFEED8DAE12}" srcOrd="1" destOrd="0" presId="urn:microsoft.com/office/officeart/2008/layout/VerticalCurvedList"/>
    <dgm:cxn modelId="{F6798D0B-64D9-40FF-A6B5-050DE6BE75F8}" type="presParOf" srcId="{6323CC19-AF57-4C6E-9AEB-027B6D79A699}" destId="{0BD48CA0-ABAC-41B5-967A-CB78D9A94188}" srcOrd="2" destOrd="0" presId="urn:microsoft.com/office/officeart/2008/layout/VerticalCurvedList"/>
    <dgm:cxn modelId="{57D0DBBC-B71A-464D-9E21-661DD6EDCFC8}" type="presParOf" srcId="{6323CC19-AF57-4C6E-9AEB-027B6D79A699}" destId="{DE6A34A0-8339-4B91-B236-A8ADC3FAAE05}" srcOrd="3" destOrd="0" presId="urn:microsoft.com/office/officeart/2008/layout/VerticalCurvedList"/>
    <dgm:cxn modelId="{AD51B839-5565-49D7-A456-0D66148AEE57}" type="presParOf" srcId="{EEF00BE2-DD5E-4ABC-A5A0-9986B51DFCAE}" destId="{A7E00EDA-80C7-4F25-BA1A-7D4770E0D99E}" srcOrd="1" destOrd="0" presId="urn:microsoft.com/office/officeart/2008/layout/VerticalCurvedList"/>
    <dgm:cxn modelId="{D5857182-0F97-4BD4-959A-F814D519FBA2}" type="presParOf" srcId="{EEF00BE2-DD5E-4ABC-A5A0-9986B51DFCAE}" destId="{E9C61150-3A8B-40C2-96DA-8B620082B222}" srcOrd="2" destOrd="0" presId="urn:microsoft.com/office/officeart/2008/layout/VerticalCurvedList"/>
    <dgm:cxn modelId="{46519A81-6035-417A-9300-957EC2EB9F9B}" type="presParOf" srcId="{E9C61150-3A8B-40C2-96DA-8B620082B222}" destId="{1C3A7136-C9EB-4977-ABEC-8BE8FD167594}" srcOrd="0" destOrd="0" presId="urn:microsoft.com/office/officeart/2008/layout/VerticalCurvedList"/>
    <dgm:cxn modelId="{D99DFFC8-1F0A-4739-82A4-16300B35F682}" type="presParOf" srcId="{EEF00BE2-DD5E-4ABC-A5A0-9986B51DFCAE}" destId="{96E03E74-5A39-4CED-BEBE-4E97886D3987}" srcOrd="3" destOrd="0" presId="urn:microsoft.com/office/officeart/2008/layout/VerticalCurvedList"/>
    <dgm:cxn modelId="{B7E321BE-9E84-46DE-A265-A2B33F6D8619}" type="presParOf" srcId="{EEF00BE2-DD5E-4ABC-A5A0-9986B51DFCAE}" destId="{C71F1467-7EB2-4B75-98D5-5A3C993875C2}" srcOrd="4" destOrd="0" presId="urn:microsoft.com/office/officeart/2008/layout/VerticalCurvedList"/>
    <dgm:cxn modelId="{9B8CF038-DBCD-401D-A588-D939454271C5}" type="presParOf" srcId="{C71F1467-7EB2-4B75-98D5-5A3C993875C2}" destId="{27400CCA-DC2B-4F54-AD90-F2D1BF040551}" srcOrd="0" destOrd="0" presId="urn:microsoft.com/office/officeart/2008/layout/VerticalCurvedList"/>
    <dgm:cxn modelId="{9A2E6DEB-C575-46AF-8492-18AE9E34349F}" type="presParOf" srcId="{EEF00BE2-DD5E-4ABC-A5A0-9986B51DFCAE}" destId="{EF4BF138-7B79-4373-B455-DE63FD1D9113}" srcOrd="5" destOrd="0" presId="urn:microsoft.com/office/officeart/2008/layout/VerticalCurvedList"/>
    <dgm:cxn modelId="{20AB122E-D975-4631-9693-9BD1B26B9326}" type="presParOf" srcId="{EEF00BE2-DD5E-4ABC-A5A0-9986B51DFCAE}" destId="{D3ACFADF-9B32-4932-A0DC-CB3F4EFFD972}" srcOrd="6" destOrd="0" presId="urn:microsoft.com/office/officeart/2008/layout/VerticalCurvedList"/>
    <dgm:cxn modelId="{05FF154D-075C-4954-94FA-0DC96B2B38A1}" type="presParOf" srcId="{D3ACFADF-9B32-4932-A0DC-CB3F4EFFD972}" destId="{2CA0E608-3895-4456-B468-79DCD906E8A3}" srcOrd="0" destOrd="0" presId="urn:microsoft.com/office/officeart/2008/layout/VerticalCurvedList"/>
    <dgm:cxn modelId="{FC50738F-AEB9-4FB6-B29F-969C8EEFFF59}" type="presParOf" srcId="{EEF00BE2-DD5E-4ABC-A5A0-9986B51DFCAE}" destId="{EFF2026A-A982-4446-9783-82B59777A085}" srcOrd="7" destOrd="0" presId="urn:microsoft.com/office/officeart/2008/layout/VerticalCurvedList"/>
    <dgm:cxn modelId="{17CCB042-70E9-41FF-A673-3F7F092D1606}" type="presParOf" srcId="{EEF00BE2-DD5E-4ABC-A5A0-9986B51DFCAE}" destId="{F9D7D305-A5B8-482E-80FB-454B9621C243}" srcOrd="8" destOrd="0" presId="urn:microsoft.com/office/officeart/2008/layout/VerticalCurvedList"/>
    <dgm:cxn modelId="{2E693455-F92F-4F6B-8E07-5C10C0F60EA5}" type="presParOf" srcId="{F9D7D305-A5B8-482E-80FB-454B9621C243}" destId="{155F756F-4741-4D29-8D3F-4A497C3D7284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8E2E4C-3B47-454A-8115-CFFEED8DAE12}">
      <dsp:nvSpPr>
        <dsp:cNvPr id="0" name=""/>
        <dsp:cNvSpPr/>
      </dsp:nvSpPr>
      <dsp:spPr>
        <a:xfrm>
          <a:off x="-4594335" y="-704407"/>
          <a:ext cx="5472816" cy="5472816"/>
        </a:xfrm>
        <a:prstGeom prst="blockArc">
          <a:avLst>
            <a:gd name="adj1" fmla="val 18900000"/>
            <a:gd name="adj2" fmla="val 2700000"/>
            <a:gd name="adj3" fmla="val 395"/>
          </a:avLst>
        </a:prstGeom>
        <a:solidFill>
          <a:schemeClr val="tx1">
            <a:lumMod val="75000"/>
            <a:lumOff val="25000"/>
          </a:schemeClr>
        </a:solidFill>
        <a:ln w="25400" cap="flat" cmpd="sng" algn="ctr">
          <a:solidFill>
            <a:schemeClr val="tx1">
              <a:lumMod val="75000"/>
              <a:lumOff val="25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7E00EDA-80C7-4F25-BA1A-7D4770E0D99E}">
      <dsp:nvSpPr>
        <dsp:cNvPr id="0" name=""/>
        <dsp:cNvSpPr/>
      </dsp:nvSpPr>
      <dsp:spPr>
        <a:xfrm>
          <a:off x="460128" y="312440"/>
          <a:ext cx="5580684" cy="625205"/>
        </a:xfrm>
        <a:prstGeom prst="rect">
          <a:avLst/>
        </a:prstGeom>
        <a:solidFill>
          <a:schemeClr val="accent2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Attestation de PFMP</a:t>
          </a:r>
          <a:endParaRPr lang="fr-FR" sz="1900" kern="1200" dirty="0"/>
        </a:p>
      </dsp:txBody>
      <dsp:txXfrm>
        <a:off x="460128" y="312440"/>
        <a:ext cx="5580684" cy="625205"/>
      </dsp:txXfrm>
    </dsp:sp>
    <dsp:sp modelId="{1C3A7136-C9EB-4977-ABEC-8BE8FD167594}">
      <dsp:nvSpPr>
        <dsp:cNvPr id="0" name=""/>
        <dsp:cNvSpPr/>
      </dsp:nvSpPr>
      <dsp:spPr>
        <a:xfrm>
          <a:off x="69375" y="234289"/>
          <a:ext cx="781507" cy="781507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E03E74-5A39-4CED-BEBE-4E97886D3987}">
      <dsp:nvSpPr>
        <dsp:cNvPr id="0" name=""/>
        <dsp:cNvSpPr/>
      </dsp:nvSpPr>
      <dsp:spPr>
        <a:xfrm>
          <a:off x="818573" y="1250411"/>
          <a:ext cx="5222240" cy="625205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Suivi des activités réalisées en PFMP</a:t>
          </a:r>
          <a:endParaRPr lang="fr-FR" sz="1900" kern="1200" dirty="0"/>
        </a:p>
      </dsp:txBody>
      <dsp:txXfrm>
        <a:off x="818573" y="1250411"/>
        <a:ext cx="5222240" cy="625205"/>
      </dsp:txXfrm>
    </dsp:sp>
    <dsp:sp modelId="{27400CCA-DC2B-4F54-AD90-F2D1BF040551}">
      <dsp:nvSpPr>
        <dsp:cNvPr id="0" name=""/>
        <dsp:cNvSpPr/>
      </dsp:nvSpPr>
      <dsp:spPr>
        <a:xfrm>
          <a:off x="427819" y="1172260"/>
          <a:ext cx="781507" cy="781507"/>
        </a:xfrm>
        <a:prstGeom prst="ellipse">
          <a:avLst/>
        </a:prstGeom>
        <a:solidFill>
          <a:schemeClr val="accent1">
            <a:lumMod val="10000"/>
            <a:lumOff val="90000"/>
          </a:schemeClr>
        </a:solidFill>
        <a:ln w="25400" cap="flat" cmpd="sng" algn="ctr">
          <a:solidFill>
            <a:schemeClr val="accent1">
              <a:lumMod val="10000"/>
              <a:lumOff val="9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4BF138-7B79-4373-B455-DE63FD1D9113}">
      <dsp:nvSpPr>
        <dsp:cNvPr id="0" name=""/>
        <dsp:cNvSpPr/>
      </dsp:nvSpPr>
      <dsp:spPr>
        <a:xfrm>
          <a:off x="818573" y="2188382"/>
          <a:ext cx="5222240" cy="625205"/>
        </a:xfrm>
        <a:prstGeom prst="rect">
          <a:avLst/>
        </a:prstGeom>
        <a:solidFill>
          <a:schemeClr val="accent5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Évaluation des compétences</a:t>
          </a:r>
          <a:br>
            <a:rPr lang="fr-FR" sz="1900" kern="1200" dirty="0" smtClean="0"/>
          </a:br>
          <a:r>
            <a:rPr lang="fr-FR" sz="1900" kern="1200" dirty="0" smtClean="0"/>
            <a:t>transversales « métiers »</a:t>
          </a:r>
          <a:endParaRPr lang="fr-FR" sz="1900" kern="1200" dirty="0"/>
        </a:p>
      </dsp:txBody>
      <dsp:txXfrm>
        <a:off x="818573" y="2188382"/>
        <a:ext cx="5222240" cy="625205"/>
      </dsp:txXfrm>
    </dsp:sp>
    <dsp:sp modelId="{2CA0E608-3895-4456-B468-79DCD906E8A3}">
      <dsp:nvSpPr>
        <dsp:cNvPr id="0" name=""/>
        <dsp:cNvSpPr/>
      </dsp:nvSpPr>
      <dsp:spPr>
        <a:xfrm>
          <a:off x="427819" y="2110232"/>
          <a:ext cx="781507" cy="781507"/>
        </a:xfrm>
        <a:prstGeom prst="ellipse">
          <a:avLst/>
        </a:prstGeom>
        <a:solidFill>
          <a:schemeClr val="accent5">
            <a:lumMod val="20000"/>
            <a:lumOff val="80000"/>
          </a:schemeClr>
        </a:solidFill>
        <a:ln w="25400" cap="flat" cmpd="sng" algn="ctr">
          <a:solidFill>
            <a:schemeClr val="accent5">
              <a:lumMod val="20000"/>
              <a:lumOff val="8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FF2026A-A982-4446-9783-82B59777A085}">
      <dsp:nvSpPr>
        <dsp:cNvPr id="0" name=""/>
        <dsp:cNvSpPr/>
      </dsp:nvSpPr>
      <dsp:spPr>
        <a:xfrm>
          <a:off x="460128" y="3126353"/>
          <a:ext cx="5580684" cy="625205"/>
        </a:xfrm>
        <a:prstGeom prst="rect">
          <a:avLst/>
        </a:prstGeom>
        <a:solidFill>
          <a:schemeClr val="accent4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6257" tIns="48260" rIns="48260" bIns="48260" numCol="1" spcCol="1270" anchor="ctr" anchorCtr="0">
          <a:noAutofit/>
        </a:bodyPr>
        <a:lstStyle/>
        <a:p>
          <a:pPr lvl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900" kern="1200" dirty="0" smtClean="0"/>
            <a:t>Bilan du tuteur</a:t>
          </a:r>
          <a:endParaRPr lang="fr-FR" sz="1900" kern="1200" dirty="0"/>
        </a:p>
      </dsp:txBody>
      <dsp:txXfrm>
        <a:off x="460128" y="3126353"/>
        <a:ext cx="5580684" cy="625205"/>
      </dsp:txXfrm>
    </dsp:sp>
    <dsp:sp modelId="{155F756F-4741-4D29-8D3F-4A497C3D7284}">
      <dsp:nvSpPr>
        <dsp:cNvPr id="0" name=""/>
        <dsp:cNvSpPr/>
      </dsp:nvSpPr>
      <dsp:spPr>
        <a:xfrm>
          <a:off x="69375" y="3048203"/>
          <a:ext cx="781507" cy="781507"/>
        </a:xfrm>
        <a:prstGeom prst="ellipse">
          <a:avLst/>
        </a:prstGeom>
        <a:solidFill>
          <a:schemeClr val="accent4">
            <a:lumMod val="40000"/>
            <a:lumOff val="60000"/>
          </a:schemeClr>
        </a:solidFill>
        <a:ln w="25400" cap="flat" cmpd="sng" algn="ctr">
          <a:solidFill>
            <a:schemeClr val="accent4">
              <a:lumMod val="40000"/>
              <a:lumOff val="6000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D680E798-53FF-4C51-A981-953463752515}" type="datetimeFigureOut">
              <a:rPr lang="fr-FR" smtClean="0"/>
              <a:pPr/>
              <a:t>07/12/2020</a:t>
            </a:fld>
            <a:endParaRPr lang="fr-FR" dirty="0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 dirty="0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itchFamily="34" charset="0"/>
              </a:defRPr>
            </a:lvl1pPr>
          </a:lstStyle>
          <a:p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itchFamily="34" charset="0"/>
              </a:defRPr>
            </a:lvl1pPr>
          </a:lstStyle>
          <a:p>
            <a:fld id="{1B06CD8F-B7ED-4A05-9FB1-A01CC0EF02CC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4116626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882116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998406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  <a:p>
            <a:endParaRPr lang="fr-FR" baseline="0" dirty="0" smtClean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360288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10000"/>
          </a:bodyPr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06CD8F-B7ED-4A05-9FB1-A01CC0EF02CC}" type="slidenum">
              <a:rPr lang="fr-FR" smtClean="0"/>
              <a:pPr/>
              <a:t>5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8944829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D7BDEA-8EA0-FE4F-8E67-406CE035A260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325194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uver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 bwMode="gray">
          <a:xfrm>
            <a:off x="0" y="4963500"/>
            <a:ext cx="180000" cy="180000"/>
          </a:xfrm>
          <a:prstGeom prst="rect">
            <a:avLst/>
          </a:prstGeo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/>
              <a:t>XX/XX/XXXX</a:t>
            </a:r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 bwMode="gray">
          <a:xfrm>
            <a:off x="720000" y="3919897"/>
            <a:ext cx="3240000" cy="900000"/>
          </a:xfrm>
          <a:prstGeom prst="rect">
            <a:avLst/>
          </a:prstGeom>
        </p:spPr>
        <p:txBody>
          <a:bodyPr anchor="b" anchorCtr="0"/>
          <a:lstStyle>
            <a:lvl1pPr>
              <a:defRPr sz="11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fr-FR" dirty="0" smtClean="0"/>
              <a:t>Inspection générale de l’éducation,</a:t>
            </a:r>
            <a:br>
              <a:rPr lang="fr-FR" dirty="0" smtClean="0"/>
            </a:br>
            <a:r>
              <a:rPr lang="fr-FR" dirty="0" smtClean="0"/>
              <a:t>du sport et de la recherche </a:t>
            </a:r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 bwMode="gray">
          <a:xfrm>
            <a:off x="0" y="496350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fld id="{10C140CD-8AED-46FF-A9A2-77308F3F39AE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pic>
        <p:nvPicPr>
          <p:cNvPr id="11" name="Image 10">
            <a:extLst>
              <a:ext uri="{FF2B5EF4-FFF2-40B4-BE49-F238E27FC236}">
                <a16:creationId xmlns="" xmlns:a16="http://schemas.microsoft.com/office/drawing/2014/main" id="{67176BF8-0E9B-6545-8201-9FD5D1F6C53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23528" y="177075"/>
            <a:ext cx="3135919" cy="2844000"/>
          </a:xfrm>
          <a:prstGeom prst="rect">
            <a:avLst/>
          </a:prstGeom>
        </p:spPr>
      </p:pic>
      <p:pic>
        <p:nvPicPr>
          <p:cNvPr id="10" name="Image 9">
            <a:extLst>
              <a:ext uri="{FF2B5EF4-FFF2-40B4-BE49-F238E27FC236}">
                <a16:creationId xmlns="" xmlns:a16="http://schemas.microsoft.com/office/drawing/2014/main" id="{052A0ED1-3FEF-0A43-8552-58B203600D9C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6444208" y="544975"/>
            <a:ext cx="2016224" cy="12488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26109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re et sous-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 hasCustomPrompt="1"/>
          </p:nvPr>
        </p:nvSpPr>
        <p:spPr bwMode="gray">
          <a:xfrm>
            <a:off x="0" y="0"/>
            <a:ext cx="180000" cy="180000"/>
          </a:xfrm>
          <a:ln>
            <a:solidFill>
              <a:schemeClr val="tx1">
                <a:alpha val="0"/>
              </a:schemeClr>
            </a:solidFill>
          </a:ln>
        </p:spPr>
        <p:txBody>
          <a:bodyPr/>
          <a:lstStyle>
            <a:lvl1pPr>
              <a:defRPr sz="100">
                <a:solidFill>
                  <a:schemeClr val="tx1">
                    <a:alpha val="0"/>
                  </a:schemeClr>
                </a:solidFill>
              </a:defRPr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numéro de diapositive 7"/>
          <p:cNvSpPr>
            <a:spLocks noGrp="1"/>
          </p:cNvSpPr>
          <p:nvPr>
            <p:ph type="sldNum" sz="quarter" idx="12"/>
          </p:nvPr>
        </p:nvSpPr>
        <p:spPr bwMode="gray">
          <a:xfrm>
            <a:off x="7434000" y="4796511"/>
            <a:ext cx="1350000" cy="360000"/>
          </a:xfrm>
        </p:spPr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11" name="Espace réservé du texte 10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60000" y="2346046"/>
            <a:ext cx="8424000" cy="2077200"/>
          </a:xfrm>
        </p:spPr>
        <p:txBody>
          <a:bodyPr/>
          <a:lstStyle>
            <a:lvl1pPr>
              <a:lnSpc>
                <a:spcPct val="90000"/>
              </a:lnSpc>
              <a:spcAft>
                <a:spcPts val="0"/>
              </a:spcAft>
              <a:defRPr sz="3250" b="1" cap="all"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0" indent="0">
              <a:spcBef>
                <a:spcPts val="500"/>
              </a:spcBef>
              <a:spcAft>
                <a:spcPts val="0"/>
              </a:spcAft>
              <a:buNone/>
              <a:defRPr sz="185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pic>
        <p:nvPicPr>
          <p:cNvPr id="13" name="Image 12">
            <a:extLst>
              <a:ext uri="{FF2B5EF4-FFF2-40B4-BE49-F238E27FC236}">
                <a16:creationId xmlns="" xmlns:a16="http://schemas.microsoft.com/office/drawing/2014/main" id="{ED506F14-ED0D-7542-8543-B7C07D59406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046496" y="360000"/>
            <a:ext cx="1737504" cy="1076215"/>
          </a:xfrm>
          <a:prstGeom prst="rect">
            <a:avLst/>
          </a:prstGeom>
        </p:spPr>
      </p:pic>
      <p:pic>
        <p:nvPicPr>
          <p:cNvPr id="14" name="Image 13">
            <a:extLst>
              <a:ext uri="{FF2B5EF4-FFF2-40B4-BE49-F238E27FC236}">
                <a16:creationId xmlns="" xmlns:a16="http://schemas.microsoft.com/office/drawing/2014/main" id="{D87260C3-EF3A-0B48-9C85-9F85D7A88D5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80000" y="180000"/>
            <a:ext cx="1587803" cy="144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39045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mmai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27534"/>
            <a:ext cx="8424000" cy="37560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8" name="Espace réservé du texte 7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59998" y="1119438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9" name="Espace réservé du texte 7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312000" y="112107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  <p:sp>
        <p:nvSpPr>
          <p:cNvPr id="10" name="Espace réservé du texte 7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6263999" y="1121070"/>
            <a:ext cx="2520000" cy="2530800"/>
          </a:xfrm>
        </p:spPr>
        <p:txBody>
          <a:bodyPr/>
          <a:lstStyle>
            <a:lvl1pPr marL="144000" indent="-144000">
              <a:spcBef>
                <a:spcPts val="400"/>
              </a:spcBef>
              <a:spcAft>
                <a:spcPts val="800"/>
              </a:spcAft>
              <a:buFont typeface="+mj-lt"/>
              <a:buAutoNum type="arabicPeriod"/>
              <a:defRPr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24000" indent="-144000">
              <a:spcBef>
                <a:spcPts val="600"/>
              </a:spcBef>
              <a:spcAft>
                <a:spcPts val="800"/>
              </a:spcAft>
              <a:buFont typeface="+mj-lt"/>
              <a:buAutoNum type="alphaLcPeriod"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</a:lstStyle>
          <a:p>
            <a:pPr lvl="0"/>
            <a:r>
              <a:rPr lang="fr-FR" dirty="0"/>
              <a:t>Titre de la partie</a:t>
            </a:r>
          </a:p>
          <a:p>
            <a:pPr lvl="1"/>
            <a:r>
              <a:rPr lang="fr-FR" dirty="0"/>
              <a:t>Deuxième niveau</a:t>
            </a:r>
          </a:p>
        </p:txBody>
      </p:sp>
    </p:spTree>
    <p:extLst>
      <p:ext uri="{BB962C8B-B14F-4D97-AF65-F5344CB8AC3E}">
        <p14:creationId xmlns:p14="http://schemas.microsoft.com/office/powerpoint/2010/main" val="1641030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p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pour une image  7"/>
          <p:cNvSpPr>
            <a:spLocks noGrp="1"/>
          </p:cNvSpPr>
          <p:nvPr>
            <p:ph type="pic" sz="quarter" idx="13" hasCustomPrompt="1"/>
          </p:nvPr>
        </p:nvSpPr>
        <p:spPr bwMode="gray">
          <a:xfrm>
            <a:off x="3203848" y="1862349"/>
            <a:ext cx="2555776" cy="2067734"/>
          </a:xfrm>
          <a:solidFill>
            <a:schemeClr val="bg1">
              <a:lumMod val="85000"/>
            </a:schemeClr>
          </a:solidFill>
        </p:spPr>
        <p:txBody>
          <a:bodyPr tIns="1080000" anchor="ctr" anchorCtr="0"/>
          <a:lstStyle>
            <a:lvl1pPr algn="ctr">
              <a:defRPr cap="all" baseline="0"/>
            </a:lvl1pPr>
          </a:lstStyle>
          <a:p>
            <a:r>
              <a:rPr lang="fr-FR" dirty="0"/>
              <a:t>Sélectionner l’icône pour insérer une image, </a:t>
            </a:r>
            <a:br>
              <a:rPr lang="fr-FR" dirty="0"/>
            </a:br>
            <a:r>
              <a:rPr lang="fr-FR" dirty="0"/>
              <a:t>puis disposer l’image en arrière plan </a:t>
            </a:r>
            <a:br>
              <a:rPr lang="fr-FR" dirty="0"/>
            </a:br>
            <a:r>
              <a:rPr lang="fr-FR" dirty="0"/>
              <a:t>(Sélectionner l’image avec le bouton droit de la souris / </a:t>
            </a:r>
            <a:br>
              <a:rPr lang="fr-FR" dirty="0"/>
            </a:br>
            <a:r>
              <a:rPr lang="fr-FR" dirty="0"/>
              <a:t>Mettre à l’arrière plan)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738000"/>
            <a:ext cx="8424000" cy="4046400"/>
          </a:xfrm>
          <a:custGeom>
            <a:avLst/>
            <a:gdLst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8424000 w 8424000"/>
              <a:gd name="connsiteY2" fmla="*/ 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  <a:gd name="connsiteX2" fmla="*/ 0 w 8424000"/>
              <a:gd name="connsiteY2" fmla="*/ 40 h 4046400"/>
              <a:gd name="connsiteX3" fmla="*/ 8424000 w 8424000"/>
              <a:gd name="connsiteY3" fmla="*/ 0 h 4046400"/>
              <a:gd name="connsiteX4" fmla="*/ 8424000 w 8424000"/>
              <a:gd name="connsiteY4" fmla="*/ 4046400 h 4046400"/>
              <a:gd name="connsiteX0" fmla="*/ 8424000 w 8424000"/>
              <a:gd name="connsiteY0" fmla="*/ 4046400 h 4046400"/>
              <a:gd name="connsiteX1" fmla="*/ 0 w 8424000"/>
              <a:gd name="connsiteY1" fmla="*/ 4046360 h 40464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8424000" h="4046400" stroke="0" extrusionOk="0">
                <a:moveTo>
                  <a:pt x="8424000" y="4046400"/>
                </a:moveTo>
                <a:lnTo>
                  <a:pt x="0" y="4046360"/>
                </a:lnTo>
                <a:lnTo>
                  <a:pt x="0" y="40"/>
                </a:lnTo>
                <a:cubicBezTo>
                  <a:pt x="0" y="18"/>
                  <a:pt x="3771553" y="0"/>
                  <a:pt x="8424000" y="0"/>
                </a:cubicBezTo>
                <a:lnTo>
                  <a:pt x="8424000" y="4046400"/>
                </a:lnTo>
                <a:close/>
              </a:path>
              <a:path w="8424000" h="4046400" fill="none">
                <a:moveTo>
                  <a:pt x="8424000" y="4046400"/>
                </a:moveTo>
                <a:lnTo>
                  <a:pt x="0" y="4046360"/>
                </a:lnTo>
              </a:path>
            </a:pathLst>
          </a:custGeom>
          <a:ln w="10160">
            <a:solidFill>
              <a:schemeClr val="tx1"/>
            </a:solidFill>
          </a:ln>
        </p:spPr>
        <p:txBody>
          <a:bodyPr lIns="0" bIns="360000" anchor="ctr" anchorCtr="0"/>
          <a:lstStyle>
            <a:lvl1pPr marL="396000" indent="-396000">
              <a:buFont typeface="+mj-lt"/>
              <a:buAutoNum type="arabicPeriod"/>
              <a:defRPr sz="3250"/>
            </a:lvl1pPr>
          </a:lstStyle>
          <a:p>
            <a:r>
              <a:rPr lang="fr-FR" dirty="0"/>
              <a:t>Titre</a:t>
            </a:r>
          </a:p>
        </p:txBody>
      </p:sp>
    </p:spTree>
    <p:extLst>
      <p:ext uri="{BB962C8B-B14F-4D97-AF65-F5344CB8AC3E}">
        <p14:creationId xmlns:p14="http://schemas.microsoft.com/office/powerpoint/2010/main" val="19085968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et textes 3 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 hasCustomPrompt="1"/>
          </p:nvPr>
        </p:nvSpPr>
        <p:spPr bwMode="gray">
          <a:xfrm>
            <a:off x="359999" y="627534"/>
            <a:ext cx="8424000" cy="375606"/>
          </a:xfrm>
        </p:spPr>
        <p:txBody>
          <a:bodyPr/>
          <a:lstStyle>
            <a:lvl1pPr>
              <a:defRPr/>
            </a:lvl1pPr>
          </a:lstStyle>
          <a:p>
            <a:r>
              <a:rPr lang="fr-FR" dirty="0"/>
              <a:t>Titre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  <p:sp>
        <p:nvSpPr>
          <p:cNvPr id="12" name="Espace réservé du texte 11"/>
          <p:cNvSpPr>
            <a:spLocks noGrp="1"/>
          </p:cNvSpPr>
          <p:nvPr>
            <p:ph type="body" sz="quarter" idx="14" hasCustomPrompt="1"/>
          </p:nvPr>
        </p:nvSpPr>
        <p:spPr bwMode="gray">
          <a:xfrm>
            <a:off x="359999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3" name="Espace réservé du texte 11"/>
          <p:cNvSpPr>
            <a:spLocks noGrp="1"/>
          </p:cNvSpPr>
          <p:nvPr>
            <p:ph type="body" sz="quarter" idx="15" hasCustomPrompt="1"/>
          </p:nvPr>
        </p:nvSpPr>
        <p:spPr bwMode="gray">
          <a:xfrm>
            <a:off x="3312000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4" name="Espace réservé du texte 11"/>
          <p:cNvSpPr>
            <a:spLocks noGrp="1"/>
          </p:cNvSpPr>
          <p:nvPr>
            <p:ph type="body" sz="quarter" idx="16" hasCustomPrompt="1"/>
          </p:nvPr>
        </p:nvSpPr>
        <p:spPr bwMode="gray">
          <a:xfrm>
            <a:off x="6264000" y="1059582"/>
            <a:ext cx="2520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 baseline="0"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</p:spTree>
    <p:extLst>
      <p:ext uri="{BB962C8B-B14F-4D97-AF65-F5344CB8AC3E}">
        <p14:creationId xmlns:p14="http://schemas.microsoft.com/office/powerpoint/2010/main" val="38404549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3"/>
          <p:cNvSpPr>
            <a:spLocks noGrp="1"/>
          </p:cNvSpPr>
          <p:nvPr>
            <p:ph type="title" hasCustomPrompt="1"/>
          </p:nvPr>
        </p:nvSpPr>
        <p:spPr bwMode="gray">
          <a:xfrm>
            <a:off x="359999" y="900000"/>
            <a:ext cx="8424000" cy="375606"/>
          </a:xfrm>
        </p:spPr>
        <p:txBody>
          <a:bodyPr/>
          <a:lstStyle/>
          <a:p>
            <a:r>
              <a:rPr lang="fr-FR" noProof="0" dirty="0"/>
              <a:t>Titre</a:t>
            </a:r>
            <a:endParaRPr lang="fr-FR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 bwMode="gray"/>
        <p:txBody>
          <a:bodyPr/>
          <a:lstStyle/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4" hasCustomPrompt="1"/>
          </p:nvPr>
        </p:nvSpPr>
        <p:spPr bwMode="gray">
          <a:xfrm>
            <a:off x="359998" y="1347614"/>
            <a:ext cx="8424000" cy="257400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fr-FR" dirty="0"/>
              <a:t>Texte de niveau 1</a:t>
            </a:r>
          </a:p>
          <a:p>
            <a:pPr lvl="1"/>
            <a:r>
              <a:rPr lang="fr-FR" dirty="0"/>
              <a:t>Texte de niveau 2</a:t>
            </a:r>
          </a:p>
          <a:p>
            <a:pPr lvl="2"/>
            <a:r>
              <a:rPr lang="fr-FR" dirty="0"/>
              <a:t>Texte de niveau 3</a:t>
            </a:r>
          </a:p>
          <a:p>
            <a:pPr lvl="3"/>
            <a:r>
              <a:rPr lang="fr-FR" dirty="0"/>
              <a:t>Texte de niveau 4</a:t>
            </a:r>
          </a:p>
          <a:p>
            <a:pPr lvl="4"/>
            <a:r>
              <a:rPr lang="fr-FR" dirty="0"/>
              <a:t>Texte de niveau 5</a:t>
            </a:r>
          </a:p>
        </p:txBody>
      </p:sp>
      <p:sp>
        <p:nvSpPr>
          <p:cNvPr id="15" name="Espace réservé du texte 9"/>
          <p:cNvSpPr>
            <a:spLocks noGrp="1"/>
          </p:cNvSpPr>
          <p:nvPr>
            <p:ph type="body" sz="quarter" idx="13" hasCustomPrompt="1"/>
          </p:nvPr>
        </p:nvSpPr>
        <p:spPr bwMode="gray">
          <a:xfrm>
            <a:off x="3312000" y="180000"/>
            <a:ext cx="5472000" cy="360000"/>
          </a:xfrm>
        </p:spPr>
        <p:txBody>
          <a:bodyPr/>
          <a:lstStyle>
            <a:lvl1pPr marL="108000" indent="-108000" algn="r">
              <a:spcAft>
                <a:spcPts val="0"/>
              </a:spcAft>
              <a:buFont typeface="+mj-lt"/>
              <a:buAutoNum type="arabicPeriod"/>
              <a:defRPr sz="750" b="1"/>
            </a:lvl1pPr>
            <a:lvl2pPr marL="108000" indent="-108000" algn="r">
              <a:spcBef>
                <a:spcPts val="0"/>
              </a:spcBef>
              <a:spcAft>
                <a:spcPts val="0"/>
              </a:spcAft>
              <a:buFont typeface="+mj-lt"/>
              <a:buAutoNum type="alphaLcPeriod"/>
              <a:defRPr sz="750"/>
            </a:lvl2pPr>
          </a:lstStyle>
          <a:p>
            <a:pPr lvl="0"/>
            <a:r>
              <a:rPr lang="fr-FR" dirty="0"/>
              <a:t>Titre</a:t>
            </a:r>
          </a:p>
          <a:p>
            <a:pPr lvl="1"/>
            <a:r>
              <a:rPr lang="fr-FR" dirty="0"/>
              <a:t>Sous-titre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 bwMode="gray">
          <a:xfrm>
            <a:off x="359999" y="611968"/>
            <a:ext cx="8424000" cy="37560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fr-FR" noProof="0" dirty="0"/>
              <a:t>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 bwMode="gray">
          <a:xfrm>
            <a:off x="359999" y="1059582"/>
            <a:ext cx="8424000" cy="25740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pPr lvl="0"/>
            <a:r>
              <a:rPr lang="fr-FR" noProof="0" dirty="0"/>
              <a:t>Texte de niveau 1</a:t>
            </a:r>
          </a:p>
          <a:p>
            <a:pPr lvl="1"/>
            <a:r>
              <a:rPr lang="fr-FR" noProof="0" dirty="0"/>
              <a:t>Texte de niveau 2</a:t>
            </a:r>
          </a:p>
          <a:p>
            <a:pPr lvl="2"/>
            <a:r>
              <a:rPr lang="fr-FR" noProof="0" dirty="0"/>
              <a:t>Texte de niveau 3</a:t>
            </a:r>
          </a:p>
          <a:p>
            <a:pPr lvl="3"/>
            <a:r>
              <a:rPr lang="fr-FR" noProof="0" dirty="0"/>
              <a:t>Texte de niveau 4</a:t>
            </a:r>
          </a:p>
          <a:p>
            <a:pPr lvl="4"/>
            <a:r>
              <a:rPr lang="fr-FR" noProof="0" dirty="0"/>
              <a:t>Texte de niveau 5</a:t>
            </a: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 bwMode="gray">
          <a:xfrm>
            <a:off x="7433999" y="4783500"/>
            <a:ext cx="1350000" cy="360000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 algn="r">
              <a:defRPr sz="750" b="1">
                <a:solidFill>
                  <a:schemeClr val="tx1"/>
                </a:solidFill>
              </a:defRPr>
            </a:lvl1pPr>
          </a:lstStyle>
          <a:p>
            <a:fld id="{733122C9-A0B9-462F-8757-0847AD287B63}" type="slidenum">
              <a:rPr lang="fr-FR" smtClean="0"/>
              <a:pPr/>
              <a:t>‹N°›</a:t>
            </a:fld>
            <a:endParaRPr lang="fr-FR" dirty="0"/>
          </a:p>
        </p:txBody>
      </p:sp>
      <p:pic>
        <p:nvPicPr>
          <p:cNvPr id="9" name="Image 8">
            <a:extLst>
              <a:ext uri="{FF2B5EF4-FFF2-40B4-BE49-F238E27FC236}">
                <a16:creationId xmlns="" xmlns:a16="http://schemas.microsoft.com/office/drawing/2014/main" id="{7C9F8281-E0B1-E740-BC5A-01ADDF3A6514}"/>
              </a:ext>
            </a:extLst>
          </p:cNvPr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1098001" y="179999"/>
            <a:ext cx="593680" cy="367727"/>
          </a:xfrm>
          <a:prstGeom prst="rect">
            <a:avLst/>
          </a:prstGeom>
        </p:spPr>
      </p:pic>
      <p:pic>
        <p:nvPicPr>
          <p:cNvPr id="12" name="Image 11">
            <a:extLst>
              <a:ext uri="{FF2B5EF4-FFF2-40B4-BE49-F238E27FC236}">
                <a16:creationId xmlns="" xmlns:a16="http://schemas.microsoft.com/office/drawing/2014/main" id="{81F3959E-B020-EA40-896C-0471D92513AA}"/>
              </a:ext>
            </a:extLst>
          </p:cNvPr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288000" y="108000"/>
            <a:ext cx="555733" cy="5040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08" r:id="rId1"/>
    <p:sldLayoutId id="2147483812" r:id="rId2"/>
    <p:sldLayoutId id="2147483810" r:id="rId3"/>
    <p:sldLayoutId id="2147483811" r:id="rId4"/>
    <p:sldLayoutId id="2147483809" r:id="rId5"/>
    <p:sldLayoutId id="2147483798" r:id="rId6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550" b="1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100000"/>
        </a:lnSpc>
        <a:spcBef>
          <a:spcPts val="0"/>
        </a:spcBef>
        <a:spcAft>
          <a:spcPts val="500"/>
        </a:spcAft>
        <a:buFont typeface="Arial" pitchFamily="34" charset="0"/>
        <a:buNone/>
        <a:defRPr sz="1050" b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52000" indent="-72000" algn="l" defTabSz="914400" rtl="0" eaLnBrk="1" latinLnBrk="0" hangingPunct="1">
        <a:lnSpc>
          <a:spcPct val="100000"/>
        </a:lnSpc>
        <a:spcBef>
          <a:spcPts val="600"/>
        </a:spcBef>
        <a:spcAft>
          <a:spcPts val="600"/>
        </a:spcAft>
        <a:buFont typeface="Arial" pitchFamily="34" charset="0"/>
        <a:buChar char="•"/>
        <a:defRPr sz="9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3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8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612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28000" indent="-72000" algn="l" defTabSz="914400" rtl="0" eaLnBrk="1" latinLnBrk="0" hangingPunct="1">
        <a:lnSpc>
          <a:spcPct val="100000"/>
        </a:lnSpc>
        <a:spcBef>
          <a:spcPts val="100"/>
        </a:spcBef>
        <a:spcAft>
          <a:spcPts val="100"/>
        </a:spcAft>
        <a:buSzPct val="100000"/>
        <a:buFont typeface="Arial" pitchFamily="34" charset="0"/>
        <a:buChar char="•"/>
        <a:defRPr sz="7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11" Type="http://schemas.openxmlformats.org/officeDocument/2006/relationships/image" Target="../media/image6.png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5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5" Type="http://schemas.openxmlformats.org/officeDocument/2006/relationships/hyperlink" Target="https://www.education.gouv.fr/bo/16/Hebdo13/MENE1608407C.htm" TargetMode="Externa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0.png"/><Relationship Id="rId5" Type="http://schemas.openxmlformats.org/officeDocument/2006/relationships/image" Target="../media/image4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2.emf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2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re 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 algn="ctr"/>
            <a:endParaRPr lang="fr-FR" sz="4200" b="1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sz="quarter" idx="13"/>
          </p:nvPr>
        </p:nvSpPr>
        <p:spPr>
          <a:xfrm>
            <a:off x="251520" y="2283718"/>
            <a:ext cx="8424000" cy="2077200"/>
          </a:xfrm>
        </p:spPr>
        <p:txBody>
          <a:bodyPr/>
          <a:lstStyle/>
          <a:p>
            <a:r>
              <a:rPr lang="fr-FR" sz="3200" dirty="0" smtClean="0"/>
              <a:t>Le compte rendu </a:t>
            </a:r>
            <a:br>
              <a:rPr lang="fr-FR" sz="3200" dirty="0" smtClean="0"/>
            </a:br>
            <a:r>
              <a:rPr lang="fr-FR" sz="3200" dirty="0" smtClean="0"/>
              <a:t>d’ÉVALUATION DES </a:t>
            </a:r>
            <a:r>
              <a:rPr lang="fr-FR" sz="3200" dirty="0" err="1" smtClean="0"/>
              <a:t>pfmp</a:t>
            </a:r>
            <a:endParaRPr lang="fr-FR" sz="3200" dirty="0"/>
          </a:p>
        </p:txBody>
      </p:sp>
      <p:sp>
        <p:nvSpPr>
          <p:cNvPr id="2" name="ZoneTexte 1"/>
          <p:cNvSpPr txBox="1"/>
          <p:nvPr/>
        </p:nvSpPr>
        <p:spPr>
          <a:xfrm>
            <a:off x="5364088" y="4587974"/>
            <a:ext cx="362698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b="1" dirty="0" smtClean="0">
                <a:solidFill>
                  <a:srgbClr val="397AC8"/>
                </a:solidFill>
                <a:latin typeface="Arial Narrow" panose="020B0606020202030204" pitchFamily="34" charset="0"/>
              </a:rPr>
              <a:t>PNF BAC PROFESSIONNEL </a:t>
            </a:r>
            <a:r>
              <a:rPr lang="fr-FR" sz="1200" b="1" dirty="0" err="1" smtClean="0">
                <a:solidFill>
                  <a:srgbClr val="397AC8"/>
                </a:solidFill>
                <a:latin typeface="Arial Narrow" panose="020B0606020202030204" pitchFamily="34" charset="0"/>
              </a:rPr>
              <a:t>AGOrA</a:t>
            </a:r>
            <a:r>
              <a:rPr lang="fr-FR" sz="1200" b="1" dirty="0" smtClean="0">
                <a:solidFill>
                  <a:srgbClr val="397AC8"/>
                </a:solidFill>
                <a:latin typeface="Arial Narrow" panose="020B0606020202030204" pitchFamily="34" charset="0"/>
              </a:rPr>
              <a:t> </a:t>
            </a:r>
            <a:r>
              <a:rPr lang="fr-FR" sz="1200" dirty="0" smtClean="0">
                <a:solidFill>
                  <a:srgbClr val="397AC8"/>
                </a:solidFill>
                <a:latin typeface="Arial Narrow" panose="020B0606020202030204" pitchFamily="34" charset="0"/>
              </a:rPr>
              <a:t>– 9 Décembre 2020</a:t>
            </a:r>
          </a:p>
        </p:txBody>
      </p:sp>
    </p:spTree>
    <p:extLst>
      <p:ext uri="{BB962C8B-B14F-4D97-AF65-F5344CB8AC3E}">
        <p14:creationId xmlns:p14="http://schemas.microsoft.com/office/powerpoint/2010/main" val="515426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re 12"/>
          <p:cNvSpPr>
            <a:spLocks noGrp="1"/>
          </p:cNvSpPr>
          <p:nvPr>
            <p:ph type="title"/>
          </p:nvPr>
        </p:nvSpPr>
        <p:spPr>
          <a:xfrm>
            <a:off x="326441" y="722160"/>
            <a:ext cx="8424000" cy="375606"/>
          </a:xfrm>
        </p:spPr>
        <p:txBody>
          <a:bodyPr/>
          <a:lstStyle/>
          <a:p>
            <a:r>
              <a:rPr lang="fr-FR" dirty="0" smtClean="0"/>
              <a:t>UNE STRUCTURATION EN 4 PARTIES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3930140" y="2300267"/>
            <a:ext cx="1029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Compte rendu </a:t>
            </a:r>
            <a:r>
              <a:rPr lang="fr-FR" sz="1600" b="1" dirty="0" smtClean="0">
                <a:solidFill>
                  <a:schemeClr val="bg1"/>
                </a:solidFill>
              </a:rPr>
              <a:t>PFMP</a:t>
            </a:r>
          </a:p>
        </p:txBody>
      </p:sp>
      <p:graphicFrame>
        <p:nvGraphicFramePr>
          <p:cNvPr id="27" name="Diagramme 26"/>
          <p:cNvGraphicFramePr/>
          <p:nvPr>
            <p:extLst>
              <p:ext uri="{D42A27DB-BD31-4B8C-83A1-F6EECF244321}">
                <p14:modId xmlns:p14="http://schemas.microsoft.com/office/powerpoint/2010/main" val="1314695695"/>
              </p:ext>
            </p:extLst>
          </p:nvPr>
        </p:nvGraphicFramePr>
        <p:xfrm>
          <a:off x="1911386" y="10795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9" name="Image 28"/>
          <p:cNvPicPr>
            <a:picLocks noChangeAspect="1"/>
          </p:cNvPicPr>
          <p:nvPr/>
        </p:nvPicPr>
        <p:blipFill rotWithShape="1"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4286" t="-14286" r="-14286" b="-9696"/>
          <a:stretch/>
        </p:blipFill>
        <p:spPr>
          <a:xfrm>
            <a:off x="1942378" y="1296341"/>
            <a:ext cx="842400" cy="856557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  <a:ln>
            <a:solidFill>
              <a:schemeClr val="accent2">
                <a:lumMod val="20000"/>
                <a:lumOff val="80000"/>
              </a:schemeClr>
            </a:solidFill>
          </a:ln>
        </p:spPr>
      </p:pic>
      <p:pic>
        <p:nvPicPr>
          <p:cNvPr id="32" name="Image 31"/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2381" y="2327067"/>
            <a:ext cx="633324" cy="633324"/>
          </a:xfrm>
          <a:prstGeom prst="rect">
            <a:avLst/>
          </a:prstGeom>
        </p:spPr>
      </p:pic>
      <p:pic>
        <p:nvPicPr>
          <p:cNvPr id="34" name="Image 33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28496" y="3291830"/>
            <a:ext cx="612564" cy="612564"/>
          </a:xfrm>
          <a:prstGeom prst="rect">
            <a:avLst/>
          </a:prstGeom>
        </p:spPr>
      </p:pic>
      <p:pic>
        <p:nvPicPr>
          <p:cNvPr id="35" name="Image 34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81085" y="4189692"/>
            <a:ext cx="614306" cy="61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6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e 4"/>
          <p:cNvGrpSpPr/>
          <p:nvPr/>
        </p:nvGrpSpPr>
        <p:grpSpPr>
          <a:xfrm>
            <a:off x="602578" y="627534"/>
            <a:ext cx="5757214" cy="856557"/>
            <a:chOff x="602578" y="868062"/>
            <a:chExt cx="5757214" cy="856557"/>
          </a:xfrm>
        </p:grpSpPr>
        <p:sp>
          <p:nvSpPr>
            <p:cNvPr id="2" name="Rectangle 1"/>
            <p:cNvSpPr/>
            <p:nvPr/>
          </p:nvSpPr>
          <p:spPr>
            <a:xfrm>
              <a:off x="1026799" y="1011043"/>
              <a:ext cx="5332993" cy="576000"/>
            </a:xfrm>
            <a:prstGeom prst="rect">
              <a:avLst/>
            </a:prstGeom>
            <a:solidFill>
              <a:schemeClr val="accent2"/>
            </a:solidFill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dirty="0" smtClean="0"/>
                <a:t>Attestation de PFMP</a:t>
              </a:r>
              <a:endParaRPr lang="fr-FR" dirty="0"/>
            </a:p>
          </p:txBody>
        </p:sp>
        <p:pic>
          <p:nvPicPr>
            <p:cNvPr id="10" name="Image 9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14286" t="-14286" r="-14286" b="-9696"/>
            <a:stretch/>
          </p:blipFill>
          <p:spPr>
            <a:xfrm>
              <a:off x="602578" y="868062"/>
              <a:ext cx="842400" cy="856557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</p:pic>
      </p:grpSp>
      <p:pic>
        <p:nvPicPr>
          <p:cNvPr id="4" name="Image 3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14406" b="2076"/>
          <a:stretch/>
        </p:blipFill>
        <p:spPr>
          <a:xfrm>
            <a:off x="4788024" y="1402563"/>
            <a:ext cx="3672408" cy="3689467"/>
          </a:xfrm>
          <a:prstGeom prst="rect">
            <a:avLst/>
          </a:prstGeom>
          <a:ln>
            <a:solidFill>
              <a:schemeClr val="accent2"/>
            </a:solidFill>
          </a:ln>
        </p:spPr>
      </p:pic>
      <p:sp>
        <p:nvSpPr>
          <p:cNvPr id="6" name="ZoneTexte 5"/>
          <p:cNvSpPr txBox="1"/>
          <p:nvPr/>
        </p:nvSpPr>
        <p:spPr>
          <a:xfrm>
            <a:off x="251520" y="2457940"/>
            <a:ext cx="4392488" cy="22236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>
                <a:solidFill>
                  <a:schemeClr val="accent2"/>
                </a:solidFill>
              </a:rPr>
              <a:t>Pour chaque stagiaire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Identifier </a:t>
            </a:r>
            <a:r>
              <a:rPr lang="fr-FR" sz="1600" dirty="0" smtClean="0">
                <a:solidFill>
                  <a:schemeClr val="accent2"/>
                </a:solidFill>
              </a:rPr>
              <a:t>l’établissement, l’organisation d’accueil, </a:t>
            </a:r>
            <a:r>
              <a:rPr lang="fr-FR" sz="1600" dirty="0">
                <a:solidFill>
                  <a:schemeClr val="accent2"/>
                </a:solidFill>
              </a:rPr>
              <a:t>le </a:t>
            </a:r>
            <a:r>
              <a:rPr lang="fr-FR" sz="1600" dirty="0" smtClean="0">
                <a:solidFill>
                  <a:schemeClr val="accent2"/>
                </a:solidFill>
              </a:rPr>
              <a:t>tuteur</a:t>
            </a:r>
            <a:endParaRPr lang="fr-FR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Préciser la période, </a:t>
            </a:r>
            <a:r>
              <a:rPr lang="fr-FR" sz="1600" dirty="0" smtClean="0">
                <a:solidFill>
                  <a:schemeClr val="accent2"/>
                </a:solidFill>
              </a:rPr>
              <a:t>l’année </a:t>
            </a:r>
            <a:r>
              <a:rPr lang="fr-FR" sz="1600" dirty="0">
                <a:solidFill>
                  <a:schemeClr val="accent2"/>
                </a:solidFill>
              </a:rPr>
              <a:t>du </a:t>
            </a:r>
            <a:r>
              <a:rPr lang="fr-FR" sz="1600" dirty="0" smtClean="0">
                <a:solidFill>
                  <a:schemeClr val="accent2"/>
                </a:solidFill>
              </a:rPr>
              <a:t>cycle</a:t>
            </a:r>
            <a:endParaRPr lang="fr-FR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Attester de la durée </a:t>
            </a:r>
            <a:r>
              <a:rPr lang="fr-FR" sz="1600" dirty="0" smtClean="0">
                <a:solidFill>
                  <a:schemeClr val="accent2"/>
                </a:solidFill>
              </a:rPr>
              <a:t>effectuée</a:t>
            </a:r>
            <a:endParaRPr lang="fr-FR" sz="1600" dirty="0">
              <a:solidFill>
                <a:schemeClr val="accent2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chemeClr val="accent2"/>
                </a:solidFill>
              </a:rPr>
              <a:t>Mentionner </a:t>
            </a:r>
            <a:r>
              <a:rPr lang="fr-FR" sz="1600" dirty="0" smtClean="0">
                <a:solidFill>
                  <a:schemeClr val="accent2"/>
                </a:solidFill>
              </a:rPr>
              <a:t>la date de visite de l’enseignant référent</a:t>
            </a:r>
            <a:endParaRPr lang="fr-FR" sz="1600" dirty="0">
              <a:solidFill>
                <a:schemeClr val="accent2"/>
              </a:solidFill>
            </a:endParaRPr>
          </a:p>
          <a:p>
            <a:pPr algn="r"/>
            <a:endParaRPr lang="fr-FR" sz="1600" dirty="0" smtClean="0">
              <a:solidFill>
                <a:schemeClr val="accent2"/>
              </a:solidFill>
            </a:endParaRPr>
          </a:p>
          <a:p>
            <a:pPr algn="r"/>
            <a:r>
              <a:rPr lang="fr-FR" sz="1050" dirty="0" smtClean="0">
                <a:solidFill>
                  <a:schemeClr val="accent2"/>
                </a:solidFill>
                <a:hlinkClick r:id="rId5"/>
              </a:rPr>
              <a:t>BO </a:t>
            </a:r>
            <a:r>
              <a:rPr lang="fr-FR" sz="1050" dirty="0">
                <a:solidFill>
                  <a:schemeClr val="accent2"/>
                </a:solidFill>
                <a:hlinkClick r:id="rId5"/>
              </a:rPr>
              <a:t>du 31 mars 2016 </a:t>
            </a:r>
            <a:endParaRPr lang="fr-FR" sz="1050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27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7"/>
          <p:cNvPicPr>
            <a:picLocks noChangeAspect="1"/>
          </p:cNvPicPr>
          <p:nvPr/>
        </p:nvPicPr>
        <p:blipFill rotWithShape="1">
          <a:blip r:embed="rId3" cstate="email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042501" y="1343812"/>
            <a:ext cx="3921987" cy="2632566"/>
          </a:xfrm>
          <a:prstGeom prst="rect">
            <a:avLst/>
          </a:prstGeom>
        </p:spPr>
      </p:pic>
      <p:pic>
        <p:nvPicPr>
          <p:cNvPr id="20" name="Image 19"/>
          <p:cNvPicPr>
            <a:picLocks noChangeAspect="1"/>
          </p:cNvPicPr>
          <p:nvPr/>
        </p:nvPicPr>
        <p:blipFill rotWithShape="1">
          <a:blip r:embed="rId4" cstate="email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187548" y="1550140"/>
            <a:ext cx="4377863" cy="3162248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3930140" y="2300267"/>
            <a:ext cx="1029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Compte rendu </a:t>
            </a:r>
            <a:r>
              <a:rPr lang="fr-FR" sz="1600" b="1" dirty="0" smtClean="0">
                <a:solidFill>
                  <a:schemeClr val="bg1"/>
                </a:solidFill>
              </a:rPr>
              <a:t>PFMP</a:t>
            </a:r>
          </a:p>
        </p:txBody>
      </p:sp>
      <p:grpSp>
        <p:nvGrpSpPr>
          <p:cNvPr id="5" name="Groupe 4"/>
          <p:cNvGrpSpPr/>
          <p:nvPr/>
        </p:nvGrpSpPr>
        <p:grpSpPr>
          <a:xfrm>
            <a:off x="467544" y="627534"/>
            <a:ext cx="5964256" cy="856557"/>
            <a:chOff x="395536" y="669487"/>
            <a:chExt cx="5964256" cy="856557"/>
          </a:xfrm>
        </p:grpSpPr>
        <p:sp>
          <p:nvSpPr>
            <p:cNvPr id="10" name="Rectangle 9"/>
            <p:cNvSpPr/>
            <p:nvPr/>
          </p:nvSpPr>
          <p:spPr>
            <a:xfrm>
              <a:off x="1026799" y="809765"/>
              <a:ext cx="5332993" cy="576000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accent1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98525"/>
              <a:r>
                <a:rPr lang="fr-FR" dirty="0" smtClean="0"/>
                <a:t>Suivi des activités réalisées en PFMP</a:t>
              </a:r>
              <a:endParaRPr lang="fr-FR" dirty="0"/>
            </a:p>
          </p:txBody>
        </p:sp>
        <p:grpSp>
          <p:nvGrpSpPr>
            <p:cNvPr id="3" name="Groupe 2"/>
            <p:cNvGrpSpPr/>
            <p:nvPr/>
          </p:nvGrpSpPr>
          <p:grpSpPr>
            <a:xfrm>
              <a:off x="395536" y="669487"/>
              <a:ext cx="864096" cy="856557"/>
              <a:chOff x="500953" y="1835797"/>
              <a:chExt cx="864096" cy="856557"/>
            </a:xfrm>
          </p:grpSpPr>
          <p:sp>
            <p:nvSpPr>
              <p:cNvPr id="2" name="Ellipse 1"/>
              <p:cNvSpPr/>
              <p:nvPr/>
            </p:nvSpPr>
            <p:spPr>
              <a:xfrm>
                <a:off x="500953" y="1835797"/>
                <a:ext cx="864096" cy="856557"/>
              </a:xfrm>
              <a:prstGeom prst="ellipse">
                <a:avLst/>
              </a:prstGeom>
              <a:solidFill>
                <a:schemeClr val="accent1">
                  <a:lumMod val="10000"/>
                  <a:lumOff val="90000"/>
                </a:schemeClr>
              </a:solidFill>
              <a:ln>
                <a:solidFill>
                  <a:schemeClr val="accent1">
                    <a:lumMod val="10000"/>
                    <a:lumOff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  <p:pic>
            <p:nvPicPr>
              <p:cNvPr id="32" name="Image 31"/>
              <p:cNvPicPr>
                <a:picLocks noChangeAspect="1"/>
              </p:cNvPicPr>
              <p:nvPr/>
            </p:nvPicPr>
            <p:blipFill>
              <a:blip r:embed="rId5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611560" y="1947413"/>
                <a:ext cx="633324" cy="633324"/>
              </a:xfrm>
              <a:prstGeom prst="rect">
                <a:avLst/>
              </a:prstGeom>
            </p:spPr>
          </p:pic>
        </p:grpSp>
      </p:grpSp>
      <p:pic>
        <p:nvPicPr>
          <p:cNvPr id="6" name="Image 5"/>
          <p:cNvPicPr>
            <a:picLocks noChangeAspect="1"/>
          </p:cNvPicPr>
          <p:nvPr/>
        </p:nvPicPr>
        <p:blipFill rotWithShape="1">
          <a:blip r:embed="rId6" cstate="email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873261" y="1797648"/>
            <a:ext cx="4244651" cy="3121067"/>
          </a:xfrm>
          <a:prstGeom prst="rect">
            <a:avLst/>
          </a:prstGeom>
        </p:spPr>
      </p:pic>
      <p:sp>
        <p:nvSpPr>
          <p:cNvPr id="18" name="ZoneTexte 17"/>
          <p:cNvSpPr txBox="1"/>
          <p:nvPr/>
        </p:nvSpPr>
        <p:spPr>
          <a:xfrm>
            <a:off x="179512" y="2193902"/>
            <a:ext cx="3618085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dirty="0" smtClean="0">
                <a:solidFill>
                  <a:schemeClr val="accent1"/>
                </a:solidFill>
              </a:rPr>
              <a:t>Pour </a:t>
            </a:r>
            <a:r>
              <a:rPr lang="fr-FR" sz="1600" dirty="0">
                <a:solidFill>
                  <a:schemeClr val="accent1"/>
                </a:solidFill>
              </a:rPr>
              <a:t>chacun des </a:t>
            </a:r>
            <a:r>
              <a:rPr lang="fr-FR" sz="1600" dirty="0" smtClean="0">
                <a:solidFill>
                  <a:schemeClr val="accent1"/>
                </a:solidFill>
              </a:rPr>
              <a:t>pôles :</a:t>
            </a:r>
            <a:endParaRPr lang="fr-FR" sz="1600" dirty="0">
              <a:solidFill>
                <a:schemeClr val="accent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accent1"/>
                </a:solidFill>
              </a:rPr>
              <a:t>Faire connaître au </a:t>
            </a:r>
            <a:r>
              <a:rPr lang="fr-FR" sz="1600" dirty="0">
                <a:solidFill>
                  <a:schemeClr val="accent1"/>
                </a:solidFill>
              </a:rPr>
              <a:t>tuteur </a:t>
            </a:r>
            <a:r>
              <a:rPr lang="fr-FR" sz="1600" dirty="0" smtClean="0">
                <a:solidFill>
                  <a:schemeClr val="accent1"/>
                </a:solidFill>
              </a:rPr>
              <a:t>le </a:t>
            </a:r>
            <a:r>
              <a:rPr lang="fr-FR" sz="1600" dirty="0">
                <a:solidFill>
                  <a:schemeClr val="accent1"/>
                </a:solidFill>
              </a:rPr>
              <a:t>contenu </a:t>
            </a:r>
            <a:r>
              <a:rPr lang="fr-FR" sz="1600" dirty="0" smtClean="0">
                <a:solidFill>
                  <a:schemeClr val="accent1"/>
                </a:solidFill>
              </a:rPr>
              <a:t>et </a:t>
            </a:r>
            <a:r>
              <a:rPr lang="fr-FR" sz="1600" dirty="0">
                <a:solidFill>
                  <a:schemeClr val="accent1"/>
                </a:solidFill>
              </a:rPr>
              <a:t>la </a:t>
            </a:r>
            <a:r>
              <a:rPr lang="fr-FR" sz="1600" dirty="0" smtClean="0">
                <a:solidFill>
                  <a:schemeClr val="accent1"/>
                </a:solidFill>
              </a:rPr>
              <a:t>logique du référentiel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accent1"/>
                </a:solidFill>
              </a:rPr>
              <a:t>Préciser les activités caractéristiques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accent1"/>
                </a:solidFill>
              </a:rPr>
              <a:t>Suivre les activités réalisées</a:t>
            </a:r>
          </a:p>
        </p:txBody>
      </p:sp>
    </p:spTree>
    <p:extLst>
      <p:ext uri="{BB962C8B-B14F-4D97-AF65-F5344CB8AC3E}">
        <p14:creationId xmlns:p14="http://schemas.microsoft.com/office/powerpoint/2010/main" val="16219245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652011"/>
              </p:ext>
            </p:extLst>
          </p:nvPr>
        </p:nvGraphicFramePr>
        <p:xfrm>
          <a:off x="251519" y="1707654"/>
          <a:ext cx="5976663" cy="86360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04521">
                  <a:extLst>
                    <a:ext uri="{9D8B030D-6E8A-4147-A177-3AD203B41FA5}">
                      <a16:colId xmlns="" xmlns:a16="http://schemas.microsoft.com/office/drawing/2014/main" val="2229628404"/>
                    </a:ext>
                  </a:extLst>
                </a:gridCol>
                <a:gridCol w="4476000">
                  <a:extLst>
                    <a:ext uri="{9D8B030D-6E8A-4147-A177-3AD203B41FA5}">
                      <a16:colId xmlns="" xmlns:a16="http://schemas.microsoft.com/office/drawing/2014/main" val="1647417612"/>
                    </a:ext>
                  </a:extLst>
                </a:gridCol>
                <a:gridCol w="1296142">
                  <a:extLst>
                    <a:ext uri="{9D8B030D-6E8A-4147-A177-3AD203B41FA5}">
                      <a16:colId xmlns="" xmlns:a16="http://schemas.microsoft.com/office/drawing/2014/main" val="3911213595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Adapte sa manière de communiquer aux enjeux des interactions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+mn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commentaires</a:t>
                      </a:r>
                      <a:endParaRPr lang="fr-FR" sz="900" dirty="0">
                        <a:effectLst/>
                        <a:latin typeface="+mn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920350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Interagit dans des situations variées et/ou complexes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12016059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Interagit dans des situations courantes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2043824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Communique  partiellement en situation de face à face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98745033"/>
                  </a:ext>
                </a:extLst>
              </a:tr>
            </a:tbl>
          </a:graphicData>
        </a:graphic>
      </p:graphicFrame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02064505"/>
              </p:ext>
            </p:extLst>
          </p:nvPr>
        </p:nvGraphicFramePr>
        <p:xfrm>
          <a:off x="251520" y="2822527"/>
          <a:ext cx="5976663" cy="86360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04521">
                  <a:extLst>
                    <a:ext uri="{9D8B030D-6E8A-4147-A177-3AD203B41FA5}">
                      <a16:colId xmlns="" xmlns:a16="http://schemas.microsoft.com/office/drawing/2014/main" val="3300839967"/>
                    </a:ext>
                  </a:extLst>
                </a:gridCol>
                <a:gridCol w="4475999">
                  <a:extLst>
                    <a:ext uri="{9D8B030D-6E8A-4147-A177-3AD203B41FA5}">
                      <a16:colId xmlns="" xmlns:a16="http://schemas.microsoft.com/office/drawing/2014/main" val="855741225"/>
                    </a:ext>
                  </a:extLst>
                </a:gridCol>
                <a:gridCol w="1296143">
                  <a:extLst>
                    <a:ext uri="{9D8B030D-6E8A-4147-A177-3AD203B41FA5}">
                      <a16:colId xmlns="" xmlns:a16="http://schemas.microsoft.com/office/drawing/2014/main" val="1154400361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kern="1200" dirty="0">
                          <a:effectLst/>
                        </a:rPr>
                        <a:t> 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kern="1200" dirty="0">
                          <a:effectLst/>
                        </a:rPr>
                        <a:t>Produit des écrits structurés et adaptés à la variabilité des situations. 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commentaires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23252617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kern="1200" dirty="0">
                          <a:effectLst/>
                        </a:rPr>
                        <a:t> 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kern="1200" dirty="0">
                          <a:effectLst/>
                        </a:rPr>
                        <a:t>Rédige les écrits nécessaires à son activité courante et contrôle leur recevabilité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09079304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kern="1200" dirty="0">
                          <a:effectLst/>
                        </a:rPr>
                        <a:t> 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kern="1200" dirty="0">
                          <a:effectLst/>
                        </a:rPr>
                        <a:t>Rédige des documents relatifs à son activité  </a:t>
                      </a: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algn="l" defTabSz="914400" rtl="0" eaLnBrk="1" latinLnBrk="0" hangingPunct="1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9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19137976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Identifie les éléments clés d’un écrit informatif court en lien avec son activité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798920521"/>
                  </a:ext>
                </a:extLst>
              </a:tr>
            </a:tbl>
          </a:graphicData>
        </a:graphic>
      </p:graphicFrame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120562" y="3704383"/>
            <a:ext cx="5027502" cy="430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171450" marR="0" lvl="0" indent="-17145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l"/>
              <a:tabLst>
                <a:tab pos="2903538" algn="l"/>
              </a:tabLst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Le stagiaire est capable de prendre en compte les codes sociaux en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03538" algn="l"/>
              </a:tabLst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contexte professionnel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</p:txBody>
      </p:sp>
      <p:grpSp>
        <p:nvGrpSpPr>
          <p:cNvPr id="19" name="Groupe 18"/>
          <p:cNvGrpSpPr/>
          <p:nvPr/>
        </p:nvGrpSpPr>
        <p:grpSpPr>
          <a:xfrm>
            <a:off x="467544" y="555526"/>
            <a:ext cx="5964256" cy="856557"/>
            <a:chOff x="467544" y="627534"/>
            <a:chExt cx="5964256" cy="856557"/>
          </a:xfrm>
        </p:grpSpPr>
        <p:grpSp>
          <p:nvGrpSpPr>
            <p:cNvPr id="20" name="Groupe 19"/>
            <p:cNvGrpSpPr/>
            <p:nvPr/>
          </p:nvGrpSpPr>
          <p:grpSpPr>
            <a:xfrm>
              <a:off x="467544" y="627534"/>
              <a:ext cx="5964256" cy="856557"/>
              <a:chOff x="395536" y="669487"/>
              <a:chExt cx="5964256" cy="856557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26799" y="809765"/>
                <a:ext cx="5332993" cy="576000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898525"/>
                <a:r>
                  <a:rPr lang="fr-FR" dirty="0" smtClean="0"/>
                  <a:t>Évaluation des compétences transversales métiers</a:t>
                </a:r>
                <a:endParaRPr lang="fr-FR" dirty="0"/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395536" y="669487"/>
                <a:ext cx="864096" cy="85655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310" y="749530"/>
              <a:ext cx="612564" cy="612564"/>
            </a:xfrm>
            <a:prstGeom prst="rect">
              <a:avLst/>
            </a:prstGeom>
          </p:spPr>
        </p:pic>
      </p:grp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107504" y="1485579"/>
            <a:ext cx="5888058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03538" algn="l"/>
              </a:tabLst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</a:t>
            </a: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 Le stagiaire est capable d’interagir à l’oral en contexte professionnel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132681" y="2583604"/>
            <a:ext cx="5934100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03538" algn="l"/>
              </a:tabLst>
            </a:pP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</a:t>
            </a: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ea typeface="Cambria" panose="02040503050406030204" pitchFamily="18" charset="0"/>
                <a:cs typeface="Arial" panose="020B0604020202020204" pitchFamily="34" charset="0"/>
              </a:rPr>
              <a:t> Le stagiaire est capable d’interagir à l’écrit en contexte professionnel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</p:txBody>
      </p:sp>
      <p:graphicFrame>
        <p:nvGraphicFramePr>
          <p:cNvPr id="28" name="Tableau 2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895098"/>
              </p:ext>
            </p:extLst>
          </p:nvPr>
        </p:nvGraphicFramePr>
        <p:xfrm>
          <a:off x="251520" y="4147443"/>
          <a:ext cx="5976664" cy="86360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04520">
                  <a:extLst>
                    <a:ext uri="{9D8B030D-6E8A-4147-A177-3AD203B41FA5}">
                      <a16:colId xmlns="" xmlns:a16="http://schemas.microsoft.com/office/drawing/2014/main" val="3814837068"/>
                    </a:ext>
                  </a:extLst>
                </a:gridCol>
                <a:gridCol w="4476000">
                  <a:extLst>
                    <a:ext uri="{9D8B030D-6E8A-4147-A177-3AD203B41FA5}">
                      <a16:colId xmlns="" xmlns:a16="http://schemas.microsoft.com/office/drawing/2014/main" val="328605278"/>
                    </a:ext>
                  </a:extLst>
                </a:gridCol>
                <a:gridCol w="1296144">
                  <a:extLst>
                    <a:ext uri="{9D8B030D-6E8A-4147-A177-3AD203B41FA5}">
                      <a16:colId xmlns="" xmlns:a16="http://schemas.microsoft.com/office/drawing/2014/main" val="3656827110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Assure l’adaptation aux différentes usages, y compris implicites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+mj-lt"/>
                          <a:ea typeface="Cambria" panose="02040503050406030204" pitchFamily="18" charset="0"/>
                          <a:cs typeface="Times New Roman" panose="02020603050405020304" pitchFamily="18" charset="0"/>
                        </a:rPr>
                        <a:t>commentaires</a:t>
                      </a:r>
                      <a:endParaRPr lang="fr-FR" sz="900" dirty="0">
                        <a:effectLst/>
                        <a:latin typeface="+mj-lt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93703705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Met en œuvre les conventions dans toutes les situations liées aux activités confiées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24519015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</a:rPr>
                        <a:t>Applique les conventions en usage dans son environnement professionnel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639206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Identifie les conventions élémentaires liés à son environnement professionnel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351674726"/>
                  </a:ext>
                </a:extLst>
              </a:tr>
            </a:tbl>
          </a:graphicData>
        </a:graphic>
      </p:graphicFrame>
      <p:pic>
        <p:nvPicPr>
          <p:cNvPr id="29" name="Image 28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86092" y="104225"/>
            <a:ext cx="1256308" cy="1642964"/>
          </a:xfrm>
          <a:prstGeom prst="rect">
            <a:avLst/>
          </a:prstGeom>
        </p:spPr>
      </p:pic>
      <p:sp>
        <p:nvSpPr>
          <p:cNvPr id="30" name="ZoneTexte 29"/>
          <p:cNvSpPr txBox="1"/>
          <p:nvPr/>
        </p:nvSpPr>
        <p:spPr>
          <a:xfrm>
            <a:off x="6228184" y="2198177"/>
            <a:ext cx="291581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accent5"/>
                </a:solidFill>
              </a:rPr>
              <a:t>Approche par les compétences </a:t>
            </a:r>
            <a:r>
              <a:rPr lang="fr-FR" sz="1600" dirty="0">
                <a:solidFill>
                  <a:schemeClr val="accent5"/>
                </a:solidFill>
              </a:rPr>
              <a:t>transversales reliées au </a:t>
            </a:r>
            <a:r>
              <a:rPr lang="fr-FR" sz="1600" dirty="0" smtClean="0">
                <a:solidFill>
                  <a:schemeClr val="accent5"/>
                </a:solidFill>
              </a:rPr>
              <a:t>métier et favorisant l’insertion professionnelle </a:t>
            </a:r>
          </a:p>
          <a:p>
            <a:pPr algn="r"/>
            <a:r>
              <a:rPr lang="fr-FR" sz="1400" dirty="0" smtClean="0">
                <a:solidFill>
                  <a:schemeClr val="accent5"/>
                </a:solidFill>
              </a:rPr>
              <a:t>(</a:t>
            </a:r>
            <a:r>
              <a:rPr lang="fr-FR" sz="1400" dirty="0" smtClean="0">
                <a:solidFill>
                  <a:schemeClr val="accent5"/>
                </a:solidFill>
              </a:rPr>
              <a:t>sources </a:t>
            </a:r>
            <a:r>
              <a:rPr lang="fr-FR" sz="1400" dirty="0" smtClean="0">
                <a:solidFill>
                  <a:schemeClr val="accent5"/>
                </a:solidFill>
              </a:rPr>
              <a:t>: </a:t>
            </a:r>
            <a:r>
              <a:rPr lang="fr-FR" sz="1400" dirty="0" smtClean="0">
                <a:solidFill>
                  <a:schemeClr val="accent5"/>
                </a:solidFill>
              </a:rPr>
              <a:t>travaux de l’AEFA et guide RECTEC)</a:t>
            </a:r>
            <a:endParaRPr lang="fr-FR" sz="1400" dirty="0" smtClean="0">
              <a:solidFill>
                <a:schemeClr val="accent5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 smtClean="0">
                <a:solidFill>
                  <a:schemeClr val="accent5"/>
                </a:solidFill>
              </a:rPr>
              <a:t>Évaluation </a:t>
            </a:r>
            <a:r>
              <a:rPr lang="fr-FR" sz="1600" dirty="0">
                <a:solidFill>
                  <a:schemeClr val="accent5"/>
                </a:solidFill>
              </a:rPr>
              <a:t>par niveau/degré de maîtrise</a:t>
            </a:r>
          </a:p>
        </p:txBody>
      </p:sp>
      <p:pic>
        <p:nvPicPr>
          <p:cNvPr id="15" name="Image 14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6420" y="361588"/>
            <a:ext cx="1184251" cy="1642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545996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2"/>
          <p:cNvSpPr>
            <a:spLocks noChangeArrowheads="1"/>
          </p:cNvSpPr>
          <p:nvPr/>
        </p:nvSpPr>
        <p:spPr bwMode="auto">
          <a:xfrm>
            <a:off x="613129" y="3848438"/>
            <a:ext cx="7093609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</a:t>
            </a: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</a:t>
            </a: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Le stagiaire est capable de prendre </a:t>
            </a:r>
            <a:r>
              <a:rPr lang="fr-FR" alt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prendre en compte les aspects réglementaires et procéduraux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</p:txBody>
      </p:sp>
      <p:graphicFrame>
        <p:nvGraphicFramePr>
          <p:cNvPr id="15" name="Tableau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0874188"/>
              </p:ext>
            </p:extLst>
          </p:nvPr>
        </p:nvGraphicFramePr>
        <p:xfrm>
          <a:off x="827585" y="1774517"/>
          <a:ext cx="6480000" cy="86360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45516">
                  <a:extLst>
                    <a:ext uri="{9D8B030D-6E8A-4147-A177-3AD203B41FA5}">
                      <a16:colId xmlns="" xmlns:a16="http://schemas.microsoft.com/office/drawing/2014/main" val="4175056944"/>
                    </a:ext>
                  </a:extLst>
                </a:gridCol>
                <a:gridCol w="5083075">
                  <a:extLst>
                    <a:ext uri="{9D8B030D-6E8A-4147-A177-3AD203B41FA5}">
                      <a16:colId xmlns="" xmlns:a16="http://schemas.microsoft.com/office/drawing/2014/main" val="3995502785"/>
                    </a:ext>
                  </a:extLst>
                </a:gridCol>
                <a:gridCol w="1151409">
                  <a:extLst>
                    <a:ext uri="{9D8B030D-6E8A-4147-A177-3AD203B41FA5}">
                      <a16:colId xmlns="" xmlns:a16="http://schemas.microsoft.com/office/drawing/2014/main" val="1463232486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Anticipe, organise et réajuste son activité </a:t>
                      </a:r>
                      <a:endParaRPr lang="fr-FR" sz="9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 smtClean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Commentaires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813684357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Adapte son organisation aux exigences d’une situation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42551590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Réalise son activité conformément à  l’organisation prévue 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2587566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90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Applique partiellement l’organisation prévue pour son activité</a:t>
                      </a:r>
                      <a:endParaRPr lang="fr-FR" sz="900" dirty="0">
                        <a:effectLst/>
                        <a:latin typeface="Arial" panose="020B0604020202020204" pitchFamily="34" charset="0"/>
                        <a:ea typeface="Cambria" panose="020405030504060302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87360058"/>
                  </a:ext>
                </a:extLst>
              </a:tr>
            </a:tbl>
          </a:graphicData>
        </a:graphic>
      </p:graphicFrame>
      <p:graphicFrame>
        <p:nvGraphicFramePr>
          <p:cNvPr id="16" name="Tableau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086561"/>
              </p:ext>
            </p:extLst>
          </p:nvPr>
        </p:nvGraphicFramePr>
        <p:xfrm>
          <a:off x="827584" y="2954434"/>
          <a:ext cx="6480001" cy="86360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45516">
                  <a:extLst>
                    <a:ext uri="{9D8B030D-6E8A-4147-A177-3AD203B41FA5}">
                      <a16:colId xmlns="" xmlns:a16="http://schemas.microsoft.com/office/drawing/2014/main" val="961983307"/>
                    </a:ext>
                  </a:extLst>
                </a:gridCol>
                <a:gridCol w="5083076">
                  <a:extLst>
                    <a:ext uri="{9D8B030D-6E8A-4147-A177-3AD203B41FA5}">
                      <a16:colId xmlns="" xmlns:a16="http://schemas.microsoft.com/office/drawing/2014/main" val="3233480898"/>
                    </a:ext>
                  </a:extLst>
                </a:gridCol>
                <a:gridCol w="1151409">
                  <a:extLst>
                    <a:ext uri="{9D8B030D-6E8A-4147-A177-3AD203B41FA5}">
                      <a16:colId xmlns="" xmlns:a16="http://schemas.microsoft.com/office/drawing/2014/main" val="2120951929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Fait des propositions et peut varier sa place  dans le groupe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18390042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Prend en compte les avis des membres  du groupe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6212002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Situe le rôle des participants et sa position dans le groupe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4025447529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Identifie les modalités de fonctionnement d’un groupe 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3874046778"/>
                  </a:ext>
                </a:extLst>
              </a:tr>
            </a:tbl>
          </a:graphicData>
        </a:graphic>
      </p:graphicFrame>
      <p:graphicFrame>
        <p:nvGraphicFramePr>
          <p:cNvPr id="17" name="Tableau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33680"/>
              </p:ext>
            </p:extLst>
          </p:nvPr>
        </p:nvGraphicFramePr>
        <p:xfrm>
          <a:off x="827585" y="4114374"/>
          <a:ext cx="6480000" cy="863600"/>
        </p:xfrm>
        <a:graphic>
          <a:graphicData uri="http://schemas.openxmlformats.org/drawingml/2006/table">
            <a:tbl>
              <a:tblPr firstRow="1" firstCol="1" bandRow="1" bandCol="1">
                <a:tableStyleId>{2D5ABB26-0587-4C30-8999-92F81FD0307C}</a:tableStyleId>
              </a:tblPr>
              <a:tblGrid>
                <a:gridCol w="245516">
                  <a:extLst>
                    <a:ext uri="{9D8B030D-6E8A-4147-A177-3AD203B41FA5}">
                      <a16:colId xmlns="" xmlns:a16="http://schemas.microsoft.com/office/drawing/2014/main" val="1359964266"/>
                    </a:ext>
                  </a:extLst>
                </a:gridCol>
                <a:gridCol w="5083075">
                  <a:extLst>
                    <a:ext uri="{9D8B030D-6E8A-4147-A177-3AD203B41FA5}">
                      <a16:colId xmlns="" xmlns:a16="http://schemas.microsoft.com/office/drawing/2014/main" val="2211323205"/>
                    </a:ext>
                  </a:extLst>
                </a:gridCol>
                <a:gridCol w="1151409">
                  <a:extLst>
                    <a:ext uri="{9D8B030D-6E8A-4147-A177-3AD203B41FA5}">
                      <a16:colId xmlns="" xmlns:a16="http://schemas.microsoft.com/office/drawing/2014/main" val="1796970335"/>
                    </a:ext>
                  </a:extLst>
                </a:gridCol>
              </a:tblGrid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 dirty="0">
                          <a:effectLst/>
                        </a:rPr>
                        <a:t> 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Assure et contrôle la  conformité des procédures  et contraintes réglementaires dans son activité.</a:t>
                      </a:r>
                      <a:endParaRPr lang="fr-FR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900" dirty="0" smtClean="0">
                          <a:effectLst/>
                          <a:latin typeface="Arial" panose="020B0604020202020204" pitchFamily="34" charset="0"/>
                          <a:ea typeface="Cambria" panose="02040503050406030204" pitchFamily="18" charset="0"/>
                          <a:cs typeface="Arial" panose="020B0604020202020204" pitchFamily="34" charset="0"/>
                        </a:rPr>
                        <a:t>Commentaires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9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69521871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Intègre l’ensemble des procédures et contraintes réglementaires dans son activité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307320974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Applique les consignes et procédures liées à son activité</a:t>
                      </a: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2665027418"/>
                  </a:ext>
                </a:extLst>
              </a:tr>
              <a:tr h="21590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270510" algn="l"/>
                        </a:tabLst>
                      </a:pPr>
                      <a:r>
                        <a:rPr lang="fr-FR" sz="900">
                          <a:effectLst/>
                        </a:rPr>
                        <a:t> </a:t>
                      </a:r>
                      <a:endParaRPr lang="fr-FR" sz="110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900" dirty="0">
                          <a:effectLst/>
                        </a:rPr>
                        <a:t>Applique partiellement les consignes et procédures liées à son activité</a:t>
                      </a: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fr-FR" sz="1100" dirty="0">
                        <a:effectLst/>
                        <a:latin typeface="Cambria" panose="02040503050406030204" pitchFamily="18" charset="0"/>
                        <a:ea typeface="Cambria" panose="020405030504060302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71074154"/>
                  </a:ext>
                </a:extLst>
              </a:tr>
            </a:tbl>
          </a:graphicData>
        </a:graphic>
      </p:graphicFrame>
      <p:grpSp>
        <p:nvGrpSpPr>
          <p:cNvPr id="19" name="Groupe 18"/>
          <p:cNvGrpSpPr/>
          <p:nvPr/>
        </p:nvGrpSpPr>
        <p:grpSpPr>
          <a:xfrm>
            <a:off x="467544" y="627534"/>
            <a:ext cx="5964256" cy="856557"/>
            <a:chOff x="467544" y="627534"/>
            <a:chExt cx="5964256" cy="856557"/>
          </a:xfrm>
        </p:grpSpPr>
        <p:grpSp>
          <p:nvGrpSpPr>
            <p:cNvPr id="20" name="Groupe 19"/>
            <p:cNvGrpSpPr/>
            <p:nvPr/>
          </p:nvGrpSpPr>
          <p:grpSpPr>
            <a:xfrm>
              <a:off x="467544" y="627534"/>
              <a:ext cx="5964256" cy="856557"/>
              <a:chOff x="395536" y="669487"/>
              <a:chExt cx="5964256" cy="856557"/>
            </a:xfrm>
          </p:grpSpPr>
          <p:sp>
            <p:nvSpPr>
              <p:cNvPr id="22" name="Rectangle 21"/>
              <p:cNvSpPr/>
              <p:nvPr/>
            </p:nvSpPr>
            <p:spPr>
              <a:xfrm>
                <a:off x="1026799" y="809765"/>
                <a:ext cx="5332993" cy="576000"/>
              </a:xfrm>
              <a:prstGeom prst="rect">
                <a:avLst/>
              </a:prstGeom>
              <a:solidFill>
                <a:schemeClr val="accent5"/>
              </a:solidFill>
              <a:ln>
                <a:solidFill>
                  <a:schemeClr val="accent5"/>
                </a:solidFill>
              </a:ln>
            </p:spPr>
            <p:style>
              <a:lnRef idx="2">
                <a:schemeClr val="accent2">
                  <a:shade val="50000"/>
                </a:schemeClr>
              </a:lnRef>
              <a:fillRef idx="1">
                <a:schemeClr val="accent2"/>
              </a:fillRef>
              <a:effectRef idx="0">
                <a:schemeClr val="accent2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898525"/>
                <a:r>
                  <a:rPr lang="fr-FR" dirty="0" smtClean="0"/>
                  <a:t>Évaluation des compétences transversales métiers</a:t>
                </a:r>
                <a:endParaRPr lang="fr-FR" dirty="0"/>
              </a:p>
            </p:txBody>
          </p:sp>
          <p:sp>
            <p:nvSpPr>
              <p:cNvPr id="23" name="Ellipse 22"/>
              <p:cNvSpPr/>
              <p:nvPr/>
            </p:nvSpPr>
            <p:spPr>
              <a:xfrm>
                <a:off x="395536" y="669487"/>
                <a:ext cx="864096" cy="856557"/>
              </a:xfrm>
              <a:prstGeom prst="ellipse">
                <a:avLst/>
              </a:prstGeom>
              <a:solidFill>
                <a:schemeClr val="accent5">
                  <a:lumMod val="40000"/>
                  <a:lumOff val="60000"/>
                </a:schemeClr>
              </a:solidFill>
              <a:ln>
                <a:solidFill>
                  <a:schemeClr val="accent5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fr-FR"/>
              </a:p>
            </p:txBody>
          </p:sp>
        </p:grpSp>
        <p:pic>
          <p:nvPicPr>
            <p:cNvPr id="21" name="Image 20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93310" y="749530"/>
              <a:ext cx="612564" cy="612564"/>
            </a:xfrm>
            <a:prstGeom prst="rect">
              <a:avLst/>
            </a:prstGeom>
          </p:spPr>
        </p:pic>
      </p:grpSp>
      <p:sp>
        <p:nvSpPr>
          <p:cNvPr id="24" name="Rectangle 2"/>
          <p:cNvSpPr>
            <a:spLocks noChangeArrowheads="1"/>
          </p:cNvSpPr>
          <p:nvPr/>
        </p:nvSpPr>
        <p:spPr bwMode="auto">
          <a:xfrm>
            <a:off x="659411" y="1485579"/>
            <a:ext cx="3887603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0"/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</a:t>
            </a: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Le stagiaire est capable </a:t>
            </a:r>
            <a:r>
              <a:rPr lang="fr-FR" alt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de hiérarchiser des priorités 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</p:txBody>
      </p:sp>
      <p:sp>
        <p:nvSpPr>
          <p:cNvPr id="25" name="Rectangle 2"/>
          <p:cNvSpPr>
            <a:spLocks noChangeArrowheads="1"/>
          </p:cNvSpPr>
          <p:nvPr/>
        </p:nvSpPr>
        <p:spPr bwMode="auto">
          <a:xfrm>
            <a:off x="621361" y="2705475"/>
            <a:ext cx="4248279" cy="5539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035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  <a:sym typeface="Wingdings" panose="05000000000000000000" pitchFamily="2" charset="2"/>
              </a:rPr>
              <a:t></a:t>
            </a:r>
            <a:r>
              <a:rPr kumimoji="0" lang="fr-FR" altLang="fr-FR" sz="1100" b="1" i="0" u="none" strike="noStrike" cap="none" normalizeH="0" baseline="0" dirty="0" smtClean="0">
                <a:ln>
                  <a:noFill/>
                </a:ln>
                <a:solidFill>
                  <a:schemeClr val="tx1">
                    <a:lumMod val="75000"/>
                    <a:lumOff val="25000"/>
                  </a:schemeClr>
                </a:solidFill>
                <a:effectLst/>
                <a:latin typeface="Arial" panose="020B0604020202020204" pitchFamily="34" charset="0"/>
                <a:ea typeface="Cambria" panose="02040503050406030204" pitchFamily="18" charset="0"/>
                <a:cs typeface="Arial" panose="020B0604020202020204" pitchFamily="34" charset="0"/>
              </a:rPr>
              <a:t> Le stagiaire est capable </a:t>
            </a:r>
            <a:r>
              <a:rPr lang="fr-FR" altLang="fr-FR" sz="1100" b="1" dirty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est capable de travailler en </a:t>
            </a:r>
            <a:r>
              <a:rPr lang="fr-FR" altLang="fr-FR" sz="1100" b="1" dirty="0" smtClean="0">
                <a:solidFill>
                  <a:schemeClr val="tx1">
                    <a:lumMod val="75000"/>
                    <a:lumOff val="25000"/>
                  </a:schemeClr>
                </a:solidFill>
                <a:ea typeface="Cambria" panose="02040503050406030204" pitchFamily="18" charset="0"/>
                <a:cs typeface="Arial" panose="020B0604020202020204" pitchFamily="34" charset="0"/>
              </a:rPr>
              <a:t>équipe</a:t>
            </a: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03538" algn="l"/>
              </a:tabLst>
            </a:pPr>
            <a:endParaRPr kumimoji="0" lang="fr-FR" altLang="fr-FR" sz="800" b="0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sym typeface="Wingdings" panose="05000000000000000000" pitchFamily="2" charset="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03538" algn="l"/>
              </a:tabLst>
            </a:pPr>
            <a:endParaRPr kumimoji="0" lang="fr-FR" altLang="fr-FR" sz="1100" b="1" i="0" u="none" strike="noStrike" cap="none" normalizeH="0" baseline="0" dirty="0" smtClean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latin typeface="Arial" panose="020B0604020202020204" pitchFamily="34" charset="0"/>
              <a:ea typeface="Cambria" panose="02040503050406030204" pitchFamily="18" charset="0"/>
              <a:cs typeface="Arial" panose="020B0604020202020204" pitchFamily="34" charset="0"/>
              <a:sym typeface="Wingdings" panose="05000000000000000000" pitchFamily="2" charset="2"/>
            </a:endParaRPr>
          </a:p>
        </p:txBody>
      </p:sp>
      <p:pic>
        <p:nvPicPr>
          <p:cNvPr id="18" name="Image 1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2360" y="268084"/>
            <a:ext cx="1256308" cy="1736468"/>
          </a:xfrm>
          <a:prstGeom prst="rect">
            <a:avLst/>
          </a:prstGeom>
        </p:spPr>
      </p:pic>
      <p:pic>
        <p:nvPicPr>
          <p:cNvPr id="26" name="Image 25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5106" y="54027"/>
            <a:ext cx="1184251" cy="164296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58016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oneTexte 11"/>
          <p:cNvSpPr txBox="1"/>
          <p:nvPr/>
        </p:nvSpPr>
        <p:spPr>
          <a:xfrm>
            <a:off x="3930140" y="2300267"/>
            <a:ext cx="10292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600" b="1" dirty="0">
                <a:solidFill>
                  <a:schemeClr val="bg1"/>
                </a:solidFill>
              </a:rPr>
              <a:t>Compte rendu </a:t>
            </a:r>
            <a:r>
              <a:rPr lang="fr-FR" sz="1600" b="1" dirty="0" smtClean="0">
                <a:solidFill>
                  <a:schemeClr val="bg1"/>
                </a:solidFill>
              </a:rPr>
              <a:t>PFMP</a:t>
            </a:r>
          </a:p>
        </p:txBody>
      </p:sp>
      <p:grpSp>
        <p:nvGrpSpPr>
          <p:cNvPr id="9" name="Groupe 8"/>
          <p:cNvGrpSpPr/>
          <p:nvPr/>
        </p:nvGrpSpPr>
        <p:grpSpPr>
          <a:xfrm>
            <a:off x="467544" y="627534"/>
            <a:ext cx="5964256" cy="856557"/>
            <a:chOff x="395536" y="669487"/>
            <a:chExt cx="5964256" cy="856557"/>
          </a:xfrm>
        </p:grpSpPr>
        <p:sp>
          <p:nvSpPr>
            <p:cNvPr id="10" name="Rectangle 9"/>
            <p:cNvSpPr/>
            <p:nvPr/>
          </p:nvSpPr>
          <p:spPr>
            <a:xfrm>
              <a:off x="1026799" y="809765"/>
              <a:ext cx="5332993" cy="576000"/>
            </a:xfrm>
            <a:prstGeom prst="rect">
              <a:avLst/>
            </a:prstGeom>
            <a:solidFill>
              <a:schemeClr val="accent4"/>
            </a:solidFill>
            <a:ln>
              <a:solidFill>
                <a:schemeClr val="accent4"/>
              </a:solidFill>
            </a:ln>
          </p:spPr>
          <p:style>
            <a:lnRef idx="2">
              <a:schemeClr val="accent2">
                <a:shade val="50000"/>
              </a:schemeClr>
            </a:lnRef>
            <a:fillRef idx="1">
              <a:schemeClr val="accent2"/>
            </a:fillRef>
            <a:effectRef idx="0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898525"/>
              <a:r>
                <a:rPr lang="fr-FR" dirty="0" smtClean="0"/>
                <a:t>Bilan du tuteur</a:t>
              </a:r>
              <a:endParaRPr lang="fr-FR" dirty="0"/>
            </a:p>
          </p:txBody>
        </p:sp>
        <p:sp>
          <p:nvSpPr>
            <p:cNvPr id="14" name="Ellipse 13"/>
            <p:cNvSpPr/>
            <p:nvPr/>
          </p:nvSpPr>
          <p:spPr>
            <a:xfrm>
              <a:off x="395536" y="669487"/>
              <a:ext cx="864096" cy="856557"/>
            </a:xfrm>
            <a:prstGeom prst="ellipse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solidFill>
                <a:schemeClr val="accent4">
                  <a:lumMod val="40000"/>
                  <a:lumOff val="6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/>
            </a:p>
          </p:txBody>
        </p:sp>
      </p:grpSp>
      <p:pic>
        <p:nvPicPr>
          <p:cNvPr id="35" name="Image 3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439" y="748659"/>
            <a:ext cx="614306" cy="61430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 rotWithShape="1"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t="3650"/>
          <a:stretch/>
        </p:blipFill>
        <p:spPr>
          <a:xfrm>
            <a:off x="3779912" y="1415788"/>
            <a:ext cx="4896544" cy="3676241"/>
          </a:xfrm>
          <a:prstGeom prst="rect">
            <a:avLst/>
          </a:prstGeom>
          <a:ln>
            <a:solidFill>
              <a:schemeClr val="accent4"/>
            </a:solidFill>
          </a:ln>
        </p:spPr>
      </p:pic>
      <p:sp>
        <p:nvSpPr>
          <p:cNvPr id="16" name="ZoneTexte 15"/>
          <p:cNvSpPr txBox="1"/>
          <p:nvPr/>
        </p:nvSpPr>
        <p:spPr>
          <a:xfrm>
            <a:off x="194566" y="2483792"/>
            <a:ext cx="3825406" cy="13542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FF0000"/>
                </a:solidFill>
              </a:rPr>
              <a:t>Valoriser les points forts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FF0000"/>
                </a:solidFill>
              </a:rPr>
              <a:t>Identifier les axes de progrès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1600" dirty="0">
                <a:solidFill>
                  <a:srgbClr val="FF0000"/>
                </a:solidFill>
              </a:rPr>
              <a:t>Apprécier l’action globale du stagiaire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41412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PÉRATEURS">
  <a:themeElements>
    <a:clrScheme name="GOUVERNEMENT PPT">
      <a:dk1>
        <a:srgbClr val="000000"/>
      </a:dk1>
      <a:lt1>
        <a:srgbClr val="FFFFFF"/>
      </a:lt1>
      <a:dk2>
        <a:srgbClr val="000091"/>
      </a:dk2>
      <a:lt2>
        <a:srgbClr val="E1000F"/>
      </a:lt2>
      <a:accent1>
        <a:srgbClr val="005841"/>
      </a:accent1>
      <a:accent2>
        <a:srgbClr val="21215A"/>
      </a:accent2>
      <a:accent3>
        <a:srgbClr val="FFD500"/>
      </a:accent3>
      <a:accent4>
        <a:srgbClr val="EA5433"/>
      </a:accent4>
      <a:accent5>
        <a:srgbClr val="8C2237"/>
      </a:accent5>
      <a:accent6>
        <a:srgbClr val="49311F"/>
      </a:accent6>
      <a:hlink>
        <a:srgbClr val="000000"/>
      </a:hlink>
      <a:folHlink>
        <a:srgbClr val="00000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ppt_operateurs_marianne" id="{1EB93FB9-5B2A-4444-9D92-666D34DD4FF3}" vid="{9879FAF7-A2DC-4F74-A711-29419AA131B0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873AB55E0CC5DA459F57F5A42893F46A005A087D358B12CA4E82A8A8BA9B8A8CF200D3544DBFAD4F664AA25DF68E6D1F0A9E00689F2856DFEDCE40890FDCED81A7DFC9005761E08C1A07DB43B3A357B10727CD5A" ma:contentTypeVersion="2" ma:contentTypeDescription="Crée un document." ma:contentTypeScope="" ma:versionID="3b2eb62d90c0b376c2b485a936e4b745">
  <xsd:schema xmlns:xsd="http://www.w3.org/2001/XMLSchema" xmlns:xs="http://www.w3.org/2001/XMLSchema" xmlns:p="http://schemas.microsoft.com/office/2006/metadata/properties" xmlns:ns2="d9b8819f-644e-4e2e-bf09-8a76532e681c" targetNamespace="http://schemas.microsoft.com/office/2006/metadata/properties" ma:root="true" ma:fieldsID="974c2ac12628b5015b2945173a957d44" ns2:_="">
    <xsd:import namespace="d9b8819f-644e-4e2e-bf09-8a76532e681c"/>
    <xsd:element name="properties">
      <xsd:complexType>
        <xsd:sequence>
          <xsd:element name="documentManagement">
            <xsd:complexType>
              <xsd:all>
                <xsd:element ref="ns2:Description0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b8819f-644e-4e2e-bf09-8a76532e681c" elementFormDefault="qualified">
    <xsd:import namespace="http://schemas.microsoft.com/office/2006/documentManagement/types"/>
    <xsd:import namespace="http://schemas.microsoft.com/office/infopath/2007/PartnerControls"/>
    <xsd:element name="Description0" ma:index="8" nillable="true" ma:displayName="Description" ma:description="Description du document" ma:internalName="Description0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escription0 xmlns="d9b8819f-644e-4e2e-bf09-8a76532e681c" xsi:nil="true"/>
  </documentManagement>
</p:properties>
</file>

<file path=customXml/itemProps1.xml><?xml version="1.0" encoding="utf-8"?>
<ds:datastoreItem xmlns:ds="http://schemas.openxmlformats.org/officeDocument/2006/customXml" ds:itemID="{C97D3793-9BAC-458C-BD96-BB8CEE1F533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b8819f-644e-4e2e-bf09-8a76532e681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5A644853-58D5-4E4F-918E-447A87E4361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5BA0E59-EC97-427E-B729-C78A72CB1682}">
  <ds:schemaRefs>
    <ds:schemaRef ds:uri="http://schemas.microsoft.com/office/infopath/2007/PartnerControl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d9b8819f-644e-4e2e-bf09-8a76532e681c"/>
    <ds:schemaRef ds:uri="http://purl.org/dc/elements/1.1/"/>
    <ds:schemaRef ds:uri="http://www.w3.org/XML/1998/namespace"/>
    <ds:schemaRef ds:uri="http://purl.org/dc/terms/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OPÉRATEURS</Template>
  <TotalTime>1605</TotalTime>
  <Words>469</Words>
  <Application>Microsoft Office PowerPoint</Application>
  <PresentationFormat>Affichage à l'écran (16:9)</PresentationFormat>
  <Paragraphs>98</Paragraphs>
  <Slides>7</Slides>
  <Notes>5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OPÉRATEURS</vt:lpstr>
      <vt:lpstr>Présentation PowerPoint</vt:lpstr>
      <vt:lpstr>UNE STRUCTURATION EN 4 PARTIES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Manager>Client</Manager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 format 16/9 standard sans pied de page</dc:title>
  <dc:subject>Client</dc:subject>
  <dc:creator>Microsoft Office User</dc:creator>
  <cp:lastModifiedBy>Isabelle Vallot</cp:lastModifiedBy>
  <cp:revision>95</cp:revision>
  <dcterms:created xsi:type="dcterms:W3CDTF">2020-08-05T13:45:51Z</dcterms:created>
  <dcterms:modified xsi:type="dcterms:W3CDTF">2020-12-07T14:24:57Z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0x010100873AB55E0CC5DA459F57F5A42893F46A005A087D358B12CA4E82A8A8BA9B8A8CF200D3544DBFAD4F664AA25DF68E6D1F0A9E00689F2856DFEDCE40890FDCED81A7DFC9005761E08C1A07DB43B3A357B10727CD5A</vt:lpwstr>
  </property>
</Properties>
</file>