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3"/>
  </p:notesMasterIdLst>
  <p:sldIdLst>
    <p:sldId id="333" r:id="rId5"/>
    <p:sldId id="357" r:id="rId6"/>
    <p:sldId id="334" r:id="rId7"/>
    <p:sldId id="355" r:id="rId8"/>
    <p:sldId id="336" r:id="rId9"/>
    <p:sldId id="337" r:id="rId10"/>
    <p:sldId id="338" r:id="rId11"/>
    <p:sldId id="339" r:id="rId12"/>
    <p:sldId id="354" r:id="rId13"/>
    <p:sldId id="356" r:id="rId14"/>
    <p:sldId id="346" r:id="rId15"/>
    <p:sldId id="358" r:id="rId16"/>
    <p:sldId id="345" r:id="rId17"/>
    <p:sldId id="347" r:id="rId18"/>
    <p:sldId id="348" r:id="rId19"/>
    <p:sldId id="349" r:id="rId20"/>
    <p:sldId id="350" r:id="rId21"/>
    <p:sldId id="340" r:id="rId2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33"/>
            <p14:sldId id="357"/>
            <p14:sldId id="334"/>
            <p14:sldId id="355"/>
            <p14:sldId id="336"/>
            <p14:sldId id="337"/>
            <p14:sldId id="338"/>
            <p14:sldId id="339"/>
            <p14:sldId id="354"/>
            <p14:sldId id="356"/>
            <p14:sldId id="346"/>
            <p14:sldId id="358"/>
            <p14:sldId id="345"/>
            <p14:sldId id="347"/>
            <p14:sldId id="348"/>
            <p14:sldId id="349"/>
            <p14:sldId id="350"/>
            <p14:sldId id="340"/>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SAL Dominique" initials="VD" lastIdx="7" clrIdx="0">
    <p:extLst>
      <p:ext uri="{19B8F6BF-5375-455C-9EA6-DF929625EA0E}">
        <p15:presenceInfo xmlns:p15="http://schemas.microsoft.com/office/powerpoint/2012/main" userId="VASSAL Dominique" providerId="None"/>
      </p:ext>
    </p:extLst>
  </p:cmAuthor>
  <p:cmAuthor id="2" name="mmazoyer2" initials="MyM" lastIdx="1" clrIdx="1">
    <p:extLst>
      <p:ext uri="{19B8F6BF-5375-455C-9EA6-DF929625EA0E}">
        <p15:presenceInfo xmlns:p15="http://schemas.microsoft.com/office/powerpoint/2012/main" userId="d0bf6b0170908e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D91"/>
    <a:srgbClr val="397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46"/>
    <p:restoredTop sz="81171" autoAdjust="0"/>
  </p:normalViewPr>
  <p:slideViewPr>
    <p:cSldViewPr showGuides="1">
      <p:cViewPr varScale="1">
        <p:scale>
          <a:sx n="74" d="100"/>
          <a:sy n="74" d="100"/>
        </p:scale>
        <p:origin x="1590" y="6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08/12/2020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ucc.ca/future-avenir/fr/ameliorer-le-parcours-universitaire-au-premier-cycle-au-canada-les-bonnes-et-les-moins-bonnes-nouvelle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teaching.epfl.ch/page-16706-fr.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311448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spcAft>
                <a:spcPts val="0"/>
              </a:spcAft>
              <a:buFont typeface="Arial Narrow" panose="020B0606020202030204" pitchFamily="34" charset="0"/>
              <a:buNone/>
            </a:pPr>
            <a:endParaRPr lang="fr-FR" sz="1050" dirty="0" smtClean="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312016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sz="1050" b="1" dirty="0" smtClean="0">
                <a:solidFill>
                  <a:schemeClr val="accent1"/>
                </a:solidFill>
              </a:rPr>
              <a:t>Pour les enseignants</a:t>
            </a:r>
          </a:p>
          <a:p>
            <a:pPr marL="342900" lvl="0" indent="-342900">
              <a:spcAft>
                <a:spcPts val="0"/>
              </a:spcAft>
              <a:buClr>
                <a:schemeClr val="accent1"/>
              </a:buClr>
              <a:buFont typeface="Symbol" panose="05050102010706020507" pitchFamily="18" charset="2"/>
              <a:buChar char=""/>
            </a:pPr>
            <a:r>
              <a:rPr lang="fr-FR" sz="1050" dirty="0" smtClean="0">
                <a:solidFill>
                  <a:schemeClr val="tx1">
                    <a:lumMod val="75000"/>
                    <a:lumOff val="25000"/>
                  </a:schemeClr>
                </a:solidFill>
              </a:rPr>
              <a:t>visualiser le parcours de professionnalisation de chaque élève, de la classe </a:t>
            </a:r>
            <a:endParaRPr lang="fr-FR" sz="1000" dirty="0" smtClean="0">
              <a:solidFill>
                <a:schemeClr val="tx1">
                  <a:lumMod val="75000"/>
                  <a:lumOff val="25000"/>
                </a:schemeClr>
              </a:solidFill>
            </a:endParaRPr>
          </a:p>
          <a:p>
            <a:pPr marL="342900" lvl="0" indent="-342900">
              <a:spcAft>
                <a:spcPts val="0"/>
              </a:spcAft>
              <a:buClr>
                <a:schemeClr val="accent1"/>
              </a:buClr>
              <a:buFont typeface="Symbol" panose="05050102010706020507" pitchFamily="18" charset="2"/>
              <a:buChar char=""/>
            </a:pPr>
            <a:r>
              <a:rPr lang="fr-FR" sz="1050" dirty="0" smtClean="0">
                <a:solidFill>
                  <a:schemeClr val="tx1">
                    <a:lumMod val="75000"/>
                    <a:lumOff val="25000"/>
                  </a:schemeClr>
                </a:solidFill>
              </a:rPr>
              <a:t>utiliser le portfolio de compétences de l’élève comme support à des entretiens formatifs pour établir des bilans intermédiaires et pour organiser une remédiation éventuelle (explicitation, feed-back)</a:t>
            </a:r>
            <a:endParaRPr lang="fr-FR" sz="1000" dirty="0" smtClean="0">
              <a:solidFill>
                <a:schemeClr val="tx1">
                  <a:lumMod val="75000"/>
                  <a:lumOff val="25000"/>
                </a:schemeClr>
              </a:solidFill>
            </a:endParaRPr>
          </a:p>
          <a:p>
            <a:pPr marL="342900" lvl="0" indent="-342900">
              <a:spcAft>
                <a:spcPts val="0"/>
              </a:spcAft>
              <a:buClr>
                <a:schemeClr val="accent1"/>
              </a:buClr>
              <a:buFont typeface="Symbol" panose="05050102010706020507" pitchFamily="18" charset="2"/>
              <a:buChar char=""/>
            </a:pPr>
            <a:r>
              <a:rPr lang="fr-FR" sz="1050" dirty="0" smtClean="0">
                <a:solidFill>
                  <a:schemeClr val="tx1">
                    <a:lumMod val="75000"/>
                    <a:lumOff val="25000"/>
                  </a:schemeClr>
                </a:solidFill>
              </a:rPr>
              <a:t>aider l’élève à prendre conscience du chemin parcouru, de ses points forts et de ses axes de progrès</a:t>
            </a:r>
          </a:p>
          <a:p>
            <a:pPr marL="342900" lvl="0" indent="-342900">
              <a:spcAft>
                <a:spcPts val="0"/>
              </a:spcAft>
              <a:buClr>
                <a:schemeClr val="accent1"/>
              </a:buClr>
              <a:buFont typeface="Symbol" panose="05050102010706020507" pitchFamily="18" charset="2"/>
              <a:buChar char=""/>
            </a:pPr>
            <a:r>
              <a:rPr lang="fr-FR" sz="1050" dirty="0" smtClean="0">
                <a:solidFill>
                  <a:schemeClr val="tx1">
                    <a:lumMod val="75000"/>
                    <a:lumOff val="25000"/>
                  </a:schemeClr>
                </a:solidFill>
              </a:rPr>
              <a:t>Participer à la construction du projet de l’élève (poursuite d’études ou insertion professionnelle)</a:t>
            </a:r>
            <a:endParaRPr lang="fr-FR" sz="1000" dirty="0" smtClean="0">
              <a:solidFill>
                <a:schemeClr val="tx1">
                  <a:lumMod val="75000"/>
                  <a:lumOff val="25000"/>
                </a:schemeClr>
              </a:solidFill>
            </a:endParaRPr>
          </a:p>
          <a:p>
            <a:pPr marL="0" lvl="0" indent="0">
              <a:spcAft>
                <a:spcPts val="0"/>
              </a:spcAft>
              <a:buFont typeface="Arial Narrow" panose="020B0606020202030204" pitchFamily="34" charset="0"/>
              <a:buNone/>
            </a:pPr>
            <a:endParaRPr lang="fr-FR" sz="1050" dirty="0" smtClean="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3907483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47500" lnSpcReduction="20000"/>
          </a:bodyPr>
          <a:lstStyle/>
          <a:p>
            <a:r>
              <a:rPr lang="fr-FR" sz="1200" b="1" kern="1200" dirty="0" smtClean="0">
                <a:solidFill>
                  <a:schemeClr val="tx1"/>
                </a:solidFill>
                <a:effectLst/>
                <a:latin typeface="Arial" pitchFamily="34" charset="0"/>
                <a:ea typeface="+mn-ea"/>
                <a:cs typeface="+mn-cs"/>
              </a:rPr>
              <a:t>Michel</a:t>
            </a:r>
            <a:r>
              <a:rPr lang="fr-FR" sz="1200" b="1" kern="1200" baseline="0" dirty="0" smtClean="0">
                <a:solidFill>
                  <a:schemeClr val="tx1"/>
                </a:solidFill>
                <a:effectLst/>
                <a:latin typeface="Arial" pitchFamily="34" charset="0"/>
                <a:ea typeface="+mn-ea"/>
                <a:cs typeface="+mn-cs"/>
              </a:rPr>
              <a:t> </a:t>
            </a:r>
            <a:r>
              <a:rPr lang="fr-FR" sz="1200" b="1" kern="1200" baseline="0" dirty="0" err="1" smtClean="0">
                <a:solidFill>
                  <a:schemeClr val="tx1"/>
                </a:solidFill>
                <a:effectLst/>
                <a:latin typeface="Arial" pitchFamily="34" charset="0"/>
                <a:ea typeface="+mn-ea"/>
                <a:cs typeface="+mn-cs"/>
              </a:rPr>
              <a:t>Grangeat</a:t>
            </a:r>
            <a:r>
              <a:rPr lang="fr-FR" sz="1200" b="1" kern="1200" baseline="0" dirty="0" smtClean="0">
                <a:solidFill>
                  <a:schemeClr val="tx1"/>
                </a:solidFill>
                <a:effectLst/>
                <a:latin typeface="Arial" pitchFamily="34" charset="0"/>
                <a:ea typeface="+mn-ea"/>
                <a:cs typeface="+mn-cs"/>
              </a:rPr>
              <a:t> </a:t>
            </a:r>
            <a:r>
              <a:rPr lang="fr-FR" sz="1200" b="1" kern="1200" dirty="0" smtClean="0">
                <a:solidFill>
                  <a:schemeClr val="tx1"/>
                </a:solidFill>
                <a:effectLst/>
                <a:latin typeface="Arial" pitchFamily="34" charset="0"/>
                <a:ea typeface="+mn-ea"/>
                <a:cs typeface="+mn-cs"/>
              </a:rPr>
              <a:t>La métacognition, qu’est ce que c’est ?</a:t>
            </a:r>
          </a:p>
          <a:p>
            <a:r>
              <a:rPr lang="fr-FR" sz="1200" b="1" kern="1200" dirty="0" smtClean="0">
                <a:solidFill>
                  <a:schemeClr val="tx1"/>
                </a:solidFill>
                <a:effectLst/>
                <a:latin typeface="Arial" pitchFamily="34" charset="0"/>
                <a:ea typeface="+mn-ea"/>
                <a:cs typeface="+mn-cs"/>
              </a:rPr>
              <a:t> </a:t>
            </a:r>
            <a:r>
              <a:rPr lang="fr-FR" sz="1200" kern="1200" dirty="0" smtClean="0">
                <a:solidFill>
                  <a:schemeClr val="tx1"/>
                </a:solidFill>
                <a:effectLst/>
                <a:latin typeface="Arial" pitchFamily="34" charset="0"/>
                <a:ea typeface="+mn-ea"/>
                <a:cs typeface="+mn-cs"/>
              </a:rPr>
              <a:t>la réflexion, les connaissances que l’on a </a:t>
            </a:r>
            <a:r>
              <a:rPr lang="fr-FR" sz="1200" u="sng" kern="1200" dirty="0" smtClean="0">
                <a:solidFill>
                  <a:schemeClr val="tx1"/>
                </a:solidFill>
                <a:effectLst/>
                <a:latin typeface="Arial" pitchFamily="34" charset="0"/>
                <a:ea typeface="+mn-ea"/>
                <a:cs typeface="+mn-cs"/>
              </a:rPr>
              <a:t>et surtout que l’on peut acquérir</a:t>
            </a:r>
            <a:r>
              <a:rPr lang="fr-FR" sz="1200" kern="1200" dirty="0" smtClean="0">
                <a:solidFill>
                  <a:schemeClr val="tx1"/>
                </a:solidFill>
                <a:effectLst/>
                <a:latin typeface="Arial" pitchFamily="34" charset="0"/>
                <a:ea typeface="+mn-ea"/>
                <a:cs typeface="+mn-cs"/>
              </a:rPr>
              <a:t> sur ce que l’on sait en terme de connaissances (Ex : je sais que sur telle période de l’histoire, je ne sais pas grand chose, mais par contre, je maîtrise la définition de la VA), sur son propre fonctionnement mental, sur sa façon de réfléchir, d’apprendre. Le fait d’être conscient (même intuitivement au début) de ces </a:t>
            </a:r>
            <a:r>
              <a:rPr lang="fr-FR" sz="1200" kern="1200" dirty="0" err="1" smtClean="0">
                <a:solidFill>
                  <a:schemeClr val="tx1"/>
                </a:solidFill>
                <a:effectLst/>
                <a:latin typeface="Arial" pitchFamily="34" charset="0"/>
                <a:ea typeface="+mn-ea"/>
                <a:cs typeface="+mn-cs"/>
              </a:rPr>
              <a:t>métaconnaissances</a:t>
            </a:r>
            <a:r>
              <a:rPr lang="fr-FR" sz="1200" kern="1200" dirty="0" smtClean="0">
                <a:solidFill>
                  <a:schemeClr val="tx1"/>
                </a:solidFill>
                <a:effectLst/>
                <a:latin typeface="Arial" pitchFamily="34" charset="0"/>
                <a:ea typeface="+mn-ea"/>
                <a:cs typeface="+mn-cs"/>
              </a:rPr>
              <a:t> donne à l’élève une possibilité de contrôler une activité de production (ex : répondre correctement à une question) au cours de sa réalisation ou à la fin de l’activité. C’est donc un facteur d’autonomie et de motivation dans le cadre d’un apprentissage (« je sens que j’ai la capacité d’influer sur ma façon d’agir, de repérer mes erreurs, d’améliorer une production » =&gt;  facteur d’autonomie, de liberté pour le sujet).</a:t>
            </a:r>
          </a:p>
          <a:p>
            <a:r>
              <a:rPr lang="fr-FR" sz="1200" b="1" kern="1200" dirty="0" smtClean="0">
                <a:solidFill>
                  <a:schemeClr val="tx1"/>
                </a:solidFill>
                <a:effectLst/>
                <a:latin typeface="Arial" pitchFamily="34" charset="0"/>
                <a:ea typeface="+mn-ea"/>
                <a:cs typeface="+mn-cs"/>
              </a:rPr>
              <a:t>Pour que les élèves arrivent à s’interroger sur le processus qui leur permet de construire un objet (un résumé, une dissertation…), ils doivent être en mesure de se représenter le but à atteindre (</a:t>
            </a:r>
            <a:r>
              <a:rPr lang="fr-FR" sz="1200" b="1" kern="1200" dirty="0" err="1" smtClean="0">
                <a:solidFill>
                  <a:schemeClr val="tx1"/>
                </a:solidFill>
                <a:effectLst/>
                <a:latin typeface="Arial" pitchFamily="34" charset="0"/>
                <a:ea typeface="+mn-ea"/>
                <a:cs typeface="+mn-cs"/>
              </a:rPr>
              <a:t>cf</a:t>
            </a:r>
            <a:r>
              <a:rPr lang="fr-FR" sz="1200" b="1" kern="1200" dirty="0" smtClean="0">
                <a:solidFill>
                  <a:schemeClr val="tx1"/>
                </a:solidFill>
                <a:effectLst/>
                <a:latin typeface="Arial" pitchFamily="34" charset="0"/>
                <a:ea typeface="+mn-ea"/>
                <a:cs typeface="+mn-cs"/>
              </a:rPr>
              <a:t> : la zone proximale de développement de </a:t>
            </a:r>
            <a:r>
              <a:rPr lang="fr-FR" sz="1200" b="1" kern="1200" dirty="0" err="1" smtClean="0">
                <a:solidFill>
                  <a:schemeClr val="tx1"/>
                </a:solidFill>
                <a:effectLst/>
                <a:latin typeface="Arial" pitchFamily="34" charset="0"/>
                <a:ea typeface="+mn-ea"/>
                <a:cs typeface="+mn-cs"/>
              </a:rPr>
              <a:t>Vigotskty</a:t>
            </a:r>
            <a:r>
              <a:rPr lang="fr-FR" sz="1200" b="1" kern="1200" dirty="0" smtClean="0">
                <a:solidFill>
                  <a:schemeClr val="tx1"/>
                </a:solidFill>
                <a:effectLst/>
                <a:latin typeface="Arial" pitchFamily="34" charset="0"/>
                <a:ea typeface="+mn-ea"/>
                <a:cs typeface="+mn-cs"/>
              </a:rPr>
              <a:t>).</a:t>
            </a:r>
            <a:r>
              <a:rPr lang="fr-FR" sz="1200" kern="1200" dirty="0" smtClean="0">
                <a:solidFill>
                  <a:schemeClr val="tx1"/>
                </a:solidFill>
                <a:effectLst/>
                <a:latin typeface="Arial" pitchFamily="34" charset="0"/>
                <a:ea typeface="+mn-ea"/>
                <a:cs typeface="+mn-cs"/>
              </a:rPr>
              <a:t> C’est ce qui pose problème à certains élèves très en difficulté : manquant de bases, ils n’arrivent pas à comprendre ce qu’on attend d’eux (le but) donc peinent à réfléchir sur ce qui ne va pas dans leur façon de fonctionner (la procédure). Ils ne peuvent donc pas formuler de demande d’aide précise (« je n’y comprend rien). Ils sont en échec et mettent en échec l’enseignant qui ne peut pas les aider. </a:t>
            </a:r>
            <a:endParaRPr lang="fr-FR" dirty="0" smtClean="0">
              <a:effectLst/>
            </a:endParaRPr>
          </a:p>
          <a:p>
            <a:r>
              <a:rPr lang="fr-FR" sz="1200" kern="1200" dirty="0" smtClean="0">
                <a:solidFill>
                  <a:schemeClr val="tx1"/>
                </a:solidFill>
                <a:effectLst/>
                <a:latin typeface="Arial" pitchFamily="34" charset="0"/>
                <a:ea typeface="+mn-ea"/>
                <a:cs typeface="+mn-cs"/>
              </a:rPr>
              <a:t> </a:t>
            </a:r>
            <a:endParaRPr lang="fr-FR" dirty="0" smtClean="0">
              <a:effectLst/>
            </a:endParaRPr>
          </a:p>
          <a:p>
            <a:r>
              <a:rPr lang="fr-FR" sz="1200" b="1" kern="1200" dirty="0" smtClean="0">
                <a:solidFill>
                  <a:schemeClr val="tx1"/>
                </a:solidFill>
                <a:effectLst/>
                <a:latin typeface="Arial" pitchFamily="34" charset="0"/>
                <a:ea typeface="+mn-ea"/>
                <a:cs typeface="+mn-cs"/>
              </a:rPr>
              <a:t>Les élèves doivent progresser sur leur capacité à évaluer un objet (ce « qui va » ou « ne va pas » puis être en mesure de justifier leur jugement pour aller jusqu’à la construction de critères d’évaluation…) pour pouvoir progresser dans leur capacité à construire cet objet</a:t>
            </a:r>
            <a:r>
              <a:rPr lang="fr-FR" sz="1200" kern="1200" dirty="0" smtClean="0">
                <a:solidFill>
                  <a:schemeClr val="tx1"/>
                </a:solidFill>
                <a:effectLst/>
                <a:latin typeface="Arial" pitchFamily="34" charset="0"/>
                <a:ea typeface="+mn-ea"/>
                <a:cs typeface="+mn-cs"/>
              </a:rPr>
              <a:t>. En effet, avec un soutien plus ou moins important de l’enseignant (selon les élèves), ils pourront construire avec la possibilité de contrôler leur activité de production (aller-retours entre ce qu’ils font et les critères d’évaluation élaborés précédemment). </a:t>
            </a:r>
            <a:endParaRPr lang="fr-FR" dirty="0" smtClean="0">
              <a:effectLst/>
            </a:endParaRPr>
          </a:p>
          <a:p>
            <a:r>
              <a:rPr lang="fr-FR" sz="1200" kern="1200" dirty="0" smtClean="0">
                <a:solidFill>
                  <a:schemeClr val="tx1"/>
                </a:solidFill>
                <a:effectLst/>
                <a:latin typeface="Arial" pitchFamily="34" charset="0"/>
                <a:ea typeface="+mn-ea"/>
                <a:cs typeface="+mn-cs"/>
              </a:rPr>
              <a:t> </a:t>
            </a:r>
            <a:endParaRPr lang="fr-FR" dirty="0" smtClean="0">
              <a:effectLst/>
            </a:endParaRPr>
          </a:p>
          <a:p>
            <a:r>
              <a:rPr lang="fr-FR" sz="1200" b="1" kern="1200" dirty="0" smtClean="0">
                <a:solidFill>
                  <a:schemeClr val="tx1"/>
                </a:solidFill>
                <a:effectLst/>
                <a:latin typeface="Arial" pitchFamily="34" charset="0"/>
                <a:ea typeface="+mn-ea"/>
                <a:cs typeface="+mn-cs"/>
              </a:rPr>
              <a:t>Il est important que l’enseignant mette en place une interaction entre l’élèves et les autres : les pairs et l’enseignant</a:t>
            </a:r>
            <a:r>
              <a:rPr lang="fr-FR" sz="1200" kern="1200" dirty="0" smtClean="0">
                <a:solidFill>
                  <a:schemeClr val="tx1"/>
                </a:solidFill>
                <a:effectLst/>
                <a:latin typeface="Arial" pitchFamily="34" charset="0"/>
                <a:ea typeface="+mn-ea"/>
                <a:cs typeface="+mn-cs"/>
              </a:rPr>
              <a:t> car c’est grâce à cette interaction sociale que l’élève va progressivement apprendre à réguler volontairement son comportement (« loi fondamentale du développement des fonctions psychiques humaines » </a:t>
            </a:r>
            <a:r>
              <a:rPr lang="fr-FR" sz="1200" kern="1200" dirty="0" err="1" smtClean="0">
                <a:solidFill>
                  <a:schemeClr val="tx1"/>
                </a:solidFill>
                <a:effectLst/>
                <a:latin typeface="Arial" pitchFamily="34" charset="0"/>
                <a:ea typeface="+mn-ea"/>
                <a:cs typeface="+mn-cs"/>
              </a:rPr>
              <a:t>Vigotsky</a:t>
            </a:r>
            <a:r>
              <a:rPr lang="fr-FR" sz="1200" kern="1200" dirty="0" smtClean="0">
                <a:solidFill>
                  <a:schemeClr val="tx1"/>
                </a:solidFill>
                <a:effectLst/>
                <a:latin typeface="Arial" pitchFamily="34" charset="0"/>
                <a:ea typeface="+mn-ea"/>
                <a:cs typeface="+mn-cs"/>
              </a:rPr>
              <a:t> (1985)). Lors de ces situations d’interaction, le langage va jouer un double rôle très important : il permet de formuler pour soi même ce qui n’était avant pas explicite et il sert à communiquer avec les autres sur ce qui a été découvert. Or, le travail de groupe est considéré comme très porteur à ce sujet pour autant que l’enseignant aide le groupe à fonctionner de façon efficace. </a:t>
            </a:r>
            <a:endParaRPr lang="fr-FR" dirty="0" smtClean="0">
              <a:effectLst/>
            </a:endParaRPr>
          </a:p>
          <a:p>
            <a:r>
              <a:rPr lang="fr-FR" sz="1200" kern="1200" dirty="0" smtClean="0">
                <a:solidFill>
                  <a:schemeClr val="tx1"/>
                </a:solidFill>
                <a:effectLst/>
                <a:latin typeface="Arial" pitchFamily="34" charset="0"/>
                <a:ea typeface="+mn-ea"/>
                <a:cs typeface="+mn-cs"/>
              </a:rPr>
              <a:t> </a:t>
            </a:r>
            <a:endParaRPr lang="fr-FR" dirty="0" smtClean="0">
              <a:effectLst/>
            </a:endParaRPr>
          </a:p>
          <a:p>
            <a:r>
              <a:rPr lang="fr-FR" sz="1200" kern="1200" dirty="0" smtClean="0">
                <a:solidFill>
                  <a:schemeClr val="tx1"/>
                </a:solidFill>
                <a:effectLst/>
                <a:latin typeface="Arial" pitchFamily="34" charset="0"/>
                <a:ea typeface="+mn-ea"/>
                <a:cs typeface="+mn-cs"/>
              </a:rPr>
              <a:t>La réflexion sur la métacognition oblige dès lors l’enseignant à modifier sa façon de travailler. Etre moins normatif dans sa gestion des questions-réponses, considérer l’erreur comme un passage obligé de l’apprentissage, se mettre à l’écoute des modes de résolution des élèves… tout en ayant particulièrement approfondi la réflexion didactique sur l’objet disciplinaire qu’il souhaite faire acquérir aux élèves. En effet, l’enseignant doit avoir pointé un obstacle cognitif ce qui l’oblige à être particulièrement compétent dans sa discipline. Il doit aussi avoir repéré où peuvent se situer les tensions entre les savoirs savants qu’il doit enseigner aux élèves et les représentations initiales de ceux ci. </a:t>
            </a:r>
            <a:endParaRPr lang="fr-FR" dirty="0" smtClean="0">
              <a:effectLst/>
            </a:endParaRPr>
          </a:p>
          <a:p>
            <a:endParaRPr lang="fr-FR" dirty="0" smtClean="0">
              <a:effectLst/>
            </a:endParaRPr>
          </a:p>
          <a:p>
            <a:r>
              <a:rPr lang="fr-FR" sz="1200" kern="1200" dirty="0" smtClean="0">
                <a:solidFill>
                  <a:schemeClr val="tx1"/>
                </a:solidFill>
                <a:effectLst/>
                <a:latin typeface="Arial" pitchFamily="34" charset="0"/>
                <a:ea typeface="+mn-ea"/>
                <a:cs typeface="+mn-cs"/>
              </a:rPr>
              <a:t> </a:t>
            </a:r>
            <a:endParaRPr lang="fr-FR" dirty="0" smtClean="0">
              <a:effectLst/>
            </a:endParaRPr>
          </a:p>
          <a:p>
            <a:r>
              <a:rPr lang="fr-FR" sz="1200" kern="1200" dirty="0" smtClean="0">
                <a:solidFill>
                  <a:schemeClr val="tx1"/>
                </a:solidFill>
                <a:effectLst/>
                <a:latin typeface="Arial" pitchFamily="34" charset="0"/>
                <a:ea typeface="+mn-ea"/>
                <a:cs typeface="+mn-cs"/>
              </a:rPr>
              <a:t>Le travail sur la métacognition vise à faire d’abord décrire par les élèves leurs actions, puis les faire expliciter pour être en mesure de les transférer. En cherchant à faire expliquer les élèves, comparer ses stratégies à d’autres, l’objectif est de faire formuler à l’élève une stratégie qu’il puisse réutiliser ultérieurement, éventuellement dans une autre matière (Piaget « l’élève devient capable de théorie »)</a:t>
            </a:r>
            <a:endParaRPr lang="fr-FR" dirty="0" smtClean="0">
              <a:effectLst/>
            </a:endParaRPr>
          </a:p>
          <a:p>
            <a:endParaRPr lang="fr-FR" dirty="0" smtClean="0"/>
          </a:p>
          <a:p>
            <a:endParaRPr lang="fr-FR" dirty="0" smtClean="0"/>
          </a:p>
          <a:p>
            <a:r>
              <a:rPr lang="fr-FR" dirty="0" smtClean="0"/>
              <a:t>L'entretien d'explicitation privilégie la verbalisation du vécu de l'action, </a:t>
            </a:r>
            <a:r>
              <a:rPr lang="fr-FR" i="1" dirty="0" smtClean="0"/>
              <a:t>"comment cela s'est-il déroulé ?",</a:t>
            </a:r>
            <a:r>
              <a:rPr lang="fr-FR" dirty="0" smtClean="0"/>
              <a:t> au détriment des autres domaines de verbalisation tels que l'imaginaire </a:t>
            </a:r>
            <a:r>
              <a:rPr lang="fr-FR" i="1" dirty="0" smtClean="0"/>
              <a:t>"comment aurait-il été possible de s'y prendre ?",</a:t>
            </a:r>
            <a:r>
              <a:rPr lang="fr-FR" dirty="0" smtClean="0"/>
              <a:t> et le conceptuel </a:t>
            </a:r>
            <a:r>
              <a:rPr lang="fr-FR" i="1" dirty="0" smtClean="0"/>
              <a:t>"explique-moi...".</a:t>
            </a:r>
            <a:r>
              <a:rPr lang="fr-FR" dirty="0" smtClean="0"/>
              <a:t>C'est un vécu qui est décrit et non une réalité. En effet, à partir d'une même situation, plusieurs vécus sont possibles selon l'éclairage privilégié. </a:t>
            </a:r>
          </a:p>
          <a:p>
            <a:r>
              <a:rPr lang="fr-FR" dirty="0" smtClean="0"/>
              <a:t>Si le vécu de l'action comporte lui-même de multiples facettes (émotionnel, sensoriel, aperceptif), l'entretien d'explicitation s'intéresse au déroulement procédural de l'action : </a:t>
            </a:r>
            <a:r>
              <a:rPr lang="fr-FR" b="1" dirty="0" smtClean="0"/>
              <a:t>il concerne la succession des actions élémentaires que le sujet met en </a:t>
            </a:r>
            <a:r>
              <a:rPr lang="fr-FR" b="1" dirty="0" err="1" smtClean="0"/>
              <a:t>oeuvre</a:t>
            </a:r>
            <a:r>
              <a:rPr lang="fr-FR" b="1" dirty="0" smtClean="0"/>
              <a:t> pour atteindre un but</a:t>
            </a:r>
            <a:r>
              <a:rPr lang="fr-FR" dirty="0" smtClean="0"/>
              <a:t>. </a:t>
            </a:r>
            <a:r>
              <a:rPr lang="fr-FR" b="1" dirty="0" smtClean="0"/>
              <a:t>La verbalisation du procédural nécessite de distinguer les informations relevant de ce registre, de celles appartenant au contexte dans lequel se déroule l'action, mais aussi de celles relevant du déclaratif (savoirs théoriques, réglementaires...), de celles renseignant sur l'intentionnel (buts, finalités, intentions...) ou des jugements (opinions, commentaires, croyances...)</a:t>
            </a:r>
            <a:r>
              <a:rPr lang="fr-FR" dirty="0" smtClean="0"/>
              <a:t>. Pierre </a:t>
            </a:r>
            <a:r>
              <a:rPr lang="fr-FR" dirty="0" err="1" smtClean="0"/>
              <a:t>Vermersch</a:t>
            </a:r>
            <a:r>
              <a:rPr lang="fr-FR" dirty="0" smtClean="0"/>
              <a:t> propose le schéma suivant pour présenter le système des informations satellites de l'action vécue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735447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187486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0000" lnSpcReduction="20000"/>
          </a:bodyPr>
          <a:lstStyle/>
          <a:p>
            <a:r>
              <a:rPr lang="fr-FR" sz="1200" b="1" kern="1200" dirty="0" smtClean="0">
                <a:solidFill>
                  <a:schemeClr val="tx1"/>
                </a:solidFill>
                <a:effectLst/>
                <a:latin typeface="+mn-lt"/>
                <a:ea typeface="+mn-ea"/>
                <a:cs typeface="+mn-cs"/>
              </a:rPr>
              <a:t>Quelle utilisation du portfolio par les enseignants dans le cadre de la formation ?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portfolio est présenté aux élèves par les enseignants comme un outil de la formation, caractéristique de l’enseignement professionnel. Dans le cadre des différents temps dits d’intégration dans une formation professionnalisante, les élèves sont sensibilisés à l’intérêt d’un portfolio comme </a:t>
            </a:r>
            <a:r>
              <a:rPr lang="fr-FR" sz="1200" i="1" kern="1200" dirty="0" smtClean="0">
                <a:solidFill>
                  <a:schemeClr val="tx1"/>
                </a:solidFill>
                <a:effectLst/>
                <a:latin typeface="+mn-lt"/>
                <a:ea typeface="+mn-ea"/>
                <a:cs typeface="+mn-cs"/>
              </a:rPr>
              <a:t>répertoire de preuves de leurs compétences </a:t>
            </a:r>
            <a:r>
              <a:rPr lang="fr-FR" sz="1200" kern="1200" dirty="0" smtClean="0">
                <a:solidFill>
                  <a:schemeClr val="tx1"/>
                </a:solidFill>
                <a:effectLst/>
                <a:latin typeface="+mn-lt"/>
                <a:ea typeface="+mn-ea"/>
                <a:cs typeface="+mn-cs"/>
              </a:rPr>
              <a:t>pour l’élaboration de CV par compétences, tels qu’attendus aujourd’hui et lettres de motivation dans le cadre d’une recherche de PFMP, d’une poursuite d’études ou d’une recherche d’emploi. Ils sont accompagnés par leurs professeurs dès le début de la formation sur la notion de </a:t>
            </a:r>
            <a:r>
              <a:rPr lang="fr-FR" sz="1200" i="1" kern="1200" dirty="0" smtClean="0">
                <a:solidFill>
                  <a:schemeClr val="tx1"/>
                </a:solidFill>
                <a:effectLst/>
                <a:latin typeface="+mn-lt"/>
                <a:ea typeface="+mn-ea"/>
                <a:cs typeface="+mn-cs"/>
              </a:rPr>
              <a:t>collecte de traces</a:t>
            </a:r>
            <a:r>
              <a:rPr lang="fr-FR" sz="1200" kern="1200" dirty="0" smtClean="0">
                <a:solidFill>
                  <a:schemeClr val="tx1"/>
                </a:solidFill>
                <a:effectLst/>
                <a:latin typeface="+mn-lt"/>
                <a:ea typeface="+mn-ea"/>
                <a:cs typeface="+mn-cs"/>
              </a:rPr>
              <a:t> de leur activité et sur la rédaction régulière de </a:t>
            </a:r>
            <a:r>
              <a:rPr lang="fr-FR" sz="1200" i="1" kern="1200" dirty="0" smtClean="0">
                <a:solidFill>
                  <a:schemeClr val="tx1"/>
                </a:solidFill>
                <a:effectLst/>
                <a:latin typeface="+mn-lt"/>
                <a:ea typeface="+mn-ea"/>
                <a:cs typeface="+mn-cs"/>
              </a:rPr>
              <a:t>compte rendus professionnels </a:t>
            </a:r>
            <a:r>
              <a:rPr lang="fr-FR" sz="1200" kern="1200" dirty="0" smtClean="0">
                <a:solidFill>
                  <a:schemeClr val="tx1"/>
                </a:solidFill>
                <a:effectLst/>
                <a:latin typeface="+mn-lt"/>
                <a:ea typeface="+mn-ea"/>
                <a:cs typeface="+mn-cs"/>
              </a:rPr>
              <a:t>mais également</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sur</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a:t>
            </a:r>
            <a:r>
              <a:rPr lang="fr-FR" sz="1200" i="1" kern="1200" dirty="0" smtClean="0">
                <a:solidFill>
                  <a:schemeClr val="tx1"/>
                </a:solidFill>
                <a:effectLst/>
                <a:latin typeface="+mn-lt"/>
                <a:ea typeface="+mn-ea"/>
                <a:cs typeface="+mn-cs"/>
              </a:rPr>
              <a:t>prise de notes</a:t>
            </a:r>
            <a:r>
              <a:rPr lang="fr-FR" sz="1200" kern="1200" dirty="0" smtClean="0">
                <a:solidFill>
                  <a:schemeClr val="tx1"/>
                </a:solidFill>
                <a:effectLst/>
                <a:latin typeface="+mn-lt"/>
                <a:ea typeface="+mn-ea"/>
                <a:cs typeface="+mn-cs"/>
              </a:rPr>
              <a:t> dans le cadre de leurs échanges entre pairs, avec l’enseignant ou avec un professionnel. Le </a:t>
            </a:r>
            <a:r>
              <a:rPr lang="fr-FR" sz="1200" i="1" kern="1200" dirty="0" smtClean="0">
                <a:solidFill>
                  <a:schemeClr val="tx1"/>
                </a:solidFill>
                <a:effectLst/>
                <a:latin typeface="+mn-lt"/>
                <a:ea typeface="+mn-ea"/>
                <a:cs typeface="+mn-cs"/>
              </a:rPr>
              <a:t>compte rendu professionnel</a:t>
            </a:r>
            <a:r>
              <a:rPr lang="fr-FR" sz="1200" kern="1200" dirty="0" smtClean="0">
                <a:solidFill>
                  <a:schemeClr val="tx1"/>
                </a:solidFill>
                <a:effectLst/>
                <a:latin typeface="+mn-lt"/>
                <a:ea typeface="+mn-ea"/>
                <a:cs typeface="+mn-cs"/>
              </a:rPr>
              <a:t> comme la </a:t>
            </a:r>
            <a:r>
              <a:rPr lang="fr-FR" sz="1200" i="1" kern="1200" dirty="0" smtClean="0">
                <a:solidFill>
                  <a:schemeClr val="tx1"/>
                </a:solidFill>
                <a:effectLst/>
                <a:latin typeface="+mn-lt"/>
                <a:ea typeface="+mn-ea"/>
                <a:cs typeface="+mn-cs"/>
              </a:rPr>
              <a:t>prise de notes</a:t>
            </a:r>
            <a:r>
              <a:rPr lang="fr-FR" sz="1200" kern="1200" dirty="0" smtClean="0">
                <a:solidFill>
                  <a:schemeClr val="tx1"/>
                </a:solidFill>
                <a:effectLst/>
                <a:latin typeface="+mn-lt"/>
                <a:ea typeface="+mn-ea"/>
                <a:cs typeface="+mn-cs"/>
              </a:rPr>
              <a:t> peuvent faire l’objet d’une approche en « ateliers rédactionnels » sur les heures d’accompagnement personnalisé.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est important de se rappeler que dans le cadre de l’enseignement de spécialité les élèves sont confrontés à des situations professionnelles de complexité variable, qui mettent leurs connaissances « au travail ». Ces situations ne proposent pas aux élèves de faire étalage de leurs connaissances, mais de s’en servir comme outils pour raisonner, pour guider leur pensée et leur action ou pour assimiler de nouveaux savoirs. L’équipe pédagogique s’intéresse ainsi à l’ensemble des ressources cognitives (connaissances et capacités) mobilisées par l’élève pour faire face aux activités à traiter.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élèves sont informés que dans le cadre ordinaire de la formation, l’équipe d’enseignement professionnel organise des temps d’échanges réguliers, formels ou informels, individuels et/ou collectifs avec les élèves. Il est précisé aux élèves que ces échanges réguliers sont l’occasion de feedbacks sur les activités auxquelles chacun d’eux est confronté au sein de l’espace professionnalisé, dit phygital (physique et digital), véritable simulateur administratif.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enseignants ont à prendre de l’information sur le développement des compétences des élèves en repérant comment chacun d’eux s’y prend pour réaliser son travail. Cette prise d’information par les enseignants se fait par une observation des élèves en activité et par un questionnement oral d’explicitation. Ces échanges s’apparentent à des </a:t>
            </a:r>
            <a:r>
              <a:rPr lang="fr-FR" sz="1200" i="1" kern="1200" dirty="0" smtClean="0">
                <a:solidFill>
                  <a:schemeClr val="tx1"/>
                </a:solidFill>
                <a:effectLst/>
                <a:latin typeface="+mn-lt"/>
                <a:ea typeface="+mn-ea"/>
                <a:cs typeface="+mn-cs"/>
              </a:rPr>
              <a:t>entretiens professionnels,</a:t>
            </a:r>
            <a:r>
              <a:rPr lang="fr-FR" sz="1200" kern="1200" dirty="0" smtClean="0">
                <a:solidFill>
                  <a:schemeClr val="tx1"/>
                </a:solidFill>
                <a:effectLst/>
                <a:latin typeface="+mn-lt"/>
                <a:ea typeface="+mn-ea"/>
                <a:cs typeface="+mn-cs"/>
              </a:rPr>
              <a:t> de durée variable et constituent des points étapes dans le parcours de professionnalisation des élèves. Ces informations constituent des repères qu’il convient de consigner par écrit sous la forme de commentaires et de diagnostics. </a:t>
            </a:r>
          </a:p>
          <a:p>
            <a:r>
              <a:rPr lang="fr-FR" sz="1200" kern="1200" dirty="0" smtClean="0">
                <a:solidFill>
                  <a:schemeClr val="tx1"/>
                </a:solidFill>
                <a:effectLst/>
                <a:latin typeface="+mn-lt"/>
                <a:ea typeface="+mn-ea"/>
                <a:cs typeface="+mn-cs"/>
              </a:rPr>
              <a:t>Cette approche dépasse largement la notion de correction des productions de l’élève par l’enseignant. Elle vise à éclairer les difficultés éventuelles rencontrées par l’apprenant, son profil d’apprentissage, l’étayage dont il peut avoir besoin ainsi que le type d’activités à lui confier pour la suite de la formation.  Chaque enseignant consigne ses commentaires dans le tableau de bord de son choix en datant l’entretien. Un tableau de bord commun peut être élaboré par l’équipe </a:t>
            </a:r>
            <a:r>
              <a:rPr lang="fr-FR" sz="1200" kern="1200" dirty="0" err="1" smtClean="0">
                <a:solidFill>
                  <a:schemeClr val="tx1"/>
                </a:solidFill>
                <a:effectLst/>
                <a:latin typeface="+mn-lt"/>
                <a:ea typeface="+mn-ea"/>
                <a:cs typeface="+mn-cs"/>
              </a:rPr>
              <a:t>AGOrA</a:t>
            </a:r>
            <a:r>
              <a:rPr lang="fr-FR" sz="1200" kern="1200" dirty="0" smtClean="0">
                <a:solidFill>
                  <a:schemeClr val="tx1"/>
                </a:solidFill>
                <a:effectLst/>
                <a:latin typeface="+mn-lt"/>
                <a:ea typeface="+mn-ea"/>
                <a:cs typeface="+mn-cs"/>
              </a:rPr>
              <a:t> pour faciliter la collecte des traces de chacun des enseignants, qui dépassent de loin les seules notes issues des évaluations sommatives.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330389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285591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3695809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Liberté pédagogique des enseignants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17</a:t>
            </a:fld>
            <a:endParaRPr lang="fr-FR"/>
          </a:p>
        </p:txBody>
      </p:sp>
    </p:spTree>
    <p:extLst>
      <p:ext uri="{BB962C8B-B14F-4D97-AF65-F5344CB8AC3E}">
        <p14:creationId xmlns:p14="http://schemas.microsoft.com/office/powerpoint/2010/main" val="14882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a:p>
        </p:txBody>
      </p:sp>
    </p:spTree>
    <p:extLst>
      <p:ext uri="{BB962C8B-B14F-4D97-AF65-F5344CB8AC3E}">
        <p14:creationId xmlns:p14="http://schemas.microsoft.com/office/powerpoint/2010/main" val="415561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375663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76197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319350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smtClean="0"/>
              <a:t>Processus de Lisbonne (2000) qui concerne plus directement l'EFP (enseignement et formation professionnels) qui a développé la notion de "</a:t>
            </a:r>
            <a:r>
              <a:rPr lang="fr-FR" dirty="0" err="1" smtClean="0"/>
              <a:t>learnings</a:t>
            </a:r>
            <a:r>
              <a:rPr lang="fr-FR" dirty="0" smtClean="0"/>
              <a:t> </a:t>
            </a:r>
            <a:r>
              <a:rPr lang="fr-FR" dirty="0" err="1" smtClean="0"/>
              <a:t>outcomes</a:t>
            </a:r>
            <a:r>
              <a:rPr lang="fr-FR" dirty="0" smtClean="0"/>
              <a:t>". </a:t>
            </a:r>
          </a:p>
          <a:p>
            <a:pPr marL="171450" indent="-171450">
              <a:buFontTx/>
              <a:buChar char="-"/>
            </a:pPr>
            <a:r>
              <a:rPr lang="fr-FR" dirty="0" smtClean="0"/>
              <a:t>recommandation du 18 juin 2009 (voir en particulier l'annexe I pour les définitions et la notion d'UAA - unité d'acquis d'apprentissage - qui sera reprise en "blocs de compétences" dans les dispositifs français et annexe II). </a:t>
            </a:r>
          </a:p>
          <a:p>
            <a:pPr marL="171450" indent="-171450">
              <a:buFontTx/>
              <a:buChar char="-"/>
            </a:pPr>
            <a:r>
              <a:rPr lang="fr-FR" dirty="0" smtClean="0"/>
              <a:t>Recommandation</a:t>
            </a:r>
            <a:r>
              <a:rPr lang="fr-FR" baseline="0" dirty="0" smtClean="0"/>
              <a:t> du conseil de l’Europe </a:t>
            </a:r>
            <a:r>
              <a:rPr lang="fr-FR" dirty="0" smtClean="0"/>
              <a:t>du 22 mai 2017</a:t>
            </a:r>
            <a:r>
              <a:rPr lang="fr-FR" baseline="0" dirty="0" smtClean="0"/>
              <a:t> concernant le cadre européen des certifications pour l’apprentissage tout au long de la vie </a:t>
            </a:r>
            <a:r>
              <a:rPr lang="fr-FR" dirty="0" smtClean="0"/>
              <a:t>qui prolonge l'approche européenne </a:t>
            </a:r>
            <a:br>
              <a:rPr lang="fr-FR" dirty="0" smtClean="0"/>
            </a:br>
            <a:endParaRPr lang="fr-FR" dirty="0" smtClean="0"/>
          </a:p>
          <a:p>
            <a:r>
              <a:rPr lang="fr-FR" dirty="0" smtClean="0"/>
              <a:t>La traduction de « </a:t>
            </a:r>
            <a:r>
              <a:rPr lang="fr-FR" dirty="0" err="1" smtClean="0"/>
              <a:t>learning</a:t>
            </a:r>
            <a:r>
              <a:rPr lang="fr-FR" dirty="0" smtClean="0"/>
              <a:t> </a:t>
            </a:r>
            <a:r>
              <a:rPr lang="fr-FR" dirty="0" err="1" smtClean="0"/>
              <a:t>outcomes</a:t>
            </a:r>
            <a:r>
              <a:rPr lang="fr-FR" dirty="0" smtClean="0"/>
              <a:t> » varie en fonction des territoires mais la plus répandue en Europe francophone est celle d’</a:t>
            </a:r>
            <a:r>
              <a:rPr lang="fr-FR" b="1" i="1" dirty="0" smtClean="0"/>
              <a:t>acquis d’apprentissage</a:t>
            </a:r>
            <a:r>
              <a:rPr lang="fr-FR" dirty="0" smtClean="0"/>
              <a:t>, tandis qu’au Canada on évoque les </a:t>
            </a:r>
            <a:r>
              <a:rPr lang="fr-FR" i="1" dirty="0" smtClean="0">
                <a:hlinkClick r:id="rId3"/>
              </a:rPr>
              <a:t>résultats d’apprentissage</a:t>
            </a:r>
            <a:r>
              <a:rPr lang="fr-FR" dirty="0" smtClean="0"/>
              <a:t> et que l’école fédérale de Lausanne parle des </a:t>
            </a:r>
            <a:r>
              <a:rPr lang="fr-FR" i="1" dirty="0" smtClean="0">
                <a:hlinkClick r:id="rId4"/>
              </a:rPr>
              <a:t>acquis de formation</a:t>
            </a:r>
            <a:r>
              <a:rPr lang="fr-FR" i="1" dirty="0" smtClean="0"/>
              <a:t>.</a:t>
            </a:r>
            <a:endParaRPr lang="fr-FR" dirty="0" smtClean="0"/>
          </a:p>
          <a:p>
            <a:r>
              <a:rPr lang="fr-FR" dirty="0" smtClean="0"/>
              <a:t>Le portfolio constitue dans le cadre des </a:t>
            </a:r>
            <a:r>
              <a:rPr lang="fr-FR" i="1" dirty="0" smtClean="0"/>
              <a:t>acquis d’apprentissage</a:t>
            </a:r>
            <a:r>
              <a:rPr lang="fr-FR" dirty="0" smtClean="0"/>
              <a:t> un répertoire des travaux effectués par l’apprenant, fournissant ainsi des preuves de ses apprentissages et de ses compétences. Il sert à garder une trace des productions, réalisations ou apprentissages réalisés par une personne pendant une certaine période. Le portfolio électronique est en premier lieu adopté par les programmes de formation à visées professionnelles. L’apprenant prend en charge la constitution du document. </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48003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223408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16570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333662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6073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solidFill>
                  <a:schemeClr val="tx1">
                    <a:lumMod val="75000"/>
                    <a:lumOff val="25000"/>
                  </a:schemeClr>
                </a:solidFill>
              </a:defRPr>
            </a:lvl1pPr>
          </a:lstStyle>
          <a:p>
            <a:r>
              <a:rPr lang="fr-FR" dirty="0" smtClean="0"/>
              <a:t>Inspection générale de l’éducation,</a:t>
            </a:r>
            <a:br>
              <a:rPr lang="fr-FR" dirty="0" smtClean="0"/>
            </a:br>
            <a:r>
              <a:rPr lang="fr-FR" dirty="0" smtClean="0"/>
              <a:t>du sport et de la recherche </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1" name="Image 10">
            <a:extLst>
              <a:ext uri="{FF2B5EF4-FFF2-40B4-BE49-F238E27FC236}">
                <a16:creationId xmlns:a16="http://schemas.microsoft.com/office/drawing/2014/main" id="{67176BF8-0E9B-6545-8201-9FD5D1F6C536}"/>
              </a:ext>
            </a:extLst>
          </p:cNvPr>
          <p:cNvPicPr>
            <a:picLocks noChangeAspect="1"/>
          </p:cNvPicPr>
          <p:nvPr userDrawn="1"/>
        </p:nvPicPr>
        <p:blipFill>
          <a:blip r:embed="rId2"/>
          <a:stretch>
            <a:fillRect/>
          </a:stretch>
        </p:blipFill>
        <p:spPr>
          <a:xfrm>
            <a:off x="323528" y="177075"/>
            <a:ext cx="3135919" cy="2844000"/>
          </a:xfrm>
          <a:prstGeom prst="rect">
            <a:avLst/>
          </a:prstGeom>
        </p:spPr>
      </p:pic>
      <p:pic>
        <p:nvPicPr>
          <p:cNvPr id="10" name="Image 9">
            <a:extLst>
              <a:ext uri="{FF2B5EF4-FFF2-40B4-BE49-F238E27FC236}">
                <a16:creationId xmlns:a16="http://schemas.microsoft.com/office/drawing/2014/main" id="{052A0ED1-3FEF-0A43-8552-58B203600D9C}"/>
              </a:ext>
            </a:extLst>
          </p:cNvPr>
          <p:cNvPicPr>
            <a:picLocks noChangeAspect="1"/>
          </p:cNvPicPr>
          <p:nvPr userDrawn="1"/>
        </p:nvPicPr>
        <p:blipFill>
          <a:blip r:embed="rId3"/>
          <a:stretch>
            <a:fillRect/>
          </a:stretch>
        </p:blipFill>
        <p:spPr>
          <a:xfrm>
            <a:off x="6444208" y="544975"/>
            <a:ext cx="2016224" cy="124885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8" name="Espace réservé du numéro de diapositive 7"/>
          <p:cNvSpPr>
            <a:spLocks noGrp="1"/>
          </p:cNvSpPr>
          <p:nvPr>
            <p:ph type="sldNum" sz="quarter" idx="12"/>
          </p:nvPr>
        </p:nvSpPr>
        <p:spPr bwMode="gray">
          <a:xfrm>
            <a:off x="7434000" y="4796511"/>
            <a:ext cx="1350000" cy="360000"/>
          </a:xfr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solidFill>
                  <a:schemeClr val="tx1">
                    <a:lumMod val="75000"/>
                    <a:lumOff val="25000"/>
                  </a:schemeClr>
                </a:solidFill>
              </a:defRPr>
            </a:lvl1pPr>
            <a:lvl2pPr marL="0" indent="0">
              <a:spcBef>
                <a:spcPts val="500"/>
              </a:spcBef>
              <a:spcAft>
                <a:spcPts val="0"/>
              </a:spcAft>
              <a:buNone/>
              <a:defRPr sz="1850">
                <a:solidFill>
                  <a:schemeClr val="tx1">
                    <a:lumMod val="75000"/>
                    <a:lumOff val="25000"/>
                  </a:schemeClr>
                </a:solidFill>
              </a:defRPr>
            </a:lvl2pPr>
          </a:lstStyle>
          <a:p>
            <a:pPr lvl="0"/>
            <a:r>
              <a:rPr lang="fr-FR" dirty="0"/>
              <a:t>Titre</a:t>
            </a:r>
          </a:p>
          <a:p>
            <a:pPr lvl="1"/>
            <a:r>
              <a:rPr lang="fr-FR" dirty="0"/>
              <a:t>Sous-titre</a:t>
            </a:r>
          </a:p>
        </p:txBody>
      </p:sp>
      <p:pic>
        <p:nvPicPr>
          <p:cNvPr id="13" name="Image 12">
            <a:extLst>
              <a:ext uri="{FF2B5EF4-FFF2-40B4-BE49-F238E27FC236}">
                <a16:creationId xmlns:a16="http://schemas.microsoft.com/office/drawing/2014/main" id="{ED506F14-ED0D-7542-8543-B7C07D594069}"/>
              </a:ext>
            </a:extLst>
          </p:cNvPr>
          <p:cNvPicPr>
            <a:picLocks noChangeAspect="1"/>
          </p:cNvPicPr>
          <p:nvPr userDrawn="1"/>
        </p:nvPicPr>
        <p:blipFill>
          <a:blip r:embed="rId2"/>
          <a:stretch>
            <a:fillRect/>
          </a:stretch>
        </p:blipFill>
        <p:spPr>
          <a:xfrm>
            <a:off x="7046496" y="360000"/>
            <a:ext cx="1737504" cy="1076215"/>
          </a:xfrm>
          <a:prstGeom prst="rect">
            <a:avLst/>
          </a:prstGeom>
        </p:spPr>
      </p:pic>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3"/>
          <a:stretch>
            <a:fillRect/>
          </a:stretch>
        </p:blipFill>
        <p:spPr>
          <a:xfrm>
            <a:off x="180000" y="180000"/>
            <a:ext cx="1587803" cy="14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627534"/>
            <a:ext cx="8424000" cy="375606"/>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119438"/>
            <a:ext cx="2520000" cy="2530800"/>
          </a:xfrm>
        </p:spPr>
        <p:txBody>
          <a:bodyPr/>
          <a:lstStyle>
            <a:lvl1pPr marL="144000" indent="-144000">
              <a:spcBef>
                <a:spcPts val="400"/>
              </a:spcBef>
              <a:spcAft>
                <a:spcPts val="800"/>
              </a:spcAft>
              <a:buFont typeface="+mj-lt"/>
              <a:buAutoNum type="arabicPeriod"/>
              <a:defRPr b="1">
                <a:solidFill>
                  <a:schemeClr val="tx1">
                    <a:lumMod val="75000"/>
                    <a:lumOff val="25000"/>
                  </a:schemeClr>
                </a:solidFill>
              </a:defRPr>
            </a:lvl1pPr>
            <a:lvl2pPr marL="324000" indent="-144000">
              <a:spcBef>
                <a:spcPts val="600"/>
              </a:spcBef>
              <a:spcAft>
                <a:spcPts val="800"/>
              </a:spcAft>
              <a:buFont typeface="+mj-lt"/>
              <a:buAutoNum type="alphaLcPeriod"/>
              <a:defRPr>
                <a:solidFill>
                  <a:schemeClr val="tx1">
                    <a:lumMod val="75000"/>
                    <a:lumOff val="25000"/>
                  </a:schemeClr>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121070"/>
            <a:ext cx="2520000" cy="2530800"/>
          </a:xfrm>
        </p:spPr>
        <p:txBody>
          <a:bodyPr/>
          <a:lstStyle>
            <a:lvl1pPr marL="144000" indent="-144000">
              <a:spcBef>
                <a:spcPts val="400"/>
              </a:spcBef>
              <a:spcAft>
                <a:spcPts val="800"/>
              </a:spcAft>
              <a:buFont typeface="+mj-lt"/>
              <a:buAutoNum type="arabicPeriod"/>
              <a:defRPr b="1">
                <a:solidFill>
                  <a:schemeClr val="tx1">
                    <a:lumMod val="75000"/>
                    <a:lumOff val="25000"/>
                  </a:schemeClr>
                </a:solidFill>
              </a:defRPr>
            </a:lvl1pPr>
            <a:lvl2pPr marL="324000" indent="-144000">
              <a:spcBef>
                <a:spcPts val="600"/>
              </a:spcBef>
              <a:spcAft>
                <a:spcPts val="800"/>
              </a:spcAft>
              <a:buFont typeface="+mj-lt"/>
              <a:buAutoNum type="alphaLcPeriod"/>
              <a:defRPr>
                <a:solidFill>
                  <a:schemeClr val="tx1">
                    <a:lumMod val="75000"/>
                    <a:lumOff val="25000"/>
                  </a:schemeClr>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121070"/>
            <a:ext cx="2520000" cy="2530800"/>
          </a:xfrm>
        </p:spPr>
        <p:txBody>
          <a:bodyPr/>
          <a:lstStyle>
            <a:lvl1pPr marL="144000" indent="-144000">
              <a:spcBef>
                <a:spcPts val="400"/>
              </a:spcBef>
              <a:spcAft>
                <a:spcPts val="800"/>
              </a:spcAft>
              <a:buFont typeface="+mj-lt"/>
              <a:buAutoNum type="arabicPeriod"/>
              <a:defRPr b="1">
                <a:solidFill>
                  <a:schemeClr val="tx1">
                    <a:lumMod val="75000"/>
                    <a:lumOff val="25000"/>
                  </a:schemeClr>
                </a:solidFill>
              </a:defRPr>
            </a:lvl1pPr>
            <a:lvl2pPr marL="324000" indent="-144000">
              <a:spcBef>
                <a:spcPts val="600"/>
              </a:spcBef>
              <a:spcAft>
                <a:spcPts val="800"/>
              </a:spcAft>
              <a:buFont typeface="+mj-lt"/>
              <a:buAutoNum type="alphaLcPeriod"/>
              <a:defRPr>
                <a:solidFill>
                  <a:schemeClr val="tx1">
                    <a:lumMod val="75000"/>
                    <a:lumOff val="25000"/>
                  </a:schemeClr>
                </a:solidFill>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03848" y="1862349"/>
            <a:ext cx="2555776" cy="206773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627534"/>
            <a:ext cx="8424000" cy="375606"/>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059582"/>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059582"/>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059582"/>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375606"/>
          </a:xfrm>
        </p:spPr>
        <p:txBody>
          <a:bodyPr/>
          <a:lstStyle/>
          <a:p>
            <a:r>
              <a:rPr lang="fr-FR" noProof="0" dirty="0"/>
              <a:t>Titre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347614"/>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1">
                    <a:lumMod val="75000"/>
                    <a:lumOff val="25000"/>
                  </a:schemeClr>
                </a:solidFill>
              </a:defRPr>
            </a:lvl1pPr>
          </a:lstStyle>
          <a:p>
            <a:r>
              <a:rPr lang="fr-FR" dirty="0"/>
              <a:t>Cliquez et modifiez le titre</a:t>
            </a:r>
          </a:p>
        </p:txBody>
      </p:sp>
      <p:sp>
        <p:nvSpPr>
          <p:cNvPr id="6" name="Espace réservé du texte 6"/>
          <p:cNvSpPr>
            <a:spLocks noGrp="1"/>
          </p:cNvSpPr>
          <p:nvPr>
            <p:ph type="body" sz="quarter" idx="13" hasCustomPrompt="1"/>
          </p:nvPr>
        </p:nvSpPr>
        <p:spPr>
          <a:xfrm>
            <a:off x="804864" y="1103312"/>
            <a:ext cx="7881937" cy="3449241"/>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a:solidFill>
                  <a:schemeClr val="tx1">
                    <a:lumMod val="75000"/>
                    <a:lumOff val="25000"/>
                  </a:schemeClr>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solidFill>
                  <a:schemeClr val="tx1">
                    <a:lumMod val="75000"/>
                    <a:lumOff val="25000"/>
                  </a:schemeClr>
                </a:solidFill>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a:solidFill>
                  <a:schemeClr val="tx1">
                    <a:lumMod val="75000"/>
                    <a:lumOff val="25000"/>
                  </a:schemeClr>
                </a:solidFill>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solidFill>
                  <a:schemeClr val="tx1">
                    <a:lumMod val="75000"/>
                    <a:lumOff val="25000"/>
                  </a:schemeClr>
                </a:solidFill>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6365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611968"/>
            <a:ext cx="8424000" cy="375606"/>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059582"/>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433999"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7C9F8281-E0B1-E740-BC5A-01ADDF3A6514}"/>
              </a:ext>
            </a:extLst>
          </p:cNvPr>
          <p:cNvPicPr>
            <a:picLocks noChangeAspect="1"/>
          </p:cNvPicPr>
          <p:nvPr userDrawn="1"/>
        </p:nvPicPr>
        <p:blipFill>
          <a:blip r:embed="rId9"/>
          <a:stretch>
            <a:fillRect/>
          </a:stretch>
        </p:blipFill>
        <p:spPr>
          <a:xfrm>
            <a:off x="1098001" y="179999"/>
            <a:ext cx="593680" cy="367727"/>
          </a:xfrm>
          <a:prstGeom prst="rect">
            <a:avLst/>
          </a:prstGeom>
        </p:spPr>
      </p:pic>
      <p:pic>
        <p:nvPicPr>
          <p:cNvPr id="12" name="Image 11">
            <a:extLst>
              <a:ext uri="{FF2B5EF4-FFF2-40B4-BE49-F238E27FC236}">
                <a16:creationId xmlns:a16="http://schemas.microsoft.com/office/drawing/2014/main" id="{81F3959E-B020-EA40-896C-0471D92513AA}"/>
              </a:ext>
            </a:extLst>
          </p:cNvPr>
          <p:cNvPicPr>
            <a:picLocks noChangeAspect="1"/>
          </p:cNvPicPr>
          <p:nvPr userDrawn="1"/>
        </p:nvPicPr>
        <p:blipFill>
          <a:blip r:embed="rId10"/>
          <a:stretch>
            <a:fillRect/>
          </a:stretch>
        </p:blipFill>
        <p:spPr>
          <a:xfrm>
            <a:off x="288000" y="108000"/>
            <a:ext cx="555733" cy="504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5" r:id="rId7"/>
  </p:sldLayoutIdLst>
  <p:hf hdr="0"/>
  <p:txStyles>
    <p:titleStyle>
      <a:lvl1pPr algn="l" defTabSz="914400" rtl="0" eaLnBrk="1" latinLnBrk="0" hangingPunct="1">
        <a:lnSpc>
          <a:spcPct val="90000"/>
        </a:lnSpc>
        <a:spcBef>
          <a:spcPct val="0"/>
        </a:spcBef>
        <a:buNone/>
        <a:defRPr sz="2550" b="1" kern="120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lumMod val="75000"/>
              <a:lumOff val="25000"/>
            </a:schemeClr>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lumMod val="75000"/>
              <a:lumOff val="25000"/>
            </a:schemeClr>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lumMod val="75000"/>
              <a:lumOff val="25000"/>
            </a:schemeClr>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lumMod val="75000"/>
              <a:lumOff val="25000"/>
            </a:schemeClr>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6.png"/><Relationship Id="rId4" Type="http://schemas.openxmlformats.org/officeDocument/2006/relationships/image" Target="../media/image23.jfif"/><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U8J24T-eY0U" TargetMode="External"/><Relationship Id="rId3" Type="http://schemas.openxmlformats.org/officeDocument/2006/relationships/hyperlink" Target="https://www.europarl.europa.eu/summits/lis1_fr.htm" TargetMode="External"/><Relationship Id="rId7" Type="http://schemas.openxmlformats.org/officeDocument/2006/relationships/hyperlink" Target="https://www.youtube.com/watch?v=26_acybKto8"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orbi.uliege.be/handle/2268/169667" TargetMode="External"/><Relationship Id="rId11" Type="http://schemas.openxmlformats.org/officeDocument/2006/relationships/image" Target="../media/image19.png"/><Relationship Id="rId5" Type="http://schemas.openxmlformats.org/officeDocument/2006/relationships/hyperlink" Target="https://www.google.com/url?sa=t&amp;rct=j&amp;q=&amp;esrc=s&amp;source=web&amp;cd=&amp;ved=2ahUKEwiwpfimx7vtAhXLz4UKHU3NAUAQFjAAegQIAxAC&amp;url=https://eur-lex.europa.eu/legal-content/FR/TXT/PDF/?uri%3DOJ:C:2017:189:FULL%26from%3DES&amp;usg=AOvVaw1H34nfqN3rBnrsob5vjmGE" TargetMode="External"/><Relationship Id="rId10" Type="http://schemas.openxmlformats.org/officeDocument/2006/relationships/hyperlink" Target="https://www.researchgate.net/publication/239596850_La_metacognition_une_cle_pour_des_apprentissages_scolaires_reussis" TargetMode="External"/><Relationship Id="rId4" Type="http://schemas.openxmlformats.org/officeDocument/2006/relationships/hyperlink" Target="https://eur-lex.europa.eu/legal-content/FR/AUTO/?uri=uriserv:OJ.C_.2009.155.01.0001.01.FRA&amp;toc=OJ:C:2009:155:TOC" TargetMode="External"/><Relationship Id="rId9" Type="http://schemas.openxmlformats.org/officeDocument/2006/relationships/hyperlink" Target="https://www.unige.ch/fapse/SSE/teachers/perrenoud/php_main/php_2004/2004_01.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prstGeom prst="rect">
            <a:avLst/>
          </a:prstGeom>
        </p:spPr>
        <p:txBody>
          <a:bodyPr/>
          <a:lstStyle/>
          <a:p>
            <a:pPr algn="ctr"/>
            <a:endParaRPr lang="fr-FR" sz="4200" b="1" dirty="0"/>
          </a:p>
        </p:txBody>
      </p:sp>
      <p:sp>
        <p:nvSpPr>
          <p:cNvPr id="3" name="Espace réservé du texte 2"/>
          <p:cNvSpPr>
            <a:spLocks noGrp="1"/>
          </p:cNvSpPr>
          <p:nvPr>
            <p:ph type="body" sz="quarter" idx="13"/>
          </p:nvPr>
        </p:nvSpPr>
        <p:spPr>
          <a:xfrm>
            <a:off x="251520" y="2283718"/>
            <a:ext cx="8424000" cy="2077200"/>
          </a:xfrm>
        </p:spPr>
        <p:txBody>
          <a:bodyPr/>
          <a:lstStyle/>
          <a:p>
            <a:r>
              <a:rPr lang="fr-FR" sz="3200" dirty="0"/>
              <a:t>Les acquis </a:t>
            </a:r>
            <a:r>
              <a:rPr lang="fr-FR" sz="3200" dirty="0" smtClean="0"/>
              <a:t>d’apprentissage</a:t>
            </a:r>
          </a:p>
          <a:p>
            <a:r>
              <a:rPr lang="fr-FR" sz="3200" dirty="0" smtClean="0"/>
              <a:t>Les </a:t>
            </a:r>
            <a:r>
              <a:rPr lang="fr-FR" sz="3200" dirty="0"/>
              <a:t>traces de l’activité des élèves</a:t>
            </a:r>
            <a:br>
              <a:rPr lang="fr-FR" sz="3200" dirty="0"/>
            </a:br>
            <a:r>
              <a:rPr lang="fr-FR" sz="3200" dirty="0" smtClean="0"/>
              <a:t>le </a:t>
            </a:r>
            <a:r>
              <a:rPr lang="fr-FR" sz="3200" dirty="0"/>
              <a:t>portfolio</a:t>
            </a:r>
          </a:p>
        </p:txBody>
      </p:sp>
      <p:sp>
        <p:nvSpPr>
          <p:cNvPr id="2" name="ZoneTexte 1"/>
          <p:cNvSpPr txBox="1"/>
          <p:nvPr/>
        </p:nvSpPr>
        <p:spPr>
          <a:xfrm>
            <a:off x="5364088" y="4587974"/>
            <a:ext cx="3626984" cy="276999"/>
          </a:xfrm>
          <a:prstGeom prst="rect">
            <a:avLst/>
          </a:prstGeom>
          <a:noFill/>
        </p:spPr>
        <p:txBody>
          <a:bodyPr wrap="square" rtlCol="0">
            <a:spAutoFit/>
          </a:bodyPr>
          <a:lstStyle/>
          <a:p>
            <a:r>
              <a:rPr lang="fr-FR" sz="1200" b="1" dirty="0" smtClean="0">
                <a:solidFill>
                  <a:srgbClr val="397AC8"/>
                </a:solidFill>
                <a:latin typeface="Arial Narrow" panose="020B0606020202030204" pitchFamily="34" charset="0"/>
              </a:rPr>
              <a:t>PNF BAC PROFESSIONEL </a:t>
            </a:r>
            <a:r>
              <a:rPr lang="fr-FR" sz="1200" b="1" dirty="0" err="1" smtClean="0">
                <a:solidFill>
                  <a:srgbClr val="397AC8"/>
                </a:solidFill>
                <a:latin typeface="Arial Narrow" panose="020B0606020202030204" pitchFamily="34" charset="0"/>
              </a:rPr>
              <a:t>AGOrA</a:t>
            </a:r>
            <a:r>
              <a:rPr lang="fr-FR" sz="1200" b="1" dirty="0" smtClean="0">
                <a:solidFill>
                  <a:srgbClr val="397AC8"/>
                </a:solidFill>
                <a:latin typeface="Arial Narrow" panose="020B0606020202030204" pitchFamily="34" charset="0"/>
              </a:rPr>
              <a:t> </a:t>
            </a:r>
            <a:r>
              <a:rPr lang="fr-FR" sz="1200" dirty="0" smtClean="0">
                <a:solidFill>
                  <a:srgbClr val="397AC8"/>
                </a:solidFill>
                <a:latin typeface="Arial Narrow" panose="020B0606020202030204" pitchFamily="34" charset="0"/>
              </a:rPr>
              <a:t>– Décembre 2020</a:t>
            </a:r>
          </a:p>
        </p:txBody>
      </p:sp>
    </p:spTree>
    <p:extLst>
      <p:ext uri="{BB962C8B-B14F-4D97-AF65-F5344CB8AC3E}">
        <p14:creationId xmlns:p14="http://schemas.microsoft.com/office/powerpoint/2010/main" val="515426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pédagogiques </a:t>
            </a:r>
            <a:r>
              <a:rPr lang="fr-FR" dirty="0" smtClean="0">
                <a:solidFill>
                  <a:schemeClr val="accent4"/>
                </a:solidFill>
              </a:rPr>
              <a:t>pour les élèves</a:t>
            </a:r>
            <a:endParaRPr lang="fr-FR" dirty="0">
              <a:solidFill>
                <a:schemeClr val="accent4"/>
              </a:solidFill>
            </a:endParaRPr>
          </a:p>
        </p:txBody>
      </p:sp>
      <p:grpSp>
        <p:nvGrpSpPr>
          <p:cNvPr id="11" name="Groupe 10"/>
          <p:cNvGrpSpPr/>
          <p:nvPr/>
        </p:nvGrpSpPr>
        <p:grpSpPr>
          <a:xfrm>
            <a:off x="251520" y="1635646"/>
            <a:ext cx="2436476" cy="1940464"/>
            <a:chOff x="-271110" y="769444"/>
            <a:chExt cx="2351965" cy="2050178"/>
          </a:xfrm>
        </p:grpSpPr>
        <p:pic>
          <p:nvPicPr>
            <p:cNvPr id="6" name="Imag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41276" y="769444"/>
              <a:ext cx="1127193" cy="1049351"/>
            </a:xfrm>
            <a:prstGeom prst="rect">
              <a:avLst/>
            </a:prstGeom>
          </p:spPr>
        </p:pic>
        <p:sp>
          <p:nvSpPr>
            <p:cNvPr id="7" name="Titre 1"/>
            <p:cNvSpPr txBox="1">
              <a:spLocks/>
            </p:cNvSpPr>
            <p:nvPr/>
          </p:nvSpPr>
          <p:spPr>
            <a:xfrm>
              <a:off x="-271110" y="1654771"/>
              <a:ext cx="2351965" cy="765673"/>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2300" kern="1200" cap="all" spc="-40" baseline="0">
                  <a:solidFill>
                    <a:schemeClr val="tx2"/>
                  </a:solidFill>
                  <a:latin typeface="+mj-lt"/>
                  <a:ea typeface="+mj-ea"/>
                  <a:cs typeface="+mj-cs"/>
                </a:defRPr>
              </a:lvl1pPr>
            </a:lstStyle>
            <a:p>
              <a:pPr algn="ctr"/>
              <a:r>
                <a:rPr lang="fr-FR" sz="1400" b="1" cap="none" dirty="0" smtClean="0">
                  <a:solidFill>
                    <a:srgbClr val="FF6600"/>
                  </a:solidFill>
                  <a:latin typeface="+mn-lt"/>
                </a:rPr>
                <a:t>LE RÉPERTOIRE </a:t>
              </a:r>
              <a:br>
                <a:rPr lang="fr-FR" sz="1400" b="1" cap="none" dirty="0" smtClean="0">
                  <a:solidFill>
                    <a:srgbClr val="FF6600"/>
                  </a:solidFill>
                  <a:latin typeface="+mn-lt"/>
                </a:rPr>
              </a:br>
              <a:r>
                <a:rPr lang="fr-FR" sz="1400" b="1" cap="none" dirty="0" smtClean="0">
                  <a:solidFill>
                    <a:srgbClr val="FF6600"/>
                  </a:solidFill>
                  <a:latin typeface="+mn-lt"/>
                </a:rPr>
                <a:t>DES TRAVAUX EFFECTUÉS DURANT LA FORMATION</a:t>
              </a:r>
            </a:p>
          </p:txBody>
        </p:sp>
        <p:pic>
          <p:nvPicPr>
            <p:cNvPr id="8" name="Image 7"/>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5442" y="2411067"/>
              <a:ext cx="438862" cy="408555"/>
            </a:xfrm>
            <a:prstGeom prst="rect">
              <a:avLst/>
            </a:prstGeom>
          </p:spPr>
        </p:pic>
      </p:grpSp>
      <p:sp>
        <p:nvSpPr>
          <p:cNvPr id="3" name="Rectangle 2"/>
          <p:cNvSpPr/>
          <p:nvPr/>
        </p:nvSpPr>
        <p:spPr>
          <a:xfrm>
            <a:off x="2627784" y="1426607"/>
            <a:ext cx="6264696" cy="3108543"/>
          </a:xfrm>
          <a:prstGeom prst="rect">
            <a:avLst/>
          </a:prstGeom>
        </p:spPr>
        <p:txBody>
          <a:bodyPr wrap="square">
            <a:spAutoFit/>
          </a:bodyPr>
          <a:lstStyle/>
          <a:p>
            <a:pPr marL="342900" indent="-342900">
              <a:buClr>
                <a:schemeClr val="accent1"/>
              </a:buClr>
              <a:buFont typeface="Symbol" panose="05050102010706020507" pitchFamily="18" charset="2"/>
              <a:buChar char=""/>
            </a:pPr>
            <a:r>
              <a:rPr lang="fr-FR" sz="1400" b="1" dirty="0">
                <a:solidFill>
                  <a:schemeClr val="accent1"/>
                </a:solidFill>
              </a:rPr>
              <a:t>consigner par écrit ce que l’on sait faire</a:t>
            </a:r>
            <a:r>
              <a:rPr lang="fr-FR" sz="1400" dirty="0">
                <a:solidFill>
                  <a:schemeClr val="tx1">
                    <a:lumMod val="75000"/>
                    <a:lumOff val="25000"/>
                  </a:schemeClr>
                </a:solidFill>
              </a:rPr>
              <a:t> dans un cadre professionnel</a:t>
            </a:r>
          </a:p>
          <a:p>
            <a:pPr marL="342900" lvl="0" indent="-342900">
              <a:spcAft>
                <a:spcPts val="0"/>
              </a:spcAft>
              <a:buClr>
                <a:schemeClr val="accent1"/>
              </a:buClr>
              <a:buFont typeface="Symbol" panose="05050102010706020507" pitchFamily="18" charset="2"/>
              <a:buChar char=""/>
            </a:pPr>
            <a:r>
              <a:rPr lang="fr-FR" sz="1400" b="1" dirty="0" smtClean="0">
                <a:solidFill>
                  <a:schemeClr val="accent1"/>
                </a:solidFill>
              </a:rPr>
              <a:t>relier les activités avec les compétences </a:t>
            </a:r>
            <a:r>
              <a:rPr lang="fr-FR" sz="1400" dirty="0" smtClean="0">
                <a:solidFill>
                  <a:schemeClr val="tx1">
                    <a:lumMod val="75000"/>
                    <a:lumOff val="25000"/>
                  </a:schemeClr>
                </a:solidFill>
              </a:rPr>
              <a:t>métier du référentiel et les savoirs associés</a:t>
            </a:r>
          </a:p>
          <a:p>
            <a:pPr marL="342900" lvl="0" indent="-342900">
              <a:spcAft>
                <a:spcPts val="0"/>
              </a:spcAft>
              <a:buClr>
                <a:schemeClr val="accent1"/>
              </a:buClr>
              <a:buFont typeface="Symbol" panose="05050102010706020507" pitchFamily="18" charset="2"/>
              <a:buChar char=""/>
            </a:pPr>
            <a:r>
              <a:rPr lang="fr-FR" sz="1400" b="1" dirty="0" smtClean="0">
                <a:solidFill>
                  <a:schemeClr val="accent1"/>
                </a:solidFill>
              </a:rPr>
              <a:t>faire </a:t>
            </a:r>
            <a:r>
              <a:rPr lang="fr-FR" sz="1400" b="1" dirty="0">
                <a:solidFill>
                  <a:schemeClr val="accent1"/>
                </a:solidFill>
              </a:rPr>
              <a:t>évoluer ses descriptions </a:t>
            </a:r>
            <a:r>
              <a:rPr lang="fr-FR" sz="1400" dirty="0">
                <a:solidFill>
                  <a:schemeClr val="tx1">
                    <a:lumMod val="75000"/>
                    <a:lumOff val="25000"/>
                  </a:schemeClr>
                </a:solidFill>
              </a:rPr>
              <a:t>au fur et à mesure de la formation et des échanges formatifs avec les enseignants</a:t>
            </a:r>
          </a:p>
          <a:p>
            <a:pPr marL="342900" lvl="0" indent="-342900">
              <a:spcAft>
                <a:spcPts val="0"/>
              </a:spcAft>
              <a:buClr>
                <a:schemeClr val="accent1"/>
              </a:buClr>
              <a:buFont typeface="Symbol" panose="05050102010706020507" pitchFamily="18" charset="2"/>
              <a:buChar char=""/>
            </a:pPr>
            <a:r>
              <a:rPr lang="fr-FR" sz="1400" b="1" dirty="0" smtClean="0">
                <a:solidFill>
                  <a:schemeClr val="accent1"/>
                </a:solidFill>
              </a:rPr>
              <a:t>s’engager </a:t>
            </a:r>
            <a:r>
              <a:rPr lang="fr-FR" sz="1400" b="1" dirty="0">
                <a:solidFill>
                  <a:schemeClr val="accent1"/>
                </a:solidFill>
              </a:rPr>
              <a:t>dans un processus de métacognition</a:t>
            </a:r>
            <a:r>
              <a:rPr lang="fr-FR" sz="1400" dirty="0">
                <a:solidFill>
                  <a:schemeClr val="tx1">
                    <a:lumMod val="75000"/>
                    <a:lumOff val="25000"/>
                  </a:schemeClr>
                </a:solidFill>
              </a:rPr>
              <a:t> : comprendre ce que l’on a fait, pourquoi et comment, pour qui</a:t>
            </a:r>
          </a:p>
          <a:p>
            <a:pPr marL="342900" lvl="0" indent="-342900">
              <a:spcAft>
                <a:spcPts val="0"/>
              </a:spcAft>
              <a:buClr>
                <a:schemeClr val="accent1"/>
              </a:buClr>
              <a:buFont typeface="Symbol" panose="05050102010706020507" pitchFamily="18" charset="2"/>
              <a:buChar char=""/>
            </a:pPr>
            <a:r>
              <a:rPr lang="fr-FR" sz="1400" b="1" dirty="0">
                <a:solidFill>
                  <a:schemeClr val="accent1"/>
                </a:solidFill>
              </a:rPr>
              <a:t>mieux se connaître soi-même </a:t>
            </a:r>
            <a:r>
              <a:rPr lang="fr-FR" sz="1400" dirty="0">
                <a:solidFill>
                  <a:schemeClr val="tx1">
                    <a:lumMod val="75000"/>
                    <a:lumOff val="25000"/>
                  </a:schemeClr>
                </a:solidFill>
              </a:rPr>
              <a:t>pour favoriser et construire son projet professionnel</a:t>
            </a:r>
          </a:p>
          <a:p>
            <a:pPr marL="342900" lvl="0" indent="-342900">
              <a:spcAft>
                <a:spcPts val="0"/>
              </a:spcAft>
              <a:buClr>
                <a:schemeClr val="accent1"/>
              </a:buClr>
              <a:buFont typeface="Symbol" panose="05050102010706020507" pitchFamily="18" charset="2"/>
              <a:buChar char=""/>
            </a:pPr>
            <a:r>
              <a:rPr lang="fr-FR" sz="1400" b="1" dirty="0">
                <a:solidFill>
                  <a:schemeClr val="accent1"/>
                </a:solidFill>
              </a:rPr>
              <a:t>visualiser ses progrès </a:t>
            </a:r>
            <a:r>
              <a:rPr lang="fr-FR" sz="1400" dirty="0">
                <a:solidFill>
                  <a:schemeClr val="tx1">
                    <a:lumMod val="75000"/>
                    <a:lumOff val="25000"/>
                  </a:schemeClr>
                </a:solidFill>
              </a:rPr>
              <a:t>dans son parcours de professionnalisation et d’orientation</a:t>
            </a:r>
          </a:p>
          <a:p>
            <a:pPr marL="342900" lvl="0" indent="-342900">
              <a:spcAft>
                <a:spcPts val="0"/>
              </a:spcAft>
              <a:buClr>
                <a:schemeClr val="accent1"/>
              </a:buClr>
              <a:buFont typeface="Symbol" panose="05050102010706020507" pitchFamily="18" charset="2"/>
              <a:buChar char=""/>
            </a:pPr>
            <a:r>
              <a:rPr lang="fr-FR" sz="1400" b="1" dirty="0">
                <a:solidFill>
                  <a:schemeClr val="accent1"/>
                </a:solidFill>
              </a:rPr>
              <a:t>exporter des traces d’activités professionnelles pour servir à la valorisation de son </a:t>
            </a:r>
            <a:r>
              <a:rPr lang="fr-FR" sz="1400" b="1" dirty="0" smtClean="0">
                <a:solidFill>
                  <a:schemeClr val="accent1"/>
                </a:solidFill>
              </a:rPr>
              <a:t>parcours, </a:t>
            </a:r>
            <a:r>
              <a:rPr lang="fr-FR" sz="1400" dirty="0" smtClean="0">
                <a:solidFill>
                  <a:schemeClr val="tx1">
                    <a:lumMod val="75000"/>
                    <a:lumOff val="25000"/>
                  </a:schemeClr>
                </a:solidFill>
              </a:rPr>
              <a:t>faciliter </a:t>
            </a:r>
            <a:r>
              <a:rPr lang="fr-FR" sz="1400" dirty="0">
                <a:solidFill>
                  <a:schemeClr val="tx1">
                    <a:lumMod val="75000"/>
                    <a:lumOff val="25000"/>
                  </a:schemeClr>
                </a:solidFill>
              </a:rPr>
              <a:t>la poursuite d’études ou l’insertion </a:t>
            </a:r>
            <a:r>
              <a:rPr lang="fr-FR" sz="1400" dirty="0" smtClean="0">
                <a:solidFill>
                  <a:schemeClr val="tx1">
                    <a:lumMod val="75000"/>
                    <a:lumOff val="25000"/>
                  </a:schemeClr>
                </a:solidFill>
              </a:rPr>
              <a:t>professionnelle</a:t>
            </a:r>
            <a:endParaRPr lang="fr-FR" sz="1400" dirty="0">
              <a:solidFill>
                <a:schemeClr val="tx1">
                  <a:lumMod val="75000"/>
                  <a:lumOff val="25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079611" y="4541589"/>
            <a:ext cx="6984776" cy="369332"/>
          </a:xfrm>
          <a:prstGeom prst="rect">
            <a:avLst/>
          </a:prstGeom>
        </p:spPr>
        <p:txBody>
          <a:bodyPr wrap="square">
            <a:spAutoFit/>
          </a:bodyPr>
          <a:lstStyle/>
          <a:p>
            <a:pPr lvl="0" algn="ctr">
              <a:spcAft>
                <a:spcPts val="0"/>
              </a:spcAft>
              <a:buClr>
                <a:schemeClr val="accent1"/>
              </a:buClr>
            </a:pPr>
            <a:r>
              <a:rPr lang="fr-FR" b="1" dirty="0">
                <a:solidFill>
                  <a:schemeClr val="accent4"/>
                </a:solidFill>
                <a:latin typeface="Arial Narrow" panose="020B0606020202030204" pitchFamily="34" charset="0"/>
              </a:rPr>
              <a:t>Collecter les traces </a:t>
            </a:r>
            <a:r>
              <a:rPr lang="fr-FR" dirty="0">
                <a:solidFill>
                  <a:schemeClr val="accent4"/>
                </a:solidFill>
                <a:latin typeface="Arial Narrow" panose="020B0606020202030204" pitchFamily="34" charset="0"/>
              </a:rPr>
              <a:t>de ses réalisations lors du parcours de formation </a:t>
            </a:r>
          </a:p>
        </p:txBody>
      </p:sp>
      <p:sp>
        <p:nvSpPr>
          <p:cNvPr id="12" name="Espace réservé du texte 6"/>
          <p:cNvSpPr>
            <a:spLocks noGrp="1"/>
          </p:cNvSpPr>
          <p:nvPr>
            <p:ph type="body" sz="quarter" idx="13"/>
          </p:nvPr>
        </p:nvSpPr>
        <p:spPr>
          <a:xfrm>
            <a:off x="3312000" y="180000"/>
            <a:ext cx="5472000" cy="360000"/>
          </a:xfrm>
        </p:spPr>
        <p:txBody>
          <a:bodyPr/>
          <a:lstStyle/>
          <a:p>
            <a:pPr marL="0" indent="0">
              <a:buNone/>
            </a:pPr>
            <a:r>
              <a:rPr lang="fr-FR" sz="800" dirty="0"/>
              <a:t>2- les usages pédagogiques du répertoire des travaux effectués pendant la formation</a:t>
            </a:r>
          </a:p>
          <a:p>
            <a:endParaRPr lang="fr-FR" sz="800" dirty="0"/>
          </a:p>
        </p:txBody>
      </p:sp>
      <p:pic>
        <p:nvPicPr>
          <p:cNvPr id="13" name="Image 1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23664" y="63635"/>
            <a:ext cx="329434" cy="329434"/>
          </a:xfrm>
          <a:prstGeom prst="rect">
            <a:avLst/>
          </a:prstGeom>
        </p:spPr>
      </p:pic>
    </p:spTree>
    <p:extLst>
      <p:ext uri="{BB962C8B-B14F-4D97-AF65-F5344CB8AC3E}">
        <p14:creationId xmlns:p14="http://schemas.microsoft.com/office/powerpoint/2010/main" val="146005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pédagogiques </a:t>
            </a:r>
            <a:r>
              <a:rPr lang="fr-FR" dirty="0" smtClean="0">
                <a:solidFill>
                  <a:schemeClr val="accent4"/>
                </a:solidFill>
              </a:rPr>
              <a:t>pour les enseignants</a:t>
            </a:r>
            <a:endParaRPr lang="fr-FR" dirty="0">
              <a:solidFill>
                <a:schemeClr val="accent4"/>
              </a:solidFill>
            </a:endParaRPr>
          </a:p>
        </p:txBody>
      </p:sp>
      <p:grpSp>
        <p:nvGrpSpPr>
          <p:cNvPr id="9" name="Groupe 8"/>
          <p:cNvGrpSpPr/>
          <p:nvPr/>
        </p:nvGrpSpPr>
        <p:grpSpPr>
          <a:xfrm>
            <a:off x="467544" y="1851670"/>
            <a:ext cx="2351965" cy="2050178"/>
            <a:chOff x="-271110" y="769444"/>
            <a:chExt cx="2351965" cy="2050178"/>
          </a:xfrm>
        </p:grpSpPr>
        <p:pic>
          <p:nvPicPr>
            <p:cNvPr id="12" name="Image 11"/>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41276" y="769444"/>
              <a:ext cx="1127193" cy="1049351"/>
            </a:xfrm>
            <a:prstGeom prst="rect">
              <a:avLst/>
            </a:prstGeom>
          </p:spPr>
        </p:pic>
        <p:sp>
          <p:nvSpPr>
            <p:cNvPr id="13" name="Titre 1"/>
            <p:cNvSpPr txBox="1">
              <a:spLocks/>
            </p:cNvSpPr>
            <p:nvPr/>
          </p:nvSpPr>
          <p:spPr>
            <a:xfrm>
              <a:off x="-271110" y="1654771"/>
              <a:ext cx="2351965" cy="765673"/>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2300" kern="1200" cap="all" spc="-40" baseline="0">
                  <a:solidFill>
                    <a:schemeClr val="tx2"/>
                  </a:solidFill>
                  <a:latin typeface="+mj-lt"/>
                  <a:ea typeface="+mj-ea"/>
                  <a:cs typeface="+mj-cs"/>
                </a:defRPr>
              </a:lvl1pPr>
            </a:lstStyle>
            <a:p>
              <a:pPr algn="ctr"/>
              <a:r>
                <a:rPr lang="fr-FR" sz="1400" b="1" cap="none" dirty="0" smtClean="0">
                  <a:solidFill>
                    <a:srgbClr val="FF6600"/>
                  </a:solidFill>
                  <a:latin typeface="+mn-lt"/>
                </a:rPr>
                <a:t>LE RÉPERTOIRE </a:t>
              </a:r>
              <a:br>
                <a:rPr lang="fr-FR" sz="1400" b="1" cap="none" dirty="0" smtClean="0">
                  <a:solidFill>
                    <a:srgbClr val="FF6600"/>
                  </a:solidFill>
                  <a:latin typeface="+mn-lt"/>
                </a:rPr>
              </a:br>
              <a:r>
                <a:rPr lang="fr-FR" sz="1400" b="1" cap="none" dirty="0" smtClean="0">
                  <a:solidFill>
                    <a:srgbClr val="FF6600"/>
                  </a:solidFill>
                  <a:latin typeface="+mn-lt"/>
                </a:rPr>
                <a:t>DES TRAVAUX EFFECTUÉS DURANT LA FORMATION</a:t>
              </a:r>
            </a:p>
          </p:txBody>
        </p:sp>
        <p:pic>
          <p:nvPicPr>
            <p:cNvPr id="14" name="Image 13"/>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5442" y="2411067"/>
              <a:ext cx="438862" cy="408555"/>
            </a:xfrm>
            <a:prstGeom prst="rect">
              <a:avLst/>
            </a:prstGeom>
          </p:spPr>
        </p:pic>
      </p:grpSp>
      <p:sp>
        <p:nvSpPr>
          <p:cNvPr id="5" name="ZoneTexte 4"/>
          <p:cNvSpPr txBox="1"/>
          <p:nvPr/>
        </p:nvSpPr>
        <p:spPr>
          <a:xfrm>
            <a:off x="3059832" y="1580950"/>
            <a:ext cx="5472608" cy="2800767"/>
          </a:xfrm>
          <a:prstGeom prst="rect">
            <a:avLst/>
          </a:prstGeom>
          <a:noFill/>
        </p:spPr>
        <p:txBody>
          <a:bodyPr wrap="square" rtlCol="0">
            <a:spAutoFit/>
          </a:bodyPr>
          <a:lstStyle/>
          <a:p>
            <a:pPr marL="342900" lvl="0" indent="-342900">
              <a:spcAft>
                <a:spcPts val="0"/>
              </a:spcAft>
              <a:buClr>
                <a:schemeClr val="accent1"/>
              </a:buClr>
              <a:buFont typeface="Symbol" panose="05050102010706020507" pitchFamily="18" charset="2"/>
              <a:buChar char=""/>
            </a:pPr>
            <a:r>
              <a:rPr lang="fr-FR" sz="1600" b="1" dirty="0" smtClean="0">
                <a:solidFill>
                  <a:schemeClr val="accent1"/>
                </a:solidFill>
              </a:rPr>
              <a:t>visualiser </a:t>
            </a:r>
            <a:r>
              <a:rPr lang="fr-FR" sz="1600" b="1" dirty="0">
                <a:solidFill>
                  <a:schemeClr val="accent1"/>
                </a:solidFill>
              </a:rPr>
              <a:t>le parcours de professionnalisation </a:t>
            </a:r>
            <a:r>
              <a:rPr lang="fr-FR" sz="1600" dirty="0">
                <a:solidFill>
                  <a:schemeClr val="tx1">
                    <a:lumMod val="75000"/>
                    <a:lumOff val="25000"/>
                  </a:schemeClr>
                </a:solidFill>
              </a:rPr>
              <a:t>de chaque élève, de la classe </a:t>
            </a:r>
          </a:p>
          <a:p>
            <a:pPr marL="342900" lvl="0" indent="-342900">
              <a:spcAft>
                <a:spcPts val="0"/>
              </a:spcAft>
              <a:buClr>
                <a:schemeClr val="accent1"/>
              </a:buClr>
              <a:buFont typeface="Symbol" panose="05050102010706020507" pitchFamily="18" charset="2"/>
              <a:buChar char=""/>
            </a:pPr>
            <a:r>
              <a:rPr lang="fr-FR" sz="1600" b="1" dirty="0">
                <a:solidFill>
                  <a:schemeClr val="accent1"/>
                </a:solidFill>
              </a:rPr>
              <a:t>utiliser le portfolio </a:t>
            </a:r>
            <a:r>
              <a:rPr lang="fr-FR" sz="1600" dirty="0">
                <a:solidFill>
                  <a:schemeClr val="tx1">
                    <a:lumMod val="75000"/>
                    <a:lumOff val="25000"/>
                  </a:schemeClr>
                </a:solidFill>
              </a:rPr>
              <a:t>de compétences de l’élève </a:t>
            </a:r>
            <a:r>
              <a:rPr lang="fr-FR" sz="1600" b="1" dirty="0">
                <a:solidFill>
                  <a:schemeClr val="accent1"/>
                </a:solidFill>
              </a:rPr>
              <a:t>comme support à des entretiens formatifs </a:t>
            </a:r>
            <a:r>
              <a:rPr lang="fr-FR" sz="1600" dirty="0">
                <a:solidFill>
                  <a:schemeClr val="tx1">
                    <a:lumMod val="75000"/>
                    <a:lumOff val="25000"/>
                  </a:schemeClr>
                </a:solidFill>
              </a:rPr>
              <a:t>pour établir des bilans intermédiaires et pour organiser une remédiation éventuelle (explicitation, feed-back)</a:t>
            </a:r>
          </a:p>
          <a:p>
            <a:pPr marL="342900" lvl="0" indent="-342900">
              <a:spcAft>
                <a:spcPts val="0"/>
              </a:spcAft>
              <a:buClr>
                <a:schemeClr val="accent1"/>
              </a:buClr>
              <a:buFont typeface="Symbol" panose="05050102010706020507" pitchFamily="18" charset="2"/>
              <a:buChar char=""/>
            </a:pPr>
            <a:r>
              <a:rPr lang="fr-FR" sz="1600" b="1" dirty="0">
                <a:solidFill>
                  <a:schemeClr val="accent1"/>
                </a:solidFill>
              </a:rPr>
              <a:t>aider l’élève à prendre conscience du chemin parcouru</a:t>
            </a:r>
            <a:r>
              <a:rPr lang="fr-FR" sz="1600" dirty="0">
                <a:solidFill>
                  <a:schemeClr val="tx1">
                    <a:lumMod val="75000"/>
                    <a:lumOff val="25000"/>
                  </a:schemeClr>
                </a:solidFill>
              </a:rPr>
              <a:t>, de ses points forts et de ses axes de progrès</a:t>
            </a:r>
          </a:p>
          <a:p>
            <a:pPr marL="342900" lvl="0" indent="-342900">
              <a:spcAft>
                <a:spcPts val="0"/>
              </a:spcAft>
              <a:buClr>
                <a:schemeClr val="accent1"/>
              </a:buClr>
              <a:buFont typeface="Symbol" panose="05050102010706020507" pitchFamily="18" charset="2"/>
              <a:buChar char=""/>
            </a:pPr>
            <a:r>
              <a:rPr lang="fr-FR" sz="1600" b="1" dirty="0">
                <a:solidFill>
                  <a:schemeClr val="accent1"/>
                </a:solidFill>
              </a:rPr>
              <a:t>p</a:t>
            </a:r>
            <a:r>
              <a:rPr lang="fr-FR" sz="1600" b="1" dirty="0" smtClean="0">
                <a:solidFill>
                  <a:schemeClr val="accent1"/>
                </a:solidFill>
              </a:rPr>
              <a:t>articiper </a:t>
            </a:r>
            <a:r>
              <a:rPr lang="fr-FR" sz="1600" b="1" dirty="0">
                <a:solidFill>
                  <a:schemeClr val="accent1"/>
                </a:solidFill>
              </a:rPr>
              <a:t>à la construction du projet </a:t>
            </a:r>
            <a:r>
              <a:rPr lang="fr-FR" sz="1600" dirty="0">
                <a:solidFill>
                  <a:schemeClr val="tx1">
                    <a:lumMod val="75000"/>
                    <a:lumOff val="25000"/>
                  </a:schemeClr>
                </a:solidFill>
              </a:rPr>
              <a:t>de l’élève (poursuite d’études ou insertion professionnelle</a:t>
            </a:r>
            <a:r>
              <a:rPr lang="fr-FR" sz="1600" dirty="0" smtClean="0">
                <a:solidFill>
                  <a:schemeClr val="tx1">
                    <a:lumMod val="75000"/>
                    <a:lumOff val="25000"/>
                  </a:schemeClr>
                </a:solidFill>
              </a:rPr>
              <a:t>)</a:t>
            </a:r>
            <a:endParaRPr lang="fr-FR" sz="1600" dirty="0">
              <a:solidFill>
                <a:schemeClr val="tx1">
                  <a:lumMod val="75000"/>
                  <a:lumOff val="25000"/>
                </a:schemeClr>
              </a:solidFill>
            </a:endParaRPr>
          </a:p>
        </p:txBody>
      </p:sp>
      <p:sp>
        <p:nvSpPr>
          <p:cNvPr id="8" name="Espace réservé du texte 6"/>
          <p:cNvSpPr>
            <a:spLocks noGrp="1"/>
          </p:cNvSpPr>
          <p:nvPr>
            <p:ph type="body" sz="quarter" idx="13"/>
          </p:nvPr>
        </p:nvSpPr>
        <p:spPr>
          <a:xfrm>
            <a:off x="3312000" y="180000"/>
            <a:ext cx="5472000" cy="360000"/>
          </a:xfrm>
        </p:spPr>
        <p:txBody>
          <a:bodyPr/>
          <a:lstStyle/>
          <a:p>
            <a:pPr marL="0" indent="0">
              <a:buNone/>
            </a:pPr>
            <a:r>
              <a:rPr lang="fr-FR" sz="800" dirty="0"/>
              <a:t>2- les usages pédagogiques du répertoire des travaux effectués pendant la formation</a:t>
            </a:r>
          </a:p>
          <a:p>
            <a:endParaRPr lang="fr-FR" sz="800" dirty="0"/>
          </a:p>
        </p:txBody>
      </p:sp>
      <p:pic>
        <p:nvPicPr>
          <p:cNvPr id="10" name="Image 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23664" y="63635"/>
            <a:ext cx="329434" cy="329434"/>
          </a:xfrm>
          <a:prstGeom prst="rect">
            <a:avLst/>
          </a:prstGeom>
        </p:spPr>
      </p:pic>
    </p:spTree>
    <p:extLst>
      <p:ext uri="{BB962C8B-B14F-4D97-AF65-F5344CB8AC3E}">
        <p14:creationId xmlns:p14="http://schemas.microsoft.com/office/powerpoint/2010/main" val="894314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033" y="701155"/>
            <a:ext cx="8424000" cy="375606"/>
          </a:xfrm>
        </p:spPr>
        <p:txBody>
          <a:bodyPr>
            <a:normAutofit/>
          </a:bodyPr>
          <a:lstStyle/>
          <a:p>
            <a:r>
              <a:rPr lang="fr-FR" dirty="0" smtClean="0"/>
              <a:t>Guider l’élève vers la verbalisation</a:t>
            </a:r>
            <a:endParaRPr lang="fr-FR" dirty="0"/>
          </a:p>
        </p:txBody>
      </p:sp>
      <p:pic>
        <p:nvPicPr>
          <p:cNvPr id="15" name="Image 1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60032" y="2158881"/>
            <a:ext cx="1227980" cy="1227980"/>
          </a:xfrm>
          <a:prstGeom prst="rect">
            <a:avLst/>
          </a:prstGeom>
        </p:spPr>
      </p:pic>
      <p:sp>
        <p:nvSpPr>
          <p:cNvPr id="7" name="ZoneTexte 6"/>
          <p:cNvSpPr txBox="1"/>
          <p:nvPr/>
        </p:nvSpPr>
        <p:spPr>
          <a:xfrm>
            <a:off x="2057803" y="1379250"/>
            <a:ext cx="6402629" cy="769441"/>
          </a:xfrm>
          <a:prstGeom prst="rect">
            <a:avLst/>
          </a:prstGeom>
          <a:noFill/>
        </p:spPr>
        <p:txBody>
          <a:bodyPr wrap="square" rtlCol="0">
            <a:spAutoFit/>
          </a:bodyPr>
          <a:lstStyle/>
          <a:p>
            <a:pPr marL="285750" indent="-285750">
              <a:buFont typeface="Arial" panose="020B0604020202020204" pitchFamily="34" charset="0"/>
              <a:buChar char="•"/>
            </a:pPr>
            <a:r>
              <a:rPr lang="fr-FR" sz="1400" b="1" dirty="0" smtClean="0">
                <a:solidFill>
                  <a:schemeClr val="tx1">
                    <a:lumMod val="75000"/>
                    <a:lumOff val="25000"/>
                  </a:schemeClr>
                </a:solidFill>
              </a:rPr>
              <a:t>Rendre </a:t>
            </a:r>
            <a:r>
              <a:rPr lang="fr-FR" sz="1400" b="1" dirty="0">
                <a:solidFill>
                  <a:schemeClr val="tx1">
                    <a:lumMod val="75000"/>
                    <a:lumOff val="25000"/>
                  </a:schemeClr>
                </a:solidFill>
              </a:rPr>
              <a:t>l’élève conscient de son </a:t>
            </a:r>
            <a:r>
              <a:rPr lang="fr-FR" sz="1400" b="1" dirty="0" smtClean="0">
                <a:solidFill>
                  <a:schemeClr val="tx1">
                    <a:lumMod val="75000"/>
                    <a:lumOff val="25000"/>
                  </a:schemeClr>
                </a:solidFill>
              </a:rPr>
              <a:t>processus cognitif </a:t>
            </a:r>
          </a:p>
          <a:p>
            <a:pPr marL="285750" indent="-285750">
              <a:buFont typeface="Arial" panose="020B0604020202020204" pitchFamily="34" charset="0"/>
              <a:buChar char="•"/>
            </a:pPr>
            <a:r>
              <a:rPr lang="fr-FR" sz="1400" b="1" dirty="0" smtClean="0">
                <a:solidFill>
                  <a:schemeClr val="tx1">
                    <a:lumMod val="75000"/>
                    <a:lumOff val="25000"/>
                  </a:schemeClr>
                </a:solidFill>
              </a:rPr>
              <a:t>Aider l’élève à passer d’une action concrète à une notion abstraite</a:t>
            </a:r>
          </a:p>
          <a:p>
            <a:r>
              <a:rPr lang="fr-FR" sz="1600" dirty="0" smtClean="0">
                <a:solidFill>
                  <a:schemeClr val="accent2"/>
                </a:solidFill>
              </a:rPr>
              <a:t> </a:t>
            </a:r>
            <a:endParaRPr lang="fr-FR" sz="1600" dirty="0">
              <a:solidFill>
                <a:schemeClr val="accent2"/>
              </a:solidFill>
            </a:endParaRPr>
          </a:p>
        </p:txBody>
      </p:sp>
      <p:pic>
        <p:nvPicPr>
          <p:cNvPr id="10" name="Image 9"/>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71996" y="2340921"/>
            <a:ext cx="863900" cy="863900"/>
          </a:xfrm>
          <a:prstGeom prst="rect">
            <a:avLst/>
          </a:prstGeom>
        </p:spPr>
      </p:pic>
      <p:sp>
        <p:nvSpPr>
          <p:cNvPr id="19" name="ZoneTexte 18"/>
          <p:cNvSpPr txBox="1"/>
          <p:nvPr/>
        </p:nvSpPr>
        <p:spPr>
          <a:xfrm>
            <a:off x="490396" y="3291830"/>
            <a:ext cx="3145500" cy="1384995"/>
          </a:xfrm>
          <a:prstGeom prst="rect">
            <a:avLst/>
          </a:prstGeom>
          <a:noFill/>
          <a:ln w="6350">
            <a:noFill/>
            <a:prstDash val="dash"/>
          </a:ln>
        </p:spPr>
        <p:txBody>
          <a:bodyPr wrap="square" rtlCol="0">
            <a:spAutoFit/>
          </a:bodyPr>
          <a:lstStyle/>
          <a:p>
            <a:pPr algn="r"/>
            <a:r>
              <a:rPr lang="fr-FR" sz="1200" b="1" dirty="0" smtClean="0">
                <a:solidFill>
                  <a:schemeClr val="accent4"/>
                </a:solidFill>
              </a:rPr>
              <a:t>Le compte rendu d’activité </a:t>
            </a:r>
          </a:p>
          <a:p>
            <a:pPr marL="171450" indent="-171450" algn="just">
              <a:buClr>
                <a:schemeClr val="accent4"/>
              </a:buClr>
              <a:buFont typeface="Wingdings" panose="05000000000000000000" pitchFamily="2" charset="2"/>
              <a:buChar char="§"/>
            </a:pPr>
            <a:r>
              <a:rPr lang="fr-FR" sz="1200" dirty="0" smtClean="0">
                <a:solidFill>
                  <a:schemeClr val="tx1">
                    <a:lumMod val="75000"/>
                    <a:lumOff val="25000"/>
                  </a:schemeClr>
                </a:solidFill>
              </a:rPr>
              <a:t>situer </a:t>
            </a:r>
            <a:r>
              <a:rPr lang="fr-FR" sz="1200" dirty="0">
                <a:solidFill>
                  <a:schemeClr val="tx1">
                    <a:lumMod val="75000"/>
                    <a:lumOff val="25000"/>
                  </a:schemeClr>
                </a:solidFill>
              </a:rPr>
              <a:t>son action dans un processus</a:t>
            </a:r>
          </a:p>
          <a:p>
            <a:pPr marL="171450" indent="-171450" algn="just">
              <a:buClr>
                <a:schemeClr val="accent4"/>
              </a:buClr>
              <a:buFont typeface="Wingdings" panose="05000000000000000000" pitchFamily="2" charset="2"/>
              <a:buChar char="§"/>
            </a:pPr>
            <a:r>
              <a:rPr lang="fr-FR" sz="1200" dirty="0" smtClean="0">
                <a:solidFill>
                  <a:schemeClr val="tx1">
                    <a:lumMod val="75000"/>
                    <a:lumOff val="25000"/>
                  </a:schemeClr>
                </a:solidFill>
              </a:rPr>
              <a:t>prendre conscience de ses méthodes et de son fonctionnement</a:t>
            </a:r>
          </a:p>
          <a:p>
            <a:pPr marL="171450" indent="-171450">
              <a:buClr>
                <a:schemeClr val="accent4"/>
              </a:buClr>
              <a:buFont typeface="Wingdings" panose="05000000000000000000" pitchFamily="2" charset="2"/>
              <a:buChar char="§"/>
            </a:pPr>
            <a:r>
              <a:rPr lang="fr-FR" sz="1200" dirty="0" smtClean="0">
                <a:solidFill>
                  <a:schemeClr val="tx1">
                    <a:lumMod val="75000"/>
                    <a:lumOff val="25000"/>
                  </a:schemeClr>
                </a:solidFill>
              </a:rPr>
              <a:t>visualiser ce qui est fait et découvert</a:t>
            </a:r>
          </a:p>
          <a:p>
            <a:pPr marL="171450" indent="-171450" algn="just">
              <a:buClr>
                <a:schemeClr val="accent4"/>
              </a:buClr>
              <a:buFont typeface="Wingdings" panose="05000000000000000000" pitchFamily="2" charset="2"/>
              <a:buChar char="§"/>
            </a:pPr>
            <a:r>
              <a:rPr lang="fr-FR" sz="1200" dirty="0" smtClean="0">
                <a:solidFill>
                  <a:schemeClr val="tx1">
                    <a:lumMod val="75000"/>
                    <a:lumOff val="25000"/>
                  </a:schemeClr>
                </a:solidFill>
              </a:rPr>
              <a:t>enrichir </a:t>
            </a:r>
            <a:r>
              <a:rPr lang="fr-FR" sz="1200" dirty="0">
                <a:solidFill>
                  <a:schemeClr val="tx1">
                    <a:lumMod val="75000"/>
                    <a:lumOff val="25000"/>
                  </a:schemeClr>
                </a:solidFill>
              </a:rPr>
              <a:t>la maîtrise du langage et travailler le </a:t>
            </a:r>
            <a:r>
              <a:rPr lang="fr-FR" sz="1200" dirty="0" smtClean="0">
                <a:solidFill>
                  <a:schemeClr val="tx1">
                    <a:lumMod val="75000"/>
                    <a:lumOff val="25000"/>
                  </a:schemeClr>
                </a:solidFill>
              </a:rPr>
              <a:t>lexique</a:t>
            </a:r>
            <a:endParaRPr lang="fr-FR" sz="1200" b="1" dirty="0">
              <a:solidFill>
                <a:schemeClr val="tx1">
                  <a:lumMod val="75000"/>
                  <a:lumOff val="25000"/>
                </a:schemeClr>
              </a:solidFill>
            </a:endParaRPr>
          </a:p>
        </p:txBody>
      </p:sp>
      <p:sp>
        <p:nvSpPr>
          <p:cNvPr id="20" name="ZoneTexte 19"/>
          <p:cNvSpPr txBox="1"/>
          <p:nvPr/>
        </p:nvSpPr>
        <p:spPr>
          <a:xfrm>
            <a:off x="4917027" y="3291830"/>
            <a:ext cx="3866973" cy="1754326"/>
          </a:xfrm>
          <a:prstGeom prst="rect">
            <a:avLst/>
          </a:prstGeom>
          <a:noFill/>
          <a:ln w="6350">
            <a:noFill/>
            <a:prstDash val="dash"/>
          </a:ln>
        </p:spPr>
        <p:txBody>
          <a:bodyPr wrap="square" rtlCol="0">
            <a:spAutoFit/>
          </a:bodyPr>
          <a:lstStyle/>
          <a:p>
            <a:r>
              <a:rPr lang="fr-FR" sz="1200" b="1" dirty="0" smtClean="0">
                <a:solidFill>
                  <a:schemeClr val="accent1"/>
                </a:solidFill>
              </a:rPr>
              <a:t>Les entretiens formatifs</a:t>
            </a:r>
          </a:p>
          <a:p>
            <a:r>
              <a:rPr lang="fr-FR" sz="1200" dirty="0" smtClean="0">
                <a:solidFill>
                  <a:schemeClr val="accent1"/>
                </a:solidFill>
              </a:rPr>
              <a:t>(basé sur une questionnement d’explicitation)</a:t>
            </a:r>
          </a:p>
          <a:p>
            <a:pPr marL="171450" indent="-171450" algn="just">
              <a:buClr>
                <a:schemeClr val="accent1"/>
              </a:buClr>
              <a:buFont typeface="Wingdings" panose="05000000000000000000" pitchFamily="2" charset="2"/>
              <a:buChar char="§"/>
            </a:pPr>
            <a:r>
              <a:rPr lang="fr-FR" sz="1200" dirty="0" smtClean="0">
                <a:solidFill>
                  <a:schemeClr val="tx1">
                    <a:lumMod val="75000"/>
                    <a:lumOff val="25000"/>
                  </a:schemeClr>
                </a:solidFill>
              </a:rPr>
              <a:t>permettre </a:t>
            </a:r>
            <a:r>
              <a:rPr lang="fr-FR" sz="1200" dirty="0">
                <a:solidFill>
                  <a:schemeClr val="tx1">
                    <a:lumMod val="75000"/>
                    <a:lumOff val="25000"/>
                  </a:schemeClr>
                </a:solidFill>
              </a:rPr>
              <a:t>un retour réflexif sur le </a:t>
            </a:r>
            <a:r>
              <a:rPr lang="fr-FR" sz="1200" dirty="0" smtClean="0">
                <a:solidFill>
                  <a:schemeClr val="tx1">
                    <a:lumMod val="75000"/>
                    <a:lumOff val="25000"/>
                  </a:schemeClr>
                </a:solidFill>
              </a:rPr>
              <a:t>fonctionnement </a:t>
            </a:r>
            <a:r>
              <a:rPr lang="fr-FR" sz="1200" dirty="0">
                <a:solidFill>
                  <a:schemeClr val="tx1">
                    <a:lumMod val="75000"/>
                    <a:lumOff val="25000"/>
                  </a:schemeClr>
                </a:solidFill>
              </a:rPr>
              <a:t>cognitif dans la réalisation d'une tâche et sur le vécu d'une pratique professionnelle (vécu de l'action).</a:t>
            </a:r>
            <a:endParaRPr lang="fr-FR" sz="1200" b="1" dirty="0">
              <a:solidFill>
                <a:schemeClr val="tx1">
                  <a:lumMod val="75000"/>
                  <a:lumOff val="25000"/>
                </a:schemeClr>
              </a:solidFill>
            </a:endParaRPr>
          </a:p>
          <a:p>
            <a:pPr marL="171450" indent="-171450" algn="just">
              <a:buClr>
                <a:schemeClr val="accent1"/>
              </a:buClr>
              <a:buFont typeface="Wingdings" panose="05000000000000000000" pitchFamily="2" charset="2"/>
              <a:buChar char="§"/>
            </a:pPr>
            <a:r>
              <a:rPr lang="fr-FR" sz="1200" dirty="0" smtClean="0">
                <a:solidFill>
                  <a:schemeClr val="tx1">
                    <a:lumMod val="75000"/>
                    <a:lumOff val="25000"/>
                  </a:schemeClr>
                </a:solidFill>
              </a:rPr>
              <a:t>s’informer</a:t>
            </a:r>
            <a:r>
              <a:rPr lang="fr-FR" sz="1200" dirty="0">
                <a:solidFill>
                  <a:schemeClr val="tx1">
                    <a:lumMod val="75000"/>
                    <a:lumOff val="25000"/>
                  </a:schemeClr>
                </a:solidFill>
              </a:rPr>
              <a:t>, à </a:t>
            </a:r>
            <a:r>
              <a:rPr lang="fr-FR" sz="1200" dirty="0" smtClean="0">
                <a:solidFill>
                  <a:schemeClr val="tx1">
                    <a:lumMod val="75000"/>
                    <a:lumOff val="25000"/>
                  </a:schemeClr>
                </a:solidFill>
              </a:rPr>
              <a:t>la </a:t>
            </a:r>
            <a:r>
              <a:rPr lang="fr-FR" sz="1200" dirty="0">
                <a:solidFill>
                  <a:schemeClr val="tx1">
                    <a:lumMod val="75000"/>
                    <a:lumOff val="25000"/>
                  </a:schemeClr>
                </a:solidFill>
              </a:rPr>
              <a:t>fois de ce qui s’est réellement passé ainsi que des connaissances implicites inscrites dans cette action</a:t>
            </a:r>
            <a:r>
              <a:rPr lang="fr-FR" sz="1200" dirty="0" smtClean="0">
                <a:solidFill>
                  <a:schemeClr val="tx1">
                    <a:lumMod val="75000"/>
                    <a:lumOff val="25000"/>
                  </a:schemeClr>
                </a:solidFill>
              </a:rPr>
              <a:t>.</a:t>
            </a:r>
          </a:p>
        </p:txBody>
      </p:sp>
      <p:grpSp>
        <p:nvGrpSpPr>
          <p:cNvPr id="5" name="Groupe 4"/>
          <p:cNvGrpSpPr/>
          <p:nvPr/>
        </p:nvGrpSpPr>
        <p:grpSpPr>
          <a:xfrm>
            <a:off x="1011034" y="1104165"/>
            <a:ext cx="1328718" cy="1044526"/>
            <a:chOff x="6627658" y="780311"/>
            <a:chExt cx="1328718" cy="1044526"/>
          </a:xfrm>
        </p:grpSpPr>
        <p:sp>
          <p:nvSpPr>
            <p:cNvPr id="3" name="ZoneTexte 2"/>
            <p:cNvSpPr txBox="1"/>
            <p:nvPr/>
          </p:nvSpPr>
          <p:spPr>
            <a:xfrm>
              <a:off x="6627658" y="1486283"/>
              <a:ext cx="1328718" cy="338554"/>
            </a:xfrm>
            <a:prstGeom prst="rect">
              <a:avLst/>
            </a:prstGeom>
            <a:noFill/>
          </p:spPr>
          <p:txBody>
            <a:bodyPr wrap="square" rtlCol="0">
              <a:spAutoFit/>
            </a:bodyPr>
            <a:lstStyle/>
            <a:p>
              <a:r>
                <a:rPr lang="fr-FR" sz="1600" b="1" i="1" dirty="0" smtClean="0">
                  <a:solidFill>
                    <a:schemeClr val="accent2"/>
                  </a:solidFill>
                  <a:latin typeface="Arial Narrow" panose="020B0606020202030204" pitchFamily="34" charset="0"/>
                </a:rPr>
                <a:t>Métacognition</a:t>
              </a:r>
              <a:endParaRPr lang="fr-FR" sz="1600" b="1" i="1" dirty="0">
                <a:solidFill>
                  <a:schemeClr val="accent2"/>
                </a:solidFill>
                <a:latin typeface="Arial Narrow" panose="020B0606020202030204" pitchFamily="34" charset="0"/>
              </a:endParaRPr>
            </a:p>
          </p:txBody>
        </p:sp>
        <p:pic>
          <p:nvPicPr>
            <p:cNvPr id="4" name="Image 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77529" y="780311"/>
              <a:ext cx="828976" cy="828976"/>
            </a:xfrm>
            <a:prstGeom prst="rect">
              <a:avLst/>
            </a:prstGeom>
          </p:spPr>
        </p:pic>
      </p:grpSp>
      <p:sp>
        <p:nvSpPr>
          <p:cNvPr id="8" name="ZoneTexte 7"/>
          <p:cNvSpPr txBox="1"/>
          <p:nvPr/>
        </p:nvSpPr>
        <p:spPr>
          <a:xfrm>
            <a:off x="3607398" y="2218873"/>
            <a:ext cx="1281131" cy="1107996"/>
          </a:xfrm>
          <a:prstGeom prst="rect">
            <a:avLst/>
          </a:prstGeom>
          <a:noFill/>
        </p:spPr>
        <p:txBody>
          <a:bodyPr wrap="square" rtlCol="0">
            <a:spAutoFit/>
          </a:bodyPr>
          <a:lstStyle/>
          <a:p>
            <a:pPr algn="ctr"/>
            <a:r>
              <a:rPr lang="fr-FR" sz="6600" dirty="0" smtClean="0">
                <a:solidFill>
                  <a:schemeClr val="accent2"/>
                </a:solidFill>
              </a:rPr>
              <a:t>+</a:t>
            </a:r>
            <a:endParaRPr lang="fr-FR" sz="6600" dirty="0">
              <a:solidFill>
                <a:schemeClr val="accent2"/>
              </a:solidFill>
            </a:endParaRPr>
          </a:p>
        </p:txBody>
      </p:sp>
      <p:sp>
        <p:nvSpPr>
          <p:cNvPr id="21" name="Espace réservé du texte 6"/>
          <p:cNvSpPr>
            <a:spLocks noGrp="1"/>
          </p:cNvSpPr>
          <p:nvPr>
            <p:ph type="body" sz="quarter" idx="13"/>
          </p:nvPr>
        </p:nvSpPr>
        <p:spPr>
          <a:xfrm>
            <a:off x="3312000" y="180000"/>
            <a:ext cx="5472000" cy="360000"/>
          </a:xfrm>
        </p:spPr>
        <p:txBody>
          <a:bodyPr/>
          <a:lstStyle/>
          <a:p>
            <a:pPr marL="0" indent="0">
              <a:buNone/>
            </a:pPr>
            <a:r>
              <a:rPr lang="fr-FR" sz="800" dirty="0"/>
              <a:t>2- les usages pédagogiques du répertoire des travaux effectués pendant la formation</a:t>
            </a:r>
          </a:p>
          <a:p>
            <a:endParaRPr lang="fr-FR" sz="800" dirty="0"/>
          </a:p>
        </p:txBody>
      </p:sp>
      <p:pic>
        <p:nvPicPr>
          <p:cNvPr id="23" name="Image 22"/>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23664" y="63635"/>
            <a:ext cx="329434" cy="329434"/>
          </a:xfrm>
          <a:prstGeom prst="rect">
            <a:avLst/>
          </a:prstGeom>
        </p:spPr>
      </p:pic>
    </p:spTree>
    <p:extLst>
      <p:ext uri="{BB962C8B-B14F-4D97-AF65-F5344CB8AC3E}">
        <p14:creationId xmlns:p14="http://schemas.microsoft.com/office/powerpoint/2010/main" val="3426159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627534"/>
            <a:ext cx="8424000" cy="375606"/>
          </a:xfrm>
        </p:spPr>
        <p:txBody>
          <a:bodyPr/>
          <a:lstStyle/>
          <a:p>
            <a:r>
              <a:rPr lang="fr-FR" dirty="0" smtClean="0"/>
              <a:t>le </a:t>
            </a:r>
            <a:r>
              <a:rPr lang="fr-FR" dirty="0"/>
              <a:t>compte </a:t>
            </a:r>
            <a:r>
              <a:rPr lang="fr-FR" dirty="0" smtClean="0"/>
              <a:t>rendu d’activité au service de la réflexivité</a:t>
            </a:r>
            <a:endParaRPr lang="fr-FR" dirty="0"/>
          </a:p>
        </p:txBody>
      </p:sp>
      <p:sp>
        <p:nvSpPr>
          <p:cNvPr id="19" name="Carré corné 18"/>
          <p:cNvSpPr/>
          <p:nvPr/>
        </p:nvSpPr>
        <p:spPr>
          <a:xfrm>
            <a:off x="4788024" y="1090674"/>
            <a:ext cx="4121523" cy="3833888"/>
          </a:xfrm>
          <a:prstGeom prst="foldedCorner">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fr-FR" sz="1400" b="1" dirty="0" smtClean="0">
                <a:solidFill>
                  <a:schemeClr val="accent1"/>
                </a:solidFill>
              </a:rPr>
              <a:t>Compte rendu d’activité</a:t>
            </a:r>
          </a:p>
          <a:p>
            <a:pPr algn="ctr"/>
            <a:r>
              <a:rPr lang="fr-FR" sz="1400" dirty="0" smtClean="0">
                <a:solidFill>
                  <a:schemeClr val="accent1"/>
                </a:solidFill>
              </a:rPr>
              <a:t>Quelle activité as-tu réalisé ?</a:t>
            </a:r>
          </a:p>
          <a:p>
            <a:pPr algn="ctr"/>
            <a:endParaRPr lang="fr-FR" dirty="0" smtClean="0"/>
          </a:p>
          <a:p>
            <a:r>
              <a:rPr lang="fr-FR" sz="1300" b="1" dirty="0" smtClean="0">
                <a:solidFill>
                  <a:schemeClr val="accent1"/>
                </a:solidFill>
              </a:rPr>
              <a:t>1- Quand et où l’activité s’est déroulée </a:t>
            </a:r>
          </a:p>
          <a:p>
            <a:r>
              <a:rPr lang="fr-FR" sz="1200" dirty="0" smtClean="0"/>
              <a:t>Inscrire l’action dans son contexte et sa temporalité</a:t>
            </a:r>
          </a:p>
          <a:p>
            <a:r>
              <a:rPr lang="fr-FR" sz="1200" dirty="0" smtClean="0"/>
              <a:t>Ancrer l’action dans une réalité dans une expérience</a:t>
            </a:r>
          </a:p>
          <a:p>
            <a:r>
              <a:rPr lang="fr-FR" sz="1300" b="1" dirty="0" smtClean="0">
                <a:solidFill>
                  <a:schemeClr val="accent1"/>
                </a:solidFill>
              </a:rPr>
              <a:t>2- Comment l’élève a réalisé l’activité</a:t>
            </a:r>
          </a:p>
          <a:p>
            <a:r>
              <a:rPr lang="fr-FR" sz="1200" dirty="0" smtClean="0"/>
              <a:t>Rassembler les éléments factuels de l’action pour en déterminer la procédure</a:t>
            </a:r>
          </a:p>
          <a:p>
            <a:r>
              <a:rPr lang="fr-FR" sz="1300" b="1" dirty="0" smtClean="0">
                <a:solidFill>
                  <a:schemeClr val="accent1"/>
                </a:solidFill>
              </a:rPr>
              <a:t>3- Ce que l’élève savait de ce qu’il fallait qu’il fasse</a:t>
            </a:r>
          </a:p>
          <a:p>
            <a:r>
              <a:rPr lang="fr-FR" sz="1200" dirty="0" smtClean="0"/>
              <a:t>Faire émerger les savoirs rencontrés</a:t>
            </a:r>
          </a:p>
          <a:p>
            <a:r>
              <a:rPr lang="fr-FR" sz="1300" b="1" dirty="0" smtClean="0">
                <a:solidFill>
                  <a:schemeClr val="accent1"/>
                </a:solidFill>
              </a:rPr>
              <a:t>4- Ce que l’élève voulait faire</a:t>
            </a:r>
          </a:p>
          <a:p>
            <a:r>
              <a:rPr lang="fr-FR" sz="1200" dirty="0" smtClean="0"/>
              <a:t>Donner du sens à l’action et engager dans un regard de métacognition</a:t>
            </a:r>
          </a:p>
          <a:p>
            <a:r>
              <a:rPr lang="fr-FR" sz="1300" b="1" dirty="0" smtClean="0">
                <a:solidFill>
                  <a:schemeClr val="accent1"/>
                </a:solidFill>
              </a:rPr>
              <a:t>5- Ce que l’élève pense de ce qu’il a fait</a:t>
            </a:r>
          </a:p>
          <a:p>
            <a:r>
              <a:rPr lang="fr-FR" sz="1200" dirty="0" smtClean="0"/>
              <a:t>Aider au contrôle de son travail, se situer dans le</a:t>
            </a:r>
          </a:p>
          <a:p>
            <a:r>
              <a:rPr lang="fr-FR" sz="1200" dirty="0" smtClean="0"/>
              <a:t>Référentiel</a:t>
            </a:r>
          </a:p>
        </p:txBody>
      </p:sp>
      <p:sp>
        <p:nvSpPr>
          <p:cNvPr id="14" name="Carré corné 13"/>
          <p:cNvSpPr/>
          <p:nvPr/>
        </p:nvSpPr>
        <p:spPr>
          <a:xfrm>
            <a:off x="251520" y="1082690"/>
            <a:ext cx="3168071" cy="2625951"/>
          </a:xfrm>
          <a:prstGeom prst="foldedCorner">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fr-FR" sz="1400" b="1" dirty="0">
                <a:solidFill>
                  <a:schemeClr val="accent1"/>
                </a:solidFill>
              </a:rPr>
              <a:t>O</a:t>
            </a:r>
            <a:r>
              <a:rPr lang="fr-FR" sz="1400" b="1" dirty="0" smtClean="0">
                <a:solidFill>
                  <a:schemeClr val="accent1"/>
                </a:solidFill>
              </a:rPr>
              <a:t>rganisation professionnelle</a:t>
            </a:r>
          </a:p>
          <a:p>
            <a:pPr algn="ctr"/>
            <a:r>
              <a:rPr lang="fr-FR" sz="1400" dirty="0" smtClean="0">
                <a:solidFill>
                  <a:schemeClr val="accent1"/>
                </a:solidFill>
              </a:rPr>
              <a:t>Dans quelle organisation as-tu réalisée cette activité ?</a:t>
            </a:r>
          </a:p>
          <a:p>
            <a:r>
              <a:rPr lang="fr-FR" sz="1300" dirty="0" smtClean="0">
                <a:solidFill>
                  <a:schemeClr val="tx1"/>
                </a:solidFill>
              </a:rPr>
              <a:t>Nom </a:t>
            </a:r>
          </a:p>
          <a:p>
            <a:r>
              <a:rPr lang="fr-FR" sz="1300" dirty="0" smtClean="0">
                <a:solidFill>
                  <a:schemeClr val="tx1"/>
                </a:solidFill>
              </a:rPr>
              <a:t>Adresse</a:t>
            </a:r>
            <a:endParaRPr lang="fr-FR" sz="1300" dirty="0">
              <a:solidFill>
                <a:schemeClr val="tx1"/>
              </a:solidFill>
            </a:endParaRPr>
          </a:p>
          <a:p>
            <a:r>
              <a:rPr lang="fr-FR" sz="1300" dirty="0" smtClean="0">
                <a:solidFill>
                  <a:schemeClr val="tx1"/>
                </a:solidFill>
              </a:rPr>
              <a:t>Domaine d’activité</a:t>
            </a:r>
          </a:p>
          <a:p>
            <a:r>
              <a:rPr lang="fr-FR" sz="1300" dirty="0" smtClean="0">
                <a:solidFill>
                  <a:schemeClr val="tx1"/>
                </a:solidFill>
              </a:rPr>
              <a:t>Service ou j’ai travaillé</a:t>
            </a:r>
          </a:p>
          <a:p>
            <a:r>
              <a:rPr lang="fr-FR" sz="1300" dirty="0" smtClean="0">
                <a:solidFill>
                  <a:schemeClr val="tx1"/>
                </a:solidFill>
              </a:rPr>
              <a:t>Nom de mon tuteur</a:t>
            </a:r>
          </a:p>
          <a:p>
            <a:r>
              <a:rPr lang="fr-FR" sz="1300" dirty="0" smtClean="0">
                <a:solidFill>
                  <a:schemeClr val="tx1"/>
                </a:solidFill>
              </a:rPr>
              <a:t>Fonction de mon tuteur</a:t>
            </a:r>
          </a:p>
          <a:p>
            <a:r>
              <a:rPr lang="fr-FR" sz="1300" dirty="0" smtClean="0">
                <a:solidFill>
                  <a:schemeClr val="tx1"/>
                </a:solidFill>
              </a:rPr>
              <a:t>Site internet</a:t>
            </a:r>
          </a:p>
          <a:p>
            <a:r>
              <a:rPr lang="fr-FR" sz="1300" dirty="0" smtClean="0">
                <a:solidFill>
                  <a:schemeClr val="tx1"/>
                </a:solidFill>
              </a:rPr>
              <a:t>Insérer l’organigramme (PDF, JPG)</a:t>
            </a:r>
          </a:p>
        </p:txBody>
      </p:sp>
      <p:pic>
        <p:nvPicPr>
          <p:cNvPr id="10" name="Image 9"/>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14583" y="2139702"/>
            <a:ext cx="978449" cy="978449"/>
          </a:xfrm>
          <a:prstGeom prst="rect">
            <a:avLst/>
          </a:prstGeom>
        </p:spPr>
      </p:pic>
      <p:sp>
        <p:nvSpPr>
          <p:cNvPr id="9" name="Carré corné 8"/>
          <p:cNvSpPr/>
          <p:nvPr/>
        </p:nvSpPr>
        <p:spPr>
          <a:xfrm>
            <a:off x="251520" y="3788191"/>
            <a:ext cx="4341512" cy="1136371"/>
          </a:xfrm>
          <a:prstGeom prst="foldedCorner">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fr-FR" sz="1400" b="1" dirty="0" smtClean="0">
                <a:solidFill>
                  <a:schemeClr val="accent1"/>
                </a:solidFill>
              </a:rPr>
              <a:t>Compétences professionnelles </a:t>
            </a:r>
            <a:br>
              <a:rPr lang="fr-FR" sz="1400" b="1" dirty="0" smtClean="0">
                <a:solidFill>
                  <a:schemeClr val="accent1"/>
                </a:solidFill>
              </a:rPr>
            </a:br>
            <a:r>
              <a:rPr lang="fr-FR" sz="1400" b="1" dirty="0" smtClean="0">
                <a:solidFill>
                  <a:schemeClr val="accent1"/>
                </a:solidFill>
              </a:rPr>
              <a:t>et savoirs associés</a:t>
            </a:r>
          </a:p>
          <a:p>
            <a:pPr algn="ctr"/>
            <a:endParaRPr lang="fr-FR" sz="1200" dirty="0" smtClean="0"/>
          </a:p>
          <a:p>
            <a:r>
              <a:rPr lang="fr-FR" sz="1200" dirty="0" smtClean="0"/>
              <a:t>Identifier les compétences travaillées et savoirs rencontrés pendant la réalisation de l’activité </a:t>
            </a:r>
            <a:endParaRPr lang="fr-FR" sz="1200" dirty="0"/>
          </a:p>
        </p:txBody>
      </p:sp>
      <p:sp>
        <p:nvSpPr>
          <p:cNvPr id="16" name="Espace réservé du texte 6"/>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lumMod val="75000"/>
                    <a:lumOff val="2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lumMod val="75000"/>
                    <a:lumOff val="25000"/>
                  </a:schemeClr>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lumMod val="75000"/>
                    <a:lumOff val="25000"/>
                  </a:schemeClr>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lumMod val="75000"/>
                    <a:lumOff val="25000"/>
                  </a:schemeClr>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mj-lt"/>
              <a:buNone/>
            </a:pPr>
            <a:r>
              <a:rPr lang="fr-FR" sz="800" smtClean="0"/>
              <a:t>2- les usages pédagogiques du répertoire des travaux effectués pendant la formation</a:t>
            </a:r>
          </a:p>
          <a:p>
            <a:endParaRPr lang="fr-FR" sz="800" dirty="0"/>
          </a:p>
        </p:txBody>
      </p:sp>
      <p:pic>
        <p:nvPicPr>
          <p:cNvPr id="17" name="Image 1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23664" y="63635"/>
            <a:ext cx="329434" cy="329434"/>
          </a:xfrm>
          <a:prstGeom prst="rect">
            <a:avLst/>
          </a:prstGeom>
        </p:spPr>
      </p:pic>
      <p:sp>
        <p:nvSpPr>
          <p:cNvPr id="7" name="Espace réservé du texte 6"/>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797297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375606"/>
          </a:xfrm>
        </p:spPr>
        <p:txBody>
          <a:bodyPr>
            <a:normAutofit fontScale="90000"/>
          </a:bodyPr>
          <a:lstStyle/>
          <a:p>
            <a:r>
              <a:rPr lang="fr-FR" b="1" dirty="0"/>
              <a:t>Quelle utilisation du portfolio par les enseignants dans le cadre de la formation ?   </a:t>
            </a:r>
            <a:endParaRPr lang="fr-FR" dirty="0"/>
          </a:p>
        </p:txBody>
      </p:sp>
      <p:sp>
        <p:nvSpPr>
          <p:cNvPr id="5" name="ZoneTexte 4"/>
          <p:cNvSpPr txBox="1"/>
          <p:nvPr/>
        </p:nvSpPr>
        <p:spPr>
          <a:xfrm>
            <a:off x="269696" y="3068255"/>
            <a:ext cx="3070278" cy="1015663"/>
          </a:xfrm>
          <a:prstGeom prst="rect">
            <a:avLst/>
          </a:prstGeom>
          <a:noFill/>
        </p:spPr>
        <p:txBody>
          <a:bodyPr wrap="square" rtlCol="0">
            <a:spAutoFit/>
          </a:bodyPr>
          <a:lstStyle/>
          <a:p>
            <a:pPr algn="ctr"/>
            <a:r>
              <a:rPr lang="fr-FR" sz="1600" dirty="0" smtClean="0">
                <a:solidFill>
                  <a:schemeClr val="accent4">
                    <a:lumMod val="75000"/>
                  </a:schemeClr>
                </a:solidFill>
              </a:rPr>
              <a:t>«</a:t>
            </a:r>
            <a:r>
              <a:rPr lang="fr-FR" sz="1600" b="1" dirty="0" smtClean="0">
                <a:solidFill>
                  <a:schemeClr val="accent4">
                    <a:lumMod val="75000"/>
                  </a:schemeClr>
                </a:solidFill>
              </a:rPr>
              <a:t> </a:t>
            </a:r>
            <a:r>
              <a:rPr lang="fr-FR" sz="1400" b="1" dirty="0" smtClean="0">
                <a:solidFill>
                  <a:schemeClr val="accent4">
                    <a:lumMod val="75000"/>
                  </a:schemeClr>
                </a:solidFill>
              </a:rPr>
              <a:t>L’important est ce que les élèves apprennent et pas ce que nous enseignons.</a:t>
            </a:r>
            <a:r>
              <a:rPr lang="fr-FR" sz="1400" dirty="0" smtClean="0">
                <a:solidFill>
                  <a:schemeClr val="accent4">
                    <a:lumMod val="75000"/>
                  </a:schemeClr>
                </a:solidFill>
              </a:rPr>
              <a:t> </a:t>
            </a:r>
            <a:r>
              <a:rPr lang="fr-FR" sz="1600" dirty="0" smtClean="0">
                <a:solidFill>
                  <a:schemeClr val="accent4">
                    <a:lumMod val="75000"/>
                  </a:schemeClr>
                </a:solidFill>
              </a:rPr>
              <a:t>»</a:t>
            </a:r>
          </a:p>
          <a:p>
            <a:pPr algn="ctr"/>
            <a:r>
              <a:rPr lang="fr-FR" sz="1200" dirty="0" smtClean="0">
                <a:solidFill>
                  <a:schemeClr val="accent4">
                    <a:lumMod val="75000"/>
                  </a:schemeClr>
                </a:solidFill>
              </a:rPr>
              <a:t>Marianne </a:t>
            </a:r>
            <a:r>
              <a:rPr lang="fr-FR" sz="1200" dirty="0" err="1" smtClean="0">
                <a:solidFill>
                  <a:schemeClr val="accent4">
                    <a:lumMod val="75000"/>
                  </a:schemeClr>
                </a:solidFill>
              </a:rPr>
              <a:t>Poumay</a:t>
            </a:r>
            <a:endParaRPr lang="fr-FR" sz="1200" dirty="0">
              <a:solidFill>
                <a:schemeClr val="accent4">
                  <a:lumMod val="75000"/>
                </a:schemeClr>
              </a:solidFill>
            </a:endParaRPr>
          </a:p>
        </p:txBody>
      </p:sp>
      <p:sp>
        <p:nvSpPr>
          <p:cNvPr id="6" name="Rectangle à coins arrondis 5"/>
          <p:cNvSpPr/>
          <p:nvPr/>
        </p:nvSpPr>
        <p:spPr>
          <a:xfrm>
            <a:off x="3636488" y="1543264"/>
            <a:ext cx="5328000" cy="612000"/>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smtClean="0">
                <a:solidFill>
                  <a:schemeClr val="accent1"/>
                </a:solidFill>
              </a:rPr>
              <a:t>Apprendre à l’élève à collecter des traces</a:t>
            </a:r>
          </a:p>
          <a:p>
            <a:pPr marL="263525" indent="-104775">
              <a:buFontTx/>
              <a:buChar char="-"/>
            </a:pPr>
            <a:r>
              <a:rPr lang="fr-FR" sz="1300" dirty="0" smtClean="0">
                <a:solidFill>
                  <a:schemeClr val="tx1">
                    <a:lumMod val="75000"/>
                    <a:lumOff val="25000"/>
                  </a:schemeClr>
                </a:solidFill>
              </a:rPr>
              <a:t>Prise de notes</a:t>
            </a:r>
          </a:p>
          <a:p>
            <a:pPr marL="263525" indent="-104775">
              <a:buFontTx/>
              <a:buChar char="-"/>
            </a:pPr>
            <a:r>
              <a:rPr lang="fr-FR" sz="1300" dirty="0" smtClean="0">
                <a:solidFill>
                  <a:schemeClr val="tx1">
                    <a:lumMod val="75000"/>
                    <a:lumOff val="25000"/>
                  </a:schemeClr>
                </a:solidFill>
              </a:rPr>
              <a:t>Rédaction de compte rendu d’activités</a:t>
            </a:r>
            <a:endParaRPr lang="fr-FR" sz="1300" dirty="0">
              <a:solidFill>
                <a:schemeClr val="tx1">
                  <a:lumMod val="75000"/>
                  <a:lumOff val="25000"/>
                </a:schemeClr>
              </a:solidFill>
            </a:endParaRPr>
          </a:p>
        </p:txBody>
      </p:sp>
      <p:sp>
        <p:nvSpPr>
          <p:cNvPr id="7" name="Rectangle à coins arrondis 6"/>
          <p:cNvSpPr/>
          <p:nvPr/>
        </p:nvSpPr>
        <p:spPr>
          <a:xfrm>
            <a:off x="3636488" y="2819640"/>
            <a:ext cx="5328000" cy="612000"/>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smtClean="0">
                <a:solidFill>
                  <a:schemeClr val="accent1"/>
                </a:solidFill>
              </a:rPr>
              <a:t>Proposer des situations de travail de complexité variable </a:t>
            </a:r>
            <a:r>
              <a:rPr lang="fr-FR" sz="1300" dirty="0" smtClean="0">
                <a:solidFill>
                  <a:schemeClr val="tx1">
                    <a:lumMod val="75000"/>
                    <a:lumOff val="25000"/>
                  </a:schemeClr>
                </a:solidFill>
              </a:rPr>
              <a:t>pour raisonner, guider la penser et l’action</a:t>
            </a:r>
            <a:endParaRPr lang="fr-FR" sz="1300" dirty="0">
              <a:solidFill>
                <a:schemeClr val="tx1">
                  <a:lumMod val="75000"/>
                  <a:lumOff val="25000"/>
                </a:schemeClr>
              </a:solidFill>
            </a:endParaRPr>
          </a:p>
        </p:txBody>
      </p:sp>
      <p:sp>
        <p:nvSpPr>
          <p:cNvPr id="8" name="Rectangle à coins arrondis 7"/>
          <p:cNvSpPr/>
          <p:nvPr/>
        </p:nvSpPr>
        <p:spPr>
          <a:xfrm>
            <a:off x="3636488" y="4371950"/>
            <a:ext cx="5328000" cy="612000"/>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smtClean="0">
                <a:solidFill>
                  <a:schemeClr val="accent1"/>
                </a:solidFill>
              </a:rPr>
              <a:t>Organiser des temps d’échanges réguliers et de feed-back</a:t>
            </a:r>
            <a:r>
              <a:rPr lang="fr-FR" sz="1300" b="1" dirty="0" smtClean="0">
                <a:solidFill>
                  <a:schemeClr val="tx1">
                    <a:lumMod val="75000"/>
                    <a:lumOff val="25000"/>
                  </a:schemeClr>
                </a:solidFill>
              </a:rPr>
              <a:t>, </a:t>
            </a:r>
            <a:r>
              <a:rPr lang="fr-FR" sz="1300" dirty="0" smtClean="0">
                <a:solidFill>
                  <a:schemeClr val="tx1">
                    <a:lumMod val="75000"/>
                    <a:lumOff val="25000"/>
                  </a:schemeClr>
                </a:solidFill>
              </a:rPr>
              <a:t>formels ou informels, individuels ou collectifs avec les élèves</a:t>
            </a:r>
          </a:p>
        </p:txBody>
      </p:sp>
      <p:sp>
        <p:nvSpPr>
          <p:cNvPr id="9" name="Rectangle à coins arrondis 8"/>
          <p:cNvSpPr/>
          <p:nvPr/>
        </p:nvSpPr>
        <p:spPr>
          <a:xfrm>
            <a:off x="3636488" y="3595795"/>
            <a:ext cx="5328000" cy="612000"/>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smtClean="0">
                <a:solidFill>
                  <a:schemeClr val="accent1"/>
                </a:solidFill>
              </a:rPr>
              <a:t>S’intéresser à l’ensemble des ressources cognitives mobilisées par l’élève </a:t>
            </a:r>
            <a:r>
              <a:rPr lang="fr-FR" sz="1300" b="1" dirty="0" smtClean="0">
                <a:solidFill>
                  <a:schemeClr val="tx1">
                    <a:lumMod val="75000"/>
                    <a:lumOff val="25000"/>
                  </a:schemeClr>
                </a:solidFill>
              </a:rPr>
              <a:t>:</a:t>
            </a:r>
            <a:r>
              <a:rPr lang="fr-FR" sz="1300" dirty="0" smtClean="0">
                <a:solidFill>
                  <a:schemeClr val="tx1">
                    <a:lumMod val="75000"/>
                    <a:lumOff val="25000"/>
                  </a:schemeClr>
                </a:solidFill>
              </a:rPr>
              <a:t>Connaissances et capacités</a:t>
            </a:r>
            <a:endParaRPr lang="fr-FR" sz="1300" dirty="0">
              <a:solidFill>
                <a:schemeClr val="tx1">
                  <a:lumMod val="75000"/>
                  <a:lumOff val="25000"/>
                </a:schemeClr>
              </a:solidFill>
            </a:endParaRPr>
          </a:p>
        </p:txBody>
      </p:sp>
      <p:sp>
        <p:nvSpPr>
          <p:cNvPr id="12" name="Rectangle à coins arrondis 11"/>
          <p:cNvSpPr/>
          <p:nvPr/>
        </p:nvSpPr>
        <p:spPr>
          <a:xfrm>
            <a:off x="3636488" y="2319419"/>
            <a:ext cx="5328000" cy="336066"/>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smtClean="0">
                <a:solidFill>
                  <a:schemeClr val="accent1"/>
                </a:solidFill>
              </a:rPr>
              <a:t>Organiser, favoriser des temps d’échanges entre pairs,</a:t>
            </a:r>
            <a:r>
              <a:rPr lang="fr-FR" sz="1300" b="1" dirty="0" smtClean="0">
                <a:solidFill>
                  <a:schemeClr val="tx1">
                    <a:lumMod val="75000"/>
                    <a:lumOff val="25000"/>
                  </a:schemeClr>
                </a:solidFill>
              </a:rPr>
              <a:t> </a:t>
            </a:r>
            <a:r>
              <a:rPr lang="fr-FR" sz="1300" dirty="0" smtClean="0">
                <a:solidFill>
                  <a:schemeClr val="tx1">
                    <a:lumMod val="75000"/>
                    <a:lumOff val="25000"/>
                  </a:schemeClr>
                </a:solidFill>
              </a:rPr>
              <a:t>tutorat</a:t>
            </a:r>
            <a:endParaRPr lang="fr-FR" sz="1300" dirty="0">
              <a:solidFill>
                <a:schemeClr val="tx1">
                  <a:lumMod val="75000"/>
                  <a:lumOff val="25000"/>
                </a:schemeClr>
              </a:solidFill>
            </a:endParaRPr>
          </a:p>
        </p:txBody>
      </p:sp>
      <p:pic>
        <p:nvPicPr>
          <p:cNvPr id="3" name="Image 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396678" y="2345279"/>
            <a:ext cx="816314" cy="816314"/>
          </a:xfrm>
          <a:prstGeom prst="rect">
            <a:avLst/>
          </a:prstGeom>
        </p:spPr>
      </p:pic>
      <p:sp>
        <p:nvSpPr>
          <p:cNvPr id="18" name="Espace réservé du texte 6"/>
          <p:cNvSpPr>
            <a:spLocks noGrp="1"/>
          </p:cNvSpPr>
          <p:nvPr>
            <p:ph type="body" sz="quarter" idx="13"/>
          </p:nvPr>
        </p:nvSpPr>
        <p:spPr>
          <a:xfrm>
            <a:off x="3312000" y="180000"/>
            <a:ext cx="5472000" cy="360000"/>
          </a:xfrm>
        </p:spPr>
        <p:txBody>
          <a:bodyPr/>
          <a:lstStyle/>
          <a:p>
            <a:pPr marL="0" indent="0">
              <a:buNone/>
            </a:pPr>
            <a:r>
              <a:rPr lang="fr-FR" sz="800" dirty="0"/>
              <a:t>2- les usages pédagogiques du répertoire des travaux effectués pendant la formation</a:t>
            </a:r>
          </a:p>
          <a:p>
            <a:endParaRPr lang="fr-FR" sz="800" dirty="0"/>
          </a:p>
        </p:txBody>
      </p:sp>
      <p:pic>
        <p:nvPicPr>
          <p:cNvPr id="19" name="Image 1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23664" y="63635"/>
            <a:ext cx="329434" cy="329434"/>
          </a:xfrm>
          <a:prstGeom prst="rect">
            <a:avLst/>
          </a:prstGeom>
        </p:spPr>
      </p:pic>
    </p:spTree>
    <p:extLst>
      <p:ext uri="{BB962C8B-B14F-4D97-AF65-F5344CB8AC3E}">
        <p14:creationId xmlns:p14="http://schemas.microsoft.com/office/powerpoint/2010/main" val="791343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627534"/>
            <a:ext cx="8424000" cy="375606"/>
          </a:xfrm>
          <a:prstGeom prst="rect">
            <a:avLst/>
          </a:prstGeom>
        </p:spPr>
        <p:txBody>
          <a:bodyPr>
            <a:normAutofit fontScale="90000"/>
          </a:bodyPr>
          <a:lstStyle/>
          <a:p>
            <a:r>
              <a:rPr lang="fr-FR" sz="2400" dirty="0" smtClean="0">
                <a:latin typeface="+mn-lt"/>
              </a:rPr>
              <a:t>Proposition d’idées et de structuration des traces de l’activité de l’élève</a:t>
            </a:r>
            <a:endParaRPr lang="fr-FR" sz="2400" dirty="0">
              <a:latin typeface="+mn-lt"/>
            </a:endParaRPr>
          </a:p>
        </p:txBody>
      </p:sp>
      <p:sp>
        <p:nvSpPr>
          <p:cNvPr id="20" name="Rectangle à coins arrondis 19"/>
          <p:cNvSpPr/>
          <p:nvPr/>
        </p:nvSpPr>
        <p:spPr>
          <a:xfrm>
            <a:off x="6242519" y="2955864"/>
            <a:ext cx="2160000" cy="840022"/>
          </a:xfrm>
          <a:prstGeom prst="round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b="1" dirty="0" smtClean="0">
                <a:solidFill>
                  <a:schemeClr val="accent3">
                    <a:lumMod val="75000"/>
                  </a:schemeClr>
                </a:solidFill>
              </a:rPr>
              <a:t>Espace de mutualisation entre pairs </a:t>
            </a:r>
            <a:r>
              <a:rPr lang="fr-FR" sz="1200" dirty="0" smtClean="0"/>
              <a:t/>
            </a:r>
            <a:br>
              <a:rPr lang="fr-FR" sz="1200" dirty="0" smtClean="0"/>
            </a:br>
            <a:r>
              <a:rPr lang="fr-FR" sz="1100" dirty="0" smtClean="0">
                <a:solidFill>
                  <a:schemeClr val="tx1">
                    <a:lumMod val="75000"/>
                    <a:lumOff val="25000"/>
                  </a:schemeClr>
                </a:solidFill>
              </a:rPr>
              <a:t>(outils, savoirs, …)</a:t>
            </a:r>
            <a:endParaRPr lang="fr-FR" sz="1100" dirty="0">
              <a:solidFill>
                <a:schemeClr val="tx1">
                  <a:lumMod val="75000"/>
                  <a:lumOff val="25000"/>
                </a:schemeClr>
              </a:solidFill>
            </a:endParaRPr>
          </a:p>
        </p:txBody>
      </p:sp>
      <p:sp>
        <p:nvSpPr>
          <p:cNvPr id="3" name="Rectangle à coins arrondis 2"/>
          <p:cNvSpPr/>
          <p:nvPr/>
        </p:nvSpPr>
        <p:spPr>
          <a:xfrm>
            <a:off x="882098" y="1886059"/>
            <a:ext cx="2160000" cy="504000"/>
          </a:xfrm>
          <a:prstGeom prst="round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accent1"/>
                </a:solidFill>
              </a:rPr>
              <a:t>P</a:t>
            </a:r>
            <a:r>
              <a:rPr lang="fr-FR" sz="1200" b="1" dirty="0" smtClean="0">
                <a:solidFill>
                  <a:schemeClr val="accent1"/>
                </a:solidFill>
              </a:rPr>
              <a:t>résentation personnelle</a:t>
            </a:r>
            <a:endParaRPr lang="fr-FR" sz="1200" b="1" dirty="0">
              <a:solidFill>
                <a:schemeClr val="accent1"/>
              </a:solidFill>
            </a:endParaRPr>
          </a:p>
        </p:txBody>
      </p:sp>
      <p:sp>
        <p:nvSpPr>
          <p:cNvPr id="16" name="Rectangle à coins arrondis 15"/>
          <p:cNvSpPr/>
          <p:nvPr/>
        </p:nvSpPr>
        <p:spPr>
          <a:xfrm>
            <a:off x="3419871" y="1974655"/>
            <a:ext cx="2304256" cy="684000"/>
          </a:xfrm>
          <a:prstGeom prst="roundRect">
            <a:avLst/>
          </a:prstGeom>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solidFill>
                  <a:schemeClr val="accent4"/>
                </a:solidFill>
              </a:rPr>
              <a:t>Organisations d’accueil ou d’immersion </a:t>
            </a:r>
            <a:r>
              <a:rPr lang="fr-FR" sz="1200" dirty="0" smtClean="0"/>
              <a:t>: </a:t>
            </a:r>
            <a:r>
              <a:rPr lang="fr-FR" sz="1100" dirty="0" err="1" smtClean="0">
                <a:solidFill>
                  <a:schemeClr val="tx1">
                    <a:lumMod val="75000"/>
                    <a:lumOff val="25000"/>
                  </a:schemeClr>
                </a:solidFill>
              </a:rPr>
              <a:t>carctéristiques</a:t>
            </a:r>
            <a:r>
              <a:rPr lang="fr-FR" sz="1100" dirty="0" smtClean="0">
                <a:solidFill>
                  <a:schemeClr val="tx1">
                    <a:lumMod val="75000"/>
                    <a:lumOff val="25000"/>
                  </a:schemeClr>
                </a:solidFill>
              </a:rPr>
              <a:t>, activités, …</a:t>
            </a:r>
            <a:endParaRPr lang="fr-FR" sz="1100" dirty="0">
              <a:solidFill>
                <a:schemeClr val="tx1">
                  <a:lumMod val="75000"/>
                  <a:lumOff val="25000"/>
                </a:schemeClr>
              </a:solidFill>
            </a:endParaRPr>
          </a:p>
        </p:txBody>
      </p:sp>
      <p:sp>
        <p:nvSpPr>
          <p:cNvPr id="17" name="Rectangle à coins arrondis 16"/>
          <p:cNvSpPr/>
          <p:nvPr/>
        </p:nvSpPr>
        <p:spPr>
          <a:xfrm>
            <a:off x="3463931" y="2859960"/>
            <a:ext cx="2304000" cy="1666526"/>
          </a:xfrm>
          <a:prstGeom prst="roundRect">
            <a:avLst/>
          </a:prstGeom>
          <a:ln w="28575">
            <a:solidFill>
              <a:srgbClr val="D85A5B"/>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smtClean="0">
                <a:solidFill>
                  <a:schemeClr val="accent4"/>
                </a:solidFill>
              </a:rPr>
              <a:t>Comptes rendus d’activités professionnelles </a:t>
            </a:r>
            <a:r>
              <a:rPr lang="fr-FR" sz="1100" dirty="0" smtClean="0">
                <a:solidFill>
                  <a:schemeClr val="tx1">
                    <a:lumMod val="75000"/>
                    <a:lumOff val="25000"/>
                  </a:schemeClr>
                </a:solidFill>
              </a:rPr>
              <a:t>(compétences et savoirs rencontrés en classe, en PFMP, lors du chef d’œuvre)</a:t>
            </a:r>
          </a:p>
        </p:txBody>
      </p:sp>
      <p:sp>
        <p:nvSpPr>
          <p:cNvPr id="15" name="Rectangle à coins arrondis 14"/>
          <p:cNvSpPr/>
          <p:nvPr/>
        </p:nvSpPr>
        <p:spPr>
          <a:xfrm>
            <a:off x="871070" y="3055262"/>
            <a:ext cx="2160000" cy="504000"/>
          </a:xfrm>
          <a:prstGeom prst="round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solidFill>
                  <a:schemeClr val="accent1"/>
                </a:solidFill>
              </a:rPr>
              <a:t>Compétences </a:t>
            </a:r>
            <a:r>
              <a:rPr lang="fr-FR" sz="1200" b="1" dirty="0">
                <a:solidFill>
                  <a:schemeClr val="accent1"/>
                </a:solidFill>
              </a:rPr>
              <a:t>transversales </a:t>
            </a:r>
            <a:r>
              <a:rPr lang="fr-FR" sz="1100" spc="-40" dirty="0" smtClean="0">
                <a:solidFill>
                  <a:schemeClr val="tx1">
                    <a:lumMod val="75000"/>
                    <a:lumOff val="25000"/>
                  </a:schemeClr>
                </a:solidFill>
              </a:rPr>
              <a:t>(AEFA, …)</a:t>
            </a:r>
            <a:endParaRPr lang="fr-FR" sz="1100" spc="-40" dirty="0">
              <a:solidFill>
                <a:schemeClr val="tx1">
                  <a:lumMod val="75000"/>
                  <a:lumOff val="25000"/>
                </a:schemeClr>
              </a:solidFill>
            </a:endParaRPr>
          </a:p>
        </p:txBody>
      </p:sp>
      <p:sp>
        <p:nvSpPr>
          <p:cNvPr id="24" name="Rectangle à coins arrondis 23"/>
          <p:cNvSpPr/>
          <p:nvPr/>
        </p:nvSpPr>
        <p:spPr>
          <a:xfrm>
            <a:off x="871070" y="2470660"/>
            <a:ext cx="2160000" cy="504000"/>
          </a:xfrm>
          <a:prstGeom prst="round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solidFill>
                  <a:schemeClr val="accent1"/>
                </a:solidFill>
              </a:rPr>
              <a:t>Compétences numériques </a:t>
            </a:r>
          </a:p>
          <a:p>
            <a:pPr algn="ctr"/>
            <a:r>
              <a:rPr lang="fr-FR" sz="1100" dirty="0" smtClean="0">
                <a:solidFill>
                  <a:schemeClr val="tx1">
                    <a:lumMod val="75000"/>
                    <a:lumOff val="25000"/>
                  </a:schemeClr>
                </a:solidFill>
              </a:rPr>
              <a:t>(Avancement sur PIX)</a:t>
            </a:r>
            <a:endParaRPr lang="fr-FR" sz="1100" dirty="0">
              <a:solidFill>
                <a:schemeClr val="tx1">
                  <a:lumMod val="75000"/>
                  <a:lumOff val="25000"/>
                </a:schemeClr>
              </a:solidFill>
            </a:endParaRPr>
          </a:p>
        </p:txBody>
      </p:sp>
      <p:sp>
        <p:nvSpPr>
          <p:cNvPr id="11" name="Rectangle à coins arrondis 10"/>
          <p:cNvSpPr/>
          <p:nvPr/>
        </p:nvSpPr>
        <p:spPr>
          <a:xfrm>
            <a:off x="855487" y="3639864"/>
            <a:ext cx="2175583" cy="1380158"/>
          </a:xfrm>
          <a:prstGeom prst="round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solidFill>
                  <a:schemeClr val="accent1"/>
                </a:solidFill>
              </a:rPr>
              <a:t>Projet professionnel </a:t>
            </a:r>
          </a:p>
          <a:p>
            <a:pPr algn="ctr"/>
            <a:r>
              <a:rPr lang="fr-FR" sz="1100" spc="-30" dirty="0" smtClean="0">
                <a:solidFill>
                  <a:schemeClr val="tx1">
                    <a:lumMod val="75000"/>
                    <a:lumOff val="25000"/>
                  </a:schemeClr>
                </a:solidFill>
              </a:rPr>
              <a:t>(se projeter durant la formation en terme d’insertion professionnelle et/ou poursuite d’études, les formations qui m’intéressent, …) </a:t>
            </a:r>
            <a:endParaRPr lang="fr-FR" sz="1100" spc="-30" dirty="0">
              <a:solidFill>
                <a:schemeClr val="tx1">
                  <a:lumMod val="75000"/>
                  <a:lumOff val="25000"/>
                </a:schemeClr>
              </a:solidFill>
            </a:endParaRPr>
          </a:p>
        </p:txBody>
      </p:sp>
      <p:sp>
        <p:nvSpPr>
          <p:cNvPr id="21" name="Rectangle à coins arrondis 20"/>
          <p:cNvSpPr/>
          <p:nvPr/>
        </p:nvSpPr>
        <p:spPr>
          <a:xfrm>
            <a:off x="6228184" y="1974654"/>
            <a:ext cx="2160000" cy="885305"/>
          </a:xfrm>
          <a:prstGeom prst="round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b="1" dirty="0" smtClean="0">
                <a:solidFill>
                  <a:schemeClr val="accent3">
                    <a:lumMod val="75000"/>
                  </a:schemeClr>
                </a:solidFill>
              </a:rPr>
              <a:t>Tableau de bord </a:t>
            </a:r>
          </a:p>
          <a:p>
            <a:pPr algn="ctr"/>
            <a:r>
              <a:rPr lang="fr-FR" sz="1100" dirty="0" smtClean="0">
                <a:solidFill>
                  <a:schemeClr val="tx1">
                    <a:lumMod val="75000"/>
                    <a:lumOff val="25000"/>
                  </a:schemeClr>
                </a:solidFill>
              </a:rPr>
              <a:t>du suivi des activités réalisées et des compétences travaillées</a:t>
            </a:r>
            <a:endParaRPr lang="fr-FR" sz="1100" dirty="0">
              <a:solidFill>
                <a:schemeClr val="tx1">
                  <a:lumMod val="75000"/>
                  <a:lumOff val="25000"/>
                </a:schemeClr>
              </a:solidFill>
            </a:endParaRPr>
          </a:p>
        </p:txBody>
      </p:sp>
      <p:pic>
        <p:nvPicPr>
          <p:cNvPr id="23" name="Image 22"/>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617881" y="1223888"/>
            <a:ext cx="650794" cy="621870"/>
          </a:xfrm>
          <a:prstGeom prst="rect">
            <a:avLst/>
          </a:prstGeom>
        </p:spPr>
      </p:pic>
      <p:pic>
        <p:nvPicPr>
          <p:cNvPr id="13" name="Image 12"/>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231593" y="1229928"/>
            <a:ext cx="668773" cy="668773"/>
          </a:xfrm>
          <a:prstGeom prst="rect">
            <a:avLst/>
          </a:prstGeom>
        </p:spPr>
      </p:pic>
      <p:pic>
        <p:nvPicPr>
          <p:cNvPr id="14" name="Image 13"/>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56721" y="1223888"/>
            <a:ext cx="724383" cy="724383"/>
          </a:xfrm>
          <a:prstGeom prst="rect">
            <a:avLst/>
          </a:prstGeom>
        </p:spPr>
      </p:pic>
      <p:sp>
        <p:nvSpPr>
          <p:cNvPr id="19" name="Espace réservé du texte 6"/>
          <p:cNvSpPr>
            <a:spLocks noGrp="1"/>
          </p:cNvSpPr>
          <p:nvPr>
            <p:ph type="body" sz="quarter" idx="13"/>
          </p:nvPr>
        </p:nvSpPr>
        <p:spPr>
          <a:xfrm>
            <a:off x="3312000" y="180000"/>
            <a:ext cx="5472000" cy="360000"/>
          </a:xfrm>
        </p:spPr>
        <p:txBody>
          <a:bodyPr/>
          <a:lstStyle/>
          <a:p>
            <a:pPr marL="0" indent="0">
              <a:buNone/>
            </a:pPr>
            <a:r>
              <a:rPr lang="fr-FR" sz="800" dirty="0"/>
              <a:t>2- les usages pédagogiques du répertoire des travaux effectués pendant la formation</a:t>
            </a:r>
          </a:p>
          <a:p>
            <a:endParaRPr lang="fr-FR" sz="800" dirty="0"/>
          </a:p>
        </p:txBody>
      </p:sp>
      <p:pic>
        <p:nvPicPr>
          <p:cNvPr id="22" name="Image 21"/>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23664" y="63635"/>
            <a:ext cx="329434" cy="329434"/>
          </a:xfrm>
          <a:prstGeom prst="rect">
            <a:avLst/>
          </a:prstGeom>
        </p:spPr>
      </p:pic>
    </p:spTree>
    <p:extLst>
      <p:ext uri="{BB962C8B-B14F-4D97-AF65-F5344CB8AC3E}">
        <p14:creationId xmlns:p14="http://schemas.microsoft.com/office/powerpoint/2010/main" val="833359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39952" y="3219822"/>
            <a:ext cx="1434859" cy="1434859"/>
          </a:xfrm>
          <a:prstGeom prst="rect">
            <a:avLst/>
          </a:prstGeom>
        </p:spPr>
      </p:pic>
      <p:sp>
        <p:nvSpPr>
          <p:cNvPr id="6" name="Titre 5"/>
          <p:cNvSpPr>
            <a:spLocks noGrp="1"/>
          </p:cNvSpPr>
          <p:nvPr>
            <p:ph type="title"/>
          </p:nvPr>
        </p:nvSpPr>
        <p:spPr/>
        <p:txBody>
          <a:bodyPr/>
          <a:lstStyle/>
          <a:p>
            <a:endParaRPr lang="fr-FR"/>
          </a:p>
        </p:txBody>
      </p:sp>
      <p:sp>
        <p:nvSpPr>
          <p:cNvPr id="7" name="Espace réservé du texte 6"/>
          <p:cNvSpPr>
            <a:spLocks noGrp="1"/>
          </p:cNvSpPr>
          <p:nvPr>
            <p:ph type="body" sz="quarter" idx="13"/>
          </p:nvPr>
        </p:nvSpPr>
        <p:spPr/>
        <p:txBody>
          <a:bodyPr/>
          <a:lstStyle/>
          <a:p>
            <a:r>
              <a:rPr lang="fr-FR" dirty="0" smtClean="0"/>
              <a:t>3- Des outils numériques de portfolio</a:t>
            </a:r>
            <a:endParaRPr lang="fr-FR" dirty="0"/>
          </a:p>
        </p:txBody>
      </p:sp>
    </p:spTree>
    <p:extLst>
      <p:ext uri="{BB962C8B-B14F-4D97-AF65-F5344CB8AC3E}">
        <p14:creationId xmlns:p14="http://schemas.microsoft.com/office/powerpoint/2010/main" val="3928437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326441" y="722160"/>
            <a:ext cx="8424000" cy="375606"/>
          </a:xfrm>
        </p:spPr>
        <p:txBody>
          <a:bodyPr/>
          <a:lstStyle/>
          <a:p>
            <a:r>
              <a:rPr lang="fr-FR" dirty="0" smtClean="0"/>
              <a:t>Des outils numériques de portfolio dans les nuages</a:t>
            </a:r>
            <a:endParaRPr lang="fr-FR" dirty="0"/>
          </a:p>
        </p:txBody>
      </p:sp>
      <p:sp>
        <p:nvSpPr>
          <p:cNvPr id="2" name="Espace réservé du texte 1"/>
          <p:cNvSpPr>
            <a:spLocks noGrp="1"/>
          </p:cNvSpPr>
          <p:nvPr>
            <p:ph type="body" sz="quarter" idx="13"/>
          </p:nvPr>
        </p:nvSpPr>
        <p:spPr/>
        <p:txBody>
          <a:bodyPr/>
          <a:lstStyle/>
          <a:p>
            <a:pPr marL="0" indent="0">
              <a:buNone/>
            </a:pPr>
            <a:r>
              <a:rPr lang="fr-FR" dirty="0" smtClean="0"/>
              <a:t>3- </a:t>
            </a:r>
            <a:r>
              <a:rPr lang="fr-FR" sz="800" dirty="0"/>
              <a:t>Des outils numériques de portfolio</a:t>
            </a:r>
            <a:endParaRPr lang="fr-FR" dirty="0"/>
          </a:p>
        </p:txBody>
      </p:sp>
      <p:sp>
        <p:nvSpPr>
          <p:cNvPr id="14" name="Rectangle à coins arrondis 13"/>
          <p:cNvSpPr/>
          <p:nvPr/>
        </p:nvSpPr>
        <p:spPr>
          <a:xfrm>
            <a:off x="326441" y="1221034"/>
            <a:ext cx="8532000" cy="2301003"/>
          </a:xfrm>
          <a:prstGeom prst="round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lIns="0" tIns="0" rIns="0" bIns="0" rtlCol="0" anchor="t" anchorCtr="0"/>
          <a:lstStyle/>
          <a:p>
            <a:pPr algn="ctr"/>
            <a:r>
              <a:rPr lang="fr-FR" sz="2000" b="1" dirty="0" smtClean="0">
                <a:solidFill>
                  <a:schemeClr val="tx1">
                    <a:lumMod val="75000"/>
                    <a:lumOff val="25000"/>
                  </a:schemeClr>
                </a:solidFill>
              </a:rPr>
              <a:t>Outils développés par des éditeurs de site web et blogues libres</a:t>
            </a:r>
          </a:p>
          <a:p>
            <a:pPr algn="ctr"/>
            <a:r>
              <a:rPr lang="fr-FR" sz="1200" b="1" dirty="0" smtClean="0">
                <a:solidFill>
                  <a:schemeClr val="tx1">
                    <a:lumMod val="75000"/>
                    <a:lumOff val="25000"/>
                  </a:schemeClr>
                </a:solidFill>
              </a:rPr>
              <a:t>(liste non exhaustive)</a:t>
            </a:r>
          </a:p>
          <a:p>
            <a:pPr algn="ctr"/>
            <a:endParaRPr lang="fr-FR" sz="1200" b="1" dirty="0" smtClean="0">
              <a:solidFill>
                <a:schemeClr val="tx1">
                  <a:lumMod val="75000"/>
                  <a:lumOff val="25000"/>
                </a:schemeClr>
              </a:solidFill>
            </a:endParaRPr>
          </a:p>
          <a:p>
            <a:pPr algn="ctr"/>
            <a:r>
              <a:rPr lang="fr-FR" sz="1600" b="1" dirty="0" smtClean="0">
                <a:solidFill>
                  <a:schemeClr val="accent4"/>
                </a:solidFill>
              </a:rPr>
              <a:t>Organisation du contenu à construire par l’auteur du portfolio</a:t>
            </a:r>
            <a:endParaRPr lang="fr-FR" sz="1600" b="1" dirty="0">
              <a:solidFill>
                <a:schemeClr val="accent4"/>
              </a:solidFill>
            </a:endParaRPr>
          </a:p>
        </p:txBody>
      </p:sp>
      <p:sp>
        <p:nvSpPr>
          <p:cNvPr id="15" name="Rectangle à coins arrondis 14"/>
          <p:cNvSpPr/>
          <p:nvPr/>
        </p:nvSpPr>
        <p:spPr>
          <a:xfrm>
            <a:off x="326441" y="3677505"/>
            <a:ext cx="8532000" cy="1058728"/>
          </a:xfrm>
          <a:prstGeom prst="round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lIns="0" tIns="0" rIns="0" bIns="0" rtlCol="0" anchor="t" anchorCtr="0"/>
          <a:lstStyle/>
          <a:p>
            <a:r>
              <a:rPr lang="fr-FR" b="1" dirty="0" smtClean="0">
                <a:solidFill>
                  <a:schemeClr val="tx1">
                    <a:lumMod val="75000"/>
                    <a:lumOff val="25000"/>
                  </a:schemeClr>
                </a:solidFill>
              </a:rPr>
              <a:t>  </a:t>
            </a:r>
            <a:r>
              <a:rPr lang="fr-FR" sz="2000" b="1" dirty="0" smtClean="0">
                <a:solidFill>
                  <a:schemeClr val="tx1">
                    <a:lumMod val="75000"/>
                    <a:lumOff val="25000"/>
                  </a:schemeClr>
                </a:solidFill>
              </a:rPr>
              <a:t>Outil développé par un opérateur du MEN</a:t>
            </a:r>
          </a:p>
          <a:p>
            <a:endParaRPr lang="fr-FR" sz="1200" b="1" dirty="0" smtClean="0">
              <a:solidFill>
                <a:srgbClr val="D85A5B"/>
              </a:solidFill>
            </a:endParaRPr>
          </a:p>
          <a:p>
            <a:r>
              <a:rPr lang="fr-FR" sz="1400" b="1" dirty="0" smtClean="0">
                <a:solidFill>
                  <a:schemeClr val="accent4"/>
                </a:solidFill>
              </a:rPr>
              <a:t>   </a:t>
            </a:r>
            <a:r>
              <a:rPr lang="fr-FR" sz="1600" b="1" dirty="0" smtClean="0">
                <a:solidFill>
                  <a:schemeClr val="accent4"/>
                </a:solidFill>
              </a:rPr>
              <a:t>Organisation du contenu guidé pour l’auteur du portfolio</a:t>
            </a:r>
            <a:endParaRPr lang="fr-FR" sz="1600" b="1" dirty="0">
              <a:solidFill>
                <a:schemeClr val="accent4"/>
              </a:solidFill>
            </a:endParaRPr>
          </a:p>
        </p:txBody>
      </p:sp>
      <p:grpSp>
        <p:nvGrpSpPr>
          <p:cNvPr id="5" name="Groupe 4"/>
          <p:cNvGrpSpPr/>
          <p:nvPr/>
        </p:nvGrpSpPr>
        <p:grpSpPr>
          <a:xfrm>
            <a:off x="827584" y="2513636"/>
            <a:ext cx="7695919" cy="713878"/>
            <a:chOff x="395536" y="2796377"/>
            <a:chExt cx="7695919" cy="713878"/>
          </a:xfrm>
        </p:grpSpPr>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231" y="2840384"/>
              <a:ext cx="1634450" cy="625864"/>
            </a:xfrm>
            <a:prstGeom prst="rect">
              <a:avLst/>
            </a:prstGeom>
          </p:spPr>
        </p:pic>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l="13507" r="14394"/>
            <a:stretch/>
          </p:blipFill>
          <p:spPr>
            <a:xfrm>
              <a:off x="5731148" y="2802911"/>
              <a:ext cx="839231" cy="700810"/>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293" y="2935491"/>
              <a:ext cx="1120243" cy="435650"/>
            </a:xfrm>
            <a:prstGeom prst="rect">
              <a:avLst/>
            </a:prstGeom>
          </p:spPr>
        </p:pic>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1990" y="2796377"/>
              <a:ext cx="1149465" cy="713878"/>
            </a:xfrm>
            <a:prstGeom prst="rect">
              <a:avLst/>
            </a:prstGeom>
          </p:spPr>
        </p:pic>
        <p:pic>
          <p:nvPicPr>
            <p:cNvPr id="20" name="Imag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2942874"/>
              <a:ext cx="1466083" cy="420885"/>
            </a:xfrm>
            <a:prstGeom prst="rect">
              <a:avLst/>
            </a:prstGeom>
          </p:spPr>
        </p:pic>
      </p:grpSp>
      <p:grpSp>
        <p:nvGrpSpPr>
          <p:cNvPr id="7" name="Groupe 6"/>
          <p:cNvGrpSpPr/>
          <p:nvPr/>
        </p:nvGrpSpPr>
        <p:grpSpPr>
          <a:xfrm>
            <a:off x="6203357" y="3844004"/>
            <a:ext cx="2568267" cy="718134"/>
            <a:chOff x="6053170" y="3795540"/>
            <a:chExt cx="2568267" cy="718134"/>
          </a:xfrm>
        </p:grpSpPr>
        <p:pic>
          <p:nvPicPr>
            <p:cNvPr id="4" name="Imag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53170" y="3795540"/>
              <a:ext cx="834094" cy="347539"/>
            </a:xfrm>
            <a:prstGeom prst="rect">
              <a:avLst/>
            </a:prstGeom>
          </p:spPr>
        </p:pic>
        <p:pic>
          <p:nvPicPr>
            <p:cNvPr id="3" name="Image 2"/>
            <p:cNvPicPr/>
            <p:nvPr/>
          </p:nvPicPr>
          <p:blipFill rotWithShape="1">
            <a:blip r:embed="rId9" cstate="hqprint">
              <a:extLst>
                <a:ext uri="{28A0092B-C50C-407E-A947-70E740481C1C}">
                  <a14:useLocalDpi xmlns:a14="http://schemas.microsoft.com/office/drawing/2010/main"/>
                </a:ext>
              </a:extLst>
            </a:blip>
            <a:srcRect/>
            <a:stretch/>
          </p:blipFill>
          <p:spPr bwMode="auto">
            <a:xfrm>
              <a:off x="7002427" y="3795540"/>
              <a:ext cx="1619010" cy="664273"/>
            </a:xfrm>
            <a:prstGeom prst="rect">
              <a:avLst/>
            </a:prstGeom>
            <a:ln>
              <a:noFill/>
            </a:ln>
            <a:extLst>
              <a:ext uri="{53640926-AAD7-44D8-BBD7-CCE9431645EC}">
                <a14:shadowObscured xmlns:a14="http://schemas.microsoft.com/office/drawing/2010/main"/>
              </a:ext>
            </a:extLst>
          </p:spPr>
        </p:pic>
        <p:sp>
          <p:nvSpPr>
            <p:cNvPr id="6" name="ZoneTexte 5"/>
            <p:cNvSpPr txBox="1"/>
            <p:nvPr/>
          </p:nvSpPr>
          <p:spPr>
            <a:xfrm>
              <a:off x="7722507" y="4175120"/>
              <a:ext cx="898930" cy="338554"/>
            </a:xfrm>
            <a:prstGeom prst="rect">
              <a:avLst/>
            </a:prstGeom>
            <a:noFill/>
          </p:spPr>
          <p:txBody>
            <a:bodyPr wrap="square" rtlCol="0">
              <a:spAutoFit/>
            </a:bodyPr>
            <a:lstStyle/>
            <a:p>
              <a:r>
                <a:rPr lang="fr-FR" sz="1600" b="1" dirty="0" err="1" smtClean="0">
                  <a:solidFill>
                    <a:schemeClr val="bg1"/>
                  </a:solidFill>
                </a:rPr>
                <a:t>AGOrA</a:t>
              </a:r>
              <a:endParaRPr lang="fr-FR" sz="1600" b="1" dirty="0">
                <a:solidFill>
                  <a:schemeClr val="bg1"/>
                </a:solidFill>
              </a:endParaRPr>
            </a:p>
          </p:txBody>
        </p:sp>
      </p:grpSp>
      <p:pic>
        <p:nvPicPr>
          <p:cNvPr id="21" name="Image 20"/>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57074" y="80352"/>
            <a:ext cx="279648" cy="279648"/>
          </a:xfrm>
          <a:prstGeom prst="rect">
            <a:avLst/>
          </a:prstGeom>
        </p:spPr>
      </p:pic>
    </p:spTree>
    <p:extLst>
      <p:ext uri="{BB962C8B-B14F-4D97-AF65-F5344CB8AC3E}">
        <p14:creationId xmlns:p14="http://schemas.microsoft.com/office/powerpoint/2010/main" val="422360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21938" y="1121844"/>
            <a:ext cx="8113463" cy="339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1">
                    <a:lumMod val="75000"/>
                    <a:lumOff val="25000"/>
                  </a:schemeClr>
                </a:solidFill>
              </a:rPr>
              <a:t>Le processus de Lisbonne : focus, </a:t>
            </a:r>
            <a:r>
              <a:rPr lang="fr-FR" sz="1200" dirty="0">
                <a:solidFill>
                  <a:schemeClr val="tx1">
                    <a:lumMod val="75000"/>
                    <a:lumOff val="25000"/>
                  </a:schemeClr>
                </a:solidFill>
                <a:hlinkClick r:id="rId3"/>
              </a:rPr>
              <a:t>https://</a:t>
            </a:r>
            <a:r>
              <a:rPr lang="fr-FR" sz="1200" dirty="0" smtClean="0">
                <a:solidFill>
                  <a:schemeClr val="tx1">
                    <a:lumMod val="75000"/>
                    <a:lumOff val="25000"/>
                  </a:schemeClr>
                </a:solidFill>
                <a:hlinkClick r:id="rId3"/>
              </a:rPr>
              <a:t>www.europarl.europa.eu/summits/lis1_fr.htm</a:t>
            </a:r>
            <a:endParaRPr lang="fr-FR" sz="1200" dirty="0" smtClean="0">
              <a:solidFill>
                <a:schemeClr val="tx1">
                  <a:lumMod val="75000"/>
                  <a:lumOff val="25000"/>
                </a:schemeClr>
              </a:solidFill>
            </a:endParaRPr>
          </a:p>
          <a:p>
            <a:r>
              <a:rPr lang="fr-FR" sz="1200" b="1" dirty="0">
                <a:solidFill>
                  <a:schemeClr val="tx1">
                    <a:lumMod val="75000"/>
                    <a:lumOff val="25000"/>
                  </a:schemeClr>
                </a:solidFill>
              </a:rPr>
              <a:t>Recommandation du Parlement européen et du Conseil du 18 juin 2009 relative à l'établissement d'un cadre européen de référence pour l'assurance de la qualité dans l'enseignement et la formation </a:t>
            </a:r>
            <a:r>
              <a:rPr lang="fr-FR" sz="1200" b="1" dirty="0" smtClean="0">
                <a:solidFill>
                  <a:schemeClr val="tx1">
                    <a:lumMod val="75000"/>
                    <a:lumOff val="25000"/>
                  </a:schemeClr>
                </a:solidFill>
              </a:rPr>
              <a:t>professionnels</a:t>
            </a:r>
            <a:r>
              <a:rPr lang="fr-FR" sz="1200" dirty="0" smtClean="0">
                <a:solidFill>
                  <a:schemeClr val="tx1">
                    <a:lumMod val="75000"/>
                    <a:lumOff val="25000"/>
                  </a:schemeClr>
                </a:solidFill>
              </a:rPr>
              <a:t>, </a:t>
            </a:r>
            <a:r>
              <a:rPr lang="fr-FR" sz="1200" dirty="0" smtClean="0">
                <a:solidFill>
                  <a:schemeClr val="tx1">
                    <a:lumMod val="75000"/>
                    <a:lumOff val="25000"/>
                  </a:schemeClr>
                </a:solidFill>
                <a:hlinkClick r:id="rId4"/>
              </a:rPr>
              <a:t>Journal officiel de l’union européenne du 8/7/2009 C155/1</a:t>
            </a:r>
            <a:endParaRPr lang="fr-FR" sz="1200" dirty="0">
              <a:solidFill>
                <a:schemeClr val="tx1">
                  <a:lumMod val="75000"/>
                  <a:lumOff val="25000"/>
                </a:schemeClr>
              </a:solidFill>
            </a:endParaRPr>
          </a:p>
          <a:p>
            <a:r>
              <a:rPr lang="fr-FR" sz="1200" b="1" dirty="0">
                <a:solidFill>
                  <a:schemeClr val="tx1">
                    <a:lumMod val="75000"/>
                    <a:lumOff val="25000"/>
                  </a:schemeClr>
                </a:solidFill>
              </a:rPr>
              <a:t>Recommandation concernant le cadre européen des certifications de l’apprentissage tout au long de la vie</a:t>
            </a:r>
            <a:r>
              <a:rPr lang="fr-FR" sz="1200" dirty="0">
                <a:solidFill>
                  <a:schemeClr val="tx1">
                    <a:lumMod val="75000"/>
                    <a:lumOff val="25000"/>
                  </a:schemeClr>
                </a:solidFill>
              </a:rPr>
              <a:t>, </a:t>
            </a:r>
            <a:r>
              <a:rPr lang="fr-FR" sz="1200" dirty="0">
                <a:solidFill>
                  <a:schemeClr val="tx1">
                    <a:lumMod val="75000"/>
                    <a:lumOff val="25000"/>
                  </a:schemeClr>
                </a:solidFill>
                <a:hlinkClick r:id="rId5"/>
              </a:rPr>
              <a:t>Journal officiel de l’union européenne </a:t>
            </a:r>
            <a:r>
              <a:rPr lang="fr-FR" sz="1200" dirty="0">
                <a:solidFill>
                  <a:schemeClr val="tx1">
                    <a:lumMod val="75000"/>
                    <a:lumOff val="25000"/>
                  </a:schemeClr>
                </a:solidFill>
              </a:rPr>
              <a:t> pages 15 à 19</a:t>
            </a:r>
          </a:p>
          <a:p>
            <a:r>
              <a:rPr lang="fr-FR" sz="1200" b="1" dirty="0" smtClean="0">
                <a:solidFill>
                  <a:schemeClr val="tx1">
                    <a:lumMod val="75000"/>
                    <a:lumOff val="25000"/>
                  </a:schemeClr>
                </a:solidFill>
              </a:rPr>
              <a:t>Les portfolios : vers une évaluation plus intégrée et plus cohérente avec la notion complexe de compétence</a:t>
            </a:r>
            <a:r>
              <a:rPr lang="fr-FR" sz="1200" dirty="0" smtClean="0">
                <a:solidFill>
                  <a:schemeClr val="tx1">
                    <a:lumMod val="75000"/>
                    <a:lumOff val="25000"/>
                  </a:schemeClr>
                </a:solidFill>
              </a:rPr>
              <a:t>, Marianne </a:t>
            </a:r>
            <a:r>
              <a:rPr lang="fr-FR" sz="1200" dirty="0" err="1" smtClean="0">
                <a:solidFill>
                  <a:schemeClr val="tx1">
                    <a:lumMod val="75000"/>
                    <a:lumOff val="25000"/>
                  </a:schemeClr>
                </a:solidFill>
              </a:rPr>
              <a:t>Poumay</a:t>
            </a:r>
            <a:r>
              <a:rPr lang="fr-FR" sz="1200" dirty="0" smtClean="0">
                <a:solidFill>
                  <a:schemeClr val="tx1">
                    <a:lumMod val="75000"/>
                    <a:lumOff val="25000"/>
                  </a:schemeClr>
                </a:solidFill>
              </a:rPr>
              <a:t> et Christelle Maillart (</a:t>
            </a:r>
            <a:r>
              <a:rPr lang="fr-FR" sz="1200" dirty="0">
                <a:solidFill>
                  <a:schemeClr val="tx1">
                    <a:lumMod val="75000"/>
                    <a:lumOff val="25000"/>
                  </a:schemeClr>
                </a:solidFill>
              </a:rPr>
              <a:t>2014) </a:t>
            </a:r>
            <a:r>
              <a:rPr lang="fr-FR" sz="1200" dirty="0">
                <a:solidFill>
                  <a:schemeClr val="tx1">
                    <a:lumMod val="75000"/>
                    <a:lumOff val="25000"/>
                  </a:schemeClr>
                </a:solidFill>
                <a:hlinkClick r:id="rId6"/>
              </a:rPr>
              <a:t>https://</a:t>
            </a:r>
            <a:r>
              <a:rPr lang="fr-FR" sz="1200" dirty="0" smtClean="0">
                <a:solidFill>
                  <a:schemeClr val="tx1">
                    <a:lumMod val="75000"/>
                    <a:lumOff val="25000"/>
                  </a:schemeClr>
                </a:solidFill>
                <a:hlinkClick r:id="rId6"/>
              </a:rPr>
              <a:t>orbi.uliege.be/handle/2268/169667</a:t>
            </a:r>
            <a:r>
              <a:rPr lang="fr-FR" sz="1200" dirty="0" smtClean="0">
                <a:solidFill>
                  <a:schemeClr val="tx1">
                    <a:lumMod val="75000"/>
                    <a:lumOff val="25000"/>
                  </a:schemeClr>
                </a:solidFill>
              </a:rPr>
              <a:t> </a:t>
            </a:r>
          </a:p>
          <a:p>
            <a:r>
              <a:rPr lang="fr-FR" sz="1200" b="1" dirty="0" smtClean="0">
                <a:solidFill>
                  <a:schemeClr val="tx1">
                    <a:lumMod val="75000"/>
                    <a:lumOff val="25000"/>
                  </a:schemeClr>
                </a:solidFill>
              </a:rPr>
              <a:t>Conférence </a:t>
            </a:r>
            <a:r>
              <a:rPr lang="fr-FR" sz="1200" b="1" dirty="0">
                <a:solidFill>
                  <a:schemeClr val="tx1">
                    <a:lumMod val="75000"/>
                    <a:lumOff val="25000"/>
                  </a:schemeClr>
                </a:solidFill>
              </a:rPr>
              <a:t>sur l'évaluation des acquis d'apprentissage </a:t>
            </a:r>
            <a:r>
              <a:rPr lang="fr-FR" sz="1200" dirty="0">
                <a:solidFill>
                  <a:schemeClr val="tx1">
                    <a:lumMod val="75000"/>
                    <a:lumOff val="25000"/>
                  </a:schemeClr>
                </a:solidFill>
              </a:rPr>
              <a:t>par le Pr. Marianne </a:t>
            </a:r>
            <a:r>
              <a:rPr lang="fr-FR" sz="1200" dirty="0" err="1" smtClean="0">
                <a:solidFill>
                  <a:schemeClr val="tx1">
                    <a:lumMod val="75000"/>
                    <a:lumOff val="25000"/>
                  </a:schemeClr>
                </a:solidFill>
              </a:rPr>
              <a:t>Poumay</a:t>
            </a:r>
            <a:r>
              <a:rPr lang="fr-FR" sz="1200" dirty="0" smtClean="0">
                <a:solidFill>
                  <a:schemeClr val="tx1">
                    <a:lumMod val="75000"/>
                    <a:lumOff val="25000"/>
                  </a:schemeClr>
                </a:solidFill>
              </a:rPr>
              <a:t> </a:t>
            </a:r>
            <a:r>
              <a:rPr lang="fr-FR" sz="1200" dirty="0">
                <a:solidFill>
                  <a:schemeClr val="tx1">
                    <a:lumMod val="75000"/>
                    <a:lumOff val="25000"/>
                  </a:schemeClr>
                </a:solidFill>
                <a:hlinkClick r:id="rId7"/>
              </a:rPr>
              <a:t>https://</a:t>
            </a:r>
            <a:r>
              <a:rPr lang="fr-FR" sz="1200" dirty="0" smtClean="0">
                <a:solidFill>
                  <a:schemeClr val="tx1">
                    <a:lumMod val="75000"/>
                    <a:lumOff val="25000"/>
                  </a:schemeClr>
                </a:solidFill>
                <a:hlinkClick r:id="rId7"/>
              </a:rPr>
              <a:t>www.youtube.com/watch?v=26_acybKto8</a:t>
            </a:r>
            <a:endParaRPr lang="fr-FR" sz="1200" dirty="0" smtClean="0">
              <a:solidFill>
                <a:schemeClr val="tx1">
                  <a:lumMod val="75000"/>
                  <a:lumOff val="25000"/>
                </a:schemeClr>
              </a:solidFill>
            </a:endParaRPr>
          </a:p>
          <a:p>
            <a:r>
              <a:rPr lang="fr-FR" sz="1200" b="1" dirty="0" smtClean="0">
                <a:solidFill>
                  <a:schemeClr val="tx1">
                    <a:lumMod val="75000"/>
                    <a:lumOff val="25000"/>
                  </a:schemeClr>
                </a:solidFill>
              </a:rPr>
              <a:t>Différents </a:t>
            </a:r>
            <a:r>
              <a:rPr lang="fr-FR" sz="1200" b="1" dirty="0">
                <a:solidFill>
                  <a:schemeClr val="tx1">
                    <a:lumMod val="75000"/>
                    <a:lumOff val="25000"/>
                  </a:schemeClr>
                </a:solidFill>
              </a:rPr>
              <a:t>types de Classes inversées pour varier les </a:t>
            </a:r>
            <a:r>
              <a:rPr lang="fr-FR" sz="1200" b="1" dirty="0" smtClean="0">
                <a:solidFill>
                  <a:schemeClr val="tx1">
                    <a:lumMod val="75000"/>
                    <a:lumOff val="25000"/>
                  </a:schemeClr>
                </a:solidFill>
              </a:rPr>
              <a:t>apprentissages, </a:t>
            </a:r>
            <a:r>
              <a:rPr lang="fr-FR" sz="1200" dirty="0" smtClean="0">
                <a:solidFill>
                  <a:schemeClr val="tx1">
                    <a:lumMod val="75000"/>
                    <a:lumOff val="25000"/>
                  </a:schemeClr>
                </a:solidFill>
              </a:rPr>
              <a:t>Conférence de Marcel Lebrun</a:t>
            </a:r>
            <a:r>
              <a:rPr lang="fr-FR" sz="1200" dirty="0" smtClean="0">
                <a:solidFill>
                  <a:schemeClr val="tx1">
                    <a:lumMod val="75000"/>
                    <a:lumOff val="25000"/>
                  </a:schemeClr>
                </a:solidFill>
                <a:hlinkClick r:id="rId8"/>
              </a:rPr>
              <a:t> https</a:t>
            </a:r>
            <a:r>
              <a:rPr lang="fr-FR" sz="1200" dirty="0">
                <a:solidFill>
                  <a:schemeClr val="tx1">
                    <a:lumMod val="75000"/>
                    <a:lumOff val="25000"/>
                  </a:schemeClr>
                </a:solidFill>
                <a:hlinkClick r:id="rId8"/>
              </a:rPr>
              <a:t>://</a:t>
            </a:r>
            <a:r>
              <a:rPr lang="fr-FR" sz="1200" dirty="0" smtClean="0">
                <a:solidFill>
                  <a:schemeClr val="tx1">
                    <a:lumMod val="75000"/>
                    <a:lumOff val="25000"/>
                  </a:schemeClr>
                </a:solidFill>
                <a:hlinkClick r:id="rId8"/>
              </a:rPr>
              <a:t>www.youtube.com/watch?v=U8J24T-eY0U</a:t>
            </a:r>
            <a:r>
              <a:rPr lang="fr-FR" sz="1200" dirty="0" smtClean="0">
                <a:solidFill>
                  <a:schemeClr val="tx1">
                    <a:lumMod val="75000"/>
                    <a:lumOff val="25000"/>
                  </a:schemeClr>
                </a:solidFill>
              </a:rPr>
              <a:t> </a:t>
            </a:r>
            <a:endParaRPr lang="fr-FR" sz="1200" dirty="0">
              <a:solidFill>
                <a:schemeClr val="tx1">
                  <a:lumMod val="75000"/>
                  <a:lumOff val="25000"/>
                </a:schemeClr>
              </a:solidFill>
            </a:endParaRPr>
          </a:p>
          <a:p>
            <a:r>
              <a:rPr lang="fr-FR" sz="1200" b="1" dirty="0" smtClean="0">
                <a:solidFill>
                  <a:schemeClr val="tx1">
                    <a:lumMod val="75000"/>
                    <a:lumOff val="25000"/>
                  </a:schemeClr>
                </a:solidFill>
              </a:rPr>
              <a:t>Évaluer des compétences</a:t>
            </a:r>
            <a:r>
              <a:rPr lang="fr-FR" sz="1200" dirty="0" smtClean="0">
                <a:solidFill>
                  <a:schemeClr val="tx1">
                    <a:lumMod val="75000"/>
                    <a:lumOff val="25000"/>
                  </a:schemeClr>
                </a:solidFill>
              </a:rPr>
              <a:t>, </a:t>
            </a:r>
            <a:r>
              <a:rPr lang="fr-FR" sz="1200" dirty="0">
                <a:solidFill>
                  <a:schemeClr val="tx1">
                    <a:lumMod val="75000"/>
                    <a:lumOff val="25000"/>
                  </a:schemeClr>
                </a:solidFill>
              </a:rPr>
              <a:t>Philippe Perrenoud, </a:t>
            </a:r>
            <a:r>
              <a:rPr lang="fr-FR" sz="1200" dirty="0">
                <a:solidFill>
                  <a:schemeClr val="tx1">
                    <a:lumMod val="75000"/>
                    <a:lumOff val="25000"/>
                  </a:schemeClr>
                </a:solidFill>
                <a:hlinkClick r:id="rId9"/>
              </a:rPr>
              <a:t>https://</a:t>
            </a:r>
            <a:r>
              <a:rPr lang="fr-FR" sz="1200" dirty="0" smtClean="0">
                <a:solidFill>
                  <a:schemeClr val="tx1">
                    <a:lumMod val="75000"/>
                    <a:lumOff val="25000"/>
                  </a:schemeClr>
                </a:solidFill>
                <a:hlinkClick r:id="rId9"/>
              </a:rPr>
              <a:t>www.unige.ch/fapse/SSE/teachers/perrenoud/php_main/php_2004/2004_01.html</a:t>
            </a:r>
            <a:r>
              <a:rPr lang="fr-FR" sz="1200" dirty="0" smtClean="0">
                <a:solidFill>
                  <a:schemeClr val="tx1">
                    <a:lumMod val="75000"/>
                    <a:lumOff val="25000"/>
                  </a:schemeClr>
                </a:solidFill>
              </a:rPr>
              <a:t> </a:t>
            </a:r>
          </a:p>
          <a:p>
            <a:pPr lvl="0"/>
            <a:r>
              <a:rPr lang="fr-FR" sz="1200" b="1" dirty="0">
                <a:solidFill>
                  <a:schemeClr val="tx1">
                    <a:lumMod val="75000"/>
                    <a:lumOff val="25000"/>
                  </a:schemeClr>
                </a:solidFill>
              </a:rPr>
              <a:t>L</a:t>
            </a:r>
            <a:r>
              <a:rPr lang="fr-FR" sz="1200" b="1" dirty="0" smtClean="0">
                <a:solidFill>
                  <a:schemeClr val="tx1">
                    <a:lumMod val="75000"/>
                    <a:lumOff val="25000"/>
                  </a:schemeClr>
                </a:solidFill>
              </a:rPr>
              <a:t>’entretien d’explicitation</a:t>
            </a:r>
            <a:r>
              <a:rPr lang="fr-FR" sz="1200" dirty="0" smtClean="0">
                <a:solidFill>
                  <a:schemeClr val="tx1">
                    <a:lumMod val="75000"/>
                    <a:lumOff val="25000"/>
                  </a:schemeClr>
                </a:solidFill>
              </a:rPr>
              <a:t>, P</a:t>
            </a:r>
            <a:r>
              <a:rPr lang="fr-FR" sz="1200" dirty="0">
                <a:solidFill>
                  <a:schemeClr val="tx1">
                    <a:lumMod val="75000"/>
                    <a:lumOff val="25000"/>
                  </a:schemeClr>
                </a:solidFill>
              </a:rPr>
              <a:t>. </a:t>
            </a:r>
            <a:r>
              <a:rPr lang="fr-FR" sz="1200" dirty="0" err="1">
                <a:solidFill>
                  <a:schemeClr val="tx1">
                    <a:lumMod val="75000"/>
                    <a:lumOff val="25000"/>
                  </a:schemeClr>
                </a:solidFill>
              </a:rPr>
              <a:t>Vermersch</a:t>
            </a:r>
            <a:r>
              <a:rPr lang="fr-FR" sz="1200" dirty="0">
                <a:solidFill>
                  <a:schemeClr val="tx1">
                    <a:lumMod val="75000"/>
                    <a:lumOff val="25000"/>
                  </a:schemeClr>
                </a:solidFill>
              </a:rPr>
              <a:t>, </a:t>
            </a:r>
            <a:r>
              <a:rPr lang="fr-FR" sz="1200" dirty="0" smtClean="0">
                <a:solidFill>
                  <a:schemeClr val="tx1">
                    <a:lumMod val="75000"/>
                    <a:lumOff val="25000"/>
                  </a:schemeClr>
                </a:solidFill>
              </a:rPr>
              <a:t>2006, Éditions ESF</a:t>
            </a:r>
          </a:p>
          <a:p>
            <a:r>
              <a:rPr lang="fr-FR" sz="1200" b="1" dirty="0" smtClean="0">
                <a:solidFill>
                  <a:schemeClr val="tx1">
                    <a:lumMod val="75000"/>
                    <a:lumOff val="25000"/>
                  </a:schemeClr>
                </a:solidFill>
              </a:rPr>
              <a:t>La métacognition, une clé pour des apprentissages scolaires réussis</a:t>
            </a:r>
            <a:r>
              <a:rPr lang="fr-FR" sz="1200" dirty="0" smtClean="0">
                <a:solidFill>
                  <a:schemeClr val="tx1">
                    <a:lumMod val="75000"/>
                    <a:lumOff val="25000"/>
                  </a:schemeClr>
                </a:solidFill>
              </a:rPr>
              <a:t>, Michel </a:t>
            </a:r>
            <a:r>
              <a:rPr lang="fr-FR" sz="1200" dirty="0" err="1" smtClean="0">
                <a:solidFill>
                  <a:schemeClr val="tx1">
                    <a:lumMod val="75000"/>
                    <a:lumOff val="25000"/>
                  </a:schemeClr>
                </a:solidFill>
              </a:rPr>
              <a:t>Grangeat</a:t>
            </a:r>
            <a:r>
              <a:rPr lang="fr-FR" sz="1200" dirty="0" smtClean="0">
                <a:solidFill>
                  <a:schemeClr val="tx1">
                    <a:lumMod val="75000"/>
                    <a:lumOff val="25000"/>
                  </a:schemeClr>
                </a:solidFill>
              </a:rPr>
              <a:t> , 2014, </a:t>
            </a:r>
            <a:r>
              <a:rPr lang="fr-FR" sz="1200" dirty="0" smtClean="0">
                <a:solidFill>
                  <a:schemeClr val="tx1">
                    <a:lumMod val="75000"/>
                    <a:lumOff val="25000"/>
                  </a:schemeClr>
                </a:solidFill>
                <a:hlinkClick r:id="rId10"/>
              </a:rPr>
              <a:t>lien vers l’article</a:t>
            </a:r>
            <a:endParaRPr lang="fr-FR" sz="1200" dirty="0">
              <a:solidFill>
                <a:schemeClr val="tx1">
                  <a:lumMod val="75000"/>
                  <a:lumOff val="25000"/>
                </a:schemeClr>
              </a:solidFill>
            </a:endParaRPr>
          </a:p>
        </p:txBody>
      </p:sp>
      <p:sp>
        <p:nvSpPr>
          <p:cNvPr id="4" name="Titre 3"/>
          <p:cNvSpPr>
            <a:spLocks noGrp="1"/>
          </p:cNvSpPr>
          <p:nvPr>
            <p:ph type="title"/>
          </p:nvPr>
        </p:nvSpPr>
        <p:spPr>
          <a:xfrm>
            <a:off x="341817" y="683367"/>
            <a:ext cx="8424000" cy="375606"/>
          </a:xfrm>
        </p:spPr>
        <p:txBody>
          <a:bodyPr/>
          <a:lstStyle/>
          <a:p>
            <a:r>
              <a:rPr lang="fr-FR" dirty="0"/>
              <a:t>R</a:t>
            </a:r>
            <a:r>
              <a:rPr lang="fr-FR" dirty="0" smtClean="0"/>
              <a:t>éférences</a:t>
            </a:r>
            <a:endParaRPr lang="fr-FR" dirty="0"/>
          </a:p>
        </p:txBody>
      </p:sp>
      <p:pic>
        <p:nvPicPr>
          <p:cNvPr id="7" name="Image 6"/>
          <p:cNvPicPr>
            <a:picLocks noChangeAspect="1"/>
          </p:cNvPicPr>
          <p:nvPr/>
        </p:nvPicPr>
        <p:blipFill rotWithShape="1">
          <a:blip r:embed="rId11"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8129883" y="150308"/>
            <a:ext cx="650794" cy="621870"/>
          </a:xfrm>
          <a:prstGeom prst="rect">
            <a:avLst/>
          </a:prstGeom>
        </p:spPr>
      </p:pic>
      <p:sp>
        <p:nvSpPr>
          <p:cNvPr id="6" name="ZoneTexte 5"/>
          <p:cNvSpPr txBox="1"/>
          <p:nvPr/>
        </p:nvSpPr>
        <p:spPr>
          <a:xfrm>
            <a:off x="5580112" y="347555"/>
            <a:ext cx="2736304" cy="369332"/>
          </a:xfrm>
          <a:prstGeom prst="rect">
            <a:avLst/>
          </a:prstGeom>
          <a:noFill/>
        </p:spPr>
        <p:txBody>
          <a:bodyPr wrap="square" rtlCol="0">
            <a:spAutoFit/>
          </a:bodyPr>
          <a:lstStyle/>
          <a:p>
            <a:r>
              <a:rPr lang="fr-FR" b="1" dirty="0" smtClean="0">
                <a:solidFill>
                  <a:schemeClr val="accent4"/>
                </a:solidFill>
              </a:rPr>
              <a:t>Pour aller plus loin….</a:t>
            </a:r>
            <a:endParaRPr lang="fr-FR" b="1" dirty="0">
              <a:solidFill>
                <a:schemeClr val="accent4"/>
              </a:solidFill>
            </a:endParaRPr>
          </a:p>
        </p:txBody>
      </p:sp>
    </p:spTree>
    <p:extLst>
      <p:ext uri="{BB962C8B-B14F-4D97-AF65-F5344CB8AC3E}">
        <p14:creationId xmlns:p14="http://schemas.microsoft.com/office/powerpoint/2010/main" val="13689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563888" y="1347614"/>
            <a:ext cx="5112568" cy="2880320"/>
            <a:chOff x="3354897" y="1314572"/>
            <a:chExt cx="5112568" cy="2880320"/>
          </a:xfrm>
        </p:grpSpPr>
        <p:sp>
          <p:nvSpPr>
            <p:cNvPr id="13" name="Rectangle 12">
              <a:extLst>
                <a:ext uri="{FF2B5EF4-FFF2-40B4-BE49-F238E27FC236}">
                  <a16:creationId xmlns:a16="http://schemas.microsoft.com/office/drawing/2014/main" id="{3509E279-4E66-49D0-98D0-40DBE2AD5057}"/>
                </a:ext>
              </a:extLst>
            </p:cNvPr>
            <p:cNvSpPr>
              <a:spLocks noChangeArrowheads="1"/>
            </p:cNvSpPr>
            <p:nvPr/>
          </p:nvSpPr>
          <p:spPr bwMode="auto">
            <a:xfrm>
              <a:off x="3354897" y="1653213"/>
              <a:ext cx="5112568" cy="2541679"/>
            </a:xfrm>
            <a:prstGeom prst="rect">
              <a:avLst/>
            </a:prstGeom>
            <a:solidFill>
              <a:schemeClr val="bg1"/>
            </a:solidFill>
            <a:ln w="38100">
              <a:solidFill>
                <a:schemeClr val="accent1"/>
              </a:solidFill>
              <a:miter lim="800000"/>
              <a:headEnd/>
              <a:tailEnd/>
            </a:ln>
            <a:effectLst/>
          </p:spPr>
          <p:txBody>
            <a:bodyPr rot="0" vert="horz" wrap="square" lIns="31247" tIns="15623" rIns="31247" bIns="15623" anchor="t" anchorCtr="0" upright="1">
              <a:noAutofit/>
            </a:bodyPr>
            <a:lstStyle/>
            <a:p>
              <a:pPr marL="144661" indent="-144661">
                <a:buClr>
                  <a:schemeClr val="accent1"/>
                </a:buClr>
                <a:buFont typeface="Wingdings" pitchFamily="2" charset="2"/>
                <a:buChar char="§"/>
                <a:tabLst>
                  <a:tab pos="76081" algn="l"/>
                </a:tabLst>
                <a:defRPr/>
              </a:pPr>
              <a:r>
                <a:rPr lang="fr-FR" sz="1425" dirty="0">
                  <a:solidFill>
                    <a:schemeClr val="tx1">
                      <a:lumMod val="75000"/>
                      <a:lumOff val="25000"/>
                    </a:schemeClr>
                  </a:solidFill>
                </a:rPr>
                <a:t>Le passeport professionnel disparaît des référentiels de certification pour tous les diplômes professionnels. </a:t>
              </a:r>
              <a:br>
                <a:rPr lang="fr-FR" sz="1425" dirty="0">
                  <a:solidFill>
                    <a:schemeClr val="tx1">
                      <a:lumMod val="75000"/>
                      <a:lumOff val="25000"/>
                    </a:schemeClr>
                  </a:solidFill>
                </a:rPr>
              </a:br>
              <a:endParaRPr lang="fr-FR" sz="1425" b="1" dirty="0" smtClean="0">
                <a:solidFill>
                  <a:schemeClr val="tx2"/>
                </a:solidFill>
              </a:endParaRPr>
            </a:p>
            <a:p>
              <a:pPr marL="144661" indent="-144661" defTabSz="342900">
                <a:buClr>
                  <a:schemeClr val="accent1"/>
                </a:buClr>
                <a:buFont typeface="Wingdings" pitchFamily="2" charset="2"/>
                <a:buChar char="§"/>
                <a:tabLst>
                  <a:tab pos="76081" algn="l"/>
                </a:tabLst>
                <a:defRPr/>
              </a:pPr>
              <a:r>
                <a:rPr lang="fr-FR" sz="1425" b="1" dirty="0" smtClean="0">
                  <a:solidFill>
                    <a:schemeClr val="accent1"/>
                  </a:solidFill>
                  <a:ea typeface="Times New Roman" panose="02020603050405020304" pitchFamily="18" charset="0"/>
                  <a:cs typeface="Circular Std Book" panose="020B0604020101020102" pitchFamily="34" charset="77"/>
                </a:rPr>
                <a:t>L’adoption </a:t>
              </a:r>
              <a:r>
                <a:rPr lang="fr-FR" sz="1425" b="1" dirty="0">
                  <a:solidFill>
                    <a:schemeClr val="accent1"/>
                  </a:solidFill>
                  <a:ea typeface="Times New Roman" panose="02020603050405020304" pitchFamily="18" charset="0"/>
                  <a:cs typeface="Circular Std Book" panose="020B0604020101020102" pitchFamily="34" charset="77"/>
                </a:rPr>
                <a:t>d’un support pour rassembler les « traces » de l’élève est </a:t>
              </a:r>
              <a:r>
                <a:rPr lang="fr-FR" sz="1425" b="1" dirty="0" smtClean="0">
                  <a:solidFill>
                    <a:schemeClr val="accent1"/>
                  </a:solidFill>
                  <a:ea typeface="Times New Roman" panose="02020603050405020304" pitchFamily="18" charset="0"/>
                  <a:cs typeface="Circular Std Book" panose="020B0604020101020102" pitchFamily="34" charset="77"/>
                </a:rPr>
                <a:t>nécessaire pour la certification </a:t>
              </a:r>
              <a:r>
                <a:rPr lang="fr-FR" sz="1425" dirty="0" smtClean="0">
                  <a:solidFill>
                    <a:prstClr val="black"/>
                  </a:solidFill>
                  <a:ea typeface="Times New Roman" panose="02020603050405020304" pitchFamily="18" charset="0"/>
                  <a:cs typeface="Circular Std Book" panose="020B0604020101020102" pitchFamily="34" charset="77"/>
                </a:rPr>
                <a:t>mais </a:t>
              </a:r>
              <a:r>
                <a:rPr lang="fr-FR" sz="1425" dirty="0">
                  <a:solidFill>
                    <a:prstClr val="black"/>
                  </a:solidFill>
                  <a:ea typeface="Times New Roman" panose="02020603050405020304" pitchFamily="18" charset="0"/>
                  <a:cs typeface="Circular Std Book" panose="020B0604020101020102" pitchFamily="34" charset="77"/>
                </a:rPr>
                <a:t>elle relève de la liberté pédagogique de l’enseignant ou de l’équipe pédagogique</a:t>
              </a:r>
              <a:r>
                <a:rPr lang="fr-FR" sz="1425" dirty="0" smtClean="0">
                  <a:solidFill>
                    <a:prstClr val="black"/>
                  </a:solidFill>
                  <a:ea typeface="Times New Roman" panose="02020603050405020304" pitchFamily="18" charset="0"/>
                  <a:cs typeface="Circular Std Book" panose="020B0604020101020102" pitchFamily="34" charset="77"/>
                </a:rPr>
                <a:t>.</a:t>
              </a:r>
            </a:p>
            <a:p>
              <a:pPr defTabSz="342900">
                <a:buClr>
                  <a:schemeClr val="accent1"/>
                </a:buClr>
                <a:tabLst>
                  <a:tab pos="76081" algn="l"/>
                </a:tabLst>
                <a:defRPr/>
              </a:pPr>
              <a:endParaRPr lang="fr-FR" sz="1425" dirty="0">
                <a:solidFill>
                  <a:prstClr val="black"/>
                </a:solidFill>
                <a:ea typeface="Times New Roman" panose="02020603050405020304" pitchFamily="18" charset="0"/>
                <a:cs typeface="Circular Std Book" panose="020B0604020101020102" pitchFamily="34" charset="77"/>
              </a:endParaRPr>
            </a:p>
            <a:p>
              <a:pPr marL="144661" indent="-144661" defTabSz="342900">
                <a:buClr>
                  <a:schemeClr val="accent1"/>
                </a:buClr>
                <a:buFont typeface="Wingdings" pitchFamily="2" charset="2"/>
                <a:buChar char="§"/>
                <a:tabLst>
                  <a:tab pos="76081" algn="l"/>
                </a:tabLst>
                <a:defRPr/>
              </a:pPr>
              <a:r>
                <a:rPr lang="fr-FR" sz="1425" dirty="0">
                  <a:solidFill>
                    <a:prstClr val="black"/>
                  </a:solidFill>
                  <a:ea typeface="Times New Roman" panose="02020603050405020304" pitchFamily="18" charset="0"/>
                  <a:cs typeface="Circular Std Book" panose="020B0604020101020102" pitchFamily="34" charset="77"/>
                </a:rPr>
                <a:t>Les supports à disposition étant nombreux, il n’est pas possible d’en prescrire un plutôt qu’un autre au niveau national</a:t>
              </a:r>
              <a:r>
                <a:rPr lang="fr-FR" sz="1425" dirty="0" smtClean="0">
                  <a:solidFill>
                    <a:prstClr val="black"/>
                  </a:solidFill>
                  <a:ea typeface="Times New Roman" panose="02020603050405020304" pitchFamily="18" charset="0"/>
                  <a:cs typeface="Circular Std Book" panose="020B0604020101020102" pitchFamily="34" charset="77"/>
                </a:rPr>
                <a:t>.</a:t>
              </a:r>
            </a:p>
            <a:p>
              <a:pPr defTabSz="342900">
                <a:buClr>
                  <a:schemeClr val="accent1"/>
                </a:buClr>
                <a:tabLst>
                  <a:tab pos="76081" algn="l"/>
                </a:tabLst>
                <a:defRPr/>
              </a:pPr>
              <a:endParaRPr lang="fr-FR" sz="1425" dirty="0">
                <a:solidFill>
                  <a:prstClr val="black"/>
                </a:solidFill>
                <a:ea typeface="Times New Roman" panose="02020603050405020304" pitchFamily="18" charset="0"/>
                <a:cs typeface="Circular Std Book" panose="020B0604020101020102" pitchFamily="34" charset="77"/>
              </a:endParaRPr>
            </a:p>
          </p:txBody>
        </p:sp>
        <p:sp>
          <p:nvSpPr>
            <p:cNvPr id="18" name="Rectangle 17">
              <a:extLst>
                <a:ext uri="{FF2B5EF4-FFF2-40B4-BE49-F238E27FC236}">
                  <a16:creationId xmlns:a16="http://schemas.microsoft.com/office/drawing/2014/main" id="{70BF795E-6F77-4292-94E9-636BF91A5FF6}"/>
                </a:ext>
              </a:extLst>
            </p:cNvPr>
            <p:cNvSpPr>
              <a:spLocks noChangeArrowheads="1"/>
            </p:cNvSpPr>
            <p:nvPr/>
          </p:nvSpPr>
          <p:spPr bwMode="auto">
            <a:xfrm>
              <a:off x="6498377" y="1314572"/>
              <a:ext cx="1969088" cy="354115"/>
            </a:xfrm>
            <a:prstGeom prst="rect">
              <a:avLst/>
            </a:prstGeom>
            <a:solidFill>
              <a:schemeClr val="accent1"/>
            </a:solidFill>
            <a:ln w="12700">
              <a:noFill/>
              <a:miter lim="800000"/>
              <a:headEnd/>
              <a:tailEnd/>
            </a:ln>
            <a:effectLst/>
          </p:spPr>
          <p:txBody>
            <a:bodyPr rot="0" vert="horz" wrap="square" lIns="31247" tIns="15623" rIns="31247" bIns="15623" anchor="ctr" anchorCtr="0" upright="1">
              <a:noAutofit/>
            </a:bodyPr>
            <a:lstStyle/>
            <a:p>
              <a:pPr marL="37505" algn="ctr" defTabSz="342900">
                <a:defRPr/>
              </a:pPr>
              <a:r>
                <a:rPr lang="fr-FR" sz="1400" b="1" dirty="0">
                  <a:solidFill>
                    <a:prstClr val="white"/>
                  </a:solidFill>
                  <a:ea typeface="Times New Roman" panose="02020603050405020304" pitchFamily="18" charset="0"/>
                  <a:cs typeface="Circular Std" panose="020B0604020101020102" pitchFamily="34" charset="77"/>
                </a:rPr>
                <a:t>Principes à retenir</a:t>
              </a:r>
            </a:p>
          </p:txBody>
        </p:sp>
      </p:grpSp>
      <p:pic>
        <p:nvPicPr>
          <p:cNvPr id="7" name="Image 6">
            <a:extLst>
              <a:ext uri="{FF2B5EF4-FFF2-40B4-BE49-F238E27FC236}">
                <a16:creationId xmlns:a16="http://schemas.microsoft.com/office/drawing/2014/main" id="{C63BD234-809C-40FE-9532-2F874DB5B516}"/>
              </a:ext>
            </a:extLst>
          </p:cNvPr>
          <p:cNvPicPr>
            <a:picLocks noChangeAspect="1"/>
          </p:cNvPicPr>
          <p:nvPr/>
        </p:nvPicPr>
        <p:blipFill>
          <a:blip r:embed="rId3">
            <a:duotone>
              <a:schemeClr val="accent1">
                <a:shade val="45000"/>
                <a:satMod val="135000"/>
              </a:schemeClr>
              <a:prstClr val="white"/>
            </a:duotone>
          </a:blip>
          <a:stretch>
            <a:fillRect/>
          </a:stretch>
        </p:blipFill>
        <p:spPr>
          <a:xfrm rot="20626358">
            <a:off x="-280703" y="1498047"/>
            <a:ext cx="3999856" cy="2430072"/>
          </a:xfrm>
          <a:prstGeom prst="rect">
            <a:avLst/>
          </a:prstGeom>
        </p:spPr>
      </p:pic>
      <p:sp>
        <p:nvSpPr>
          <p:cNvPr id="2" name="Titre 1"/>
          <p:cNvSpPr>
            <a:spLocks noGrp="1"/>
          </p:cNvSpPr>
          <p:nvPr>
            <p:ph type="title"/>
          </p:nvPr>
        </p:nvSpPr>
        <p:spPr>
          <a:xfrm>
            <a:off x="323528" y="647074"/>
            <a:ext cx="8424000" cy="375606"/>
          </a:xfrm>
        </p:spPr>
        <p:txBody>
          <a:bodyPr/>
          <a:lstStyle/>
          <a:p>
            <a:r>
              <a:rPr lang="fr-FR" dirty="0" smtClean="0"/>
              <a:t>Rappel des éléments de juin 2020</a:t>
            </a:r>
            <a:endParaRPr lang="fr-FR" dirty="0"/>
          </a:p>
        </p:txBody>
      </p:sp>
    </p:spTree>
    <p:extLst>
      <p:ext uri="{BB962C8B-B14F-4D97-AF65-F5344CB8AC3E}">
        <p14:creationId xmlns:p14="http://schemas.microsoft.com/office/powerpoint/2010/main" val="2145835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2787774"/>
            <a:ext cx="6190407" cy="830997"/>
          </a:xfrm>
          <a:prstGeom prst="rect">
            <a:avLst/>
          </a:prstGeom>
        </p:spPr>
        <p:txBody>
          <a:bodyPr wrap="square">
            <a:spAutoFit/>
          </a:bodyPr>
          <a:lstStyle/>
          <a:p>
            <a:endParaRPr lang="fr-FR" sz="2400" dirty="0" smtClean="0">
              <a:solidFill>
                <a:schemeClr val="tx2"/>
              </a:solidFill>
            </a:endParaRPr>
          </a:p>
          <a:p>
            <a:endParaRPr lang="fr-FR" sz="2400" dirty="0" smtClean="0">
              <a:solidFill>
                <a:schemeClr val="tx2"/>
              </a:solidFill>
            </a:endParaRPr>
          </a:p>
        </p:txBody>
      </p:sp>
      <p:sp>
        <p:nvSpPr>
          <p:cNvPr id="6" name="Titre 5"/>
          <p:cNvSpPr>
            <a:spLocks noGrp="1"/>
          </p:cNvSpPr>
          <p:nvPr>
            <p:ph type="title"/>
          </p:nvPr>
        </p:nvSpPr>
        <p:spPr/>
        <p:txBody>
          <a:bodyPr/>
          <a:lstStyle/>
          <a:p>
            <a:r>
              <a:rPr lang="fr-FR" dirty="0" smtClean="0"/>
              <a:t>SOMMAIRE</a:t>
            </a:r>
            <a:endParaRPr lang="fr-FR" dirty="0"/>
          </a:p>
        </p:txBody>
      </p:sp>
      <p:sp>
        <p:nvSpPr>
          <p:cNvPr id="7" name="Espace réservé du texte 6"/>
          <p:cNvSpPr>
            <a:spLocks noGrp="1"/>
          </p:cNvSpPr>
          <p:nvPr>
            <p:ph type="body" sz="quarter" idx="13"/>
          </p:nvPr>
        </p:nvSpPr>
        <p:spPr>
          <a:xfrm>
            <a:off x="359998" y="1407470"/>
            <a:ext cx="2520000" cy="2530800"/>
          </a:xfrm>
        </p:spPr>
        <p:txBody>
          <a:bodyPr/>
          <a:lstStyle/>
          <a:p>
            <a:pPr marL="0" indent="0">
              <a:buNone/>
            </a:pPr>
            <a:r>
              <a:rPr lang="fr-FR" sz="1800" dirty="0"/>
              <a:t>1- les acquis d’apprentissage, cadre scientifique</a:t>
            </a:r>
          </a:p>
          <a:p>
            <a:endParaRPr lang="fr-FR" sz="1800" dirty="0"/>
          </a:p>
        </p:txBody>
      </p:sp>
      <p:sp>
        <p:nvSpPr>
          <p:cNvPr id="8" name="Espace réservé du texte 7"/>
          <p:cNvSpPr>
            <a:spLocks noGrp="1"/>
          </p:cNvSpPr>
          <p:nvPr>
            <p:ph type="body" sz="quarter" idx="14"/>
          </p:nvPr>
        </p:nvSpPr>
        <p:spPr>
          <a:xfrm>
            <a:off x="3312000" y="1409102"/>
            <a:ext cx="2520000" cy="2530800"/>
          </a:xfrm>
        </p:spPr>
        <p:txBody>
          <a:bodyPr/>
          <a:lstStyle/>
          <a:p>
            <a:pPr marL="0" indent="0">
              <a:buNone/>
            </a:pPr>
            <a:r>
              <a:rPr lang="fr-FR" sz="1800" dirty="0"/>
              <a:t>2- Les usages pédagogiques du répertoire des travaux effectués pendant la formation</a:t>
            </a:r>
          </a:p>
          <a:p>
            <a:endParaRPr lang="fr-FR" sz="1800" dirty="0"/>
          </a:p>
        </p:txBody>
      </p:sp>
      <p:sp>
        <p:nvSpPr>
          <p:cNvPr id="9" name="Espace réservé du texte 8"/>
          <p:cNvSpPr>
            <a:spLocks noGrp="1"/>
          </p:cNvSpPr>
          <p:nvPr>
            <p:ph type="body" sz="quarter" idx="15"/>
          </p:nvPr>
        </p:nvSpPr>
        <p:spPr>
          <a:xfrm>
            <a:off x="6263999" y="1409102"/>
            <a:ext cx="2520000" cy="2530800"/>
          </a:xfrm>
        </p:spPr>
        <p:txBody>
          <a:bodyPr/>
          <a:lstStyle/>
          <a:p>
            <a:pPr marL="0" indent="0">
              <a:buNone/>
            </a:pPr>
            <a:r>
              <a:rPr lang="fr-FR" sz="1800" dirty="0"/>
              <a:t>3- Des </a:t>
            </a:r>
            <a:r>
              <a:rPr lang="fr-FR" sz="1800" dirty="0" smtClean="0"/>
              <a:t>outils numériques de portfolio</a:t>
            </a:r>
            <a:endParaRPr lang="fr-FR" sz="1800" dirty="0"/>
          </a:p>
          <a:p>
            <a:endParaRPr lang="fr-FR" sz="1800" dirty="0"/>
          </a:p>
        </p:txBody>
      </p:sp>
      <p:pic>
        <p:nvPicPr>
          <p:cNvPr id="10" name="Image 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6836" y="3001492"/>
            <a:ext cx="1231395" cy="1399312"/>
          </a:xfrm>
          <a:prstGeom prst="rect">
            <a:avLst/>
          </a:prstGeom>
        </p:spPr>
      </p:pic>
      <p:pic>
        <p:nvPicPr>
          <p:cNvPr id="11" name="Image 10"/>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a:ext>
            </a:extLst>
          </a:blip>
          <a:srcRect b="12001"/>
          <a:stretch/>
        </p:blipFill>
        <p:spPr>
          <a:xfrm>
            <a:off x="3338347" y="3124175"/>
            <a:ext cx="1468819" cy="1296144"/>
          </a:xfrm>
          <a:prstGeom prst="rect">
            <a:avLst/>
          </a:prstGeom>
        </p:spPr>
      </p:pic>
      <p:pic>
        <p:nvPicPr>
          <p:cNvPr id="12" name="Image 11"/>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40227" y="3325985"/>
            <a:ext cx="1074819" cy="1074819"/>
          </a:xfrm>
          <a:prstGeom prst="rect">
            <a:avLst/>
          </a:prstGeom>
        </p:spPr>
      </p:pic>
    </p:spTree>
    <p:extLst>
      <p:ext uri="{BB962C8B-B14F-4D97-AF65-F5344CB8AC3E}">
        <p14:creationId xmlns:p14="http://schemas.microsoft.com/office/powerpoint/2010/main" val="4240327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texte 7"/>
          <p:cNvSpPr>
            <a:spLocks noGrp="1"/>
          </p:cNvSpPr>
          <p:nvPr>
            <p:ph type="body" sz="quarter" idx="13"/>
          </p:nvPr>
        </p:nvSpPr>
        <p:spPr>
          <a:xfrm>
            <a:off x="395536" y="1851670"/>
            <a:ext cx="8424000" cy="2077200"/>
          </a:xfrm>
        </p:spPr>
        <p:txBody>
          <a:bodyPr/>
          <a:lstStyle/>
          <a:p>
            <a:r>
              <a:rPr lang="fr-FR" sz="2800" dirty="0" smtClean="0"/>
              <a:t>1- LES ACQUIS de l’apprentissage,</a:t>
            </a:r>
          </a:p>
          <a:p>
            <a:r>
              <a:rPr lang="fr-FR" sz="2800" dirty="0" smtClean="0"/>
              <a:t>Cadre scientifique </a:t>
            </a:r>
            <a:endParaRPr lang="fr-FR" sz="2800" dirty="0"/>
          </a:p>
          <a:p>
            <a:pPr algn="r"/>
            <a:endParaRPr lang="fr-FR" dirty="0"/>
          </a:p>
        </p:txBody>
      </p:sp>
      <p:pic>
        <p:nvPicPr>
          <p:cNvPr id="9" name="Image 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3272" y="2593457"/>
            <a:ext cx="1676400" cy="1905000"/>
          </a:xfrm>
          <a:prstGeom prst="rect">
            <a:avLst/>
          </a:prstGeom>
        </p:spPr>
      </p:pic>
    </p:spTree>
    <p:extLst>
      <p:ext uri="{BB962C8B-B14F-4D97-AF65-F5344CB8AC3E}">
        <p14:creationId xmlns:p14="http://schemas.microsoft.com/office/powerpoint/2010/main" val="143773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59999" y="627534"/>
            <a:ext cx="8424000" cy="375606"/>
          </a:xfrm>
        </p:spPr>
        <p:txBody>
          <a:bodyPr>
            <a:normAutofit/>
          </a:bodyPr>
          <a:lstStyle/>
          <a:p>
            <a:r>
              <a:rPr lang="fr-FR" sz="2400" dirty="0" smtClean="0"/>
              <a:t>« Learning </a:t>
            </a:r>
            <a:r>
              <a:rPr lang="fr-FR" sz="2400" dirty="0" err="1" smtClean="0"/>
              <a:t>outcomes</a:t>
            </a:r>
            <a:r>
              <a:rPr lang="fr-FR" sz="2400" dirty="0" smtClean="0"/>
              <a:t> » ou acquis d’apprentissage</a:t>
            </a:r>
            <a:endParaRPr lang="fr-FR" sz="2400" dirty="0"/>
          </a:p>
        </p:txBody>
      </p:sp>
      <p:sp>
        <p:nvSpPr>
          <p:cNvPr id="6" name="Espace réservé du texte 5"/>
          <p:cNvSpPr>
            <a:spLocks noGrp="1"/>
          </p:cNvSpPr>
          <p:nvPr>
            <p:ph type="body" sz="quarter" idx="13"/>
          </p:nvPr>
        </p:nvSpPr>
        <p:spPr/>
        <p:txBody>
          <a:bodyPr/>
          <a:lstStyle/>
          <a:p>
            <a:pPr marL="0" indent="0">
              <a:buNone/>
            </a:pPr>
            <a:r>
              <a:rPr lang="fr-FR" sz="800" dirty="0"/>
              <a:t>1- les acquis </a:t>
            </a:r>
            <a:r>
              <a:rPr lang="fr-FR" sz="800" dirty="0" smtClean="0"/>
              <a:t>d’apprentissage</a:t>
            </a:r>
            <a:r>
              <a:rPr lang="fr-FR" sz="800" dirty="0"/>
              <a:t>, cadre scientifique</a:t>
            </a:r>
          </a:p>
          <a:p>
            <a:endParaRPr lang="fr-FR" dirty="0"/>
          </a:p>
        </p:txBody>
      </p:sp>
      <p:pic>
        <p:nvPicPr>
          <p:cNvPr id="5" name="Imag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6111" y="1962278"/>
            <a:ext cx="1676400" cy="1905000"/>
          </a:xfrm>
          <a:prstGeom prst="rect">
            <a:avLst/>
          </a:prstGeom>
        </p:spPr>
      </p:pic>
      <p:sp>
        <p:nvSpPr>
          <p:cNvPr id="7" name="ZoneTexte 6"/>
          <p:cNvSpPr txBox="1"/>
          <p:nvPr/>
        </p:nvSpPr>
        <p:spPr>
          <a:xfrm>
            <a:off x="1217129" y="1208766"/>
            <a:ext cx="6845505" cy="584775"/>
          </a:xfrm>
          <a:prstGeom prst="rect">
            <a:avLst/>
          </a:prstGeom>
          <a:noFill/>
        </p:spPr>
        <p:txBody>
          <a:bodyPr wrap="square" rtlCol="0">
            <a:spAutoFit/>
          </a:bodyPr>
          <a:lstStyle/>
          <a:p>
            <a:pPr algn="ctr"/>
            <a:r>
              <a:rPr lang="fr-FR" sz="1600" dirty="0" smtClean="0">
                <a:solidFill>
                  <a:schemeClr val="tx1">
                    <a:lumMod val="75000"/>
                    <a:lumOff val="25000"/>
                  </a:schemeClr>
                </a:solidFill>
              </a:rPr>
              <a:t>Notion internationale attribuable au processus de Lisbonne de 2000 sur l’enseignement et la formation professionnels</a:t>
            </a:r>
          </a:p>
        </p:txBody>
      </p:sp>
      <p:pic>
        <p:nvPicPr>
          <p:cNvPr id="8" name="Imag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82923" y="1999167"/>
            <a:ext cx="2154283" cy="2154283"/>
          </a:xfrm>
          <a:prstGeom prst="rect">
            <a:avLst/>
          </a:prstGeom>
        </p:spPr>
      </p:pic>
      <p:sp>
        <p:nvSpPr>
          <p:cNvPr id="10" name="ZoneTexte 9"/>
          <p:cNvSpPr txBox="1"/>
          <p:nvPr/>
        </p:nvSpPr>
        <p:spPr>
          <a:xfrm>
            <a:off x="519377" y="2068447"/>
            <a:ext cx="1863019" cy="1815882"/>
          </a:xfrm>
          <a:prstGeom prst="rect">
            <a:avLst/>
          </a:prstGeom>
          <a:noFill/>
        </p:spPr>
        <p:txBody>
          <a:bodyPr wrap="square" rtlCol="0">
            <a:spAutoFit/>
          </a:bodyPr>
          <a:lstStyle/>
          <a:p>
            <a:pPr algn="ctr"/>
            <a:r>
              <a:rPr lang="fr-FR" sz="1600" b="1" dirty="0">
                <a:solidFill>
                  <a:schemeClr val="accent4"/>
                </a:solidFill>
              </a:rPr>
              <a:t>R</a:t>
            </a:r>
            <a:r>
              <a:rPr lang="fr-FR" sz="1600" b="1" dirty="0" smtClean="0">
                <a:solidFill>
                  <a:schemeClr val="accent4"/>
                </a:solidFill>
              </a:rPr>
              <a:t>épertoire </a:t>
            </a:r>
            <a:r>
              <a:rPr lang="fr-FR" sz="1600" b="1" dirty="0">
                <a:solidFill>
                  <a:schemeClr val="accent4"/>
                </a:solidFill>
              </a:rPr>
              <a:t>des travaux effectués, preuves </a:t>
            </a:r>
            <a:r>
              <a:rPr lang="fr-FR" sz="1600" b="1" dirty="0" smtClean="0">
                <a:solidFill>
                  <a:schemeClr val="accent4"/>
                </a:solidFill>
              </a:rPr>
              <a:t>des compétences développées en formation </a:t>
            </a:r>
            <a:endParaRPr lang="fr-FR" sz="1600" b="1" dirty="0">
              <a:solidFill>
                <a:schemeClr val="accent4"/>
              </a:solidFill>
            </a:endParaRPr>
          </a:p>
        </p:txBody>
      </p:sp>
      <p:sp>
        <p:nvSpPr>
          <p:cNvPr id="11" name="Flèche droite 10"/>
          <p:cNvSpPr/>
          <p:nvPr/>
        </p:nvSpPr>
        <p:spPr>
          <a:xfrm>
            <a:off x="4639882" y="2849639"/>
            <a:ext cx="2143041" cy="689901"/>
          </a:xfrm>
          <a:prstGeom prst="right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Le portfolio</a:t>
            </a:r>
            <a:endParaRPr lang="fr-FR" dirty="0"/>
          </a:p>
        </p:txBody>
      </p:sp>
      <p:grpSp>
        <p:nvGrpSpPr>
          <p:cNvPr id="13" name="Groupe 12"/>
          <p:cNvGrpSpPr/>
          <p:nvPr/>
        </p:nvGrpSpPr>
        <p:grpSpPr>
          <a:xfrm>
            <a:off x="2267744" y="4325267"/>
            <a:ext cx="5709144" cy="738664"/>
            <a:chOff x="2554552" y="4248883"/>
            <a:chExt cx="5709144" cy="738664"/>
          </a:xfrm>
        </p:grpSpPr>
        <p:sp>
          <p:nvSpPr>
            <p:cNvPr id="2" name="ZoneTexte 1"/>
            <p:cNvSpPr txBox="1"/>
            <p:nvPr/>
          </p:nvSpPr>
          <p:spPr>
            <a:xfrm>
              <a:off x="3159980" y="4248883"/>
              <a:ext cx="5103716" cy="738664"/>
            </a:xfrm>
            <a:prstGeom prst="rect">
              <a:avLst/>
            </a:prstGeom>
            <a:noFill/>
          </p:spPr>
          <p:txBody>
            <a:bodyPr wrap="square" rtlCol="0">
              <a:spAutoFit/>
            </a:bodyPr>
            <a:lstStyle/>
            <a:p>
              <a:r>
                <a:rPr lang="fr-FR" sz="1400" dirty="0" smtClean="0">
                  <a:solidFill>
                    <a:schemeClr val="tx1">
                      <a:lumMod val="75000"/>
                      <a:lumOff val="25000"/>
                    </a:schemeClr>
                  </a:solidFill>
                </a:rPr>
                <a:t>Définition de l’UE</a:t>
              </a:r>
            </a:p>
            <a:p>
              <a:r>
                <a:rPr lang="fr-FR" sz="1400" dirty="0" smtClean="0">
                  <a:solidFill>
                    <a:schemeClr val="tx1">
                      <a:lumMod val="75000"/>
                      <a:lumOff val="25000"/>
                    </a:schemeClr>
                  </a:solidFill>
                </a:rPr>
                <a:t>«</a:t>
              </a:r>
              <a:r>
                <a:rPr lang="fr-FR" sz="1400" dirty="0">
                  <a:solidFill>
                    <a:schemeClr val="tx1">
                      <a:lumMod val="75000"/>
                      <a:lumOff val="25000"/>
                    </a:schemeClr>
                  </a:solidFill>
                </a:rPr>
                <a:t>  ce que </a:t>
              </a:r>
              <a:r>
                <a:rPr lang="fr-FR" sz="1400" dirty="0" smtClean="0">
                  <a:solidFill>
                    <a:schemeClr val="tx1">
                      <a:lumMod val="75000"/>
                      <a:lumOff val="25000"/>
                    </a:schemeClr>
                  </a:solidFill>
                </a:rPr>
                <a:t>l’apprenant </a:t>
              </a:r>
              <a:r>
                <a:rPr lang="fr-FR" sz="1400" dirty="0">
                  <a:solidFill>
                    <a:schemeClr val="tx1">
                      <a:lumMod val="75000"/>
                      <a:lumOff val="25000"/>
                    </a:schemeClr>
                  </a:solidFill>
                </a:rPr>
                <a:t>sait, comprend et est capable de démontrer </a:t>
              </a:r>
              <a:r>
                <a:rPr lang="fr-FR" sz="1400" dirty="0" smtClean="0">
                  <a:solidFill>
                    <a:schemeClr val="tx1">
                      <a:lumMod val="75000"/>
                      <a:lumOff val="25000"/>
                    </a:schemeClr>
                  </a:solidFill>
                </a:rPr>
                <a:t>au terme de </a:t>
              </a:r>
              <a:r>
                <a:rPr lang="fr-FR" sz="1400" dirty="0">
                  <a:solidFill>
                    <a:schemeClr val="tx1">
                      <a:lumMod val="75000"/>
                      <a:lumOff val="25000"/>
                    </a:schemeClr>
                  </a:solidFill>
                </a:rPr>
                <a:t>son parcours </a:t>
              </a:r>
              <a:r>
                <a:rPr lang="fr-FR" sz="1400" dirty="0" smtClean="0">
                  <a:solidFill>
                    <a:schemeClr val="tx1">
                      <a:lumMod val="75000"/>
                      <a:lumOff val="25000"/>
                    </a:schemeClr>
                  </a:solidFill>
                </a:rPr>
                <a:t>de formation »</a:t>
              </a:r>
              <a:endParaRPr lang="fr-FR" sz="1400" dirty="0">
                <a:solidFill>
                  <a:schemeClr val="tx1">
                    <a:lumMod val="75000"/>
                    <a:lumOff val="25000"/>
                  </a:schemeClr>
                </a:solidFill>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552" y="4440884"/>
              <a:ext cx="495558" cy="329771"/>
            </a:xfrm>
            <a:prstGeom prst="rect">
              <a:avLst/>
            </a:prstGeom>
          </p:spPr>
        </p:pic>
      </p:grpSp>
      <p:pic>
        <p:nvPicPr>
          <p:cNvPr id="12" name="Image 1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84168" y="96629"/>
            <a:ext cx="219500" cy="249432"/>
          </a:xfrm>
          <a:prstGeom prst="rect">
            <a:avLst/>
          </a:prstGeom>
        </p:spPr>
      </p:pic>
    </p:spTree>
    <p:extLst>
      <p:ext uri="{BB962C8B-B14F-4D97-AF65-F5344CB8AC3E}">
        <p14:creationId xmlns:p14="http://schemas.microsoft.com/office/powerpoint/2010/main" val="1501783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683976"/>
            <a:ext cx="8424000" cy="375606"/>
          </a:xfrm>
        </p:spPr>
        <p:txBody>
          <a:bodyPr/>
          <a:lstStyle/>
          <a:p>
            <a:r>
              <a:rPr lang="fr-FR" sz="2400" dirty="0" smtClean="0"/>
              <a:t>La démarche dans un cadre éducatif</a:t>
            </a:r>
            <a:endParaRPr lang="fr-FR" sz="2400" dirty="0"/>
          </a:p>
        </p:txBody>
      </p:sp>
      <p:pic>
        <p:nvPicPr>
          <p:cNvPr id="5" name="Imag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78458" y="1244851"/>
            <a:ext cx="1524000" cy="1524000"/>
          </a:xfrm>
          <a:prstGeom prst="rect">
            <a:avLst/>
          </a:prstGeom>
        </p:spPr>
      </p:pic>
      <p:pic>
        <p:nvPicPr>
          <p:cNvPr id="8" name="Image 7"/>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t="22806" b="23665"/>
          <a:stretch/>
        </p:blipFill>
        <p:spPr>
          <a:xfrm>
            <a:off x="604509" y="2541348"/>
            <a:ext cx="1738473" cy="930585"/>
          </a:xfrm>
          <a:prstGeom prst="rect">
            <a:avLst/>
          </a:prstGeom>
        </p:spPr>
      </p:pic>
      <p:sp>
        <p:nvSpPr>
          <p:cNvPr id="11" name="ZoneTexte 10"/>
          <p:cNvSpPr txBox="1"/>
          <p:nvPr/>
        </p:nvSpPr>
        <p:spPr>
          <a:xfrm>
            <a:off x="5550645" y="1848546"/>
            <a:ext cx="695915" cy="1446550"/>
          </a:xfrm>
          <a:prstGeom prst="rect">
            <a:avLst/>
          </a:prstGeom>
          <a:noFill/>
        </p:spPr>
        <p:txBody>
          <a:bodyPr wrap="square" rtlCol="0">
            <a:spAutoFit/>
          </a:bodyPr>
          <a:lstStyle/>
          <a:p>
            <a:r>
              <a:rPr lang="fr-FR" sz="8800" dirty="0" smtClean="0">
                <a:solidFill>
                  <a:srgbClr val="FF6600"/>
                </a:solidFill>
              </a:rPr>
              <a:t>=</a:t>
            </a:r>
            <a:endParaRPr lang="fr-FR" sz="8800" dirty="0">
              <a:solidFill>
                <a:srgbClr val="FF6600"/>
              </a:solidFill>
            </a:endParaRPr>
          </a:p>
        </p:txBody>
      </p:sp>
      <p:sp>
        <p:nvSpPr>
          <p:cNvPr id="12" name="ZoneTexte 11"/>
          <p:cNvSpPr txBox="1"/>
          <p:nvPr/>
        </p:nvSpPr>
        <p:spPr>
          <a:xfrm>
            <a:off x="674141" y="1834711"/>
            <a:ext cx="1599209" cy="584775"/>
          </a:xfrm>
          <a:prstGeom prst="rect">
            <a:avLst/>
          </a:prstGeom>
          <a:noFill/>
        </p:spPr>
        <p:txBody>
          <a:bodyPr wrap="square" rtlCol="0">
            <a:spAutoFit/>
          </a:bodyPr>
          <a:lstStyle/>
          <a:p>
            <a:pPr algn="ctr"/>
            <a:r>
              <a:rPr lang="fr-FR" sz="1600" dirty="0" smtClean="0">
                <a:solidFill>
                  <a:schemeClr val="tx1">
                    <a:lumMod val="75000"/>
                    <a:lumOff val="25000"/>
                  </a:schemeClr>
                </a:solidFill>
              </a:rPr>
              <a:t>Collecte des réalisations</a:t>
            </a:r>
            <a:endParaRPr lang="fr-FR" sz="1600" dirty="0">
              <a:solidFill>
                <a:schemeClr val="tx1">
                  <a:lumMod val="75000"/>
                  <a:lumOff val="25000"/>
                </a:schemeClr>
              </a:solidFill>
            </a:endParaRPr>
          </a:p>
        </p:txBody>
      </p:sp>
      <p:pic>
        <p:nvPicPr>
          <p:cNvPr id="14" name="Image 13"/>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603263">
            <a:off x="7097292" y="3208609"/>
            <a:ext cx="1321970" cy="1321970"/>
          </a:xfrm>
          <a:prstGeom prst="rect">
            <a:avLst/>
          </a:prstGeom>
        </p:spPr>
      </p:pic>
      <p:sp>
        <p:nvSpPr>
          <p:cNvPr id="13" name="ZoneTexte 12"/>
          <p:cNvSpPr txBox="1"/>
          <p:nvPr/>
        </p:nvSpPr>
        <p:spPr>
          <a:xfrm>
            <a:off x="6490594" y="2651347"/>
            <a:ext cx="2330507" cy="830997"/>
          </a:xfrm>
          <a:prstGeom prst="rect">
            <a:avLst/>
          </a:prstGeom>
          <a:noFill/>
        </p:spPr>
        <p:txBody>
          <a:bodyPr wrap="square" rtlCol="0">
            <a:spAutoFit/>
          </a:bodyPr>
          <a:lstStyle/>
          <a:p>
            <a:pPr algn="ctr"/>
            <a:r>
              <a:rPr lang="fr-FR" sz="1600" dirty="0" smtClean="0">
                <a:solidFill>
                  <a:schemeClr val="tx1">
                    <a:lumMod val="75000"/>
                    <a:lumOff val="25000"/>
                  </a:schemeClr>
                </a:solidFill>
              </a:rPr>
              <a:t>Preuves des acquis d’apprentissages et des compétences</a:t>
            </a:r>
            <a:endParaRPr lang="fr-FR" sz="1600" dirty="0">
              <a:solidFill>
                <a:schemeClr val="tx1">
                  <a:lumMod val="75000"/>
                  <a:lumOff val="25000"/>
                </a:schemeClr>
              </a:solidFill>
            </a:endParaRPr>
          </a:p>
        </p:txBody>
      </p:sp>
      <p:pic>
        <p:nvPicPr>
          <p:cNvPr id="16" name="Image 15"/>
          <p:cNvPicPr>
            <a:picLocks noChangeAspect="1"/>
          </p:cNvPicPr>
          <p:nvPr/>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587785" y="1834711"/>
            <a:ext cx="1262358" cy="1440383"/>
          </a:xfrm>
          <a:prstGeom prst="rect">
            <a:avLst/>
          </a:prstGeom>
        </p:spPr>
      </p:pic>
      <p:sp>
        <p:nvSpPr>
          <p:cNvPr id="17" name="ZoneTexte 16"/>
          <p:cNvSpPr txBox="1"/>
          <p:nvPr/>
        </p:nvSpPr>
        <p:spPr>
          <a:xfrm>
            <a:off x="3498271" y="1166649"/>
            <a:ext cx="2120113" cy="584775"/>
          </a:xfrm>
          <a:prstGeom prst="rect">
            <a:avLst/>
          </a:prstGeom>
          <a:noFill/>
        </p:spPr>
        <p:txBody>
          <a:bodyPr wrap="square" rtlCol="0">
            <a:spAutoFit/>
          </a:bodyPr>
          <a:lstStyle/>
          <a:p>
            <a:r>
              <a:rPr lang="fr-FR" sz="1600" dirty="0" smtClean="0">
                <a:solidFill>
                  <a:schemeClr val="tx1">
                    <a:lumMod val="75000"/>
                    <a:lumOff val="25000"/>
                  </a:schemeClr>
                </a:solidFill>
              </a:rPr>
              <a:t>Intégration des apprentissages</a:t>
            </a:r>
            <a:endParaRPr lang="fr-FR" sz="1600" dirty="0">
              <a:solidFill>
                <a:schemeClr val="tx1">
                  <a:lumMod val="75000"/>
                  <a:lumOff val="25000"/>
                </a:schemeClr>
              </a:solidFill>
            </a:endParaRPr>
          </a:p>
        </p:txBody>
      </p:sp>
      <p:sp>
        <p:nvSpPr>
          <p:cNvPr id="18" name="ZoneTexte 17"/>
          <p:cNvSpPr txBox="1"/>
          <p:nvPr/>
        </p:nvSpPr>
        <p:spPr>
          <a:xfrm>
            <a:off x="2512230" y="1848546"/>
            <a:ext cx="695915" cy="1446550"/>
          </a:xfrm>
          <a:prstGeom prst="rect">
            <a:avLst/>
          </a:prstGeom>
          <a:noFill/>
        </p:spPr>
        <p:txBody>
          <a:bodyPr wrap="square" rtlCol="0">
            <a:spAutoFit/>
          </a:bodyPr>
          <a:lstStyle/>
          <a:p>
            <a:r>
              <a:rPr lang="fr-FR" sz="8800" dirty="0" smtClean="0">
                <a:solidFill>
                  <a:srgbClr val="FF6600"/>
                </a:solidFill>
              </a:rPr>
              <a:t>+</a:t>
            </a:r>
            <a:endParaRPr lang="fr-FR" sz="8800" dirty="0">
              <a:solidFill>
                <a:srgbClr val="FF6600"/>
              </a:solidFill>
            </a:endParaRPr>
          </a:p>
        </p:txBody>
      </p:sp>
      <p:sp>
        <p:nvSpPr>
          <p:cNvPr id="19" name="ZoneTexte 18"/>
          <p:cNvSpPr txBox="1"/>
          <p:nvPr/>
        </p:nvSpPr>
        <p:spPr>
          <a:xfrm>
            <a:off x="2873905" y="3296825"/>
            <a:ext cx="2690118" cy="584775"/>
          </a:xfrm>
          <a:prstGeom prst="rect">
            <a:avLst/>
          </a:prstGeom>
          <a:noFill/>
        </p:spPr>
        <p:txBody>
          <a:bodyPr wrap="square" rtlCol="0">
            <a:spAutoFit/>
          </a:bodyPr>
          <a:lstStyle/>
          <a:p>
            <a:pPr algn="ctr"/>
            <a:r>
              <a:rPr lang="fr-FR" sz="1600" dirty="0" smtClean="0">
                <a:solidFill>
                  <a:schemeClr val="tx1">
                    <a:lumMod val="75000"/>
                    <a:lumOff val="25000"/>
                  </a:schemeClr>
                </a:solidFill>
              </a:rPr>
              <a:t>Réflexion sur les réalisations et les pratiques</a:t>
            </a:r>
            <a:endParaRPr lang="fr-FR" sz="1600" dirty="0">
              <a:solidFill>
                <a:schemeClr val="tx1">
                  <a:lumMod val="75000"/>
                  <a:lumOff val="25000"/>
                </a:schemeClr>
              </a:solidFill>
            </a:endParaRPr>
          </a:p>
        </p:txBody>
      </p:sp>
      <p:sp>
        <p:nvSpPr>
          <p:cNvPr id="20" name="Titre 1"/>
          <p:cNvSpPr txBox="1">
            <a:spLocks/>
          </p:cNvSpPr>
          <p:nvPr/>
        </p:nvSpPr>
        <p:spPr>
          <a:xfrm>
            <a:off x="604509" y="4204183"/>
            <a:ext cx="8439841" cy="652327"/>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2300" kern="1200" cap="all" spc="-40" baseline="0">
                <a:solidFill>
                  <a:schemeClr val="tx2"/>
                </a:solidFill>
                <a:latin typeface="+mj-lt"/>
                <a:ea typeface="+mj-ea"/>
                <a:cs typeface="+mj-cs"/>
              </a:defRPr>
            </a:lvl1pPr>
          </a:lstStyle>
          <a:p>
            <a:r>
              <a:rPr lang="fr-FR" sz="1800" b="1" cap="none" dirty="0" smtClean="0">
                <a:solidFill>
                  <a:srgbClr val="FF6600"/>
                </a:solidFill>
                <a:latin typeface="+mn-lt"/>
              </a:rPr>
              <a:t>LE RÉPERTOIRE DES TRAVAUX EFFECTUÉS </a:t>
            </a:r>
            <a:r>
              <a:rPr lang="fr-FR" sz="1800" cap="none" dirty="0" smtClean="0">
                <a:solidFill>
                  <a:srgbClr val="FF6600"/>
                </a:solidFill>
                <a:latin typeface="+mn-lt"/>
              </a:rPr>
              <a:t>= </a:t>
            </a:r>
          </a:p>
          <a:p>
            <a:r>
              <a:rPr lang="fr-FR" sz="1800" cap="none" dirty="0" smtClean="0">
                <a:solidFill>
                  <a:srgbClr val="FF6600"/>
                </a:solidFill>
                <a:latin typeface="+mn-lt"/>
              </a:rPr>
              <a:t>Outil de la collecte des réalisations de l’apprenant et de réflexion sur ses apprentissag</a:t>
            </a:r>
            <a:r>
              <a:rPr lang="fr-FR" sz="1800" cap="none" dirty="0" smtClean="0">
                <a:solidFill>
                  <a:srgbClr val="FF6600"/>
                </a:solidFill>
              </a:rPr>
              <a:t>es</a:t>
            </a:r>
            <a:endParaRPr lang="fr-FR" sz="1800" cap="none" dirty="0">
              <a:solidFill>
                <a:srgbClr val="FF6600"/>
              </a:solidFill>
            </a:endParaRPr>
          </a:p>
        </p:txBody>
      </p:sp>
      <p:sp>
        <p:nvSpPr>
          <p:cNvPr id="21" name="Espace réservé du texte 5"/>
          <p:cNvSpPr>
            <a:spLocks noGrp="1"/>
          </p:cNvSpPr>
          <p:nvPr>
            <p:ph type="body" sz="quarter" idx="13"/>
          </p:nvPr>
        </p:nvSpPr>
        <p:spPr>
          <a:xfrm>
            <a:off x="3312000" y="180000"/>
            <a:ext cx="5472000" cy="360000"/>
          </a:xfrm>
        </p:spPr>
        <p:txBody>
          <a:bodyPr/>
          <a:lstStyle/>
          <a:p>
            <a:pPr marL="0" indent="0">
              <a:buNone/>
            </a:pPr>
            <a:r>
              <a:rPr lang="fr-FR" sz="800" dirty="0"/>
              <a:t>1- les acquis </a:t>
            </a:r>
            <a:r>
              <a:rPr lang="fr-FR" sz="800" dirty="0" smtClean="0"/>
              <a:t>d’apprentissage</a:t>
            </a:r>
            <a:r>
              <a:rPr lang="fr-FR" sz="800" dirty="0"/>
              <a:t>, cadre scientifique</a:t>
            </a:r>
          </a:p>
          <a:p>
            <a:endParaRPr lang="fr-FR" dirty="0"/>
          </a:p>
        </p:txBody>
      </p:sp>
      <p:pic>
        <p:nvPicPr>
          <p:cNvPr id="24" name="Image 23"/>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84168" y="96629"/>
            <a:ext cx="219500" cy="249432"/>
          </a:xfrm>
          <a:prstGeom prst="rect">
            <a:avLst/>
          </a:prstGeom>
        </p:spPr>
      </p:pic>
    </p:spTree>
    <p:extLst>
      <p:ext uri="{BB962C8B-B14F-4D97-AF65-F5344CB8AC3E}">
        <p14:creationId xmlns:p14="http://schemas.microsoft.com/office/powerpoint/2010/main" val="1621542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3855" y="611968"/>
            <a:ext cx="8424000" cy="375606"/>
          </a:xfrm>
        </p:spPr>
        <p:txBody>
          <a:bodyPr>
            <a:noAutofit/>
          </a:bodyPr>
          <a:lstStyle/>
          <a:p>
            <a:r>
              <a:rPr lang="fr-FR" dirty="0" smtClean="0"/>
              <a:t>Une présentation </a:t>
            </a:r>
            <a:r>
              <a:rPr lang="fr-FR" dirty="0"/>
              <a:t>évolutive de l’auteur(e), </a:t>
            </a:r>
            <a:r>
              <a:rPr lang="fr-FR" dirty="0" smtClean="0"/>
              <a:t/>
            </a:r>
            <a:br>
              <a:rPr lang="fr-FR" dirty="0" smtClean="0"/>
            </a:br>
            <a:r>
              <a:rPr lang="fr-FR" dirty="0" smtClean="0"/>
              <a:t>personnelle </a:t>
            </a:r>
            <a:r>
              <a:rPr lang="fr-FR" dirty="0"/>
              <a:t>et professionnelle</a:t>
            </a:r>
          </a:p>
        </p:txBody>
      </p:sp>
      <p:sp>
        <p:nvSpPr>
          <p:cNvPr id="7" name="Espace réservé du texte 6"/>
          <p:cNvSpPr>
            <a:spLocks noGrp="1"/>
          </p:cNvSpPr>
          <p:nvPr>
            <p:ph type="body" sz="quarter" idx="13"/>
          </p:nvPr>
        </p:nvSpPr>
        <p:spPr/>
        <p:txBody>
          <a:bodyPr/>
          <a:lstStyle/>
          <a:p>
            <a:pPr marL="0" indent="0">
              <a:buNone/>
            </a:pPr>
            <a:r>
              <a:rPr lang="fr-FR" sz="800" dirty="0"/>
              <a:t>1- les acquis </a:t>
            </a:r>
            <a:r>
              <a:rPr lang="fr-FR" sz="800" dirty="0" smtClean="0"/>
              <a:t>d’apprentissage</a:t>
            </a:r>
            <a:r>
              <a:rPr lang="fr-FR" sz="800" dirty="0"/>
              <a:t>, cadre scientifique</a:t>
            </a:r>
          </a:p>
          <a:p>
            <a:endParaRPr lang="fr-FR" dirty="0"/>
          </a:p>
        </p:txBody>
      </p:sp>
      <p:grpSp>
        <p:nvGrpSpPr>
          <p:cNvPr id="12" name="Groupe 11"/>
          <p:cNvGrpSpPr/>
          <p:nvPr/>
        </p:nvGrpSpPr>
        <p:grpSpPr>
          <a:xfrm>
            <a:off x="343855" y="1559939"/>
            <a:ext cx="3179930" cy="2809783"/>
            <a:chOff x="-65910" y="1099454"/>
            <a:chExt cx="3179930" cy="2809783"/>
          </a:xfrm>
        </p:grpSpPr>
        <p:pic>
          <p:nvPicPr>
            <p:cNvPr id="4" name="Imag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55" y="1099454"/>
              <a:ext cx="1524000" cy="1524000"/>
            </a:xfrm>
            <a:prstGeom prst="rect">
              <a:avLst/>
            </a:prstGeom>
          </p:spPr>
        </p:pic>
        <p:sp>
          <p:nvSpPr>
            <p:cNvPr id="5" name="Titre 1"/>
            <p:cNvSpPr txBox="1">
              <a:spLocks/>
            </p:cNvSpPr>
            <p:nvPr/>
          </p:nvSpPr>
          <p:spPr>
            <a:xfrm>
              <a:off x="-65910" y="2385237"/>
              <a:ext cx="3179930" cy="1112007"/>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300" kern="1200" cap="all" spc="-40" baseline="0">
                  <a:solidFill>
                    <a:schemeClr val="tx2"/>
                  </a:solidFill>
                  <a:latin typeface="+mj-lt"/>
                  <a:ea typeface="+mj-ea"/>
                  <a:cs typeface="+mj-cs"/>
                </a:defRPr>
              </a:lvl1pPr>
            </a:lstStyle>
            <a:p>
              <a:pPr algn="ctr"/>
              <a:r>
                <a:rPr lang="fr-FR" sz="1800" b="1" cap="none" dirty="0" smtClean="0">
                  <a:solidFill>
                    <a:srgbClr val="FF6600"/>
                  </a:solidFill>
                  <a:latin typeface="+mn-lt"/>
                </a:rPr>
                <a:t>LE RÉPERTOIRE DES TRAVAUX EFFECTUÉS DURANT LA FORMATION</a:t>
              </a:r>
            </a:p>
          </p:txBody>
        </p:sp>
        <p:pic>
          <p:nvPicPr>
            <p:cNvPr id="6" name="Image 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27378" y="3315882"/>
              <a:ext cx="593355" cy="593355"/>
            </a:xfrm>
            <a:prstGeom prst="rect">
              <a:avLst/>
            </a:prstGeom>
          </p:spPr>
        </p:pic>
      </p:grpSp>
      <p:sp>
        <p:nvSpPr>
          <p:cNvPr id="11" name="ZoneTexte 10"/>
          <p:cNvSpPr txBox="1"/>
          <p:nvPr/>
        </p:nvSpPr>
        <p:spPr>
          <a:xfrm>
            <a:off x="3707904" y="1559939"/>
            <a:ext cx="4968552" cy="3108543"/>
          </a:xfrm>
          <a:prstGeom prst="rect">
            <a:avLst/>
          </a:prstGeom>
          <a:noFill/>
        </p:spPr>
        <p:txBody>
          <a:bodyPr wrap="square" rtlCol="0">
            <a:spAutoFit/>
          </a:bodyPr>
          <a:lstStyle/>
          <a:p>
            <a:pPr>
              <a:buClr>
                <a:schemeClr val="accent1"/>
              </a:buClr>
            </a:pPr>
            <a:r>
              <a:rPr lang="fr-FR" b="1" dirty="0" smtClean="0">
                <a:solidFill>
                  <a:schemeClr val="accent1"/>
                </a:solidFill>
              </a:rPr>
              <a:t>Principes du portfolio</a:t>
            </a:r>
          </a:p>
          <a:p>
            <a:pPr marL="342900" indent="-342900" algn="just">
              <a:buClr>
                <a:schemeClr val="accent1"/>
              </a:buClr>
              <a:buFont typeface="Arial" panose="020B0604020202020204" pitchFamily="34" charset="0"/>
              <a:buChar char="•"/>
            </a:pPr>
            <a:r>
              <a:rPr lang="fr-FR" sz="1600" dirty="0" smtClean="0">
                <a:solidFill>
                  <a:schemeClr val="tx1">
                    <a:lumMod val="75000"/>
                    <a:lumOff val="25000"/>
                  </a:schemeClr>
                </a:solidFill>
              </a:rPr>
              <a:t>Il est élaboré par l’apprenant et constitue une preuve </a:t>
            </a:r>
            <a:r>
              <a:rPr lang="fr-FR" sz="1600" dirty="0">
                <a:solidFill>
                  <a:schemeClr val="tx1">
                    <a:lumMod val="75000"/>
                    <a:lumOff val="25000"/>
                  </a:schemeClr>
                </a:solidFill>
              </a:rPr>
              <a:t>des apprentissages de </a:t>
            </a:r>
            <a:r>
              <a:rPr lang="fr-FR" sz="1600" dirty="0" smtClean="0">
                <a:solidFill>
                  <a:schemeClr val="tx1">
                    <a:lumMod val="75000"/>
                    <a:lumOff val="25000"/>
                  </a:schemeClr>
                </a:solidFill>
              </a:rPr>
              <a:t>l’auteur(e) </a:t>
            </a:r>
            <a:r>
              <a:rPr lang="fr-FR" sz="1600" dirty="0">
                <a:solidFill>
                  <a:schemeClr val="tx1">
                    <a:lumMod val="75000"/>
                    <a:lumOff val="25000"/>
                  </a:schemeClr>
                </a:solidFill>
              </a:rPr>
              <a:t>et de ses compétences, apportée par </a:t>
            </a:r>
            <a:r>
              <a:rPr lang="fr-FR" sz="1600" dirty="0" smtClean="0">
                <a:solidFill>
                  <a:schemeClr val="tx1">
                    <a:lumMod val="75000"/>
                    <a:lumOff val="25000"/>
                  </a:schemeClr>
                </a:solidFill>
              </a:rPr>
              <a:t>lui(elle)-même </a:t>
            </a:r>
            <a:endParaRPr lang="fr-FR" sz="1600" dirty="0">
              <a:solidFill>
                <a:schemeClr val="tx1">
                  <a:lumMod val="75000"/>
                  <a:lumOff val="25000"/>
                </a:schemeClr>
              </a:solidFill>
            </a:endParaRPr>
          </a:p>
          <a:p>
            <a:pPr marL="342900" indent="-342900" algn="just">
              <a:buClr>
                <a:schemeClr val="accent1"/>
              </a:buClr>
              <a:buFont typeface="Arial" panose="020B0604020202020204" pitchFamily="34" charset="0"/>
              <a:buChar char="•"/>
            </a:pPr>
            <a:endParaRPr lang="fr-FR" sz="1600" dirty="0">
              <a:solidFill>
                <a:schemeClr val="tx1">
                  <a:lumMod val="75000"/>
                  <a:lumOff val="25000"/>
                </a:schemeClr>
              </a:solidFill>
            </a:endParaRPr>
          </a:p>
          <a:p>
            <a:pPr marL="342900" indent="-342900" algn="just">
              <a:buClr>
                <a:schemeClr val="accent1"/>
              </a:buClr>
              <a:buFont typeface="Arial" panose="020B0604020202020204" pitchFamily="34" charset="0"/>
              <a:buChar char="•"/>
            </a:pPr>
            <a:r>
              <a:rPr lang="fr-FR" sz="1600" dirty="0" smtClean="0">
                <a:solidFill>
                  <a:schemeClr val="tx1">
                    <a:lumMod val="75000"/>
                    <a:lumOff val="25000"/>
                  </a:schemeClr>
                </a:solidFill>
              </a:rPr>
              <a:t>Il </a:t>
            </a:r>
            <a:r>
              <a:rPr lang="fr-FR" sz="1600" dirty="0">
                <a:solidFill>
                  <a:schemeClr val="tx1">
                    <a:lumMod val="75000"/>
                    <a:lumOff val="25000"/>
                  </a:schemeClr>
                </a:solidFill>
              </a:rPr>
              <a:t>engage l’auteur(e</a:t>
            </a:r>
            <a:r>
              <a:rPr lang="fr-FR" sz="1600" dirty="0" smtClean="0">
                <a:solidFill>
                  <a:schemeClr val="tx1">
                    <a:lumMod val="75000"/>
                    <a:lumOff val="25000"/>
                  </a:schemeClr>
                </a:solidFill>
              </a:rPr>
              <a:t>) dans </a:t>
            </a:r>
            <a:r>
              <a:rPr lang="fr-FR" sz="1600" dirty="0">
                <a:solidFill>
                  <a:schemeClr val="tx1">
                    <a:lumMod val="75000"/>
                    <a:lumOff val="25000"/>
                  </a:schemeClr>
                </a:solidFill>
              </a:rPr>
              <a:t>une </a:t>
            </a:r>
            <a:r>
              <a:rPr lang="fr-FR" sz="1600" dirty="0" smtClean="0">
                <a:solidFill>
                  <a:schemeClr val="tx1">
                    <a:lumMod val="75000"/>
                    <a:lumOff val="25000"/>
                  </a:schemeClr>
                </a:solidFill>
              </a:rPr>
              <a:t>démarche réflexive de </a:t>
            </a:r>
            <a:r>
              <a:rPr lang="fr-FR" sz="1600" dirty="0">
                <a:solidFill>
                  <a:schemeClr val="tx1">
                    <a:lumMod val="75000"/>
                    <a:lumOff val="25000"/>
                  </a:schemeClr>
                </a:solidFill>
              </a:rPr>
              <a:t>développement </a:t>
            </a:r>
            <a:r>
              <a:rPr lang="fr-FR" sz="1600" dirty="0" smtClean="0">
                <a:solidFill>
                  <a:schemeClr val="tx1">
                    <a:lumMod val="75000"/>
                    <a:lumOff val="25000"/>
                  </a:schemeClr>
                </a:solidFill>
              </a:rPr>
              <a:t>professionnel</a:t>
            </a:r>
          </a:p>
          <a:p>
            <a:pPr marL="342900" indent="-342900" algn="just">
              <a:buClr>
                <a:schemeClr val="accent1"/>
              </a:buClr>
              <a:buFont typeface="Arial" panose="020B0604020202020204" pitchFamily="34" charset="0"/>
              <a:buChar char="•"/>
            </a:pPr>
            <a:endParaRPr lang="fr-FR" sz="1600" dirty="0">
              <a:solidFill>
                <a:schemeClr val="tx1">
                  <a:lumMod val="75000"/>
                  <a:lumOff val="25000"/>
                </a:schemeClr>
              </a:solidFill>
            </a:endParaRPr>
          </a:p>
          <a:p>
            <a:pPr marL="342900" indent="-342900" algn="just">
              <a:buClr>
                <a:schemeClr val="accent1"/>
              </a:buClr>
              <a:buFont typeface="Arial" panose="020B0604020202020204" pitchFamily="34" charset="0"/>
              <a:buChar char="•"/>
            </a:pPr>
            <a:r>
              <a:rPr lang="fr-FR" sz="1600" dirty="0" smtClean="0">
                <a:solidFill>
                  <a:schemeClr val="tx1">
                    <a:lumMod val="75000"/>
                    <a:lumOff val="25000"/>
                  </a:schemeClr>
                </a:solidFill>
              </a:rPr>
              <a:t>Il est un support </a:t>
            </a:r>
            <a:r>
              <a:rPr lang="fr-FR" sz="1600" dirty="0">
                <a:solidFill>
                  <a:schemeClr val="tx1">
                    <a:lumMod val="75000"/>
                    <a:lumOff val="25000"/>
                  </a:schemeClr>
                </a:solidFill>
              </a:rPr>
              <a:t>aux entretiens professionnels organisés  par l’équipe </a:t>
            </a:r>
            <a:r>
              <a:rPr lang="fr-FR" sz="1600" dirty="0" smtClean="0">
                <a:solidFill>
                  <a:schemeClr val="tx1">
                    <a:lumMod val="75000"/>
                    <a:lumOff val="25000"/>
                  </a:schemeClr>
                </a:solidFill>
              </a:rPr>
              <a:t>pédagogique </a:t>
            </a:r>
            <a:r>
              <a:rPr lang="fr-FR" sz="1600" dirty="0">
                <a:solidFill>
                  <a:schemeClr val="tx1">
                    <a:lumMod val="75000"/>
                    <a:lumOff val="25000"/>
                  </a:schemeClr>
                </a:solidFill>
              </a:rPr>
              <a:t>tout au long de la </a:t>
            </a:r>
            <a:r>
              <a:rPr lang="fr-FR" sz="1600" dirty="0" smtClean="0">
                <a:solidFill>
                  <a:schemeClr val="tx1">
                    <a:lumMod val="75000"/>
                    <a:lumOff val="25000"/>
                  </a:schemeClr>
                </a:solidFill>
              </a:rPr>
              <a:t>formation</a:t>
            </a:r>
          </a:p>
          <a:p>
            <a:pPr algn="just">
              <a:buClr>
                <a:schemeClr val="accent1"/>
              </a:buClr>
            </a:pPr>
            <a:endParaRPr lang="fr-FR" dirty="0">
              <a:solidFill>
                <a:schemeClr val="tx2"/>
              </a:solidFill>
            </a:endParaRPr>
          </a:p>
        </p:txBody>
      </p:sp>
      <p:pic>
        <p:nvPicPr>
          <p:cNvPr id="13" name="Image 1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84168" y="96629"/>
            <a:ext cx="219500" cy="249432"/>
          </a:xfrm>
          <a:prstGeom prst="rect">
            <a:avLst/>
          </a:prstGeom>
        </p:spPr>
      </p:pic>
    </p:spTree>
    <p:extLst>
      <p:ext uri="{BB962C8B-B14F-4D97-AF65-F5344CB8AC3E}">
        <p14:creationId xmlns:p14="http://schemas.microsoft.com/office/powerpoint/2010/main" val="2473458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611968"/>
            <a:ext cx="8424000" cy="375606"/>
          </a:xfrm>
        </p:spPr>
        <p:txBody>
          <a:bodyPr/>
          <a:lstStyle/>
          <a:p>
            <a:r>
              <a:rPr lang="fr-FR" sz="2400" dirty="0" smtClean="0"/>
              <a:t>Recommandations pour une démarche optimale</a:t>
            </a:r>
            <a:endParaRPr lang="fr-FR" sz="2400" dirty="0"/>
          </a:p>
        </p:txBody>
      </p:sp>
      <p:sp>
        <p:nvSpPr>
          <p:cNvPr id="7" name="Flèche droite 6"/>
          <p:cNvSpPr/>
          <p:nvPr/>
        </p:nvSpPr>
        <p:spPr>
          <a:xfrm>
            <a:off x="573091" y="4270744"/>
            <a:ext cx="8202299" cy="461246"/>
          </a:xfrm>
          <a:prstGeom prst="righ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 Année 1…        Année 2…       Année 3...          Un témoin du parcours de formation</a:t>
            </a:r>
            <a:endParaRPr lang="fr-FR" sz="1400" dirty="0"/>
          </a:p>
        </p:txBody>
      </p:sp>
      <p:sp>
        <p:nvSpPr>
          <p:cNvPr id="8" name="Rectangle à coins arrondis 7"/>
          <p:cNvSpPr/>
          <p:nvPr/>
        </p:nvSpPr>
        <p:spPr>
          <a:xfrm>
            <a:off x="540857" y="1156004"/>
            <a:ext cx="3960000" cy="3024000"/>
          </a:xfrm>
          <a:prstGeom prst="roundRect">
            <a:avLst/>
          </a:prstGeom>
          <a:noFill/>
        </p:spPr>
        <p:style>
          <a:lnRef idx="2">
            <a:schemeClr val="accent1"/>
          </a:lnRef>
          <a:fillRef idx="1">
            <a:schemeClr val="lt1"/>
          </a:fillRef>
          <a:effectRef idx="0">
            <a:schemeClr val="accent1"/>
          </a:effectRef>
          <a:fontRef idx="minor">
            <a:schemeClr val="dk1"/>
          </a:fontRef>
        </p:style>
        <p:txBody>
          <a:bodyPr lIns="36000" tIns="0" rIns="36000" rtlCol="0" anchor="t" anchorCtr="0"/>
          <a:lstStyle/>
          <a:p>
            <a:pPr marL="0" lvl="1" algn="ctr"/>
            <a:r>
              <a:rPr lang="fr-FR" sz="1600" b="1" dirty="0" smtClean="0">
                <a:solidFill>
                  <a:schemeClr val="accent1"/>
                </a:solidFill>
              </a:rPr>
              <a:t>Une routine à installer dans le </a:t>
            </a:r>
          </a:p>
          <a:p>
            <a:pPr marL="0" lvl="1" algn="ctr"/>
            <a:r>
              <a:rPr lang="fr-FR" sz="1600" b="1" dirty="0" smtClean="0">
                <a:solidFill>
                  <a:schemeClr val="accent1"/>
                </a:solidFill>
              </a:rPr>
              <a:t>processus de formation</a:t>
            </a:r>
          </a:p>
          <a:p>
            <a:pPr marL="0" lvl="1"/>
            <a:endParaRPr lang="fr-FR" sz="1600" b="1" dirty="0">
              <a:solidFill>
                <a:schemeClr val="tx2"/>
              </a:solidFill>
            </a:endParaRPr>
          </a:p>
          <a:p>
            <a:pPr marL="0" lvl="1"/>
            <a:endParaRPr lang="fr-FR" sz="1600" b="1" dirty="0" smtClean="0">
              <a:solidFill>
                <a:schemeClr val="tx2"/>
              </a:solidFill>
            </a:endParaRPr>
          </a:p>
          <a:p>
            <a:pPr marL="0" lvl="1"/>
            <a:endParaRPr lang="fr-FR" sz="1600" b="1" dirty="0">
              <a:solidFill>
                <a:schemeClr val="tx2"/>
              </a:solidFill>
            </a:endParaRPr>
          </a:p>
          <a:p>
            <a:pPr marL="0" lvl="1"/>
            <a:endParaRPr lang="fr-FR" sz="1600" b="1" dirty="0" smtClean="0">
              <a:solidFill>
                <a:schemeClr val="tx2"/>
              </a:solidFill>
            </a:endParaRPr>
          </a:p>
          <a:p>
            <a:pPr marL="0" lvl="1"/>
            <a:endParaRPr lang="fr-FR" sz="1600" b="1" dirty="0" smtClean="0">
              <a:solidFill>
                <a:schemeClr val="tx2"/>
              </a:solidFill>
            </a:endParaRPr>
          </a:p>
          <a:p>
            <a:pPr marL="107950" lvl="1" indent="-107950">
              <a:buFont typeface="Arial" panose="020B0604020202020204" pitchFamily="34" charset="0"/>
              <a:buChar char="•"/>
            </a:pPr>
            <a:r>
              <a:rPr lang="fr-FR" sz="1300" dirty="0">
                <a:solidFill>
                  <a:schemeClr val="tx1">
                    <a:lumMod val="85000"/>
                    <a:lumOff val="15000"/>
                  </a:schemeClr>
                </a:solidFill>
              </a:rPr>
              <a:t>Une élaboration encadrée par une planification cohérente et des consignes </a:t>
            </a:r>
            <a:r>
              <a:rPr lang="fr-FR" sz="1300" dirty="0" smtClean="0">
                <a:solidFill>
                  <a:schemeClr val="tx1">
                    <a:lumMod val="85000"/>
                    <a:lumOff val="15000"/>
                  </a:schemeClr>
                </a:solidFill>
              </a:rPr>
              <a:t>précises</a:t>
            </a:r>
          </a:p>
          <a:p>
            <a:pPr marL="107950" lvl="1" indent="-107950">
              <a:buFont typeface="Arial" panose="020B0604020202020204" pitchFamily="34" charset="0"/>
              <a:buChar char="•"/>
            </a:pPr>
            <a:endParaRPr lang="fr-FR" sz="900" dirty="0">
              <a:solidFill>
                <a:schemeClr val="tx1">
                  <a:lumMod val="85000"/>
                  <a:lumOff val="15000"/>
                </a:schemeClr>
              </a:solidFill>
            </a:endParaRPr>
          </a:p>
          <a:p>
            <a:pPr marL="107950" lvl="1" indent="-107950">
              <a:buFont typeface="Arial" panose="020B0604020202020204" pitchFamily="34" charset="0"/>
              <a:buChar char="•"/>
            </a:pPr>
            <a:r>
              <a:rPr lang="fr-FR" sz="1300" dirty="0" smtClean="0">
                <a:solidFill>
                  <a:schemeClr val="tx1">
                    <a:lumMod val="85000"/>
                    <a:lumOff val="15000"/>
                  </a:schemeClr>
                </a:solidFill>
              </a:rPr>
              <a:t>Des séances communes </a:t>
            </a:r>
            <a:r>
              <a:rPr lang="fr-FR" sz="1300" dirty="0">
                <a:solidFill>
                  <a:schemeClr val="tx1">
                    <a:lumMod val="85000"/>
                    <a:lumOff val="15000"/>
                  </a:schemeClr>
                </a:solidFill>
              </a:rPr>
              <a:t>entre l’équipe enseignante et les élèves pour </a:t>
            </a:r>
            <a:r>
              <a:rPr lang="fr-FR" sz="1300" dirty="0" smtClean="0">
                <a:solidFill>
                  <a:schemeClr val="tx1">
                    <a:lumMod val="85000"/>
                    <a:lumOff val="15000"/>
                  </a:schemeClr>
                </a:solidFill>
              </a:rPr>
              <a:t>échanger </a:t>
            </a:r>
            <a:r>
              <a:rPr lang="fr-FR" sz="1300" dirty="0">
                <a:solidFill>
                  <a:schemeClr val="tx1">
                    <a:lumMod val="85000"/>
                    <a:lumOff val="15000"/>
                  </a:schemeClr>
                </a:solidFill>
              </a:rPr>
              <a:t>et conseiller sur la rédaction du portfolio</a:t>
            </a:r>
            <a:r>
              <a:rPr lang="fr-FR" sz="1300" dirty="0" smtClean="0">
                <a:solidFill>
                  <a:schemeClr val="tx1">
                    <a:lumMod val="85000"/>
                    <a:lumOff val="15000"/>
                  </a:schemeClr>
                </a:solidFill>
              </a:rPr>
              <a:t>.</a:t>
            </a:r>
          </a:p>
          <a:p>
            <a:pPr marL="107950" lvl="1" indent="-107950">
              <a:buFont typeface="Arial" panose="020B0604020202020204" pitchFamily="34" charset="0"/>
              <a:buChar char="•"/>
            </a:pPr>
            <a:endParaRPr lang="fr-FR" sz="500" dirty="0" smtClean="0">
              <a:solidFill>
                <a:schemeClr val="tx1">
                  <a:lumMod val="85000"/>
                  <a:lumOff val="15000"/>
                </a:schemeClr>
              </a:solidFill>
            </a:endParaRPr>
          </a:p>
        </p:txBody>
      </p:sp>
      <p:sp>
        <p:nvSpPr>
          <p:cNvPr id="9" name="Rectangle à coins arrondis 8"/>
          <p:cNvSpPr/>
          <p:nvPr/>
        </p:nvSpPr>
        <p:spPr>
          <a:xfrm>
            <a:off x="4781031" y="1156004"/>
            <a:ext cx="3960000" cy="3024000"/>
          </a:xfrm>
          <a:prstGeom prst="roundRect">
            <a:avLst/>
          </a:prstGeom>
          <a:noFill/>
        </p:spPr>
        <p:style>
          <a:lnRef idx="2">
            <a:schemeClr val="accent1"/>
          </a:lnRef>
          <a:fillRef idx="1">
            <a:schemeClr val="lt1"/>
          </a:fillRef>
          <a:effectRef idx="0">
            <a:schemeClr val="accent1"/>
          </a:effectRef>
          <a:fontRef idx="minor">
            <a:schemeClr val="dk1"/>
          </a:fontRef>
        </p:style>
        <p:txBody>
          <a:bodyPr lIns="36000" tIns="0" rIns="0" rtlCol="0" anchor="t" anchorCtr="0"/>
          <a:lstStyle/>
          <a:p>
            <a:pPr marL="0" lvl="1" algn="ctr"/>
            <a:r>
              <a:rPr lang="fr-FR" sz="1600" b="1" dirty="0" smtClean="0">
                <a:solidFill>
                  <a:schemeClr val="accent1"/>
                </a:solidFill>
              </a:rPr>
              <a:t>Un suivi régulier </a:t>
            </a:r>
          </a:p>
          <a:p>
            <a:pPr marL="0" lvl="1"/>
            <a:endParaRPr lang="fr-FR" sz="1400" b="1" dirty="0">
              <a:solidFill>
                <a:schemeClr val="tx2"/>
              </a:solidFill>
            </a:endParaRPr>
          </a:p>
          <a:p>
            <a:pPr marL="0" lvl="1"/>
            <a:endParaRPr lang="fr-FR" sz="1400" b="1" dirty="0" smtClean="0">
              <a:solidFill>
                <a:schemeClr val="tx2"/>
              </a:solidFill>
            </a:endParaRPr>
          </a:p>
          <a:p>
            <a:pPr marL="0" lvl="1"/>
            <a:endParaRPr lang="fr-FR" sz="1400" b="1" dirty="0" smtClean="0">
              <a:solidFill>
                <a:schemeClr val="tx2"/>
              </a:solidFill>
            </a:endParaRPr>
          </a:p>
          <a:p>
            <a:pPr marL="0" lvl="1"/>
            <a:endParaRPr lang="fr-FR" sz="1400" b="1" dirty="0">
              <a:solidFill>
                <a:schemeClr val="tx2"/>
              </a:solidFill>
            </a:endParaRPr>
          </a:p>
          <a:p>
            <a:pPr marL="0" lvl="1"/>
            <a:endParaRPr lang="fr-FR" sz="1400" b="1" dirty="0" smtClean="0">
              <a:solidFill>
                <a:schemeClr val="tx2"/>
              </a:solidFill>
            </a:endParaRPr>
          </a:p>
          <a:p>
            <a:pPr marL="0" lvl="1"/>
            <a:endParaRPr lang="fr-FR" sz="1400" b="1" dirty="0">
              <a:solidFill>
                <a:schemeClr val="tx2"/>
              </a:solidFill>
            </a:endParaRPr>
          </a:p>
          <a:p>
            <a:pPr marL="0" lvl="1"/>
            <a:endParaRPr lang="fr-FR" sz="1400" b="1" dirty="0" smtClean="0">
              <a:solidFill>
                <a:schemeClr val="tx2"/>
              </a:solidFill>
            </a:endParaRPr>
          </a:p>
          <a:p>
            <a:pPr marL="107950" lvl="1" indent="-107950">
              <a:buFont typeface="Arial" panose="020B0604020202020204" pitchFamily="34" charset="0"/>
              <a:buChar char="•"/>
            </a:pPr>
            <a:r>
              <a:rPr lang="fr-FR" sz="1300" dirty="0" smtClean="0">
                <a:solidFill>
                  <a:schemeClr val="tx1">
                    <a:lumMod val="85000"/>
                    <a:lumOff val="15000"/>
                  </a:schemeClr>
                </a:solidFill>
              </a:rPr>
              <a:t>Les enseignants consignent les traces des entretiens (commentaires et positionnements)</a:t>
            </a:r>
          </a:p>
          <a:p>
            <a:pPr marL="107950" lvl="1" indent="-107950">
              <a:buFont typeface="Arial" panose="020B0604020202020204" pitchFamily="34" charset="0"/>
              <a:buChar char="•"/>
            </a:pPr>
            <a:endParaRPr lang="fr-FR" sz="500" dirty="0" smtClean="0">
              <a:solidFill>
                <a:schemeClr val="tx1">
                  <a:lumMod val="85000"/>
                  <a:lumOff val="15000"/>
                </a:schemeClr>
              </a:solidFill>
            </a:endParaRPr>
          </a:p>
          <a:p>
            <a:pPr marL="107950" lvl="1" indent="-107950">
              <a:buFont typeface="Arial" panose="020B0604020202020204" pitchFamily="34" charset="0"/>
              <a:buChar char="•"/>
            </a:pPr>
            <a:r>
              <a:rPr lang="fr-FR" sz="1300" dirty="0" smtClean="0">
                <a:solidFill>
                  <a:schemeClr val="tx1">
                    <a:lumMod val="85000"/>
                    <a:lumOff val="15000"/>
                  </a:schemeClr>
                </a:solidFill>
              </a:rPr>
              <a:t>Les élèves consignent leurs notes sur l’évolution de leurs apprentissages</a:t>
            </a:r>
          </a:p>
        </p:txBody>
      </p:sp>
      <p:pic>
        <p:nvPicPr>
          <p:cNvPr id="10" name="Image 9"/>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863788" y="1718677"/>
            <a:ext cx="1794487" cy="1283036"/>
          </a:xfrm>
          <a:prstGeom prst="rect">
            <a:avLst/>
          </a:prstGeom>
        </p:spPr>
      </p:pic>
      <p:sp>
        <p:nvSpPr>
          <p:cNvPr id="14" name="ZoneTexte 13"/>
          <p:cNvSpPr txBox="1"/>
          <p:nvPr/>
        </p:nvSpPr>
        <p:spPr>
          <a:xfrm>
            <a:off x="1084333" y="4622781"/>
            <a:ext cx="6975335" cy="338554"/>
          </a:xfrm>
          <a:prstGeom prst="rect">
            <a:avLst/>
          </a:prstGeom>
          <a:noFill/>
        </p:spPr>
        <p:txBody>
          <a:bodyPr wrap="square" rtlCol="0">
            <a:spAutoFit/>
          </a:bodyPr>
          <a:lstStyle/>
          <a:p>
            <a:pPr algn="ctr"/>
            <a:r>
              <a:rPr lang="fr-FR" sz="1600" b="1" dirty="0" smtClean="0">
                <a:solidFill>
                  <a:srgbClr val="FF6600"/>
                </a:solidFill>
              </a:rPr>
              <a:t>Un levier pour une nouvelle forme de relation enseignant/élève</a:t>
            </a:r>
            <a:endParaRPr lang="fr-FR" sz="1600" b="1" dirty="0">
              <a:solidFill>
                <a:srgbClr val="FF6600"/>
              </a:solidFill>
            </a:endParaRPr>
          </a:p>
        </p:txBody>
      </p:sp>
      <p:pic>
        <p:nvPicPr>
          <p:cNvPr id="13" name="Image 12"/>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p:blipFill>
        <p:spPr>
          <a:xfrm>
            <a:off x="1259632" y="1851670"/>
            <a:ext cx="2521365" cy="1022175"/>
          </a:xfrm>
          <a:prstGeom prst="rect">
            <a:avLst/>
          </a:prstGeom>
        </p:spPr>
      </p:pic>
      <p:sp>
        <p:nvSpPr>
          <p:cNvPr id="12" name="Espace réservé du texte 5"/>
          <p:cNvSpPr>
            <a:spLocks noGrp="1"/>
          </p:cNvSpPr>
          <p:nvPr>
            <p:ph type="body" sz="quarter" idx="13"/>
          </p:nvPr>
        </p:nvSpPr>
        <p:spPr>
          <a:xfrm>
            <a:off x="3312000" y="180000"/>
            <a:ext cx="5472000" cy="360000"/>
          </a:xfrm>
        </p:spPr>
        <p:txBody>
          <a:bodyPr/>
          <a:lstStyle/>
          <a:p>
            <a:pPr marL="0" indent="0">
              <a:buNone/>
            </a:pPr>
            <a:r>
              <a:rPr lang="fr-FR" sz="800" dirty="0"/>
              <a:t>1- les acquis </a:t>
            </a:r>
            <a:r>
              <a:rPr lang="fr-FR" sz="800" dirty="0" smtClean="0"/>
              <a:t>d’apprentissage</a:t>
            </a:r>
            <a:r>
              <a:rPr lang="fr-FR" sz="800" dirty="0"/>
              <a:t>, cadre scientifique</a:t>
            </a:r>
          </a:p>
          <a:p>
            <a:endParaRPr lang="fr-FR" dirty="0"/>
          </a:p>
        </p:txBody>
      </p:sp>
      <p:pic>
        <p:nvPicPr>
          <p:cNvPr id="15" name="Image 1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84168" y="96629"/>
            <a:ext cx="219500" cy="249432"/>
          </a:xfrm>
          <a:prstGeom prst="rect">
            <a:avLst/>
          </a:prstGeom>
        </p:spPr>
      </p:pic>
    </p:spTree>
    <p:extLst>
      <p:ext uri="{BB962C8B-B14F-4D97-AF65-F5344CB8AC3E}">
        <p14:creationId xmlns:p14="http://schemas.microsoft.com/office/powerpoint/2010/main" val="3242963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texte 7"/>
          <p:cNvSpPr>
            <a:spLocks noGrp="1"/>
          </p:cNvSpPr>
          <p:nvPr>
            <p:ph type="body" sz="quarter" idx="13"/>
          </p:nvPr>
        </p:nvSpPr>
        <p:spPr>
          <a:xfrm>
            <a:off x="395536" y="1851670"/>
            <a:ext cx="8424000" cy="2077200"/>
          </a:xfrm>
        </p:spPr>
        <p:txBody>
          <a:bodyPr/>
          <a:lstStyle/>
          <a:p>
            <a:r>
              <a:rPr lang="fr-FR" sz="2800" dirty="0" smtClean="0"/>
              <a:t>2- les usages pédagogiques du </a:t>
            </a:r>
            <a:r>
              <a:rPr lang="fr-FR" sz="2800" dirty="0"/>
              <a:t>répertoire des travaux </a:t>
            </a:r>
            <a:r>
              <a:rPr lang="fr-FR" sz="2800" dirty="0" smtClean="0"/>
              <a:t>effectués pendant </a:t>
            </a:r>
            <a:r>
              <a:rPr lang="fr-FR" sz="2800" dirty="0"/>
              <a:t>la </a:t>
            </a:r>
            <a:r>
              <a:rPr lang="fr-FR" sz="2800" dirty="0" smtClean="0"/>
              <a:t>formation- Portfolio</a:t>
            </a:r>
            <a:endParaRPr lang="fr-FR" sz="2800" dirty="0"/>
          </a:p>
          <a:p>
            <a:pPr algn="r"/>
            <a:endParaRPr lang="fr-FR" dirty="0"/>
          </a:p>
        </p:txBody>
      </p:sp>
      <p:pic>
        <p:nvPicPr>
          <p:cNvPr id="6" name="Image 5"/>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l="8023" t="6499" r="7745" b="13279"/>
          <a:stretch/>
        </p:blipFill>
        <p:spPr>
          <a:xfrm>
            <a:off x="3945952" y="3147814"/>
            <a:ext cx="1323168" cy="1260160"/>
          </a:xfrm>
          <a:prstGeom prst="rect">
            <a:avLst/>
          </a:prstGeom>
        </p:spPr>
      </p:pic>
    </p:spTree>
    <p:extLst>
      <p:ext uri="{BB962C8B-B14F-4D97-AF65-F5344CB8AC3E}">
        <p14:creationId xmlns:p14="http://schemas.microsoft.com/office/powerpoint/2010/main" val="3096791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761E08C1A07DB43B3A357B10727CD5A" ma:contentTypeVersion="2" ma:contentTypeDescription="Crée un document." ma:contentTypeScope="" ma:versionID="3b2eb62d90c0b376c2b485a936e4b745">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BA0E59-EC97-427E-B729-C78A72CB1682}">
  <ds:schemaRefs>
    <ds:schemaRef ds:uri="http://purl.org/dc/elements/1.1/"/>
    <ds:schemaRef ds:uri="http://schemas.microsoft.com/office/2006/metadata/properties"/>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d9b8819f-644e-4e2e-bf09-8a76532e681c"/>
  </ds:schemaRefs>
</ds:datastoreItem>
</file>

<file path=customXml/itemProps2.xml><?xml version="1.0" encoding="utf-8"?>
<ds:datastoreItem xmlns:ds="http://schemas.openxmlformats.org/officeDocument/2006/customXml" ds:itemID="{C97D3793-9BAC-458C-BD96-BB8CEE1F5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644853-58D5-4E4F-918E-447A87E436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OPÉRATEURS</Template>
  <TotalTime>1339</TotalTime>
  <Words>1335</Words>
  <Application>Microsoft Office PowerPoint</Application>
  <PresentationFormat>Affichage à l'écran (16:9)</PresentationFormat>
  <Paragraphs>232</Paragraphs>
  <Slides>18</Slides>
  <Notes>18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Arial</vt:lpstr>
      <vt:lpstr>Arial Italic</vt:lpstr>
      <vt:lpstr>Arial Narrow</vt:lpstr>
      <vt:lpstr>Calibri</vt:lpstr>
      <vt:lpstr>Circular Std</vt:lpstr>
      <vt:lpstr>Circular Std Book</vt:lpstr>
      <vt:lpstr>Symbol</vt:lpstr>
      <vt:lpstr>Times New Roman</vt:lpstr>
      <vt:lpstr>Wingdings</vt:lpstr>
      <vt:lpstr>OPÉRATEURS</vt:lpstr>
      <vt:lpstr>Présentation PowerPoint</vt:lpstr>
      <vt:lpstr>Rappel des éléments de juin 2020</vt:lpstr>
      <vt:lpstr>SOMMAIRE</vt:lpstr>
      <vt:lpstr>Présentation PowerPoint</vt:lpstr>
      <vt:lpstr>« Learning outcomes » ou acquis d’apprentissage</vt:lpstr>
      <vt:lpstr>La démarche dans un cadre éducatif</vt:lpstr>
      <vt:lpstr>Une présentation évolutive de l’auteur(e),  personnelle et professionnelle</vt:lpstr>
      <vt:lpstr>Recommandations pour une démarche optimale</vt:lpstr>
      <vt:lpstr>Présentation PowerPoint</vt:lpstr>
      <vt:lpstr>Objectifs pédagogiques pour les élèves</vt:lpstr>
      <vt:lpstr>Objectifs pédagogiques pour les enseignants</vt:lpstr>
      <vt:lpstr>Guider l’élève vers la verbalisation</vt:lpstr>
      <vt:lpstr>le compte rendu d’activité au service de la réflexivité</vt:lpstr>
      <vt:lpstr>Quelle utilisation du portfolio par les enseignants dans le cadre de la formation ?   </vt:lpstr>
      <vt:lpstr>Proposition d’idées et de structuration des traces de l’activité de l’élève</vt:lpstr>
      <vt:lpstr>Présentation PowerPoint</vt:lpstr>
      <vt:lpstr>Des outils numériques de portfolio dans les nuages</vt:lpstr>
      <vt:lpstr>Références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format 16/9 standard sans pied de page</dc:title>
  <dc:subject>Client</dc:subject>
  <dc:creator>Microsoft Office User</dc:creator>
  <cp:lastModifiedBy>mmazoyer2</cp:lastModifiedBy>
  <cp:revision>66</cp:revision>
  <dcterms:created xsi:type="dcterms:W3CDTF">2020-08-05T13:45:51Z</dcterms:created>
  <dcterms:modified xsi:type="dcterms:W3CDTF">2020-12-08T13:21:55Z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0x010100873AB55E0CC5DA459F57F5A42893F46A005A087D358B12CA4E82A8A8BA9B8A8CF200D3544DBFAD4F664AA25DF68E6D1F0A9E00689F2856DFEDCE40890FDCED81A7DFC9005761E08C1A07DB43B3A357B10727CD5A</vt:lpwstr>
  </property>
</Properties>
</file>