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84" r:id="rId5"/>
    <p:sldMasterId id="2147483659" r:id="rId6"/>
    <p:sldMasterId id="2147483661" r:id="rId7"/>
  </p:sldMasterIdLst>
  <p:notesMasterIdLst>
    <p:notesMasterId r:id="rId21"/>
  </p:notesMasterIdLst>
  <p:handoutMasterIdLst>
    <p:handoutMasterId r:id="rId22"/>
  </p:handoutMasterIdLst>
  <p:sldIdLst>
    <p:sldId id="288" r:id="rId8"/>
    <p:sldId id="283" r:id="rId9"/>
    <p:sldId id="290" r:id="rId10"/>
    <p:sldId id="291" r:id="rId11"/>
    <p:sldId id="293" r:id="rId12"/>
    <p:sldId id="294" r:id="rId13"/>
    <p:sldId id="295" r:id="rId14"/>
    <p:sldId id="296" r:id="rId15"/>
    <p:sldId id="292" r:id="rId16"/>
    <p:sldId id="299" r:id="rId17"/>
    <p:sldId id="300" r:id="rId18"/>
    <p:sldId id="301" r:id="rId19"/>
    <p:sldId id="278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B347"/>
    <a:srgbClr val="00A6BE"/>
    <a:srgbClr val="8B2934"/>
    <a:srgbClr val="005E8B"/>
    <a:srgbClr val="6E902B"/>
    <a:srgbClr val="DA0D57"/>
    <a:srgbClr val="CC0047"/>
    <a:srgbClr val="9B008A"/>
    <a:srgbClr val="7800FF"/>
    <a:srgbClr val="880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0" autoAdjust="0"/>
    <p:restoredTop sz="94643"/>
  </p:normalViewPr>
  <p:slideViewPr>
    <p:cSldViewPr snapToGrid="0" snapToObjects="1">
      <p:cViewPr varScale="1">
        <p:scale>
          <a:sx n="67" d="100"/>
          <a:sy n="67" d="100"/>
        </p:scale>
        <p:origin x="1386" y="60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21/01/2020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https://view.genial.ly/5d7ea41eb93d570f2433e7c1/interactive-content-carte-des-competences-transversales-rect</a:t>
            </a:r>
          </a:p>
          <a:p>
            <a:endParaRPr lang="fr-FR" dirty="0"/>
          </a:p>
          <a:p>
            <a:r>
              <a:rPr lang="fr-FR" dirty="0"/>
              <a:t>C’est un modèle à expliciter, pas un modèle à cocher des acquis / non acquis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3222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955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865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0357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https://view.genial.ly/5d7ea41eb93d570f2433e7c1/interactive-content-carte-des-competences-transversales-rect</a:t>
            </a:r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3026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/>
              <a:t>fff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83F039-1C25-4A68-B8C3-B81E8E3DF9E1}" type="slidenum">
              <a:rPr lang="fr-FR" altLang="fr-FR" smtClean="0"/>
              <a:pPr/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349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>
                <a:solidFill>
                  <a:srgbClr val="00A6BE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3979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5" y="3901509"/>
            <a:ext cx="6931817" cy="1679346"/>
          </a:xfrm>
        </p:spPr>
        <p:txBody>
          <a:bodyPr anchor="t" anchorCtr="0">
            <a:normAutofit/>
          </a:bodyPr>
          <a:lstStyle>
            <a:lvl1pPr>
              <a:defRPr sz="12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Contacts :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71" y="1867896"/>
            <a:ext cx="3735880" cy="155094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90" y="5585455"/>
            <a:ext cx="697747" cy="92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2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249851" y="6390910"/>
            <a:ext cx="351529" cy="365125"/>
          </a:xfrm>
        </p:spPr>
        <p:txBody>
          <a:bodyPr/>
          <a:lstStyle/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011069" y="5059680"/>
            <a:ext cx="5590006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3011069" y="3370130"/>
            <a:ext cx="5590006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2432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A6B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6BE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153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>
              <a:buClr>
                <a:srgbClr val="00A6BE"/>
              </a:buClr>
              <a:defRPr>
                <a:solidFill>
                  <a:srgbClr val="00A6BE"/>
                </a:solidFill>
              </a:defRPr>
            </a:lvl1pPr>
          </a:lstStyle>
          <a:p>
            <a:pPr lvl="0"/>
            <a:r>
              <a:rPr lang="fr-FR" dirty="0"/>
              <a:t> 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17172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92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texte et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5400" y="1476296"/>
            <a:ext cx="7881400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  <a:p>
            <a:pPr marL="627063" marR="0" lvl="1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35000"/>
              <a:buFont typeface="Arial" charset="0"/>
              <a:buChar char="•"/>
              <a:tabLst/>
              <a:defRPr/>
            </a:pPr>
            <a:r>
              <a:rPr kumimoji="0" lang="fr-FR" sz="1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27063" marR="0" lvl="3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Tx/>
              <a:buFont typeface="Arial"/>
              <a:buChar char="–"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863" y="1469378"/>
            <a:ext cx="7881937" cy="4397375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>
                <a:solidFill>
                  <a:srgbClr val="E0B347"/>
                </a:solidFill>
              </a:defRPr>
            </a:lvl1pPr>
          </a:lstStyle>
          <a:p>
            <a:pPr marL="177800" marR="0" lvl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0B347"/>
              </a:buClr>
              <a:buSzPct val="114000"/>
              <a:buFont typeface="Wingdings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E0B347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Cliquez pour modifier les styles du texte du masque</a:t>
            </a: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8773" y="69692"/>
            <a:ext cx="8004162" cy="828574"/>
          </a:xfrm>
        </p:spPr>
        <p:txBody>
          <a:bodyPr anchor="b">
            <a:normAutofit/>
          </a:bodyPr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77333" y="1494531"/>
            <a:ext cx="7923066" cy="32330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79230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t>‹N°›</a:t>
            </a:fld>
            <a:endParaRPr lang="fr-F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907D-B208-DC44-82F5-2940ECA1C9FA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90594" y="2238108"/>
            <a:ext cx="5826983" cy="1442078"/>
          </a:xfrm>
        </p:spPr>
        <p:txBody>
          <a:bodyPr/>
          <a:lstStyle>
            <a:lvl1pPr>
              <a:defRPr sz="3200" b="1" i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090594" y="3716042"/>
            <a:ext cx="5826983" cy="138717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</a:t>
            </a:r>
            <a:br>
              <a:rPr lang="fr-FR" dirty="0"/>
            </a:br>
            <a:r>
              <a:rPr lang="fr-FR" dirty="0"/>
              <a:t>des sous-titres du masque</a:t>
            </a:r>
          </a:p>
        </p:txBody>
      </p:sp>
      <p:grpSp>
        <p:nvGrpSpPr>
          <p:cNvPr id="10" name="Grouper 9"/>
          <p:cNvGrpSpPr/>
          <p:nvPr userDrawn="1"/>
        </p:nvGrpSpPr>
        <p:grpSpPr>
          <a:xfrm>
            <a:off x="3184313" y="2238108"/>
            <a:ext cx="525531" cy="171686"/>
            <a:chOff x="5391302" y="1426464"/>
            <a:chExt cx="604579" cy="197510"/>
          </a:xfrm>
          <a:solidFill>
            <a:schemeClr val="bg1"/>
          </a:solidFill>
        </p:grpSpPr>
        <p:sp>
          <p:nvSpPr>
            <p:cNvPr id="11" name="Rectangle 10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F700D3E5-2C83-1F4B-9DF8-EE71BCF995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0" y="4094"/>
            <a:ext cx="9131201" cy="6853905"/>
          </a:xfrm>
          <a:prstGeom prst="rect">
            <a:avLst/>
          </a:prstGeom>
        </p:spPr>
      </p:pic>
      <p:pic>
        <p:nvPicPr>
          <p:cNvPr id="5" name="Image 4" descr="transformer_gri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59" y="556415"/>
            <a:ext cx="168872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67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9F21F5D-F93F-7E43-AC00-B854D2AC559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5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80" r:id="rId3"/>
    <p:sldLayoutId id="2147483672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00A6BE"/>
        </a:buClr>
        <a:buSzPct val="114000"/>
        <a:buFont typeface="Wingdings" charset="2"/>
        <a:buChar char="§"/>
        <a:defRPr sz="1800" b="1" i="0" kern="1200">
          <a:solidFill>
            <a:srgbClr val="00A6BE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00A6BE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00A6BE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05400" y="182889"/>
            <a:ext cx="7881400" cy="128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05400" y="1476022"/>
            <a:ext cx="7881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49942" y="6390910"/>
            <a:ext cx="4504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rgbClr val="40404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786685B-2977-D546-9E3D-3CA676A47F0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4"/>
          <p:cNvSpPr txBox="1">
            <a:spLocks/>
          </p:cNvSpPr>
          <p:nvPr userDrawn="1"/>
        </p:nvSpPr>
        <p:spPr>
          <a:xfrm>
            <a:off x="2369032" y="6146185"/>
            <a:ext cx="3544088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</a:pPr>
            <a:endParaRPr lang="fr-FR" sz="900" b="0" i="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Titre de la présentation</a:t>
            </a:r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sz="9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JJ/MM/AAAA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31" y="6249885"/>
            <a:ext cx="1219200" cy="5061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0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500" b="1" i="0" kern="1200" cap="none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77800" indent="-177800" algn="l" defTabSz="457200" rtl="0" eaLnBrk="1" latinLnBrk="0" hangingPunct="1">
        <a:spcBef>
          <a:spcPct val="20000"/>
        </a:spcBef>
        <a:buClr>
          <a:srgbClr val="E0B347"/>
        </a:buClr>
        <a:buSzPct val="114000"/>
        <a:buFont typeface="Wingdings" charset="2"/>
        <a:buChar char="§"/>
        <a:defRPr sz="1800" b="1" i="0" kern="1200">
          <a:solidFill>
            <a:srgbClr val="E0B347"/>
          </a:solidFill>
          <a:latin typeface="Arial" charset="0"/>
          <a:ea typeface="Arial" charset="0"/>
          <a:cs typeface="Arial" charset="0"/>
        </a:defRPr>
      </a:lvl1pPr>
      <a:lvl2pPr marL="627063" indent="-169863" algn="l" defTabSz="457200" rtl="0" eaLnBrk="1" latinLnBrk="0" hangingPunct="1">
        <a:spcBef>
          <a:spcPct val="20000"/>
        </a:spcBef>
        <a:buClr>
          <a:srgbClr val="E0B347"/>
        </a:buClr>
        <a:buSzPct val="135000"/>
        <a:buFont typeface="Arial" charset="0"/>
        <a:buChar char="•"/>
        <a:defRPr sz="1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627063" indent="0" algn="l" defTabSz="457200" rtl="0" eaLnBrk="1" latinLnBrk="0" hangingPunct="1">
        <a:spcBef>
          <a:spcPct val="20000"/>
        </a:spcBef>
        <a:buFont typeface="Arial" charset="0"/>
        <a:buNone/>
        <a:defRPr sz="13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627063" indent="177800" algn="l" defTabSz="457200" rtl="0" eaLnBrk="1" latinLnBrk="0" hangingPunct="1">
        <a:spcBef>
          <a:spcPct val="20000"/>
        </a:spcBef>
        <a:buClr>
          <a:srgbClr val="E0B347"/>
        </a:buClr>
        <a:buFont typeface="Arial"/>
        <a:buChar char="–"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806450" indent="0" algn="l" defTabSz="457200" rtl="0" eaLnBrk="1" latinLnBrk="0" hangingPunct="1">
        <a:spcBef>
          <a:spcPct val="20000"/>
        </a:spcBef>
        <a:buFont typeface="Arial"/>
        <a:buNone/>
        <a:defRPr sz="1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97485" y="915840"/>
            <a:ext cx="7982797" cy="2548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CLIQUEZ ET MODIFIEZ </a:t>
            </a:r>
            <a:br>
              <a:rPr lang="fr-FR" dirty="0"/>
            </a:br>
            <a:r>
              <a:rPr lang="fr-FR" dirty="0"/>
              <a:t>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97486" y="3464803"/>
            <a:ext cx="7589313" cy="124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</a:t>
            </a:r>
            <a:br>
              <a:rPr lang="fr-FR" dirty="0"/>
            </a:br>
            <a:r>
              <a:rPr lang="fr-FR" dirty="0"/>
              <a:t>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97502" y="6390910"/>
            <a:ext cx="4038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404040"/>
                </a:solidFill>
              </a:defRPr>
            </a:lvl1pPr>
          </a:lstStyle>
          <a:p>
            <a:fld id="{1FC8907D-B208-DC44-82F5-2940ECA1C9FA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21/01/2020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DB9F2CB5-F14A-6B4E-A43B-921923DC809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0" y="6314648"/>
            <a:ext cx="1231891" cy="376623"/>
          </a:xfrm>
          <a:prstGeom prst="rect">
            <a:avLst/>
          </a:prstGeom>
        </p:spPr>
      </p:pic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2369032" y="6079141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Atelier</a:t>
            </a:r>
            <a:r>
              <a:rPr lang="fr-FR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Suivi des compétences et évaluation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64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>
              <a:lumMod val="75000"/>
              <a:lumOff val="25000"/>
            </a:schemeClr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rgbClr val="005E8B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8A57E84A-A76A-AE47-8ECF-AE75B0DC7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33" y="6876"/>
            <a:ext cx="9167859" cy="685726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011069" y="1855204"/>
            <a:ext cx="5590311" cy="2006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</a:t>
            </a:r>
            <a:br>
              <a:rPr lang="fr-FR" dirty="0"/>
            </a:br>
            <a:r>
              <a:rPr lang="fr-FR" dirty="0"/>
              <a:t>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1069" y="3578946"/>
            <a:ext cx="5590312" cy="1180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</a:t>
            </a:r>
            <a:br>
              <a:rPr lang="fr-FR" dirty="0"/>
            </a:br>
            <a:r>
              <a:rPr lang="fr-FR" dirty="0"/>
              <a:t>les styles du texte du masque</a:t>
            </a:r>
          </a:p>
          <a:p>
            <a:pPr lv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49851" y="6390910"/>
            <a:ext cx="351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rgbClr val="000000"/>
                </a:solidFill>
              </a:defRPr>
            </a:lvl1pPr>
          </a:lstStyle>
          <a:p>
            <a:fld id="{C6B7B3CB-E3BA-F74C-AB76-86EFC5843CD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/>
          <p:cNvSpPr txBox="1">
            <a:spLocks/>
          </p:cNvSpPr>
          <p:nvPr userDrawn="1"/>
        </p:nvSpPr>
        <p:spPr>
          <a:xfrm>
            <a:off x="3095354" y="6146185"/>
            <a:ext cx="4620586" cy="6768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>
                <a:solidFill>
                  <a:srgbClr val="00919D"/>
                </a:solidFill>
              </a:rPr>
              <a:t/>
            </a:r>
            <a:br>
              <a:rPr lang="fr-FR" dirty="0">
                <a:solidFill>
                  <a:srgbClr val="00919D"/>
                </a:solidFill>
              </a:rPr>
            </a:b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Atelier</a:t>
            </a:r>
            <a:r>
              <a:rPr lang="fr-FR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Suivi des compétences et évaluation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12" name="Espace réservé du pied de page 4"/>
          <p:cNvSpPr txBox="1">
            <a:spLocks/>
          </p:cNvSpPr>
          <p:nvPr userDrawn="1"/>
        </p:nvSpPr>
        <p:spPr>
          <a:xfrm>
            <a:off x="6989618" y="6390910"/>
            <a:ext cx="1160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21/01/2020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r-FR" dirty="0"/>
          </a:p>
        </p:txBody>
      </p:sp>
      <p:grpSp>
        <p:nvGrpSpPr>
          <p:cNvPr id="9" name="Grouper 8"/>
          <p:cNvGrpSpPr/>
          <p:nvPr userDrawn="1"/>
        </p:nvGrpSpPr>
        <p:grpSpPr>
          <a:xfrm>
            <a:off x="3121481" y="2132720"/>
            <a:ext cx="525531" cy="171686"/>
            <a:chOff x="5391302" y="1426464"/>
            <a:chExt cx="604579" cy="197510"/>
          </a:xfrm>
          <a:solidFill>
            <a:srgbClr val="00A6BE"/>
          </a:solidFill>
        </p:grpSpPr>
        <p:sp>
          <p:nvSpPr>
            <p:cNvPr id="10" name="Rectangle 9"/>
            <p:cNvSpPr/>
            <p:nvPr/>
          </p:nvSpPr>
          <p:spPr>
            <a:xfrm>
              <a:off x="5391302" y="1426464"/>
              <a:ext cx="95098" cy="1975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38850" y="1525218"/>
              <a:ext cx="557031" cy="987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005E8B"/>
                </a:solidFill>
              </a:endParaRPr>
            </a:p>
          </p:txBody>
        </p:sp>
      </p:grpSp>
      <p:pic>
        <p:nvPicPr>
          <p:cNvPr id="4" name="Image 3" descr="transformer_bleu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20" y="533142"/>
            <a:ext cx="1935656" cy="701491"/>
          </a:xfrm>
          <a:prstGeom prst="rect">
            <a:avLst/>
          </a:prstGeom>
        </p:spPr>
      </p:pic>
      <p:pic>
        <p:nvPicPr>
          <p:cNvPr id="5" name="Image 4" descr="transformer_bleu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" y="533142"/>
            <a:ext cx="1935656" cy="70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i="0" kern="1200">
          <a:solidFill>
            <a:srgbClr val="00A6BE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Parents%20mode%20d'emploi%20-%20Episode%20du%20jeudi%2021%20septembre%202017.mp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5d7ea41eb93d570f2433e7c1/interactive-content-carte-des-competences-transversales-rec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peg.fr/info/index.php/pedagogie/pedagogi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i="1" dirty="0" smtClean="0"/>
              <a:t>Œuvrer ensemble aux talents de chacun</a:t>
            </a:r>
            <a:endParaRPr lang="fr-FR" sz="2400" i="1" dirty="0"/>
          </a:p>
        </p:txBody>
      </p:sp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090594" y="2030795"/>
            <a:ext cx="5826983" cy="1442078"/>
          </a:xfrm>
        </p:spPr>
        <p:txBody>
          <a:bodyPr/>
          <a:lstStyle/>
          <a:p>
            <a:r>
              <a:rPr lang="fr-FR" dirty="0" smtClean="0"/>
              <a:t>La réalisation du </a:t>
            </a:r>
            <a:br>
              <a:rPr lang="fr-FR" dirty="0" smtClean="0"/>
            </a:br>
            <a:r>
              <a:rPr lang="fr-FR" dirty="0" smtClean="0"/>
              <a:t>chef-d'œuvre 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"/>
          <a:stretch>
            <a:fillRect/>
          </a:stretch>
        </p:blipFill>
        <p:spPr bwMode="auto">
          <a:xfrm>
            <a:off x="304801" y="2050978"/>
            <a:ext cx="2147454" cy="325841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2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589" y="160421"/>
            <a:ext cx="7385961" cy="67151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Extraits du  doc de positionnement 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1469826"/>
            <a:ext cx="6886575" cy="3629025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04863" y="1185863"/>
            <a:ext cx="7881937" cy="3912988"/>
          </a:xfrm>
        </p:spPr>
        <p:txBody>
          <a:bodyPr/>
          <a:lstStyle/>
          <a:p>
            <a:r>
              <a:rPr lang="fr-FR" dirty="0" smtClean="0"/>
              <a:t>Suivi des activités, des compétences et capacités mises en </a:t>
            </a:r>
            <a:r>
              <a:rPr lang="fr-FR" dirty="0" err="1" smtClean="0"/>
              <a:t>oeuvre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6" y="5135197"/>
            <a:ext cx="68580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589" y="160421"/>
            <a:ext cx="7385961" cy="67151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Extraits du  doc de positionnement 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04863" y="1185863"/>
            <a:ext cx="7881937" cy="3912988"/>
          </a:xfrm>
        </p:spPr>
        <p:txBody>
          <a:bodyPr/>
          <a:lstStyle/>
          <a:p>
            <a:r>
              <a:rPr lang="fr-FR" dirty="0" smtClean="0"/>
              <a:t>Positionnement de l’élève sur les compétences transversales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091" y="1547812"/>
            <a:ext cx="8009079" cy="4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3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3589" y="160421"/>
            <a:ext cx="7385961" cy="671513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Extraits du  doc de positionnement </a:t>
            </a:r>
            <a:endParaRPr lang="fr-FR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685B-2977-D546-9E3D-3CA676A47F0C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804863" y="1185863"/>
            <a:ext cx="7881937" cy="3912988"/>
          </a:xfrm>
        </p:spPr>
        <p:txBody>
          <a:bodyPr/>
          <a:lstStyle/>
          <a:p>
            <a:r>
              <a:rPr lang="fr-FR" dirty="0" smtClean="0"/>
              <a:t>Analyse par l’élève de son activité et de ses apprentissages</a:t>
            </a:r>
          </a:p>
          <a:p>
            <a:pPr lvl="1"/>
            <a:r>
              <a:rPr lang="fr-FR" dirty="0" smtClean="0"/>
              <a:t>L’élève doit  décrire et analyser sa DEMARCHE</a:t>
            </a:r>
          </a:p>
          <a:p>
            <a:pPr lvl="1"/>
            <a:r>
              <a:rPr lang="fr-FR" dirty="0" smtClean="0"/>
              <a:t>Expliciter les difficultés rencontrées et  solutions proposées </a:t>
            </a:r>
          </a:p>
          <a:p>
            <a:pPr lvl="1"/>
            <a:r>
              <a:rPr lang="fr-FR" dirty="0" smtClean="0"/>
              <a:t>Expliciter ces apprentissages ……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Analyse par le professeur sur la réalisation des activités et de l’acquisition des compétences et capacités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IL  faut  clarifier la démarche auprès des </a:t>
            </a:r>
            <a:r>
              <a:rPr lang="fr-FR" dirty="0" smtClean="0">
                <a:hlinkClick r:id="rId2" action="ppaction://hlinkfile"/>
              </a:rPr>
              <a:t>élèves/familles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1754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58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ATELIER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7B3CB-E3BA-F74C-AB76-86EFC5843CD6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011069" y="3370129"/>
            <a:ext cx="5590006" cy="1672925"/>
          </a:xfrm>
        </p:spPr>
        <p:txBody>
          <a:bodyPr/>
          <a:lstStyle/>
          <a:p>
            <a:r>
              <a:rPr lang="fr-FR" dirty="0" smtClean="0"/>
              <a:t>Le suivi et l’évaluation des compétences développées par, avec et à partir du chef-d’œuvre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45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1314450" y="541602"/>
            <a:ext cx="7041646" cy="544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010" y="1446967"/>
            <a:ext cx="2685696" cy="218391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314451" y="3916792"/>
            <a:ext cx="7182256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2060"/>
                </a:solidFill>
              </a:rPr>
              <a:t>Favoriser une logique de parcours </a:t>
            </a:r>
            <a:r>
              <a:rPr lang="fr-FR" sz="1600" dirty="0">
                <a:solidFill>
                  <a:srgbClr val="002060"/>
                </a:solidFill>
              </a:rPr>
              <a:t>au sein de la voie professionnelles par un travail sur les compétences transversales et leur valorisation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sz="1000" dirty="0">
              <a:solidFill>
                <a:srgbClr val="002060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2060"/>
                </a:solidFill>
              </a:rPr>
              <a:t>Créer un langage commun, </a:t>
            </a:r>
            <a:r>
              <a:rPr lang="fr-FR" sz="1600" dirty="0">
                <a:solidFill>
                  <a:srgbClr val="002060"/>
                </a:solidFill>
              </a:rPr>
              <a:t>une cohérence des apprentissages et permettre une vision globale et partagée par le collectif enseignant des compétences développées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fr-FR" sz="1050" dirty="0">
              <a:solidFill>
                <a:srgbClr val="002060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§"/>
            </a:pPr>
            <a:r>
              <a:rPr lang="fr-FR" sz="1600" b="1" dirty="0">
                <a:solidFill>
                  <a:srgbClr val="002060"/>
                </a:solidFill>
              </a:rPr>
              <a:t>Articuler les enseignements </a:t>
            </a:r>
            <a:r>
              <a:rPr lang="fr-FR" sz="1600" dirty="0">
                <a:solidFill>
                  <a:srgbClr val="002060"/>
                </a:solidFill>
              </a:rPr>
              <a:t>du domaine général et professionnel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311659" y="5791833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14451" y="1446968"/>
            <a:ext cx="4470980" cy="3231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spc="225" dirty="0">
                <a:solidFill>
                  <a:schemeClr val="bg1"/>
                </a:solidFill>
              </a:rPr>
              <a:t>Compétences transversales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314451" y="1811067"/>
            <a:ext cx="4470979" cy="18198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fr-FR" sz="1350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457326" y="1811067"/>
            <a:ext cx="4045540" cy="156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6922" algn="just" defTabSz="329804">
              <a:lnSpc>
                <a:spcPts val="1875"/>
              </a:lnSpc>
              <a:tabLst>
                <a:tab pos="3292079" algn="l"/>
              </a:tabLst>
            </a:pPr>
            <a:endParaRPr lang="fr-FR" sz="2000" b="1" dirty="0" smtClean="0">
              <a:solidFill>
                <a:schemeClr val="bg1"/>
              </a:solidFill>
              <a:latin typeface="+mj-lt"/>
            </a:endParaRPr>
          </a:p>
          <a:p>
            <a:pPr marL="136922" algn="just" defTabSz="329804">
              <a:lnSpc>
                <a:spcPts val="1875"/>
              </a:lnSpc>
              <a:tabLst>
                <a:tab pos="3292079" algn="l"/>
              </a:tabLst>
            </a:pPr>
            <a:r>
              <a:rPr lang="fr-FR" sz="2000" b="1" dirty="0" smtClean="0">
                <a:solidFill>
                  <a:schemeClr val="bg1"/>
                </a:solidFill>
                <a:latin typeface="+mj-lt"/>
              </a:rPr>
              <a:t>Un </a:t>
            </a:r>
            <a:r>
              <a:rPr lang="fr-FR" sz="2000" b="1" dirty="0">
                <a:solidFill>
                  <a:schemeClr val="bg1"/>
                </a:solidFill>
                <a:latin typeface="+mj-lt"/>
              </a:rPr>
              <a:t>défi à relever pour mettre en valeur la voie professionnelle dans sa capacité à accompagner les jeunes vers leur insertion dans la société</a:t>
            </a:r>
          </a:p>
        </p:txBody>
      </p:sp>
    </p:spTree>
    <p:extLst>
      <p:ext uri="{BB962C8B-B14F-4D97-AF65-F5344CB8AC3E}">
        <p14:creationId xmlns:p14="http://schemas.microsoft.com/office/powerpoint/2010/main" val="37438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5237019"/>
            <a:ext cx="1091045" cy="75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1854776"/>
            <a:ext cx="7029450" cy="3744330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1314450" y="541602"/>
            <a:ext cx="7041646" cy="544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3311659" y="5791833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3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9318" r="12852"/>
          <a:stretch/>
        </p:blipFill>
        <p:spPr>
          <a:xfrm>
            <a:off x="2069597" y="2243878"/>
            <a:ext cx="5472033" cy="347655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7099" y="5062252"/>
            <a:ext cx="1337052" cy="75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/>
        </p:nvSpPr>
        <p:spPr>
          <a:xfrm>
            <a:off x="2752243" y="1819683"/>
            <a:ext cx="4105757" cy="30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350" b="1" dirty="0">
                <a:solidFill>
                  <a:srgbClr val="002060"/>
                </a:solidFill>
              </a:rPr>
              <a:t>Ce référentiel permet de donner un cadre pour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33534" y="2382378"/>
            <a:ext cx="175385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Se Positionner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028742" y="2378508"/>
            <a:ext cx="128527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Développer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06323" y="2167744"/>
            <a:ext cx="12852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Valoriser et reconnaitre 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3310485" y="5801686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1314450" y="541602"/>
            <a:ext cx="7041646" cy="544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631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2069596" y="1097014"/>
            <a:ext cx="5672138" cy="544889"/>
          </a:xfrm>
          <a:prstGeom prst="rect">
            <a:avLst/>
          </a:prstGeom>
          <a:solidFill>
            <a:srgbClr val="73BA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t="19318" r="12852" b="56202"/>
          <a:stretch/>
        </p:blipFill>
        <p:spPr>
          <a:xfrm>
            <a:off x="1908305" y="2228228"/>
            <a:ext cx="5472033" cy="10548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567099" y="5062252"/>
            <a:ext cx="1337052" cy="75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/>
        </p:nvSpPr>
        <p:spPr>
          <a:xfrm>
            <a:off x="2752243" y="1819683"/>
            <a:ext cx="4105757" cy="30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350" b="1" dirty="0">
                <a:solidFill>
                  <a:srgbClr val="002060"/>
                </a:solidFill>
              </a:rPr>
              <a:t>Ce référentiel permet de donner un cadre pour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233534" y="2382378"/>
            <a:ext cx="175385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Se Positionner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29364" y="2348088"/>
            <a:ext cx="128527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Développer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606323" y="2167744"/>
            <a:ext cx="128527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500" b="1" dirty="0"/>
              <a:t>Valoriser et reconnaitre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00559" y="3830924"/>
            <a:ext cx="2186825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002060"/>
                </a:solidFill>
              </a:rPr>
              <a:t>Les apprenants vont évaluer, reconnaitre, expliciter leur compétences à travers les mises en situation vécues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846479" y="3830923"/>
            <a:ext cx="2921547" cy="113107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rgbClr val="002060"/>
                </a:solidFill>
              </a:rPr>
              <a:t>Les employeurs et certificateurs auront eu à expliciter les attendus des situations relevant des postes de travail, des fonctions, des certifications des familles de métiers</a:t>
            </a:r>
          </a:p>
        </p:txBody>
      </p:sp>
      <p:sp>
        <p:nvSpPr>
          <p:cNvPr id="7" name="Double flèche horizontale 6"/>
          <p:cNvSpPr/>
          <p:nvPr/>
        </p:nvSpPr>
        <p:spPr>
          <a:xfrm>
            <a:off x="4028742" y="4072660"/>
            <a:ext cx="776381" cy="4547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Double flèche horizontale 16"/>
          <p:cNvSpPr/>
          <p:nvPr/>
        </p:nvSpPr>
        <p:spPr>
          <a:xfrm rot="16200000">
            <a:off x="4028742" y="3285093"/>
            <a:ext cx="776381" cy="45478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3340230" y="5807479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19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2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67099" y="5062252"/>
            <a:ext cx="1337052" cy="75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/>
          <p:cNvSpPr/>
          <p:nvPr/>
        </p:nvSpPr>
        <p:spPr>
          <a:xfrm>
            <a:off x="2752243" y="1819684"/>
            <a:ext cx="4105757" cy="5078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1350" b="1" dirty="0">
                <a:solidFill>
                  <a:srgbClr val="002060"/>
                </a:solidFill>
              </a:rPr>
              <a:t>Ce référentiel permet de donner un cadre pour</a:t>
            </a:r>
          </a:p>
          <a:p>
            <a:pPr algn="ctr"/>
            <a:r>
              <a:rPr lang="fr-FR" sz="1350" b="1" dirty="0">
                <a:solidFill>
                  <a:srgbClr val="002060"/>
                </a:solidFill>
              </a:rPr>
              <a:t>reconnaitre des compétences transversales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840731" y="2756845"/>
            <a:ext cx="2160270" cy="13388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C’est d’abord une approche méthodologique pour guider le parcours de formation, moins un outil de test, de niveau, de certification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017" y="2693642"/>
            <a:ext cx="1743075" cy="17716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15170" y="4675332"/>
            <a:ext cx="2226564" cy="92333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Il met en évidence le spectre des compétences que chaque individu est en mesure de développer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552138" y="3229117"/>
            <a:ext cx="1920241" cy="1546577"/>
          </a:xfrm>
          <a:prstGeom prst="rect">
            <a:avLst/>
          </a:prstGeom>
          <a:solidFill>
            <a:srgbClr val="23A6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350" dirty="0">
                <a:solidFill>
                  <a:schemeClr val="bg1"/>
                </a:solidFill>
              </a:rPr>
              <a:t>Un document qui permet à l’apprenant de verbaliser, expliciter en étant accompagné pour être reconnu dans sa manifestation des compétences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340230" y="5807479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1314450" y="541602"/>
            <a:ext cx="7041646" cy="544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371268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èche droite 6"/>
          <p:cNvSpPr/>
          <p:nvPr/>
        </p:nvSpPr>
        <p:spPr>
          <a:xfrm>
            <a:off x="519906" y="1833170"/>
            <a:ext cx="2454633" cy="73366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i="1" dirty="0">
                <a:solidFill>
                  <a:srgbClr val="002060"/>
                </a:solidFill>
              </a:rPr>
              <a:t>2 écueils à éviter</a:t>
            </a:r>
            <a:endParaRPr lang="fr-FR" sz="1350" b="1" i="1" dirty="0">
              <a:solidFill>
                <a:srgbClr val="00206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004780" y="4227445"/>
            <a:ext cx="5801771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50" b="1" dirty="0">
                <a:solidFill>
                  <a:srgbClr val="0070C0"/>
                </a:solidFill>
                <a:latin typeface="+mj-lt"/>
              </a:rPr>
              <a:t>Noter les compétences transversales</a:t>
            </a:r>
          </a:p>
          <a:p>
            <a:pPr marL="534591" indent="-257175" algn="just">
              <a:buFont typeface="Courier New" panose="02070309020205020404" pitchFamily="49" charset="0"/>
              <a:buChar char="o"/>
            </a:pPr>
            <a:r>
              <a:rPr lang="fr-FR" sz="1650" dirty="0">
                <a:latin typeface="+mj-lt"/>
              </a:rPr>
              <a:t>Les 4 paliers de positionnement visent à définir un profil faisant apparaître des points caractéristiques. Noter les positionnements serait contre-productif et rendrait scolaire une démarche de professionnalisation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939964" y="2712245"/>
            <a:ext cx="5801771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50" b="1" dirty="0">
                <a:solidFill>
                  <a:srgbClr val="0070C0"/>
                </a:solidFill>
                <a:latin typeface="+mj-lt"/>
              </a:rPr>
              <a:t>Créer de l’activité en plus pour travailler les compétences transversales</a:t>
            </a:r>
          </a:p>
          <a:p>
            <a:pPr marL="534591" indent="-257175" algn="just">
              <a:buFont typeface="Courier New" panose="02070309020205020404" pitchFamily="49" charset="0"/>
              <a:buChar char="o"/>
            </a:pPr>
            <a:r>
              <a:rPr lang="fr-FR" sz="1650" dirty="0">
                <a:latin typeface="+mj-lt"/>
              </a:rPr>
              <a:t>Les compétences transversales se trouvent dans les situations pédagogiques des référentiels et </a:t>
            </a:r>
            <a:r>
              <a:rPr lang="fr-FR" sz="1650" dirty="0" smtClean="0">
                <a:latin typeface="+mj-lt"/>
              </a:rPr>
              <a:t>programmes. </a:t>
            </a:r>
            <a:endParaRPr lang="fr-FR" sz="1650" dirty="0">
              <a:latin typeface="+mj-lt"/>
            </a:endParaRPr>
          </a:p>
          <a:p>
            <a:pPr marL="257175" indent="-257175" algn="just">
              <a:buFont typeface="Courier New" panose="02070309020205020404" pitchFamily="49" charset="0"/>
              <a:buChar char="o"/>
            </a:pPr>
            <a:endParaRPr lang="fr-FR" sz="1650" dirty="0">
              <a:latin typeface="+mj-lt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1554481" y="2834022"/>
            <a:ext cx="385484" cy="24355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Flèche droite 12"/>
          <p:cNvSpPr/>
          <p:nvPr/>
        </p:nvSpPr>
        <p:spPr>
          <a:xfrm>
            <a:off x="1588102" y="4294271"/>
            <a:ext cx="385484" cy="24355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2488506" y="3749947"/>
            <a:ext cx="525322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35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http://www.cerpeg.fr/info/index.php/pedagogie/pedagogie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3340230" y="5807479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314450" y="541602"/>
            <a:ext cx="7041646" cy="544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244956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43001" y="5237019"/>
            <a:ext cx="1091045" cy="753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597" y="1847850"/>
            <a:ext cx="6836403" cy="3717926"/>
          </a:xfrm>
          <a:prstGeom prst="rect">
            <a:avLst/>
          </a:prstGeom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3340235" y="5791833"/>
            <a:ext cx="4789358" cy="69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3913605" y="5877147"/>
            <a:ext cx="4215983" cy="6302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3300">
              <a:solidFill>
                <a:srgbClr val="00800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1314450" y="541602"/>
            <a:ext cx="7041646" cy="5448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altLang="fr-FR" sz="2100" dirty="0">
                <a:solidFill>
                  <a:schemeClr val="bg1"/>
                </a:solidFill>
              </a:rPr>
              <a:t>ZOOM SUR LES COMPÉTENCES TRANSVERSALES</a:t>
            </a:r>
          </a:p>
        </p:txBody>
      </p:sp>
    </p:spTree>
    <p:extLst>
      <p:ext uri="{BB962C8B-B14F-4D97-AF65-F5344CB8AC3E}">
        <p14:creationId xmlns:p14="http://schemas.microsoft.com/office/powerpoint/2010/main" val="40452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ages de contenu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age de sous-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D8177FE2E83E49AF06184E42BFE916" ma:contentTypeVersion="7" ma:contentTypeDescription="Crée un document." ma:contentTypeScope="" ma:versionID="e05a2b4d9a99239922d336da56370c71">
  <xsd:schema xmlns:xsd="http://www.w3.org/2001/XMLSchema" xmlns:xs="http://www.w3.org/2001/XMLSchema" xmlns:p="http://schemas.microsoft.com/office/2006/metadata/properties" xmlns:ns2="74b03d9b-255f-40d4-8284-485b6676fe3e" targetNamespace="http://schemas.microsoft.com/office/2006/metadata/properties" ma:root="true" ma:fieldsID="d81fbe301a60eee840aa4d6e246fed33" ns2:_="">
    <xsd:import namespace="74b03d9b-255f-40d4-8284-485b6676f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b03d9b-255f-40d4-8284-485b6676fe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D4C48E-708C-4B54-9849-02873F0AF8D5}"/>
</file>

<file path=customXml/itemProps2.xml><?xml version="1.0" encoding="utf-8"?>
<ds:datastoreItem xmlns:ds="http://schemas.openxmlformats.org/officeDocument/2006/customXml" ds:itemID="{E4967D42-78B9-4666-AD0B-D1AD8F20AEAA}"/>
</file>

<file path=customXml/itemProps3.xml><?xml version="1.0" encoding="utf-8"?>
<ds:datastoreItem xmlns:ds="http://schemas.openxmlformats.org/officeDocument/2006/customXml" ds:itemID="{4CC0B796-EFB2-440A-95E4-D8A9508E4886}"/>
</file>

<file path=docProps/app.xml><?xml version="1.0" encoding="utf-8"?>
<Properties xmlns="http://schemas.openxmlformats.org/officeDocument/2006/extended-properties" xmlns:vt="http://schemas.openxmlformats.org/officeDocument/2006/docPropsVTypes">
  <TotalTime>5280</TotalTime>
  <Words>469</Words>
  <Application>Microsoft Office PowerPoint</Application>
  <PresentationFormat>Affichage à l'écran (4:3)</PresentationFormat>
  <Paragraphs>76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Wingdings</vt:lpstr>
      <vt:lpstr>pages de contenus</vt:lpstr>
      <vt:lpstr>1_pages de contenus</vt:lpstr>
      <vt:lpstr>page de presentation et de partie</vt:lpstr>
      <vt:lpstr>page de sous-partie</vt:lpstr>
      <vt:lpstr>La réalisation du  chef-d'œuvre </vt:lpstr>
      <vt:lpstr>ATELIER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Extraits du  doc de positionnement </vt:lpstr>
      <vt:lpstr>Extraits du  doc de positionnement </vt:lpstr>
      <vt:lpstr>Extraits du  doc de positionnement 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des 12 compétences AEFA _ RECTEC</dc:title>
  <dc:creator>Administrateur MEN</dc:creator>
  <cp:lastModifiedBy>marie line bourgouin</cp:lastModifiedBy>
  <cp:revision>202</cp:revision>
  <cp:lastPrinted>2015-02-04T16:19:06Z</cp:lastPrinted>
  <dcterms:created xsi:type="dcterms:W3CDTF">2015-02-04T10:43:31Z</dcterms:created>
  <dcterms:modified xsi:type="dcterms:W3CDTF">2020-01-23T11:55:34Z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0x010100B6D8177FE2E83E49AF06184E42BFE916</vt:lpwstr>
  </property>
</Properties>
</file>