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2" r:id="rId5"/>
    <p:sldId id="265" r:id="rId6"/>
    <p:sldId id="266" r:id="rId7"/>
    <p:sldId id="267" r:id="rId8"/>
    <p:sldId id="268" r:id="rId9"/>
    <p:sldId id="269" r:id="rId10"/>
  </p:sldIdLst>
  <p:sldSz cx="9144000" cy="6858000" type="screen4x3"/>
  <p:notesSz cx="6858000" cy="9144000"/>
  <p:custDataLst>
    <p:tags r:id="rId11"/>
  </p:custDataLst>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00CC"/>
    <a:srgbClr val="FF0066"/>
    <a:srgbClr val="33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46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C5024436-FF06-4B64-8B5D-153BE798E18F}"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775A93A1-C065-4FAB-9B03-1A0893CF065F}"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77B628AD-7B9D-4F5A-B8F0-C5C96AF86BB6}"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BA2002C1-0B5B-4F0E-8B38-BB196EE82C4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F0E3E973-C6B9-4485-BEC1-E6E411E5DCB2}"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FFE09BCF-8F74-4AC6-8B5B-F9104D28DA7E}"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5BBBA818-BF46-4455-A0C6-A10E30722142}"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6F90FCFF-20C2-4E33-8B29-32E9B8B9D790}"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26923FBE-3D63-44AB-9C24-015D59727CDF}"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5BB80053-5E25-4DAE-A547-0C4C8301303D}"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CAB70E99-F47A-49D0-8F9A-363B8B02E296}"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400"/>
            </a:lvl1pPr>
          </a:lstStyle>
          <a:p>
            <a:pPr>
              <a:defRPr/>
            </a:pPr>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a:lvl1pPr>
          </a:lstStyle>
          <a:p>
            <a:pPr>
              <a:defRPr/>
            </a:pPr>
            <a:fld id="{6DEBD462-6235-4A72-99EA-3E2CCD972137}"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laposte.fr/Entrepris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ctrTitle"/>
          </p:nvPr>
        </p:nvSpPr>
        <p:spPr>
          <a:xfrm>
            <a:off x="611188" y="836613"/>
            <a:ext cx="7772400" cy="1008062"/>
          </a:xfrm>
        </p:spPr>
        <p:txBody>
          <a:bodyPr/>
          <a:lstStyle/>
          <a:p>
            <a:pPr eaLnBrk="1" hangingPunct="1"/>
            <a:r>
              <a:rPr lang="fr-FR" sz="2800" b="1" smtClean="0"/>
              <a:t/>
            </a:r>
            <a:br>
              <a:rPr lang="fr-FR" sz="2800" b="1" smtClean="0"/>
            </a:br>
            <a:r>
              <a:rPr lang="fr-FR" sz="2800" b="1" smtClean="0"/>
              <a:t/>
            </a:r>
            <a:br>
              <a:rPr lang="fr-FR" sz="2800" b="1" smtClean="0"/>
            </a:br>
            <a:r>
              <a:rPr lang="fr-FR" sz="2800" b="1" smtClean="0"/>
              <a:t/>
            </a:r>
            <a:br>
              <a:rPr lang="fr-FR" sz="2800" b="1" smtClean="0"/>
            </a:br>
            <a:r>
              <a:rPr lang="fr-FR" sz="2800" b="1" smtClean="0"/>
              <a:t/>
            </a:r>
            <a:br>
              <a:rPr lang="fr-FR" sz="2800" b="1" smtClean="0"/>
            </a:br>
            <a:r>
              <a:rPr lang="fr-FR" sz="2800" b="1" smtClean="0"/>
              <a:t/>
            </a:r>
            <a:br>
              <a:rPr lang="fr-FR" sz="2800" b="1" smtClean="0"/>
            </a:br>
            <a:r>
              <a:rPr lang="fr-FR" sz="2800" b="1" smtClean="0"/>
              <a:t/>
            </a:r>
            <a:br>
              <a:rPr lang="fr-FR" sz="2800" b="1" smtClean="0"/>
            </a:br>
            <a:r>
              <a:rPr lang="fr-FR" sz="2800" b="1" smtClean="0"/>
              <a:t/>
            </a:r>
            <a:br>
              <a:rPr lang="fr-FR" sz="2800" b="1" smtClean="0"/>
            </a:br>
            <a:r>
              <a:rPr lang="fr-FR" sz="2800" b="1" smtClean="0"/>
              <a:t/>
            </a:r>
            <a:br>
              <a:rPr lang="fr-FR" sz="2800" b="1" smtClean="0"/>
            </a:br>
            <a:r>
              <a:rPr lang="fr-FR" sz="2800" b="1" smtClean="0"/>
              <a:t/>
            </a:r>
            <a:br>
              <a:rPr lang="fr-FR" sz="2800" b="1" smtClean="0"/>
            </a:br>
            <a:r>
              <a:rPr lang="fr-FR" sz="2800" b="1" smtClean="0"/>
              <a:t/>
            </a:r>
            <a:br>
              <a:rPr lang="fr-FR" sz="2800" b="1" smtClean="0"/>
            </a:br>
            <a:r>
              <a:rPr lang="fr-FR" sz="2400" b="1" smtClean="0"/>
              <a:t>Séminaire national Réforme de la série Gestion</a:t>
            </a:r>
            <a:br>
              <a:rPr lang="fr-FR" sz="2400" b="1" smtClean="0"/>
            </a:br>
            <a:r>
              <a:rPr lang="fr-FR" sz="2400" b="1" smtClean="0"/>
              <a:t>Administration de la voie professionnelle </a:t>
            </a:r>
            <a:br>
              <a:rPr lang="fr-FR" sz="2400" b="1" smtClean="0"/>
            </a:br>
            <a:r>
              <a:rPr lang="fr-FR" sz="2400" b="1" smtClean="0"/>
              <a:t> Lyon, 11 mai 2012</a:t>
            </a:r>
            <a:r>
              <a:rPr lang="fr-FR" smtClean="0"/>
              <a:t> </a:t>
            </a:r>
            <a:r>
              <a:rPr lang="fr-FR" sz="2800" b="1" smtClean="0"/>
              <a:t/>
            </a:r>
            <a:br>
              <a:rPr lang="fr-FR" sz="2800" b="1" smtClean="0"/>
            </a:br>
            <a:r>
              <a:rPr lang="fr-FR" sz="2800" b="1" smtClean="0"/>
              <a:t/>
            </a:r>
            <a:br>
              <a:rPr lang="fr-FR" sz="2800" b="1" smtClean="0"/>
            </a:br>
            <a:r>
              <a:rPr lang="fr-FR" sz="2000" b="1" smtClean="0">
                <a:solidFill>
                  <a:srgbClr val="FF0066"/>
                </a:solidFill>
              </a:rPr>
              <a:t>ATELIER REDACTIONNEL : LA FICHE DE SYNTHESE</a:t>
            </a:r>
            <a:r>
              <a:rPr lang="fr-FR" sz="2000" b="1" smtClean="0"/>
              <a:t/>
            </a:r>
            <a:br>
              <a:rPr lang="fr-FR" sz="2000" b="1" smtClean="0"/>
            </a:br>
            <a:r>
              <a:rPr lang="fr-FR" sz="4000" b="1" smtClean="0"/>
              <a:t/>
            </a:r>
            <a:br>
              <a:rPr lang="fr-FR" sz="4000" b="1" smtClean="0"/>
            </a:br>
            <a:r>
              <a:rPr lang="fr-FR" sz="1800" b="1" i="1" smtClean="0"/>
              <a:t>à partir d’une proposition de Laurence Douarin, </a:t>
            </a:r>
            <a:br>
              <a:rPr lang="fr-FR" sz="1800" b="1" i="1" smtClean="0"/>
            </a:br>
            <a:r>
              <a:rPr lang="fr-FR" sz="1800" b="1" i="1" smtClean="0"/>
              <a:t>professeure éco-gestion au lycée Jacques Cartier, Saint-Malo</a:t>
            </a:r>
            <a:br>
              <a:rPr lang="fr-FR" sz="1800" b="1" i="1" smtClean="0"/>
            </a:br>
            <a:r>
              <a:rPr lang="fr-FR" sz="1800" b="1" smtClean="0"/>
              <a:t/>
            </a:r>
            <a:br>
              <a:rPr lang="fr-FR" sz="1800" b="1" smtClean="0"/>
            </a:br>
            <a:r>
              <a:rPr lang="fr-FR" sz="1800" b="1" smtClean="0"/>
              <a:t/>
            </a:r>
            <a:br>
              <a:rPr lang="fr-FR" sz="1800" b="1" smtClean="0"/>
            </a:br>
            <a:r>
              <a:rPr lang="fr-FR" sz="1800" b="1" smtClean="0"/>
              <a:t>Florence Laville Bidadanure, IEN Lettres-Histoire </a:t>
            </a:r>
            <a:br>
              <a:rPr lang="fr-FR" sz="1800" b="1" smtClean="0"/>
            </a:br>
            <a:r>
              <a:rPr lang="fr-FR" sz="1800" b="1" smtClean="0"/>
              <a:t>Claire Sestier, IEN Eco-gestion</a:t>
            </a:r>
            <a:br>
              <a:rPr lang="fr-FR" sz="1800" b="1" smtClean="0"/>
            </a:br>
            <a:r>
              <a:rPr lang="fr-FR" sz="1800" b="1" smtClean="0"/>
              <a:t>Académie de Rennes</a:t>
            </a:r>
          </a:p>
        </p:txBody>
      </p:sp>
      <p:pic>
        <p:nvPicPr>
          <p:cNvPr id="13314" name="Picture 2" descr="E:\Mes docs\DD_Paris\AL\2010_2011\BTS_SIO\MENJVA_LOGO_Q.gif"/>
          <p:cNvPicPr>
            <a:picLocks noChangeAspect="1" noChangeArrowheads="1"/>
          </p:cNvPicPr>
          <p:nvPr/>
        </p:nvPicPr>
        <p:blipFill>
          <a:blip r:embed="rId2"/>
          <a:srcRect/>
          <a:stretch>
            <a:fillRect/>
          </a:stretch>
        </p:blipFill>
        <p:spPr bwMode="auto">
          <a:xfrm>
            <a:off x="7651750" y="176213"/>
            <a:ext cx="1206500" cy="1114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pPr eaLnBrk="1" hangingPunct="1"/>
            <a:r>
              <a:rPr lang="fr-FR" sz="3200" b="1" smtClean="0">
                <a:solidFill>
                  <a:srgbClr val="FF0000"/>
                </a:solidFill>
              </a:rPr>
              <a:t>Entrée par deux situations de travail</a:t>
            </a:r>
          </a:p>
        </p:txBody>
      </p:sp>
      <p:sp>
        <p:nvSpPr>
          <p:cNvPr id="14338" name="Rectangle 3"/>
          <p:cNvSpPr>
            <a:spLocks noGrp="1" noChangeArrowheads="1"/>
          </p:cNvSpPr>
          <p:nvPr>
            <p:ph type="body" idx="1"/>
          </p:nvPr>
        </p:nvSpPr>
        <p:spPr/>
        <p:txBody>
          <a:bodyPr/>
          <a:lstStyle/>
          <a:p>
            <a:pPr eaLnBrk="1" hangingPunct="1">
              <a:buFontTx/>
              <a:buNone/>
            </a:pPr>
            <a:r>
              <a:rPr lang="fr-FR" sz="2000" smtClean="0"/>
              <a:t>Les élèves sont placés dans une situation professionnelle - ils sont</a:t>
            </a:r>
          </a:p>
          <a:p>
            <a:pPr eaLnBrk="1" hangingPunct="1">
              <a:buFontTx/>
              <a:buNone/>
            </a:pPr>
            <a:r>
              <a:rPr lang="fr-FR" sz="2000" smtClean="0"/>
              <a:t>stagiaires dans une entreprise et doivent réaliser deux activités.</a:t>
            </a:r>
          </a:p>
          <a:p>
            <a:pPr eaLnBrk="1" hangingPunct="1">
              <a:buFontTx/>
              <a:buNone/>
            </a:pPr>
            <a:endParaRPr lang="fr-FR" smtClean="0"/>
          </a:p>
        </p:txBody>
      </p:sp>
      <p:sp>
        <p:nvSpPr>
          <p:cNvPr id="14339" name="Rectangle 4"/>
          <p:cNvSpPr>
            <a:spLocks noChangeArrowheads="1"/>
          </p:cNvSpPr>
          <p:nvPr/>
        </p:nvSpPr>
        <p:spPr bwMode="auto">
          <a:xfrm>
            <a:off x="250825" y="2565400"/>
            <a:ext cx="8439150" cy="339725"/>
          </a:xfrm>
          <a:prstGeom prst="rect">
            <a:avLst/>
          </a:prstGeom>
          <a:noFill/>
          <a:ln w="9525">
            <a:noFill/>
            <a:miter lim="800000"/>
            <a:headEnd/>
            <a:tailEnd/>
          </a:ln>
        </p:spPr>
        <p:txBody>
          <a:bodyPr wrap="none">
            <a:spAutoFit/>
          </a:bodyPr>
          <a:lstStyle/>
          <a:p>
            <a:pPr eaLnBrk="0" hangingPunct="0">
              <a:lnSpc>
                <a:spcPct val="90000"/>
              </a:lnSpc>
              <a:spcBef>
                <a:spcPct val="20000"/>
              </a:spcBef>
            </a:pPr>
            <a:r>
              <a:rPr lang="fr-FR" b="1">
                <a:solidFill>
                  <a:srgbClr val="FF0066"/>
                </a:solidFill>
              </a:rPr>
              <a:t>1. Enregistrer le courrier entrant, le diffuser et enregistrer le courrier sortant</a:t>
            </a:r>
          </a:p>
        </p:txBody>
      </p:sp>
      <p:sp>
        <p:nvSpPr>
          <p:cNvPr id="14340" name="Text Box 5"/>
          <p:cNvSpPr txBox="1">
            <a:spLocks noChangeArrowheads="1"/>
          </p:cNvSpPr>
          <p:nvPr/>
        </p:nvSpPr>
        <p:spPr bwMode="auto">
          <a:xfrm>
            <a:off x="684213" y="3141663"/>
            <a:ext cx="2808287" cy="654050"/>
          </a:xfrm>
          <a:prstGeom prst="rect">
            <a:avLst/>
          </a:prstGeom>
          <a:noFill/>
          <a:ln w="12700">
            <a:solidFill>
              <a:schemeClr val="tx1"/>
            </a:solidFill>
            <a:miter lim="800000"/>
            <a:headEnd/>
            <a:tailEnd/>
          </a:ln>
        </p:spPr>
        <p:txBody>
          <a:bodyPr>
            <a:spAutoFit/>
          </a:bodyPr>
          <a:lstStyle/>
          <a:p>
            <a:pPr algn="ctr">
              <a:spcBef>
                <a:spcPct val="50000"/>
              </a:spcBef>
            </a:pPr>
            <a:r>
              <a:rPr lang="fr-FR" b="1"/>
              <a:t>Données de la situation de travail n° 1</a:t>
            </a:r>
          </a:p>
        </p:txBody>
      </p:sp>
      <p:sp>
        <p:nvSpPr>
          <p:cNvPr id="14341" name="Rectangle 6"/>
          <p:cNvSpPr>
            <a:spLocks noChangeArrowheads="1"/>
          </p:cNvSpPr>
          <p:nvPr/>
        </p:nvSpPr>
        <p:spPr bwMode="auto">
          <a:xfrm>
            <a:off x="611188" y="3933825"/>
            <a:ext cx="6769100" cy="2530475"/>
          </a:xfrm>
          <a:prstGeom prst="rect">
            <a:avLst/>
          </a:prstGeom>
          <a:noFill/>
          <a:ln w="9525">
            <a:noFill/>
            <a:miter lim="800000"/>
            <a:headEnd/>
            <a:tailEnd/>
          </a:ln>
        </p:spPr>
        <p:txBody>
          <a:bodyPr wrap="none" anchor="ctr">
            <a:spAutoFit/>
          </a:bodyPr>
          <a:lstStyle/>
          <a:p>
            <a:r>
              <a:rPr lang="fr-FR" sz="2000"/>
              <a:t>- </a:t>
            </a:r>
            <a:r>
              <a:rPr lang="fr-FR" sz="2000" i="1"/>
              <a:t>Le courrier entrant et sortant </a:t>
            </a:r>
          </a:p>
          <a:p>
            <a:r>
              <a:rPr lang="fr-FR" sz="2000" i="1"/>
              <a:t>- La procédure d’enregistrement du courrier </a:t>
            </a:r>
          </a:p>
          <a:p>
            <a:r>
              <a:rPr lang="fr-FR" sz="2000" i="1"/>
              <a:t>- Le registre du courrier </a:t>
            </a:r>
          </a:p>
          <a:p>
            <a:r>
              <a:rPr lang="fr-FR" sz="2000" i="1"/>
              <a:t>- L’organigramme </a:t>
            </a:r>
          </a:p>
          <a:p>
            <a:r>
              <a:rPr lang="fr-FR" sz="2000" i="1"/>
              <a:t>- Les tarifs d’acheminement </a:t>
            </a:r>
          </a:p>
          <a:p>
            <a:r>
              <a:rPr lang="fr-FR" sz="2000" i="1"/>
              <a:t>- Les consignes d’envoi </a:t>
            </a:r>
          </a:p>
          <a:p>
            <a:r>
              <a:rPr lang="fr-FR" sz="2000" i="1"/>
              <a:t>- Les règles et procédures de sécurité et de confidentialité </a:t>
            </a:r>
          </a:p>
          <a:p>
            <a:r>
              <a:rPr lang="fr-FR" sz="2000" i="1"/>
              <a:t>- Le matériel d’expédition du courrier</a:t>
            </a:r>
            <a:r>
              <a:rPr lang="fr-FR" sz="1600" i="1"/>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body" idx="1"/>
          </p:nvPr>
        </p:nvSpPr>
        <p:spPr>
          <a:xfrm>
            <a:off x="457200" y="333375"/>
            <a:ext cx="8435975" cy="5792788"/>
          </a:xfrm>
        </p:spPr>
        <p:txBody>
          <a:bodyPr/>
          <a:lstStyle/>
          <a:p>
            <a:pPr eaLnBrk="1" hangingPunct="1">
              <a:buFontTx/>
              <a:buNone/>
            </a:pPr>
            <a:r>
              <a:rPr lang="fr-FR" sz="4000" b="1" smtClean="0">
                <a:solidFill>
                  <a:srgbClr val="FF0066"/>
                </a:solidFill>
              </a:rPr>
              <a:t> </a:t>
            </a:r>
            <a:r>
              <a:rPr lang="fr-FR" sz="1800" smtClean="0">
                <a:solidFill>
                  <a:srgbClr val="FF0066"/>
                </a:solidFill>
                <a:sym typeface="Wingdings" pitchFamily="2" charset="2"/>
              </a:rPr>
              <a:t>2.</a:t>
            </a:r>
            <a:r>
              <a:rPr lang="fr-FR" sz="1800" b="1" smtClean="0">
                <a:solidFill>
                  <a:srgbClr val="FF0066"/>
                </a:solidFill>
              </a:rPr>
              <a:t> Faire une recherche portant sur l’intérêt de l’acquisition d’une machine à affranchir le courrier</a:t>
            </a:r>
            <a:endParaRPr lang="fr-FR" sz="1800" smtClean="0"/>
          </a:p>
          <a:p>
            <a:pPr eaLnBrk="1" hangingPunct="1">
              <a:buFontTx/>
              <a:buNone/>
            </a:pPr>
            <a:endParaRPr lang="fr-FR" sz="1800" smtClean="0"/>
          </a:p>
          <a:p>
            <a:pPr eaLnBrk="1" hangingPunct="1">
              <a:buFont typeface="Wingdings" pitchFamily="2" charset="2"/>
              <a:buNone/>
            </a:pPr>
            <a:endParaRPr lang="fr-FR" b="1" smtClean="0"/>
          </a:p>
        </p:txBody>
      </p:sp>
      <p:sp>
        <p:nvSpPr>
          <p:cNvPr id="15362" name="Text Box 5"/>
          <p:cNvSpPr txBox="1">
            <a:spLocks noChangeArrowheads="1"/>
          </p:cNvSpPr>
          <p:nvPr/>
        </p:nvSpPr>
        <p:spPr bwMode="auto">
          <a:xfrm>
            <a:off x="900113" y="1484313"/>
            <a:ext cx="4895850" cy="379412"/>
          </a:xfrm>
          <a:prstGeom prst="rect">
            <a:avLst/>
          </a:prstGeom>
          <a:noFill/>
          <a:ln w="12700">
            <a:solidFill>
              <a:schemeClr val="tx1"/>
            </a:solidFill>
            <a:miter lim="800000"/>
            <a:headEnd/>
            <a:tailEnd/>
          </a:ln>
        </p:spPr>
        <p:txBody>
          <a:bodyPr>
            <a:spAutoFit/>
          </a:bodyPr>
          <a:lstStyle/>
          <a:p>
            <a:pPr algn="ctr">
              <a:spcBef>
                <a:spcPct val="50000"/>
              </a:spcBef>
            </a:pPr>
            <a:r>
              <a:rPr lang="fr-FR" b="1"/>
              <a:t>Données de la situation de travail n° 2</a:t>
            </a:r>
          </a:p>
        </p:txBody>
      </p:sp>
      <p:sp>
        <p:nvSpPr>
          <p:cNvPr id="15363" name="Rectangle 6"/>
          <p:cNvSpPr>
            <a:spLocks noChangeArrowheads="1"/>
          </p:cNvSpPr>
          <p:nvPr/>
        </p:nvSpPr>
        <p:spPr bwMode="auto">
          <a:xfrm>
            <a:off x="1187450" y="1989138"/>
            <a:ext cx="5372100" cy="1495425"/>
          </a:xfrm>
          <a:prstGeom prst="rect">
            <a:avLst/>
          </a:prstGeom>
          <a:noFill/>
          <a:ln w="9525">
            <a:noFill/>
            <a:miter lim="800000"/>
            <a:headEnd/>
            <a:tailEnd/>
          </a:ln>
        </p:spPr>
        <p:txBody>
          <a:bodyPr wrap="none" anchor="ctr">
            <a:spAutoFit/>
          </a:bodyPr>
          <a:lstStyle/>
          <a:p>
            <a:r>
              <a:rPr lang="fr-FR" i="1"/>
              <a:t>- Un accès à des bases d’informations externes </a:t>
            </a:r>
          </a:p>
          <a:p>
            <a:r>
              <a:rPr lang="fr-FR" i="1"/>
              <a:t>- Des outils de recherche </a:t>
            </a:r>
          </a:p>
          <a:p>
            <a:r>
              <a:rPr lang="fr-FR" i="1"/>
              <a:t>- Une demande formalisée d’informations </a:t>
            </a:r>
          </a:p>
          <a:p>
            <a:r>
              <a:rPr lang="fr-FR" i="1"/>
              <a:t>- Des champs et thèmes de recherche </a:t>
            </a:r>
          </a:p>
          <a:p>
            <a:r>
              <a:rPr lang="fr-FR" i="1"/>
              <a:t>- La nature, la forme des informations recherchées</a:t>
            </a:r>
            <a:r>
              <a:rPr lang="fr-FR" sz="2000" i="1"/>
              <a:t> </a:t>
            </a:r>
          </a:p>
        </p:txBody>
      </p:sp>
      <p:sp>
        <p:nvSpPr>
          <p:cNvPr id="15364" name="Rectangle 7"/>
          <p:cNvSpPr>
            <a:spLocks noChangeArrowheads="1"/>
          </p:cNvSpPr>
          <p:nvPr/>
        </p:nvSpPr>
        <p:spPr bwMode="auto">
          <a:xfrm>
            <a:off x="323850" y="3716338"/>
            <a:ext cx="8569325" cy="2592387"/>
          </a:xfrm>
          <a:prstGeom prst="rect">
            <a:avLst/>
          </a:prstGeom>
          <a:solidFill>
            <a:srgbClr val="FFFFFF"/>
          </a:solidFill>
          <a:ln w="9525">
            <a:noFill/>
            <a:miter lim="800000"/>
            <a:headEnd/>
            <a:tailEnd/>
          </a:ln>
        </p:spPr>
        <p:txBody>
          <a:bodyPr/>
          <a:lstStyle/>
          <a:p>
            <a:pPr marL="342900" indent="-342900">
              <a:spcBef>
                <a:spcPct val="20000"/>
              </a:spcBef>
            </a:pPr>
            <a:r>
              <a:rPr lang="fr-FR" sz="2000" b="1">
                <a:solidFill>
                  <a:srgbClr val="FF0000"/>
                </a:solidFill>
              </a:rPr>
              <a:t>Pôle 3 – Gestion des relations internes</a:t>
            </a:r>
          </a:p>
          <a:p>
            <a:pPr marL="342900" indent="-342900">
              <a:spcBef>
                <a:spcPct val="20000"/>
              </a:spcBef>
            </a:pPr>
            <a:r>
              <a:rPr lang="fr-FR"/>
              <a:t>Compétences concernées au niveau professionnel : </a:t>
            </a:r>
          </a:p>
          <a:p>
            <a:pPr marL="342900" indent="-342900">
              <a:spcBef>
                <a:spcPct val="20000"/>
              </a:spcBef>
            </a:pPr>
            <a:r>
              <a:rPr lang="fr-FR" b="1" u="sng"/>
              <a:t>Classe 3.2 Gestion des modes de travail</a:t>
            </a:r>
            <a:r>
              <a:rPr lang="fr-FR"/>
              <a:t> </a:t>
            </a:r>
          </a:p>
          <a:p>
            <a:pPr marL="342900" indent="-342900">
              <a:spcBef>
                <a:spcPct val="20000"/>
              </a:spcBef>
            </a:pPr>
            <a:r>
              <a:rPr lang="fr-FR" b="1"/>
              <a:t>« 3.2.2 - Traiter le courrier entrant et sortant »</a:t>
            </a:r>
            <a:r>
              <a:rPr lang="fr-FR"/>
              <a:t>  </a:t>
            </a:r>
            <a:br>
              <a:rPr lang="fr-FR"/>
            </a:br>
            <a:r>
              <a:rPr lang="fr-FR">
                <a:sym typeface="Wingdings" pitchFamily="2" charset="2"/>
              </a:rPr>
              <a:t> </a:t>
            </a:r>
            <a:r>
              <a:rPr lang="fr-FR"/>
              <a:t>au centre de l’activité de la situation professionnelle</a:t>
            </a:r>
          </a:p>
          <a:p>
            <a:pPr marL="342900" indent="-342900">
              <a:spcBef>
                <a:spcPct val="20000"/>
              </a:spcBef>
            </a:pPr>
            <a:r>
              <a:rPr lang="fr-FR" b="1" u="sng"/>
              <a:t>Classe 3.1 Gestion des informations</a:t>
            </a:r>
          </a:p>
          <a:p>
            <a:pPr marL="342900" indent="-342900">
              <a:spcBef>
                <a:spcPct val="20000"/>
              </a:spcBef>
            </a:pPr>
            <a:r>
              <a:rPr lang="fr-FR" b="1"/>
              <a:t>« 3.1.1 – Mobiliser des techniques de recherche d’information » </a:t>
            </a:r>
            <a:br>
              <a:rPr lang="fr-FR" b="1"/>
            </a:br>
            <a:r>
              <a:rPr lang="fr-FR">
                <a:sym typeface="Wingdings" pitchFamily="2" charset="2"/>
              </a:rPr>
              <a:t> au service de la première compétence</a:t>
            </a:r>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fr-FR" sz="3200" b="1" smtClean="0">
                <a:solidFill>
                  <a:srgbClr val="FF0000"/>
                </a:solidFill>
              </a:rPr>
              <a:t>Consignes de l’atelier rédactionnel</a:t>
            </a:r>
          </a:p>
        </p:txBody>
      </p:sp>
      <p:sp>
        <p:nvSpPr>
          <p:cNvPr id="16386" name="Rectangle 3"/>
          <p:cNvSpPr>
            <a:spLocks noGrp="1" noChangeArrowheads="1"/>
          </p:cNvSpPr>
          <p:nvPr>
            <p:ph type="body" idx="1"/>
          </p:nvPr>
        </p:nvSpPr>
        <p:spPr/>
        <p:txBody>
          <a:bodyPr/>
          <a:lstStyle/>
          <a:p>
            <a:pPr eaLnBrk="1" hangingPunct="1">
              <a:buFontTx/>
              <a:buNone/>
            </a:pPr>
            <a:endParaRPr lang="fr-FR" sz="2400" b="1" smtClean="0"/>
          </a:p>
          <a:p>
            <a:pPr eaLnBrk="1" hangingPunct="1">
              <a:buFontTx/>
              <a:buAutoNum type="arabicPeriod"/>
            </a:pPr>
            <a:r>
              <a:rPr lang="fr-FR" sz="2400" i="1" smtClean="0"/>
              <a:t>Mener, à la demande de la secrétaire de direction, une recherche portant sur </a:t>
            </a:r>
            <a:r>
              <a:rPr lang="fr-FR" sz="2400" i="1" u="sng" smtClean="0"/>
              <a:t>l’intérêt de l’acquisition d’une machine à affranchir le courrier</a:t>
            </a:r>
            <a:endParaRPr lang="fr-FR" sz="2400" i="1" smtClean="0"/>
          </a:p>
          <a:p>
            <a:pPr eaLnBrk="1" hangingPunct="1">
              <a:buFontTx/>
              <a:buAutoNum type="arabicPeriod"/>
            </a:pPr>
            <a:endParaRPr lang="fr-FR" sz="2400" i="1" smtClean="0"/>
          </a:p>
          <a:p>
            <a:pPr eaLnBrk="1" hangingPunct="1">
              <a:buFontTx/>
              <a:buNone/>
            </a:pPr>
            <a:r>
              <a:rPr lang="fr-FR" sz="2400" i="1" smtClean="0"/>
              <a:t>2. En rendre compte sous la forme d’une fiche de synthèse</a:t>
            </a:r>
          </a:p>
          <a:p>
            <a:pPr eaLnBrk="1" hangingPunct="1">
              <a:buFontTx/>
              <a:buNone/>
            </a:pPr>
            <a:endParaRPr lang="fr-FR" sz="2400" i="1" smtClean="0"/>
          </a:p>
          <a:p>
            <a:pPr eaLnBrk="1" hangingPunct="1">
              <a:buFontTx/>
              <a:buNone/>
            </a:pPr>
            <a:r>
              <a:rPr lang="fr-FR" sz="2400" i="1" smtClean="0"/>
              <a:t>=&gt; </a:t>
            </a:r>
            <a:r>
              <a:rPr lang="fr-FR" sz="2400" b="1" smtClean="0">
                <a:solidFill>
                  <a:srgbClr val="008000"/>
                </a:solidFill>
              </a:rPr>
              <a:t>Recherche sur le site de La</a:t>
            </a:r>
            <a:r>
              <a:rPr lang="fr-FR" sz="2400" b="1" smtClean="0">
                <a:solidFill>
                  <a:schemeClr val="folHlink"/>
                </a:solidFill>
              </a:rPr>
              <a:t> </a:t>
            </a:r>
            <a:r>
              <a:rPr lang="fr-FR" sz="2400" b="1" smtClean="0">
                <a:solidFill>
                  <a:srgbClr val="008000"/>
                </a:solidFill>
              </a:rPr>
              <a:t>Poste</a:t>
            </a:r>
            <a:endParaRPr lang="fr-FR" smtClean="0">
              <a:solidFill>
                <a:srgbClr val="008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fr-FR" sz="2800" b="1" smtClean="0"/>
              <a:t>Atelier rédactionnel</a:t>
            </a:r>
            <a:br>
              <a:rPr lang="fr-FR" sz="2800" b="1" smtClean="0"/>
            </a:br>
            <a:r>
              <a:rPr lang="fr-FR" sz="2800" b="1" smtClean="0"/>
              <a:t> Co-animation : Eco-gestion - Français</a:t>
            </a:r>
          </a:p>
        </p:txBody>
      </p:sp>
      <p:sp>
        <p:nvSpPr>
          <p:cNvPr id="17410" name="Rectangle 3"/>
          <p:cNvSpPr>
            <a:spLocks noGrp="1" noChangeArrowheads="1"/>
          </p:cNvSpPr>
          <p:nvPr>
            <p:ph type="body" idx="1"/>
          </p:nvPr>
        </p:nvSpPr>
        <p:spPr>
          <a:xfrm>
            <a:off x="250825" y="1989138"/>
            <a:ext cx="8642350" cy="3527425"/>
          </a:xfrm>
        </p:spPr>
        <p:txBody>
          <a:bodyPr/>
          <a:lstStyle/>
          <a:p>
            <a:pPr marL="176213" indent="0" eaLnBrk="1" hangingPunct="1">
              <a:buFontTx/>
              <a:buNone/>
            </a:pPr>
            <a:r>
              <a:rPr lang="fr-FR" sz="1800" b="1" smtClean="0">
                <a:solidFill>
                  <a:srgbClr val="FF0000"/>
                </a:solidFill>
              </a:rPr>
              <a:t>1</a:t>
            </a:r>
            <a:r>
              <a:rPr lang="fr-FR" sz="1800" b="1" baseline="30000" smtClean="0">
                <a:solidFill>
                  <a:srgbClr val="FF0000"/>
                </a:solidFill>
              </a:rPr>
              <a:t>ère</a:t>
            </a:r>
            <a:r>
              <a:rPr lang="fr-FR" sz="1800" b="1" smtClean="0">
                <a:solidFill>
                  <a:srgbClr val="FF0000"/>
                </a:solidFill>
              </a:rPr>
              <a:t> étape : clarifier les objectifs et les enjeux de la recherche</a:t>
            </a:r>
          </a:p>
          <a:p>
            <a:pPr marL="176213" indent="0" eaLnBrk="1" hangingPunct="1">
              <a:buFontTx/>
              <a:buNone/>
            </a:pPr>
            <a:endParaRPr lang="fr-FR" sz="1800" b="1" i="1" smtClean="0"/>
          </a:p>
          <a:p>
            <a:pPr marL="176213" indent="0" eaLnBrk="1" hangingPunct="1">
              <a:buFontTx/>
              <a:buNone/>
            </a:pPr>
            <a:r>
              <a:rPr lang="fr-FR" sz="1800" b="1" i="1" smtClean="0"/>
              <a:t>Monsieur Porcher, gérant de l’entreprise, hésite à acheter une machine à affranchir compte tenu de la petite taille de l’entreprise. Mme Darnoux, secrétaire de direction, pense que cet outil améliorerait pourtant l’efficacité de son travail et souhaiterait le convaincre. Elle vous charge de rechercher les informations sur un tel outil (site laposte.fr).</a:t>
            </a:r>
          </a:p>
          <a:p>
            <a:pPr marL="176213" indent="0" eaLnBrk="1" hangingPunct="1">
              <a:buFontTx/>
              <a:buNone/>
            </a:pPr>
            <a:endParaRPr lang="fr-FR" sz="1800" b="1" i="1" smtClean="0"/>
          </a:p>
          <a:p>
            <a:pPr marL="176213" indent="0" eaLnBrk="1" hangingPunct="1"/>
            <a:r>
              <a:rPr lang="fr-FR" sz="1800" smtClean="0"/>
              <a:t> Objectif de la secrétaire : convaincre le gérant </a:t>
            </a:r>
          </a:p>
          <a:p>
            <a:pPr marL="176213" indent="0" eaLnBrk="1" hangingPunct="1"/>
            <a:r>
              <a:rPr lang="fr-FR" sz="1800" smtClean="0"/>
              <a:t> Objectif de l’élève (stagiaire) : se renseigner pour savoir si l’acquisition de cette machine est intéressante pour l’entreprise</a:t>
            </a:r>
            <a:endParaRPr lang="fr-FR" sz="16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fr-FR" sz="2800" b="1" smtClean="0"/>
              <a:t>Atelier rédactionnel</a:t>
            </a:r>
            <a:br>
              <a:rPr lang="fr-FR" sz="2800" b="1" smtClean="0"/>
            </a:br>
            <a:r>
              <a:rPr lang="fr-FR" sz="2800" b="1" smtClean="0"/>
              <a:t> Co-animation :</a:t>
            </a:r>
            <a:r>
              <a:rPr lang="fr-FR" sz="2800" smtClean="0"/>
              <a:t> </a:t>
            </a:r>
            <a:r>
              <a:rPr lang="fr-FR" sz="2800" b="1" smtClean="0"/>
              <a:t>Eco-gestion - Français</a:t>
            </a:r>
          </a:p>
        </p:txBody>
      </p:sp>
      <p:sp>
        <p:nvSpPr>
          <p:cNvPr id="18434" name="Rectangle 3"/>
          <p:cNvSpPr>
            <a:spLocks noGrp="1" noChangeArrowheads="1"/>
          </p:cNvSpPr>
          <p:nvPr>
            <p:ph type="body" idx="1"/>
          </p:nvPr>
        </p:nvSpPr>
        <p:spPr>
          <a:xfrm>
            <a:off x="457200" y="1773238"/>
            <a:ext cx="8435975" cy="4535487"/>
          </a:xfrm>
        </p:spPr>
        <p:txBody>
          <a:bodyPr/>
          <a:lstStyle/>
          <a:p>
            <a:pPr eaLnBrk="1" hangingPunct="1">
              <a:lnSpc>
                <a:spcPct val="80000"/>
              </a:lnSpc>
              <a:buFontTx/>
              <a:buNone/>
            </a:pPr>
            <a:r>
              <a:rPr lang="fr-FR" sz="1400" b="1" smtClean="0">
                <a:solidFill>
                  <a:srgbClr val="FF0000"/>
                </a:solidFill>
              </a:rPr>
              <a:t>   </a:t>
            </a:r>
            <a:r>
              <a:rPr lang="fr-FR" sz="1800" b="1" smtClean="0">
                <a:solidFill>
                  <a:srgbClr val="FF0000"/>
                </a:solidFill>
              </a:rPr>
              <a:t>2</a:t>
            </a:r>
            <a:r>
              <a:rPr lang="fr-FR" sz="1800" b="1" baseline="30000" smtClean="0">
                <a:solidFill>
                  <a:srgbClr val="FF0000"/>
                </a:solidFill>
              </a:rPr>
              <a:t>ème</a:t>
            </a:r>
            <a:r>
              <a:rPr lang="fr-FR" sz="1800" b="1" smtClean="0">
                <a:solidFill>
                  <a:srgbClr val="FF0000"/>
                </a:solidFill>
              </a:rPr>
              <a:t> étape : rechercher et traiter l’information</a:t>
            </a:r>
          </a:p>
          <a:p>
            <a:pPr eaLnBrk="1" hangingPunct="1">
              <a:lnSpc>
                <a:spcPct val="80000"/>
              </a:lnSpc>
              <a:buFontTx/>
              <a:buNone/>
            </a:pPr>
            <a:r>
              <a:rPr lang="fr-FR" sz="800" b="1" smtClean="0">
                <a:solidFill>
                  <a:srgbClr val="0000FF"/>
                </a:solidFill>
              </a:rPr>
              <a:t>     </a:t>
            </a:r>
            <a:r>
              <a:rPr lang="fr-FR" sz="1000" b="1" smtClean="0">
                <a:solidFill>
                  <a:srgbClr val="0000FF"/>
                </a:solidFill>
                <a:hlinkClick r:id="rId2"/>
              </a:rPr>
              <a:t>Lien avec la page du site de la Poste</a:t>
            </a:r>
            <a:endParaRPr lang="fr-FR" sz="1000" b="1" smtClean="0">
              <a:solidFill>
                <a:srgbClr val="0000FF"/>
              </a:solidFill>
            </a:endParaRPr>
          </a:p>
          <a:p>
            <a:pPr eaLnBrk="1" hangingPunct="1">
              <a:lnSpc>
                <a:spcPct val="80000"/>
              </a:lnSpc>
              <a:spcBef>
                <a:spcPct val="80000"/>
              </a:spcBef>
            </a:pPr>
            <a:r>
              <a:rPr lang="fr-FR" sz="1600" b="1" smtClean="0"/>
              <a:t>Comprendre la signification du lexique technique</a:t>
            </a:r>
          </a:p>
          <a:p>
            <a:pPr eaLnBrk="1" hangingPunct="1">
              <a:lnSpc>
                <a:spcPct val="80000"/>
              </a:lnSpc>
              <a:spcBef>
                <a:spcPct val="80000"/>
              </a:spcBef>
            </a:pPr>
            <a:r>
              <a:rPr lang="fr-FR" sz="1600" b="1" smtClean="0"/>
              <a:t>Comprendre et reformuler les différents avantages mis en avant par La Poste </a:t>
            </a:r>
          </a:p>
          <a:p>
            <a:pPr eaLnBrk="1" hangingPunct="1">
              <a:lnSpc>
                <a:spcPct val="80000"/>
              </a:lnSpc>
              <a:spcBef>
                <a:spcPct val="80000"/>
              </a:spcBef>
            </a:pPr>
            <a:r>
              <a:rPr lang="fr-FR" sz="1600" b="1" smtClean="0"/>
              <a:t>Identifier les modalités d’acquisition des machines à affranchir (location et non achat), les critères de choix (documentation complémentaire : guide)</a:t>
            </a:r>
          </a:p>
          <a:p>
            <a:pPr eaLnBrk="1" hangingPunct="1">
              <a:lnSpc>
                <a:spcPct val="80000"/>
              </a:lnSpc>
              <a:spcBef>
                <a:spcPct val="80000"/>
              </a:spcBef>
              <a:buFontTx/>
              <a:buNone/>
            </a:pPr>
            <a:r>
              <a:rPr lang="fr-FR" sz="1600" b="1" u="sng" smtClean="0">
                <a:solidFill>
                  <a:srgbClr val="0000CC"/>
                </a:solidFill>
              </a:rPr>
              <a:t>Plus particulièrement en français</a:t>
            </a:r>
            <a:r>
              <a:rPr lang="fr-FR" sz="1600" b="1" smtClean="0">
                <a:solidFill>
                  <a:srgbClr val="0000CC"/>
                </a:solidFill>
              </a:rPr>
              <a:t> : </a:t>
            </a:r>
          </a:p>
          <a:p>
            <a:pPr eaLnBrk="1" hangingPunct="1">
              <a:lnSpc>
                <a:spcPct val="80000"/>
              </a:lnSpc>
              <a:spcBef>
                <a:spcPts val="1200"/>
              </a:spcBef>
              <a:buFont typeface="Wingdings" pitchFamily="2" charset="2"/>
              <a:buNone/>
            </a:pPr>
            <a:r>
              <a:rPr lang="fr-FR" sz="1600" b="1" smtClean="0">
                <a:solidFill>
                  <a:srgbClr val="0000CC"/>
                </a:solidFill>
              </a:rPr>
              <a:t>Étude de la situation de communication, des enjeux de l’argumentaire commercial</a:t>
            </a:r>
          </a:p>
          <a:p>
            <a:pPr eaLnBrk="1" hangingPunct="1">
              <a:lnSpc>
                <a:spcPct val="80000"/>
              </a:lnSpc>
              <a:spcBef>
                <a:spcPts val="600"/>
              </a:spcBef>
              <a:buFont typeface="Wingdings" pitchFamily="2" charset="2"/>
              <a:buNone/>
            </a:pPr>
            <a:r>
              <a:rPr lang="fr-FR" sz="1600" b="1" smtClean="0">
                <a:solidFill>
                  <a:srgbClr val="0000CC"/>
                </a:solidFill>
              </a:rPr>
              <a:t>Étude de l’énonciation, du lexique et de l’argumentation</a:t>
            </a:r>
            <a:endParaRPr lang="fr-FR" sz="1600" smtClean="0"/>
          </a:p>
          <a:p>
            <a:pPr eaLnBrk="1" hangingPunct="1">
              <a:lnSpc>
                <a:spcPct val="80000"/>
              </a:lnSpc>
              <a:spcBef>
                <a:spcPct val="80000"/>
              </a:spcBef>
              <a:buFont typeface="Wingdings" pitchFamily="2" charset="2"/>
              <a:buNone/>
            </a:pPr>
            <a:endParaRPr lang="fr-FR" sz="1000" b="1" smtClean="0"/>
          </a:p>
          <a:p>
            <a:pPr eaLnBrk="1" hangingPunct="1">
              <a:lnSpc>
                <a:spcPct val="80000"/>
              </a:lnSpc>
              <a:buFontTx/>
              <a:buNone/>
            </a:pPr>
            <a:r>
              <a:rPr lang="fr-FR" sz="1000" b="1" smtClean="0"/>
              <a:t>   </a:t>
            </a:r>
          </a:p>
          <a:p>
            <a:pPr eaLnBrk="1" hangingPunct="1">
              <a:lnSpc>
                <a:spcPct val="80000"/>
              </a:lnSpc>
              <a:buFontTx/>
              <a:buNone/>
            </a:pPr>
            <a:r>
              <a:rPr lang="fr-FR" sz="1800" b="1" smtClean="0">
                <a:solidFill>
                  <a:srgbClr val="FF0000"/>
                </a:solidFill>
              </a:rPr>
              <a:t>  3</a:t>
            </a:r>
            <a:r>
              <a:rPr lang="fr-FR" sz="1800" b="1" baseline="30000" smtClean="0">
                <a:solidFill>
                  <a:srgbClr val="FF0000"/>
                </a:solidFill>
              </a:rPr>
              <a:t>ème</a:t>
            </a:r>
            <a:r>
              <a:rPr lang="fr-FR" sz="1800" b="1" smtClean="0">
                <a:solidFill>
                  <a:srgbClr val="FF0000"/>
                </a:solidFill>
              </a:rPr>
              <a:t> étape : mise en relation avec la situation de l’entreprise</a:t>
            </a:r>
            <a:r>
              <a:rPr lang="fr-FR" sz="1800" b="1" smtClean="0"/>
              <a:t> </a:t>
            </a:r>
          </a:p>
          <a:p>
            <a:pPr eaLnBrk="1" hangingPunct="1">
              <a:lnSpc>
                <a:spcPct val="80000"/>
              </a:lnSpc>
              <a:buFontTx/>
              <a:buNone/>
            </a:pPr>
            <a:endParaRPr lang="fr-FR" sz="1400" b="1" smtClean="0"/>
          </a:p>
          <a:p>
            <a:pPr eaLnBrk="1" hangingPunct="1">
              <a:lnSpc>
                <a:spcPct val="80000"/>
              </a:lnSpc>
            </a:pPr>
            <a:r>
              <a:rPr lang="fr-FR" sz="1600" b="1" smtClean="0"/>
              <a:t>Les arguments mis en avant par La Poste concernent-ils l’entreprise ?</a:t>
            </a:r>
          </a:p>
          <a:p>
            <a:pPr eaLnBrk="1" hangingPunct="1">
              <a:lnSpc>
                <a:spcPct val="80000"/>
              </a:lnSpc>
            </a:pPr>
            <a:r>
              <a:rPr lang="fr-FR" sz="1600" b="1" smtClean="0"/>
              <a:t>A partir de combien de lettres quotidiennes la location d’une machine à affranchir est-elle rentable ? Laquelle choisir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marL="838200" indent="-838200" eaLnBrk="1" hangingPunct="1"/>
            <a:r>
              <a:rPr lang="fr-FR" sz="2800" b="1" smtClean="0"/>
              <a:t>          Atelier rédactionnel </a:t>
            </a:r>
            <a:br>
              <a:rPr lang="fr-FR" sz="2800" b="1" smtClean="0"/>
            </a:br>
            <a:r>
              <a:rPr lang="fr-FR" sz="2800" b="1" smtClean="0"/>
              <a:t> Co-animation :</a:t>
            </a:r>
            <a:r>
              <a:rPr lang="fr-FR" sz="2400" smtClean="0"/>
              <a:t> </a:t>
            </a:r>
            <a:r>
              <a:rPr lang="fr-FR" sz="2800" b="1" smtClean="0"/>
              <a:t>Eco-gestion - Français </a:t>
            </a:r>
          </a:p>
        </p:txBody>
      </p:sp>
      <p:sp>
        <p:nvSpPr>
          <p:cNvPr id="19458" name="Rectangle 3"/>
          <p:cNvSpPr>
            <a:spLocks noGrp="1" noChangeArrowheads="1"/>
          </p:cNvSpPr>
          <p:nvPr>
            <p:ph type="body" idx="1"/>
          </p:nvPr>
        </p:nvSpPr>
        <p:spPr>
          <a:xfrm>
            <a:off x="468313" y="1773238"/>
            <a:ext cx="8578850" cy="4392612"/>
          </a:xfrm>
        </p:spPr>
        <p:txBody>
          <a:bodyPr/>
          <a:lstStyle/>
          <a:p>
            <a:pPr marL="0" indent="0" eaLnBrk="1" hangingPunct="1">
              <a:buFontTx/>
              <a:buNone/>
            </a:pPr>
            <a:r>
              <a:rPr lang="fr-FR" sz="1800" b="1" smtClean="0">
                <a:solidFill>
                  <a:srgbClr val="FF0000"/>
                </a:solidFill>
              </a:rPr>
              <a:t>4</a:t>
            </a:r>
            <a:r>
              <a:rPr lang="fr-FR" sz="1800" b="1" baseline="30000" smtClean="0">
                <a:solidFill>
                  <a:srgbClr val="FF0000"/>
                </a:solidFill>
              </a:rPr>
              <a:t>ème</a:t>
            </a:r>
            <a:r>
              <a:rPr lang="fr-FR" sz="1800" b="1" smtClean="0">
                <a:solidFill>
                  <a:srgbClr val="FF0000"/>
                </a:solidFill>
              </a:rPr>
              <a:t> étape : choisir la forme de l’écrit de restitution</a:t>
            </a:r>
          </a:p>
          <a:p>
            <a:pPr marL="0" indent="0" eaLnBrk="1" hangingPunct="1">
              <a:buFontTx/>
              <a:buNone/>
            </a:pPr>
            <a:endParaRPr lang="fr-FR" sz="1800" smtClean="0"/>
          </a:p>
          <a:p>
            <a:pPr marL="0" indent="0" eaLnBrk="1" hangingPunct="1">
              <a:buFontTx/>
              <a:buNone/>
            </a:pPr>
            <a:r>
              <a:rPr lang="fr-FR" sz="1800" smtClean="0"/>
              <a:t>Consigne volontairement imprécise : « rendez-compte par écrit de votre recherche à Mme Darnoux »</a:t>
            </a:r>
            <a:endParaRPr lang="fr-FR" sz="2400" smtClean="0"/>
          </a:p>
          <a:p>
            <a:pPr marL="0" indent="0" eaLnBrk="1" hangingPunct="1">
              <a:buFontTx/>
              <a:buNone/>
            </a:pPr>
            <a:endParaRPr lang="fr-FR" sz="1600" smtClean="0"/>
          </a:p>
          <a:p>
            <a:pPr marL="0" lvl="1" indent="0" eaLnBrk="1" hangingPunct="1">
              <a:buFontTx/>
              <a:buNone/>
            </a:pPr>
            <a:r>
              <a:rPr lang="fr-FR" sz="2000" b="1" smtClean="0"/>
              <a:t>Auto-évaluation</a:t>
            </a:r>
          </a:p>
          <a:p>
            <a:pPr marL="0" indent="0" eaLnBrk="1" hangingPunct="1"/>
            <a:r>
              <a:rPr lang="fr-FR" sz="1800" smtClean="0"/>
              <a:t>L’information est-elle complète ?</a:t>
            </a:r>
          </a:p>
          <a:p>
            <a:pPr marL="0" indent="0" eaLnBrk="1" hangingPunct="1"/>
            <a:r>
              <a:rPr lang="fr-FR" sz="1800" smtClean="0"/>
              <a:t>Les avantages (voire les inconvénients), les modalités d’acquisition sont-ils exposés avec clarté ?</a:t>
            </a:r>
          </a:p>
          <a:p>
            <a:pPr marL="0" indent="0" eaLnBrk="1" hangingPunct="1"/>
            <a:r>
              <a:rPr lang="fr-FR" sz="1800" smtClean="0"/>
              <a:t>Le destinataire peut-il prendre connaissance rapidement des informations ?</a:t>
            </a:r>
          </a:p>
          <a:p>
            <a:pPr marL="0" indent="0" eaLnBrk="1" hangingPunct="1"/>
            <a:endParaRPr lang="fr-FR" sz="1800" smtClean="0"/>
          </a:p>
          <a:p>
            <a:pPr marL="0" indent="0" eaLnBrk="1" hangingPunct="1">
              <a:buFont typeface="Symbol" pitchFamily="18" charset="2"/>
              <a:buChar char="Þ"/>
            </a:pPr>
            <a:r>
              <a:rPr lang="fr-FR" sz="2000" b="1" smtClean="0">
                <a:solidFill>
                  <a:srgbClr val="FF0000"/>
                </a:solidFill>
              </a:rPr>
              <a:t> Intérêt de la fiche de synthèse pour rendre compte de la recherche</a:t>
            </a:r>
            <a:endParaRPr lang="fr-FR" sz="2400" b="1" smtClean="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457200" y="274638"/>
            <a:ext cx="8229600" cy="922337"/>
          </a:xfrm>
        </p:spPr>
        <p:txBody>
          <a:bodyPr/>
          <a:lstStyle/>
          <a:p>
            <a:pPr eaLnBrk="1" hangingPunct="1"/>
            <a:r>
              <a:rPr lang="fr-FR" sz="2800" b="1" smtClean="0"/>
              <a:t>Atelier rédactionnel </a:t>
            </a:r>
            <a:br>
              <a:rPr lang="fr-FR" sz="2800" b="1" smtClean="0"/>
            </a:br>
            <a:r>
              <a:rPr lang="fr-FR" sz="2800" b="1" smtClean="0"/>
              <a:t> Co-animation :</a:t>
            </a:r>
            <a:r>
              <a:rPr lang="fr-FR" sz="2800" smtClean="0"/>
              <a:t> </a:t>
            </a:r>
            <a:r>
              <a:rPr lang="fr-FR" sz="2800" b="1" smtClean="0"/>
              <a:t>Eco-gestion - Français</a:t>
            </a:r>
          </a:p>
        </p:txBody>
      </p:sp>
      <p:sp>
        <p:nvSpPr>
          <p:cNvPr id="20482" name="Rectangle 3"/>
          <p:cNvSpPr>
            <a:spLocks noGrp="1" noChangeArrowheads="1"/>
          </p:cNvSpPr>
          <p:nvPr>
            <p:ph type="body" idx="1"/>
          </p:nvPr>
        </p:nvSpPr>
        <p:spPr>
          <a:xfrm>
            <a:off x="323850" y="1341438"/>
            <a:ext cx="8569325" cy="4997450"/>
          </a:xfrm>
        </p:spPr>
        <p:txBody>
          <a:bodyPr/>
          <a:lstStyle/>
          <a:p>
            <a:pPr eaLnBrk="1" hangingPunct="1">
              <a:lnSpc>
                <a:spcPct val="80000"/>
              </a:lnSpc>
              <a:buFontTx/>
              <a:buNone/>
            </a:pPr>
            <a:r>
              <a:rPr lang="fr-FR" sz="1800" b="1" smtClean="0">
                <a:solidFill>
                  <a:srgbClr val="FF0000"/>
                </a:solidFill>
              </a:rPr>
              <a:t>   5</a:t>
            </a:r>
            <a:r>
              <a:rPr lang="fr-FR" sz="1800" b="1" baseline="30000" smtClean="0">
                <a:solidFill>
                  <a:srgbClr val="FF0000"/>
                </a:solidFill>
              </a:rPr>
              <a:t>ème</a:t>
            </a:r>
            <a:r>
              <a:rPr lang="fr-FR" sz="1800" b="1" smtClean="0">
                <a:solidFill>
                  <a:srgbClr val="FF0000"/>
                </a:solidFill>
              </a:rPr>
              <a:t> étape : réalisation de la fiche de synthèse</a:t>
            </a:r>
          </a:p>
          <a:p>
            <a:pPr eaLnBrk="1" hangingPunct="1">
              <a:lnSpc>
                <a:spcPct val="80000"/>
              </a:lnSpc>
              <a:buFontTx/>
              <a:buNone/>
            </a:pPr>
            <a:endParaRPr lang="fr-FR" sz="1800" b="1" smtClean="0">
              <a:solidFill>
                <a:srgbClr val="FF0000"/>
              </a:solidFill>
            </a:endParaRPr>
          </a:p>
          <a:p>
            <a:pPr eaLnBrk="1" hangingPunct="1">
              <a:lnSpc>
                <a:spcPct val="80000"/>
              </a:lnSpc>
            </a:pPr>
            <a:r>
              <a:rPr lang="fr-FR" sz="1800" b="1" smtClean="0">
                <a:solidFill>
                  <a:srgbClr val="FF0000"/>
                </a:solidFill>
              </a:rPr>
              <a:t>Identification des objectifs :</a:t>
            </a:r>
          </a:p>
          <a:p>
            <a:pPr eaLnBrk="1" hangingPunct="1">
              <a:lnSpc>
                <a:spcPct val="80000"/>
              </a:lnSpc>
              <a:spcBef>
                <a:spcPts val="600"/>
              </a:spcBef>
              <a:buFont typeface="Wingdings" pitchFamily="2" charset="2"/>
              <a:buChar char="ü"/>
            </a:pPr>
            <a:r>
              <a:rPr lang="fr-FR" sz="1400" smtClean="0"/>
              <a:t>Reprise de façon synthétique des avantages de la machine à affranchir / intérêt de l’entreprise </a:t>
            </a:r>
          </a:p>
          <a:p>
            <a:pPr eaLnBrk="1" hangingPunct="1">
              <a:lnSpc>
                <a:spcPct val="80000"/>
              </a:lnSpc>
              <a:buFont typeface="Wingdings" pitchFamily="2" charset="2"/>
              <a:buChar char="ü"/>
            </a:pPr>
            <a:r>
              <a:rPr lang="fr-FR" sz="1400" smtClean="0"/>
              <a:t>Précisions sur les conditions de location</a:t>
            </a:r>
          </a:p>
          <a:p>
            <a:pPr eaLnBrk="1" hangingPunct="1">
              <a:lnSpc>
                <a:spcPct val="80000"/>
              </a:lnSpc>
              <a:buFont typeface="Wingdings" pitchFamily="2" charset="2"/>
              <a:buChar char="ü"/>
            </a:pPr>
            <a:r>
              <a:rPr lang="fr-FR" sz="1400" smtClean="0"/>
              <a:t>Indications concernant la machine la plus adaptée aux besoins de l’entreprise</a:t>
            </a:r>
          </a:p>
          <a:p>
            <a:pPr eaLnBrk="1" hangingPunct="1">
              <a:lnSpc>
                <a:spcPct val="80000"/>
              </a:lnSpc>
              <a:buFont typeface="Wingdings" pitchFamily="2" charset="2"/>
              <a:buNone/>
            </a:pPr>
            <a:endParaRPr lang="fr-FR" sz="1400" smtClean="0"/>
          </a:p>
          <a:p>
            <a:pPr eaLnBrk="1" hangingPunct="1">
              <a:lnSpc>
                <a:spcPct val="80000"/>
              </a:lnSpc>
            </a:pPr>
            <a:r>
              <a:rPr lang="fr-FR" sz="1800" b="1" smtClean="0">
                <a:solidFill>
                  <a:srgbClr val="FF0000"/>
                </a:solidFill>
              </a:rPr>
              <a:t>Identification des caractéristiques :</a:t>
            </a:r>
          </a:p>
          <a:p>
            <a:pPr eaLnBrk="1" hangingPunct="1">
              <a:lnSpc>
                <a:spcPct val="80000"/>
              </a:lnSpc>
              <a:spcBef>
                <a:spcPts val="600"/>
              </a:spcBef>
              <a:buFont typeface="Wingdings" pitchFamily="2" charset="2"/>
              <a:buChar char="ü"/>
            </a:pPr>
            <a:r>
              <a:rPr lang="fr-FR" sz="1400" b="1" smtClean="0"/>
              <a:t>Structure adaptée</a:t>
            </a:r>
            <a:r>
              <a:rPr lang="fr-FR" sz="1400" smtClean="0"/>
              <a:t> : titre - source ; avantages de l’outil ; inconvénients ; conditions d’acquisition ; conclusion</a:t>
            </a:r>
          </a:p>
          <a:p>
            <a:pPr eaLnBrk="1" hangingPunct="1">
              <a:lnSpc>
                <a:spcPct val="80000"/>
              </a:lnSpc>
              <a:buFont typeface="Wingdings" pitchFamily="2" charset="2"/>
              <a:buChar char="ü"/>
            </a:pPr>
            <a:r>
              <a:rPr lang="fr-FR" sz="1400" b="1" smtClean="0"/>
              <a:t>Reformulation synthétique adaptée au contexte de communication</a:t>
            </a:r>
            <a:r>
              <a:rPr lang="fr-FR" sz="1400" smtClean="0"/>
              <a:t> : les destinataires doivent comprendre immédiatement l’intérêt pour le quotidien de l’entreprise. </a:t>
            </a:r>
            <a:r>
              <a:rPr lang="fr-FR" sz="1400" b="1" smtClean="0"/>
              <a:t>Choix d’un système énonciatif adapté</a:t>
            </a:r>
          </a:p>
          <a:p>
            <a:pPr eaLnBrk="1" hangingPunct="1">
              <a:lnSpc>
                <a:spcPct val="80000"/>
              </a:lnSpc>
              <a:buFont typeface="Wingdings" pitchFamily="2" charset="2"/>
              <a:buChar char="ü"/>
            </a:pPr>
            <a:r>
              <a:rPr lang="fr-FR" sz="1400" b="1" smtClean="0"/>
              <a:t>Harmonisation des formulations</a:t>
            </a:r>
            <a:r>
              <a:rPr lang="fr-FR" sz="1400" smtClean="0"/>
              <a:t> : noms (</a:t>
            </a:r>
            <a:r>
              <a:rPr lang="fr-FR" sz="1400" i="1" smtClean="0"/>
              <a:t>gain de temps, suivi des consommations</a:t>
            </a:r>
            <a:r>
              <a:rPr lang="fr-FR" sz="1400" b="1" smtClean="0"/>
              <a:t>…)</a:t>
            </a:r>
            <a:r>
              <a:rPr lang="fr-FR" sz="1400" smtClean="0"/>
              <a:t> ou verbes à l’infinitif (</a:t>
            </a:r>
            <a:r>
              <a:rPr lang="fr-FR" sz="1400" i="1" smtClean="0"/>
              <a:t>gagner du temps, suivre les consommations</a:t>
            </a:r>
            <a:r>
              <a:rPr lang="fr-FR" sz="1400" smtClean="0"/>
              <a:t>…)</a:t>
            </a:r>
          </a:p>
          <a:p>
            <a:pPr eaLnBrk="1" hangingPunct="1">
              <a:lnSpc>
                <a:spcPct val="80000"/>
              </a:lnSpc>
              <a:buFont typeface="Wingdings" pitchFamily="2" charset="2"/>
              <a:buChar char="ü"/>
            </a:pPr>
            <a:r>
              <a:rPr lang="fr-FR" sz="1400" b="1" smtClean="0"/>
              <a:t>Hiérarchisation </a:t>
            </a:r>
            <a:r>
              <a:rPr lang="fr-FR" sz="1400" smtClean="0"/>
              <a:t>: du plus évident (</a:t>
            </a:r>
            <a:r>
              <a:rPr lang="fr-FR" sz="1400" i="1" smtClean="0"/>
              <a:t>gagner du temps</a:t>
            </a:r>
            <a:r>
              <a:rPr lang="fr-FR" sz="1400" smtClean="0"/>
              <a:t>) au plus stratégique (</a:t>
            </a:r>
            <a:r>
              <a:rPr lang="fr-FR" sz="1400" i="1" smtClean="0"/>
              <a:t>changer l’image de l’entreprise</a:t>
            </a:r>
            <a:r>
              <a:rPr lang="fr-FR" sz="1400" smtClean="0"/>
              <a:t>)</a:t>
            </a:r>
          </a:p>
          <a:p>
            <a:pPr eaLnBrk="1" hangingPunct="1">
              <a:lnSpc>
                <a:spcPct val="80000"/>
              </a:lnSpc>
              <a:buFont typeface="Wingdings" pitchFamily="2" charset="2"/>
              <a:buChar char="ü"/>
            </a:pPr>
            <a:r>
              <a:rPr lang="fr-FR" sz="1400" b="1" smtClean="0"/>
              <a:t>Alternance d’informations générales</a:t>
            </a:r>
            <a:r>
              <a:rPr lang="fr-FR" sz="1400" smtClean="0"/>
              <a:t> (</a:t>
            </a:r>
            <a:r>
              <a:rPr lang="fr-FR" sz="1400" i="1" smtClean="0"/>
              <a:t>accès direct aux prestations</a:t>
            </a:r>
            <a:r>
              <a:rPr lang="fr-FR" sz="1400" smtClean="0"/>
              <a:t>) et </a:t>
            </a:r>
            <a:r>
              <a:rPr lang="fr-FR" sz="1400" b="1" smtClean="0"/>
              <a:t>d’exemples concrets</a:t>
            </a:r>
            <a:r>
              <a:rPr lang="fr-FR" sz="1400" smtClean="0"/>
              <a:t> (</a:t>
            </a:r>
            <a:r>
              <a:rPr lang="fr-FR" sz="1400" i="1" smtClean="0"/>
              <a:t>possibilité de mailing</a:t>
            </a:r>
            <a:r>
              <a:rPr lang="fr-FR" sz="1400" smtClean="0"/>
              <a:t>)</a:t>
            </a:r>
          </a:p>
          <a:p>
            <a:pPr eaLnBrk="1" hangingPunct="1">
              <a:lnSpc>
                <a:spcPct val="80000"/>
              </a:lnSpc>
              <a:buFont typeface="Wingdings" pitchFamily="2" charset="2"/>
              <a:buChar char="ü"/>
            </a:pPr>
            <a:endParaRPr lang="fr-FR" sz="1400" smtClean="0"/>
          </a:p>
          <a:p>
            <a:pPr eaLnBrk="1" hangingPunct="1">
              <a:lnSpc>
                <a:spcPct val="80000"/>
              </a:lnSpc>
              <a:buFont typeface="Wingdings" pitchFamily="2" charset="2"/>
              <a:buNone/>
            </a:pPr>
            <a:r>
              <a:rPr lang="fr-FR" sz="1600" b="1" u="sng" smtClean="0">
                <a:solidFill>
                  <a:srgbClr val="0000CC"/>
                </a:solidFill>
              </a:rPr>
              <a:t>Plus particulièrement en français</a:t>
            </a:r>
            <a:r>
              <a:rPr lang="fr-FR" sz="1600" b="1" smtClean="0">
                <a:solidFill>
                  <a:srgbClr val="0000CC"/>
                </a:solidFill>
              </a:rPr>
              <a:t> : </a:t>
            </a:r>
          </a:p>
          <a:p>
            <a:pPr eaLnBrk="1" hangingPunct="1">
              <a:lnSpc>
                <a:spcPct val="80000"/>
              </a:lnSpc>
              <a:spcBef>
                <a:spcPts val="600"/>
              </a:spcBef>
              <a:buFont typeface="Wingdings" pitchFamily="2" charset="2"/>
              <a:buNone/>
            </a:pPr>
            <a:r>
              <a:rPr lang="fr-FR" sz="1500" b="1" smtClean="0">
                <a:solidFill>
                  <a:srgbClr val="0000CC"/>
                </a:solidFill>
              </a:rPr>
              <a:t>Étude de la visée, des enjeux de la fiche de synthèse / choix des procédés d’écriture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marL="838200" indent="-838200" eaLnBrk="1" hangingPunct="1"/>
            <a:r>
              <a:rPr lang="fr-FR" sz="2800" b="1" smtClean="0"/>
              <a:t>Prolongements en Français</a:t>
            </a:r>
          </a:p>
        </p:txBody>
      </p:sp>
      <p:sp>
        <p:nvSpPr>
          <p:cNvPr id="21506" name="Rectangle 3"/>
          <p:cNvSpPr>
            <a:spLocks noGrp="1" noChangeArrowheads="1"/>
          </p:cNvSpPr>
          <p:nvPr>
            <p:ph type="body" idx="1"/>
          </p:nvPr>
        </p:nvSpPr>
        <p:spPr>
          <a:xfrm>
            <a:off x="457200" y="1484313"/>
            <a:ext cx="8435975" cy="4641850"/>
          </a:xfrm>
        </p:spPr>
        <p:txBody>
          <a:bodyPr/>
          <a:lstStyle/>
          <a:p>
            <a:pPr marL="0" indent="0" eaLnBrk="1" hangingPunct="1">
              <a:lnSpc>
                <a:spcPct val="80000"/>
              </a:lnSpc>
              <a:buFontTx/>
              <a:buNone/>
            </a:pPr>
            <a:r>
              <a:rPr lang="fr-FR" sz="1800" b="1" smtClean="0">
                <a:solidFill>
                  <a:srgbClr val="FF0000"/>
                </a:solidFill>
              </a:rPr>
              <a:t>Utiliser d’autres formes d’écrits pour : </a:t>
            </a:r>
          </a:p>
          <a:p>
            <a:pPr marL="0" indent="0" eaLnBrk="1" hangingPunct="1">
              <a:lnSpc>
                <a:spcPct val="80000"/>
              </a:lnSpc>
              <a:buFontTx/>
              <a:buNone/>
            </a:pPr>
            <a:endParaRPr lang="fr-FR" sz="1800" b="1" smtClean="0">
              <a:solidFill>
                <a:srgbClr val="FF0000"/>
              </a:solidFill>
            </a:endParaRPr>
          </a:p>
          <a:p>
            <a:pPr marL="0" indent="0" eaLnBrk="1" hangingPunct="1">
              <a:lnSpc>
                <a:spcPct val="80000"/>
              </a:lnSpc>
              <a:buFont typeface="Wingdings" pitchFamily="2" charset="2"/>
              <a:buChar char="ü"/>
            </a:pPr>
            <a:r>
              <a:rPr lang="fr-FR" sz="1600" b="1" smtClean="0"/>
              <a:t>rendre compte de la recherche à travers un récit </a:t>
            </a:r>
            <a:r>
              <a:rPr lang="fr-FR" sz="1600" smtClean="0"/>
              <a:t>(rapport de stage)</a:t>
            </a:r>
          </a:p>
          <a:p>
            <a:pPr marL="0" indent="0" eaLnBrk="1" hangingPunct="1">
              <a:lnSpc>
                <a:spcPct val="80000"/>
              </a:lnSpc>
              <a:buFont typeface="Wingdings" pitchFamily="2" charset="2"/>
              <a:buNone/>
            </a:pPr>
            <a:r>
              <a:rPr lang="fr-FR" sz="1600" i="1" smtClean="0"/>
              <a:t>      </a:t>
            </a:r>
            <a:r>
              <a:rPr lang="fr-FR" sz="1400" i="1" smtClean="0"/>
              <a:t>« De retour au lycée professionnel, vos professeurs vous demandent de rendre compte par écrit d’une activité menée en PFMP. Vous choisissez de raconter la recherche que vous avez effectuée à la demande de Mme Darnoux à propos de la machine à affranchir. »</a:t>
            </a:r>
            <a:endParaRPr lang="fr-FR" sz="1400" smtClean="0"/>
          </a:p>
          <a:p>
            <a:pPr marL="0" indent="0" eaLnBrk="1" hangingPunct="1">
              <a:lnSpc>
                <a:spcPct val="80000"/>
              </a:lnSpc>
              <a:buFont typeface="Wingdings" pitchFamily="2" charset="2"/>
              <a:buChar char="ü"/>
            </a:pPr>
            <a:r>
              <a:rPr lang="fr-FR" sz="1600" b="1" smtClean="0"/>
              <a:t>utiliser les résultats de la recherche pour rédiger un argumentaire </a:t>
            </a:r>
            <a:r>
              <a:rPr lang="fr-FR" sz="1600" smtClean="0"/>
              <a:t>(note au directeur)</a:t>
            </a:r>
          </a:p>
          <a:p>
            <a:pPr marL="0" indent="0" eaLnBrk="1" hangingPunct="1">
              <a:lnSpc>
                <a:spcPct val="80000"/>
              </a:lnSpc>
              <a:spcBef>
                <a:spcPts val="1800"/>
              </a:spcBef>
              <a:buFont typeface="Wingdings" pitchFamily="2" charset="2"/>
              <a:buChar char="Ø"/>
            </a:pPr>
            <a:r>
              <a:rPr lang="fr-FR" sz="1600" b="1" smtClean="0">
                <a:solidFill>
                  <a:srgbClr val="0000FF"/>
                </a:solidFill>
              </a:rPr>
              <a:t>Mise en relation du choix de la forme de compte-rendu et des enjeux de la situation de communication</a:t>
            </a:r>
            <a:endParaRPr lang="fr-FR" sz="1800" b="1" smtClean="0"/>
          </a:p>
          <a:p>
            <a:pPr marL="0" indent="0" eaLnBrk="1" hangingPunct="1">
              <a:lnSpc>
                <a:spcPct val="80000"/>
              </a:lnSpc>
              <a:buFont typeface="Wingdings" pitchFamily="2" charset="2"/>
              <a:buNone/>
            </a:pPr>
            <a:r>
              <a:rPr lang="fr-FR" sz="1800" b="1" smtClean="0">
                <a:solidFill>
                  <a:srgbClr val="FF0000"/>
                </a:solidFill>
              </a:rPr>
              <a:t>    </a:t>
            </a:r>
          </a:p>
          <a:p>
            <a:pPr marL="0" indent="0" eaLnBrk="1" hangingPunct="1">
              <a:lnSpc>
                <a:spcPct val="80000"/>
              </a:lnSpc>
              <a:buFontTx/>
              <a:buNone/>
            </a:pPr>
            <a:r>
              <a:rPr lang="fr-FR" sz="1800" b="1" smtClean="0">
                <a:solidFill>
                  <a:srgbClr val="FF0000"/>
                </a:solidFill>
              </a:rPr>
              <a:t>Transposer la méthode de la fiche de synthèse dans d’autres situations :</a:t>
            </a:r>
          </a:p>
          <a:p>
            <a:pPr marL="0" indent="0" eaLnBrk="1" hangingPunct="1">
              <a:lnSpc>
                <a:spcPct val="80000"/>
              </a:lnSpc>
              <a:buFont typeface="Wingdings" pitchFamily="2" charset="2"/>
              <a:buNone/>
            </a:pPr>
            <a:endParaRPr lang="fr-FR" sz="1800" b="1" smtClean="0">
              <a:solidFill>
                <a:srgbClr val="FF0000"/>
              </a:solidFill>
            </a:endParaRPr>
          </a:p>
          <a:p>
            <a:pPr marL="0" indent="0" eaLnBrk="1" hangingPunct="1">
              <a:lnSpc>
                <a:spcPct val="80000"/>
              </a:lnSpc>
              <a:buFont typeface="Wingdings" pitchFamily="2" charset="2"/>
              <a:buChar char="ü"/>
            </a:pPr>
            <a:r>
              <a:rPr lang="fr-FR" sz="1600" smtClean="0"/>
              <a:t>dans le domaine professionnel</a:t>
            </a:r>
          </a:p>
          <a:p>
            <a:pPr marL="0" indent="0" eaLnBrk="1" hangingPunct="1">
              <a:lnSpc>
                <a:spcPct val="80000"/>
              </a:lnSpc>
              <a:buFont typeface="Wingdings" pitchFamily="2" charset="2"/>
              <a:buChar char="ü"/>
            </a:pPr>
            <a:r>
              <a:rPr lang="fr-FR" sz="1600" smtClean="0"/>
              <a:t>dans les disciplines lettres-histoire-géographie</a:t>
            </a:r>
          </a:p>
          <a:p>
            <a:pPr marL="0" indent="0" eaLnBrk="1" hangingPunct="1">
              <a:lnSpc>
                <a:spcPct val="80000"/>
              </a:lnSpc>
              <a:spcBef>
                <a:spcPts val="1200"/>
              </a:spcBef>
              <a:buFont typeface="Wingdings" pitchFamily="2" charset="2"/>
              <a:buChar char="Ø"/>
            </a:pPr>
            <a:r>
              <a:rPr lang="fr-FR" sz="1600" b="1" smtClean="0">
                <a:solidFill>
                  <a:srgbClr val="0000FF"/>
                </a:solidFill>
              </a:rPr>
              <a:t>Structuration, mémorisation, restitution des connaissances (dans le cadre du traitement des objets et des sujets d’étude</a:t>
            </a:r>
            <a:r>
              <a:rPr lang="fr-FR" sz="1600" smtClean="0">
                <a:solidFill>
                  <a:srgbClr val="0000FF"/>
                </a:solidFill>
              </a:rPr>
              <a:t>)</a:t>
            </a:r>
            <a:endParaRPr lang="fr-FR" sz="1600" b="1"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503b8985c2188afbbbe7fcbdfa8b223a4512"/>
</p:tagLst>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376</TotalTime>
  <Words>823</Words>
  <Application>Microsoft Office PowerPoint</Application>
  <PresentationFormat>Affichage à l'écran (4:3)</PresentationFormat>
  <Paragraphs>97</Paragraphs>
  <Slides>9</Slides>
  <Notes>0</Notes>
  <HiddenSlides>0</HiddenSlides>
  <MMClips>0</MMClips>
  <ScaleCrop>false</ScaleCrop>
  <HeadingPairs>
    <vt:vector size="6" baseType="variant">
      <vt:variant>
        <vt:lpstr>Polices utilisées</vt:lpstr>
      </vt:variant>
      <vt:variant>
        <vt:i4>4</vt:i4>
      </vt:variant>
      <vt:variant>
        <vt:lpstr>Modèle de conception</vt:lpstr>
      </vt:variant>
      <vt:variant>
        <vt:i4>1</vt:i4>
      </vt:variant>
      <vt:variant>
        <vt:lpstr>Titres des diapositives</vt:lpstr>
      </vt:variant>
      <vt:variant>
        <vt:i4>9</vt:i4>
      </vt:variant>
    </vt:vector>
  </HeadingPairs>
  <TitlesOfParts>
    <vt:vector size="14" baseType="lpstr">
      <vt:lpstr>Arial</vt:lpstr>
      <vt:lpstr>Calibri</vt:lpstr>
      <vt:lpstr>Wingdings</vt:lpstr>
      <vt:lpstr>Symbol</vt:lpstr>
      <vt:lpstr>Modèle par défaut</vt:lpstr>
      <vt:lpstr>          Séminaire national Réforme de la série Gestion Administration de la voie professionnelle   Lyon, 11 mai 2012   ATELIER REDACTIONNEL : LA FICHE DE SYNTHESE  à partir d’une proposition de Laurence Douarin,  professeure éco-gestion au lycée Jacques Cartier, Saint-Malo   Florence Laville Bidadanure, IEN Lettres-Histoire  Claire Sestier, IEN Eco-gestion Académie de Rennes</vt:lpstr>
      <vt:lpstr>Entrée par deux situations de travail</vt:lpstr>
      <vt:lpstr>Diapositive 3</vt:lpstr>
      <vt:lpstr>Consignes de l’atelier rédactionnel</vt:lpstr>
      <vt:lpstr>Atelier rédactionnel  Co-animation : Eco-gestion - Français</vt:lpstr>
      <vt:lpstr>Atelier rédactionnel  Co-animation : Eco-gestion - Français</vt:lpstr>
      <vt:lpstr>          Atelier rédactionnel   Co-animation : Eco-gestion - Français </vt:lpstr>
      <vt:lpstr>Atelier rédactionnel   Co-animation : Eco-gestion - Français</vt:lpstr>
      <vt:lpstr>Prolongements en Français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REDACTIONNEL :  LA FICHE DE SYNTHESE à partir d’une proposition de Laurence Douarin,  professeure éco-gestion au lycée Jacques Cartier, Saint-Malo</dc:title>
  <dc:creator>csthorez</dc:creator>
  <cp:lastModifiedBy>CERPEG</cp:lastModifiedBy>
  <cp:revision>29</cp:revision>
  <dcterms:created xsi:type="dcterms:W3CDTF">2012-04-30T11:40:53Z</dcterms:created>
  <dcterms:modified xsi:type="dcterms:W3CDTF">2012-05-29T12:57:22Z</dcterms:modified>
</cp:coreProperties>
</file>