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25"/>
  </p:notesMasterIdLst>
  <p:sldIdLst>
    <p:sldId id="256" r:id="rId9"/>
    <p:sldId id="257" r:id="rId10"/>
    <p:sldId id="258" r:id="rId11"/>
    <p:sldId id="259" r:id="rId12"/>
    <p:sldId id="270" r:id="rId13"/>
    <p:sldId id="261" r:id="rId14"/>
    <p:sldId id="262" r:id="rId15"/>
    <p:sldId id="272" r:id="rId16"/>
    <p:sldId id="273" r:id="rId17"/>
    <p:sldId id="274" r:id="rId18"/>
    <p:sldId id="263" r:id="rId19"/>
    <p:sldId id="264" r:id="rId20"/>
    <p:sldId id="265" r:id="rId21"/>
    <p:sldId id="269" r:id="rId22"/>
    <p:sldId id="271" r:id="rId23"/>
    <p:sldId id="268" r:id="rId24"/>
  </p:sldIdLst>
  <p:sldSz cx="9144000" cy="6858000" type="screen4x3"/>
  <p:notesSz cx="6858000" cy="9144000"/>
  <p:custDataLst>
    <p:tags r:id="rId26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16" autoAdjust="0"/>
  </p:normalViewPr>
  <p:slideViewPr>
    <p:cSldViewPr>
      <p:cViewPr varScale="1">
        <p:scale>
          <a:sx n="71" d="100"/>
          <a:sy n="71" d="100"/>
        </p:scale>
        <p:origin x="-40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D7CF7-39C7-45AF-84DF-5EEBD3D5628B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AD0B113F-B743-48CF-8029-1D65DD1FACEB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FA2FE7CE-6189-425F-87E8-3F15F5DC7009}" type="parTrans" cxnId="{9C83FA3E-829D-4AA4-86CA-2347BBA396F0}">
      <dgm:prSet/>
      <dgm:spPr/>
      <dgm:t>
        <a:bodyPr/>
        <a:lstStyle/>
        <a:p>
          <a:endParaRPr lang="fr-FR"/>
        </a:p>
      </dgm:t>
    </dgm:pt>
    <dgm:pt modelId="{5D95562C-5AD9-498C-BF03-B5884D116D14}" type="sibTrans" cxnId="{9C83FA3E-829D-4AA4-86CA-2347BBA396F0}">
      <dgm:prSet/>
      <dgm:spPr/>
      <dgm:t>
        <a:bodyPr/>
        <a:lstStyle/>
        <a:p>
          <a:endParaRPr lang="fr-FR"/>
        </a:p>
      </dgm:t>
    </dgm:pt>
    <dgm:pt modelId="{F5D8EC2C-53C8-4459-99F6-BF03A378F0D3}">
      <dgm:prSet phldrT="[Texte]"/>
      <dgm:spPr/>
      <dgm:t>
        <a:bodyPr/>
        <a:lstStyle/>
        <a:p>
          <a:pPr algn="just"/>
          <a:r>
            <a:rPr lang="fr-FR" dirty="0" smtClean="0"/>
            <a:t>A partir d’extraits des indicateurs sociaux et/ou des comptes rendus des instances représentatives, repérer les facteurs de risques inhérents à la profession et/ou aux comportements individuels</a:t>
          </a:r>
          <a:endParaRPr lang="fr-FR" dirty="0"/>
        </a:p>
      </dgm:t>
    </dgm:pt>
    <dgm:pt modelId="{889AC934-8818-49ED-BCE4-2ECF2D2BDABC}" type="parTrans" cxnId="{7CA0EA87-5F4B-4BF4-9625-5D407FA392BE}">
      <dgm:prSet/>
      <dgm:spPr/>
      <dgm:t>
        <a:bodyPr/>
        <a:lstStyle/>
        <a:p>
          <a:endParaRPr lang="fr-FR"/>
        </a:p>
      </dgm:t>
    </dgm:pt>
    <dgm:pt modelId="{D1ECDAE6-ED3B-4FCD-B948-5A2A2435258A}" type="sibTrans" cxnId="{7CA0EA87-5F4B-4BF4-9625-5D407FA392BE}">
      <dgm:prSet/>
      <dgm:spPr/>
      <dgm:t>
        <a:bodyPr/>
        <a:lstStyle/>
        <a:p>
          <a:endParaRPr lang="fr-FR"/>
        </a:p>
      </dgm:t>
    </dgm:pt>
    <dgm:pt modelId="{87006845-D16E-40F9-9953-AD99EFB1FEE1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E2D00C07-2A35-4297-87AD-88A853429386}" type="parTrans" cxnId="{147B4A24-D77E-43D3-B10D-797CE8853ABA}">
      <dgm:prSet/>
      <dgm:spPr/>
      <dgm:t>
        <a:bodyPr/>
        <a:lstStyle/>
        <a:p>
          <a:endParaRPr lang="fr-FR"/>
        </a:p>
      </dgm:t>
    </dgm:pt>
    <dgm:pt modelId="{414DFE47-D5F3-4521-9DFC-B963532B4034}" type="sibTrans" cxnId="{147B4A24-D77E-43D3-B10D-797CE8853ABA}">
      <dgm:prSet/>
      <dgm:spPr/>
      <dgm:t>
        <a:bodyPr/>
        <a:lstStyle/>
        <a:p>
          <a:endParaRPr lang="fr-FR"/>
        </a:p>
      </dgm:t>
    </dgm:pt>
    <dgm:pt modelId="{3C73B673-BB21-442B-B4B6-F9EE292FFA57}">
      <dgm:prSet phldrT="[Texte]"/>
      <dgm:spPr/>
      <dgm:t>
        <a:bodyPr/>
        <a:lstStyle/>
        <a:p>
          <a:r>
            <a:rPr lang="fr-FR" dirty="0" smtClean="0"/>
            <a:t>Réinvestir les apprentissages de l’atelier « Observation et analyse du réel » dans une transposition rédactionnelle : changement d’énonciateur, de cibles, de contraintes… dans un environnement professionnel déterminé</a:t>
          </a:r>
          <a:endParaRPr lang="fr-FR" dirty="0"/>
        </a:p>
      </dgm:t>
    </dgm:pt>
    <dgm:pt modelId="{74A9394B-95A0-43AA-9B49-A69704134C9B}" type="parTrans" cxnId="{9084DDD8-B587-46FA-A9D0-53138E09B160}">
      <dgm:prSet/>
      <dgm:spPr/>
      <dgm:t>
        <a:bodyPr/>
        <a:lstStyle/>
        <a:p>
          <a:endParaRPr lang="fr-FR"/>
        </a:p>
      </dgm:t>
    </dgm:pt>
    <dgm:pt modelId="{1F8B7630-CDA1-4A69-A219-CACDF0EDD213}" type="sibTrans" cxnId="{9084DDD8-B587-46FA-A9D0-53138E09B160}">
      <dgm:prSet/>
      <dgm:spPr/>
      <dgm:t>
        <a:bodyPr/>
        <a:lstStyle/>
        <a:p>
          <a:endParaRPr lang="fr-FR"/>
        </a:p>
      </dgm:t>
    </dgm:pt>
    <dgm:pt modelId="{0A3E3BB4-CAB2-46CE-9ADD-2BCFDAD593E7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129C949A-78FA-4ECD-98B6-6712A946D625}" type="parTrans" cxnId="{3CF3473F-9859-4051-A13D-21409FC1C469}">
      <dgm:prSet/>
      <dgm:spPr/>
      <dgm:t>
        <a:bodyPr/>
        <a:lstStyle/>
        <a:p>
          <a:endParaRPr lang="fr-FR"/>
        </a:p>
      </dgm:t>
    </dgm:pt>
    <dgm:pt modelId="{EB6E9CBA-3861-4CED-8D02-1A123B549480}" type="sibTrans" cxnId="{3CF3473F-9859-4051-A13D-21409FC1C469}">
      <dgm:prSet/>
      <dgm:spPr/>
      <dgm:t>
        <a:bodyPr/>
        <a:lstStyle/>
        <a:p>
          <a:endParaRPr lang="fr-FR"/>
        </a:p>
      </dgm:t>
    </dgm:pt>
    <dgm:pt modelId="{CEB827BD-5808-4725-BE7F-CAAFC57B6D77}">
      <dgm:prSet phldrT="[Texte]"/>
      <dgm:spPr/>
      <dgm:t>
        <a:bodyPr/>
        <a:lstStyle/>
        <a:p>
          <a:r>
            <a:rPr lang="fr-FR" dirty="0" smtClean="0"/>
            <a:t>Produire, mettre en forme et diffuser un message de rappel de consignes et de règles de sécurité adaptées aux spécificités de la situation et aux contraintes de l’activité professionnelle</a:t>
          </a:r>
          <a:endParaRPr lang="fr-FR" dirty="0"/>
        </a:p>
      </dgm:t>
    </dgm:pt>
    <dgm:pt modelId="{24A09790-8EB0-4087-8F59-A7014D5BFED5}" type="parTrans" cxnId="{AAFDE533-414B-4B65-A773-2A714CBEE750}">
      <dgm:prSet/>
      <dgm:spPr/>
      <dgm:t>
        <a:bodyPr/>
        <a:lstStyle/>
        <a:p>
          <a:endParaRPr lang="fr-FR"/>
        </a:p>
      </dgm:t>
    </dgm:pt>
    <dgm:pt modelId="{9A3B1D21-2AF3-4CFD-AA3C-BB59BA6099D0}" type="sibTrans" cxnId="{AAFDE533-414B-4B65-A773-2A714CBEE750}">
      <dgm:prSet/>
      <dgm:spPr/>
      <dgm:t>
        <a:bodyPr/>
        <a:lstStyle/>
        <a:p>
          <a:endParaRPr lang="fr-FR"/>
        </a:p>
      </dgm:t>
    </dgm:pt>
    <dgm:pt modelId="{3231FEEF-E7BF-4FB4-A094-1078C31C85DC}" type="pres">
      <dgm:prSet presAssocID="{A4DD7CF7-39C7-45AF-84DF-5EEBD3D562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F35B433-F52D-4147-BEDE-5A6B4937E7C9}" type="pres">
      <dgm:prSet presAssocID="{AD0B113F-B743-48CF-8029-1D65DD1FACEB}" presName="composite" presStyleCnt="0"/>
      <dgm:spPr/>
    </dgm:pt>
    <dgm:pt modelId="{61529021-B3F2-41A0-B53D-4641300CE350}" type="pres">
      <dgm:prSet presAssocID="{AD0B113F-B743-48CF-8029-1D65DD1FAC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951207-BCB7-4B91-8CB1-63015E7E9F76}" type="pres">
      <dgm:prSet presAssocID="{AD0B113F-B743-48CF-8029-1D65DD1FACE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2699A-F4FF-4886-812C-5037BD550733}" type="pres">
      <dgm:prSet presAssocID="{5D95562C-5AD9-498C-BF03-B5884D116D14}" presName="sp" presStyleCnt="0"/>
      <dgm:spPr/>
    </dgm:pt>
    <dgm:pt modelId="{B87785F6-BAE9-4807-A2B7-3787EECEFBD8}" type="pres">
      <dgm:prSet presAssocID="{87006845-D16E-40F9-9953-AD99EFB1FEE1}" presName="composite" presStyleCnt="0"/>
      <dgm:spPr/>
    </dgm:pt>
    <dgm:pt modelId="{F3FF2AED-E867-4095-AF26-2FE5DB2F47AC}" type="pres">
      <dgm:prSet presAssocID="{87006845-D16E-40F9-9953-AD99EFB1FEE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043C11-DF06-4780-A3C3-6A7CF419B4DB}" type="pres">
      <dgm:prSet presAssocID="{87006845-D16E-40F9-9953-AD99EFB1FEE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F1E90E-CAE1-4E06-B6E2-CF3BFAE9A1C3}" type="pres">
      <dgm:prSet presAssocID="{414DFE47-D5F3-4521-9DFC-B963532B4034}" presName="sp" presStyleCnt="0"/>
      <dgm:spPr/>
    </dgm:pt>
    <dgm:pt modelId="{4C1F7E31-307A-45F0-B15A-794495525205}" type="pres">
      <dgm:prSet presAssocID="{0A3E3BB4-CAB2-46CE-9ADD-2BCFDAD593E7}" presName="composite" presStyleCnt="0"/>
      <dgm:spPr/>
    </dgm:pt>
    <dgm:pt modelId="{6CD842E6-5B7D-4101-86E2-043027B3B760}" type="pres">
      <dgm:prSet presAssocID="{0A3E3BB4-CAB2-46CE-9ADD-2BCFDAD593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6B4DB2-2288-486A-92C4-C8F8E59DBBAA}" type="pres">
      <dgm:prSet presAssocID="{0A3E3BB4-CAB2-46CE-9ADD-2BCFDAD593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2B13AD-4B3A-4D14-867A-89B9290DA67B}" type="presOf" srcId="{AD0B113F-B743-48CF-8029-1D65DD1FACEB}" destId="{61529021-B3F2-41A0-B53D-4641300CE350}" srcOrd="0" destOrd="0" presId="urn:microsoft.com/office/officeart/2005/8/layout/chevron2"/>
    <dgm:cxn modelId="{7B61A75E-0763-4C96-B5AA-14B7CA265EE0}" type="presOf" srcId="{3C73B673-BB21-442B-B4B6-F9EE292FFA57}" destId="{EC043C11-DF06-4780-A3C3-6A7CF419B4DB}" srcOrd="0" destOrd="0" presId="urn:microsoft.com/office/officeart/2005/8/layout/chevron2"/>
    <dgm:cxn modelId="{5494A34F-772B-4DB6-8855-BDF7E7A5C1EE}" type="presOf" srcId="{A4DD7CF7-39C7-45AF-84DF-5EEBD3D5628B}" destId="{3231FEEF-E7BF-4FB4-A094-1078C31C85DC}" srcOrd="0" destOrd="0" presId="urn:microsoft.com/office/officeart/2005/8/layout/chevron2"/>
    <dgm:cxn modelId="{D39811E4-124C-4423-891E-133D3F1199B1}" type="presOf" srcId="{0A3E3BB4-CAB2-46CE-9ADD-2BCFDAD593E7}" destId="{6CD842E6-5B7D-4101-86E2-043027B3B760}" srcOrd="0" destOrd="0" presId="urn:microsoft.com/office/officeart/2005/8/layout/chevron2"/>
    <dgm:cxn modelId="{868151BB-07C0-4A54-BED5-99FA7BFC2B58}" type="presOf" srcId="{87006845-D16E-40F9-9953-AD99EFB1FEE1}" destId="{F3FF2AED-E867-4095-AF26-2FE5DB2F47AC}" srcOrd="0" destOrd="0" presId="urn:microsoft.com/office/officeart/2005/8/layout/chevron2"/>
    <dgm:cxn modelId="{3CF3473F-9859-4051-A13D-21409FC1C469}" srcId="{A4DD7CF7-39C7-45AF-84DF-5EEBD3D5628B}" destId="{0A3E3BB4-CAB2-46CE-9ADD-2BCFDAD593E7}" srcOrd="2" destOrd="0" parTransId="{129C949A-78FA-4ECD-98B6-6712A946D625}" sibTransId="{EB6E9CBA-3861-4CED-8D02-1A123B549480}"/>
    <dgm:cxn modelId="{7CA0EA87-5F4B-4BF4-9625-5D407FA392BE}" srcId="{AD0B113F-B743-48CF-8029-1D65DD1FACEB}" destId="{F5D8EC2C-53C8-4459-99F6-BF03A378F0D3}" srcOrd="0" destOrd="0" parTransId="{889AC934-8818-49ED-BCE4-2ECF2D2BDABC}" sibTransId="{D1ECDAE6-ED3B-4FCD-B948-5A2A2435258A}"/>
    <dgm:cxn modelId="{AAFDE533-414B-4B65-A773-2A714CBEE750}" srcId="{0A3E3BB4-CAB2-46CE-9ADD-2BCFDAD593E7}" destId="{CEB827BD-5808-4725-BE7F-CAAFC57B6D77}" srcOrd="0" destOrd="0" parTransId="{24A09790-8EB0-4087-8F59-A7014D5BFED5}" sibTransId="{9A3B1D21-2AF3-4CFD-AA3C-BB59BA6099D0}"/>
    <dgm:cxn modelId="{9C83FA3E-829D-4AA4-86CA-2347BBA396F0}" srcId="{A4DD7CF7-39C7-45AF-84DF-5EEBD3D5628B}" destId="{AD0B113F-B743-48CF-8029-1D65DD1FACEB}" srcOrd="0" destOrd="0" parTransId="{FA2FE7CE-6189-425F-87E8-3F15F5DC7009}" sibTransId="{5D95562C-5AD9-498C-BF03-B5884D116D14}"/>
    <dgm:cxn modelId="{F8C46D57-315D-4629-8EAD-6E0C70B6CEED}" type="presOf" srcId="{F5D8EC2C-53C8-4459-99F6-BF03A378F0D3}" destId="{72951207-BCB7-4B91-8CB1-63015E7E9F76}" srcOrd="0" destOrd="0" presId="urn:microsoft.com/office/officeart/2005/8/layout/chevron2"/>
    <dgm:cxn modelId="{147B4A24-D77E-43D3-B10D-797CE8853ABA}" srcId="{A4DD7CF7-39C7-45AF-84DF-5EEBD3D5628B}" destId="{87006845-D16E-40F9-9953-AD99EFB1FEE1}" srcOrd="1" destOrd="0" parTransId="{E2D00C07-2A35-4297-87AD-88A853429386}" sibTransId="{414DFE47-D5F3-4521-9DFC-B963532B4034}"/>
    <dgm:cxn modelId="{9084DDD8-B587-46FA-A9D0-53138E09B160}" srcId="{87006845-D16E-40F9-9953-AD99EFB1FEE1}" destId="{3C73B673-BB21-442B-B4B6-F9EE292FFA57}" srcOrd="0" destOrd="0" parTransId="{74A9394B-95A0-43AA-9B49-A69704134C9B}" sibTransId="{1F8B7630-CDA1-4A69-A219-CACDF0EDD213}"/>
    <dgm:cxn modelId="{A2A52BC6-6F73-4BFD-BF87-E3CCBCC37FBD}" type="presOf" srcId="{CEB827BD-5808-4725-BE7F-CAAFC57B6D77}" destId="{DA6B4DB2-2288-486A-92C4-C8F8E59DBBAA}" srcOrd="0" destOrd="0" presId="urn:microsoft.com/office/officeart/2005/8/layout/chevron2"/>
    <dgm:cxn modelId="{087C562C-58C6-4787-AC25-3EF60BE56A1C}" type="presParOf" srcId="{3231FEEF-E7BF-4FB4-A094-1078C31C85DC}" destId="{9F35B433-F52D-4147-BEDE-5A6B4937E7C9}" srcOrd="0" destOrd="0" presId="urn:microsoft.com/office/officeart/2005/8/layout/chevron2"/>
    <dgm:cxn modelId="{D5F7285D-06EF-4F7A-A41F-DB8D5942181D}" type="presParOf" srcId="{9F35B433-F52D-4147-BEDE-5A6B4937E7C9}" destId="{61529021-B3F2-41A0-B53D-4641300CE350}" srcOrd="0" destOrd="0" presId="urn:microsoft.com/office/officeart/2005/8/layout/chevron2"/>
    <dgm:cxn modelId="{F6BCB222-D584-4066-9A9E-FC93B67DBFB2}" type="presParOf" srcId="{9F35B433-F52D-4147-BEDE-5A6B4937E7C9}" destId="{72951207-BCB7-4B91-8CB1-63015E7E9F76}" srcOrd="1" destOrd="0" presId="urn:microsoft.com/office/officeart/2005/8/layout/chevron2"/>
    <dgm:cxn modelId="{20ADF87E-56B0-46DC-999C-27E42C3FBAEF}" type="presParOf" srcId="{3231FEEF-E7BF-4FB4-A094-1078C31C85DC}" destId="{A0B2699A-F4FF-4886-812C-5037BD550733}" srcOrd="1" destOrd="0" presId="urn:microsoft.com/office/officeart/2005/8/layout/chevron2"/>
    <dgm:cxn modelId="{F8D49F8F-7C26-40FE-8287-14BB155B74DA}" type="presParOf" srcId="{3231FEEF-E7BF-4FB4-A094-1078C31C85DC}" destId="{B87785F6-BAE9-4807-A2B7-3787EECEFBD8}" srcOrd="2" destOrd="0" presId="urn:microsoft.com/office/officeart/2005/8/layout/chevron2"/>
    <dgm:cxn modelId="{397DB8C2-38F5-419B-9D6F-373489F6AE61}" type="presParOf" srcId="{B87785F6-BAE9-4807-A2B7-3787EECEFBD8}" destId="{F3FF2AED-E867-4095-AF26-2FE5DB2F47AC}" srcOrd="0" destOrd="0" presId="urn:microsoft.com/office/officeart/2005/8/layout/chevron2"/>
    <dgm:cxn modelId="{28411C75-8AF4-4E61-A3F9-988686426121}" type="presParOf" srcId="{B87785F6-BAE9-4807-A2B7-3787EECEFBD8}" destId="{EC043C11-DF06-4780-A3C3-6A7CF419B4DB}" srcOrd="1" destOrd="0" presId="urn:microsoft.com/office/officeart/2005/8/layout/chevron2"/>
    <dgm:cxn modelId="{0ABCAF2F-DEA1-49AA-95EF-93259116A9C3}" type="presParOf" srcId="{3231FEEF-E7BF-4FB4-A094-1078C31C85DC}" destId="{28F1E90E-CAE1-4E06-B6E2-CF3BFAE9A1C3}" srcOrd="3" destOrd="0" presId="urn:microsoft.com/office/officeart/2005/8/layout/chevron2"/>
    <dgm:cxn modelId="{E25BDBBF-8071-472D-A7AD-976A35122FE6}" type="presParOf" srcId="{3231FEEF-E7BF-4FB4-A094-1078C31C85DC}" destId="{4C1F7E31-307A-45F0-B15A-794495525205}" srcOrd="4" destOrd="0" presId="urn:microsoft.com/office/officeart/2005/8/layout/chevron2"/>
    <dgm:cxn modelId="{4B7CAF83-7487-4D75-9026-0DBACFB9CF0D}" type="presParOf" srcId="{4C1F7E31-307A-45F0-B15A-794495525205}" destId="{6CD842E6-5B7D-4101-86E2-043027B3B760}" srcOrd="0" destOrd="0" presId="urn:microsoft.com/office/officeart/2005/8/layout/chevron2"/>
    <dgm:cxn modelId="{F61765C9-6294-4D93-BAA8-F97B105032FA}" type="presParOf" srcId="{4C1F7E31-307A-45F0-B15A-794495525205}" destId="{DA6B4DB2-2288-486A-92C4-C8F8E59DBB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9333" name="Rectangle 4"/>
          <p:cNvSpPr>
            <a:spLocks noGrp="1" noRo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59D8878-8D59-4F5B-9085-B5942EBDFC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96BA86-7C80-4F7A-A880-2C77917C7109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1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0137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Calibri" pitchFamily="34" charset="0"/>
            </a:endParaRPr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26E8C8B-5117-44B4-98A9-E54FF594C368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81824E-97AA-4561-B5C1-F88E357D7083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14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23907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B29C21-5EF2-4528-A909-58661E1D48E6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16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2697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Calibri" pitchFamily="34" charset="0"/>
            </a:endParaRPr>
          </a:p>
        </p:txBody>
      </p:sp>
      <p:sp>
        <p:nvSpPr>
          <p:cNvPr id="1269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1F0B33-B8C5-43D4-BA57-53D6B3455515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523E21-4FB6-464D-9571-FA00662C4E2F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2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03427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Calibri" pitchFamily="34" charset="0"/>
            </a:endParaRPr>
          </a:p>
        </p:txBody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F284E3-AD5A-4854-93EA-DA873E0EA6C8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FCDD64-D9A2-443B-A40E-768FDAD21329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3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05475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846BDC-9BA5-4F76-9C30-6ACB2CB1AE44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4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0752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F82AD4-4809-4C13-842C-4F5FA44CBEDC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6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10595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F3C5FE-31E3-452A-8A88-4B2C6D4F552C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7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1264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2BDA4E-3B3C-4E27-8BB2-E258877BFFD5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11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1776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Calibri" pitchFamily="34" charset="0"/>
            </a:endParaRPr>
          </a:p>
        </p:txBody>
      </p:sp>
      <p:sp>
        <p:nvSpPr>
          <p:cNvPr id="1177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3FDD6B-1009-42D2-94C8-E2B783E4380E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AEC5CA-DF08-4957-BBED-3806286BAE06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12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1981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229C2B-884A-47F5-910B-6324F4A4215C}" type="slidenum">
              <a:rPr lang="fr-FR" smtClean="0">
                <a:latin typeface="Calibri" pitchFamily="34" charset="0"/>
                <a:ea typeface="Arial Unicode MS"/>
                <a:cs typeface="Arial Unicode MS"/>
              </a:rPr>
              <a:pPr/>
              <a:t>13</a:t>
            </a:fld>
            <a:endParaRPr lang="fr-FR" smtClean="0"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2185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ACF5-6EF0-4F62-90B6-D5CA762E4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5081-3983-4030-8632-FE8224D84D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65125"/>
            <a:ext cx="1879600" cy="4313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5487988" cy="43132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643F-70CF-4C9E-A415-9F04402139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B5537-50FE-4959-8E39-ADB7021A2C76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4F5C-0994-4514-A1B3-C21320816FBB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84FB-F0DE-4BE9-82F6-2936D96F3E57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1100138"/>
            <a:ext cx="3683000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100138"/>
            <a:ext cx="3684588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16636-5312-4C0D-B358-B03692D748C2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66A4-01F7-4205-9CE3-3C190A467AE8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9D7AF-10A1-403E-A703-394E1FAF65FD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F109-9FFA-47BE-8EEA-1DED7E13CD98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0579-784C-40FB-A29A-81E0B09AD86E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4ECE6-DF4C-4AAF-A244-6DBBB92F0D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76FC-5E80-45E3-B772-33A9D9C2C2B3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DEC9-66E1-4BB2-A9CA-35D9545B4E65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65125"/>
            <a:ext cx="1879600" cy="4313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5487988" cy="43132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49756-C7D2-44CB-A35A-DF471C00DC24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660CC-4933-4A7A-926E-B33976523B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78A8-2498-4869-A8B8-0FA360B73A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D0164-FED2-48CC-AEE8-7C25E8B58A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1100138"/>
            <a:ext cx="3683000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100138"/>
            <a:ext cx="3684588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16B86-72F7-42CC-A850-F4BCBD573A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5137-5D25-4DC9-AF69-8A284E3EBA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F127-0F89-4250-ACBB-B1EA998D55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7144-9EFA-4472-BC8E-1EFB40DB9C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1D83-9BFE-4410-83B6-242D6BC367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DEA60-E86D-42E4-B9DF-F9FAB04C4B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66B2-A33C-42E0-BFDC-B403B6E81A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A7FC-9F48-4448-B358-A607B7E54A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65125"/>
            <a:ext cx="1879600" cy="4313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5487988" cy="43132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CC8C-679A-4457-8AAB-671A68D68B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B7F7-CC3E-47AD-80F2-AF1126477B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7C625-C7A9-4D83-8E3D-A6FC8D14C2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DB3E-51F5-4060-83BC-6B31D87082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1100138"/>
            <a:ext cx="3683000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100138"/>
            <a:ext cx="3684588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82757-080A-412B-A1E7-EDB088958C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261B-0665-4BD0-8BFF-FA2A293610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D4FE-BBD7-44BE-9A17-7478349A66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1100138"/>
            <a:ext cx="3683000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100138"/>
            <a:ext cx="3684588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4DBC-6001-4FA0-A58C-F6F57794D6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7DC59-0BBF-4479-AF95-4CFF14A507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BB76-ED2A-4781-B4C2-BA08DAA778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3FAE-BCF0-4F4C-BFDA-8516649744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F473-1AD6-45B6-A5FC-A1DE05D9BB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65125"/>
            <a:ext cx="1879600" cy="4313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5487988" cy="43132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691F-9C14-49B3-B48A-550202F535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F86E3-D6FD-4105-BD95-875736EF19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E226-9364-4807-A40C-298C38A55E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9C52-4A87-411B-AD45-855ECEB924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1100138"/>
            <a:ext cx="3683000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100138"/>
            <a:ext cx="3684588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1024-BC8F-4A77-9C0D-5CB895E0CB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74AFB-F7E8-4BD4-B596-5292D8DBD8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52BA-CF02-46E2-918B-3CC1F28FC6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D28EB-7A49-4496-9CD3-F8E2FEC809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3A15-3B79-430E-A846-A70D04B5B5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1C72-7E5D-4978-BEE0-7343CD43C1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97CD-466F-4861-A7FC-AF1B5165AF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D030-A326-47E7-A129-41B97C36A4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65125"/>
            <a:ext cx="1879600" cy="4313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5487988" cy="43132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158EC-4D8D-48AF-B6CD-40A323252F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1757-CBEA-4823-880D-564C7FA68C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AA93-80F6-4A90-A1B5-C4572C523B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F505-A049-42D2-B7CE-E0EF3C9CD0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1100138"/>
            <a:ext cx="3683000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100138"/>
            <a:ext cx="3684588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0091C-BA62-42A3-84F2-D41558576C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A3F0-E9EF-4647-8AB2-5F084E32DA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0FB4-C197-4722-A18A-0B217C1DF1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5A4C-9D8B-41C7-ABBB-46BC756D80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32E3-665C-4220-B680-0DE1B2B103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D111-3171-48EA-90DA-7C2CFFC299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9CE2-A00D-45C1-B5EA-64747A001D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EA67-4D45-4AE5-922B-74E1171E53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65125"/>
            <a:ext cx="1879600" cy="4313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5487988" cy="43132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EFAAF-83D2-4A2F-8191-EFE4A0E5AC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E6D7C-B8CA-4014-8422-63D794715A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A668-7E5E-4009-9EAF-602C462704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584EE-B796-4728-8898-76A7CA0640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F179-A1B7-42D6-B239-2229F6FF27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1100138"/>
            <a:ext cx="3683000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100138"/>
            <a:ext cx="3684588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BD505-A791-4705-AC34-34171E0A1F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8AEEE-88B1-4D8B-B0C6-D418E04639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33CC-868A-4E6A-A976-E73D69F2CC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429E-E6EC-4A5E-B689-D54096B0CD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BDA24-54CA-4C9E-9ABB-9F646DDC9E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181F-6F36-44EC-9168-F9730D5B7F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A5CF-B24C-416A-9FA5-28EF642270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65125"/>
            <a:ext cx="1879600" cy="4313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5487988" cy="43132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4B846-CB2E-49C3-A9B0-5F514F79FA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94F3-27F1-4F8C-BFB8-EC3DD0B250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575C9-46CC-4C14-98CC-028B2CEDB2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1C0B-C968-45AC-87C5-D5688F9B4E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FFA36-C941-4A41-8E0E-36A35EC76A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1100138"/>
            <a:ext cx="3683000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100138"/>
            <a:ext cx="3684588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13AD-0595-441C-85B3-F8ABD24418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9F64-59B1-4451-956C-FE80A3489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BF2D-2E24-4463-BAD8-1FE4939ADA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DCD1-31C1-402C-88AB-977877F58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1D05-6F96-4FB6-95D1-863BD06973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B3C9B-A0A5-4296-88F1-68F2CE2B0B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02BD-A1B8-4067-B42D-891A23E229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65125"/>
            <a:ext cx="1879600" cy="4313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5487988" cy="43132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DF32-12F0-4A61-B662-C62A47F2C4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E341-BD9C-47E7-9E0A-03BF4098AE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3175" y="6330950"/>
            <a:ext cx="3575050" cy="527050"/>
          </a:xfrm>
          <a:custGeom>
            <a:avLst/>
            <a:gdLst>
              <a:gd name="T0" fmla="*/ 2383 w 3574257"/>
              <a:gd name="T1" fmla="*/ 527050 h 1807368"/>
              <a:gd name="T2" fmla="*/ 0 w 3574257"/>
              <a:gd name="T3" fmla="*/ 0 h 1807368"/>
              <a:gd name="T4" fmla="*/ 2045948 w 3574257"/>
              <a:gd name="T5" fmla="*/ 0 h 1807368"/>
              <a:gd name="T6" fmla="*/ 3575050 w 3574257"/>
              <a:gd name="T7" fmla="*/ 527050 h 1807368"/>
              <a:gd name="T8" fmla="*/ 2383 w 3574257"/>
              <a:gd name="T9" fmla="*/ 527050 h 1807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91A7C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-1588" y="6324600"/>
            <a:ext cx="9145588" cy="533400"/>
          </a:xfrm>
          <a:custGeom>
            <a:avLst/>
            <a:gdLst>
              <a:gd name="T0" fmla="*/ 0 w 3352800"/>
              <a:gd name="T1" fmla="*/ 533400 h 527584"/>
              <a:gd name="T2" fmla="*/ 2040974 w 3352800"/>
              <a:gd name="T3" fmla="*/ 0 h 527584"/>
              <a:gd name="T4" fmla="*/ 9145588 w 3352800"/>
              <a:gd name="T5" fmla="*/ 274 h 527584"/>
              <a:gd name="T6" fmla="*/ 9145588 w 3352800"/>
              <a:gd name="T7" fmla="*/ 533400 h 527584"/>
              <a:gd name="T8" fmla="*/ 0 w 3352800"/>
              <a:gd name="T9" fmla="*/ 533400 h 527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B6C5D7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365125"/>
            <a:ext cx="7519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100138"/>
            <a:ext cx="75199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73138" y="6578600"/>
            <a:ext cx="104298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505200" y="5942013"/>
            <a:ext cx="4722813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24875" y="6275388"/>
            <a:ext cx="322263" cy="355600"/>
          </a:xfrm>
          <a:prstGeom prst="rect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2C6BCBB-8762-4FF8-B76C-C6E341B532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 b="1">
          <a:solidFill>
            <a:srgbClr val="2837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2837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2837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837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2837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2647950"/>
            <a:ext cx="3571875" cy="4210050"/>
          </a:xfrm>
          <a:prstGeom prst="rtTriangle">
            <a:avLst/>
          </a:prstGeom>
          <a:solidFill>
            <a:srgbClr val="B6C5D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-1588" y="-1588"/>
            <a:ext cx="9145588" cy="6859588"/>
          </a:xfrm>
          <a:custGeom>
            <a:avLst/>
            <a:gdLst>
              <a:gd name="T0" fmla="*/ 0 w 3352800"/>
              <a:gd name="T1" fmla="*/ 6859588 h 2002901"/>
              <a:gd name="T2" fmla="*/ 7737482 w 3352800"/>
              <a:gd name="T3" fmla="*/ 0 h 2002901"/>
              <a:gd name="T4" fmla="*/ 9145588 w 3352800"/>
              <a:gd name="T5" fmla="*/ 925 h 2002901"/>
              <a:gd name="T6" fmla="*/ 9145588 w 3352800"/>
              <a:gd name="T7" fmla="*/ 6859588 h 2002901"/>
              <a:gd name="T8" fmla="*/ 0 w 3352800"/>
              <a:gd name="T9" fmla="*/ 6859588 h 2002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DAE2EB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365125"/>
            <a:ext cx="7519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100138"/>
            <a:ext cx="75199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25475" y="6386513"/>
            <a:ext cx="1614488" cy="28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505200" y="6126163"/>
            <a:ext cx="4722813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>
                <a:solidFill>
                  <a:srgbClr val="28374A"/>
                </a:solidFill>
                <a:latin typeface="+mn-lt"/>
                <a:ea typeface="Calibri" pitchFamily="32" charset="0"/>
                <a:cs typeface="Calibri" pitchFamily="32" charset="0"/>
              </a:defRPr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24875" y="6196013"/>
            <a:ext cx="322263" cy="515937"/>
          </a:xfrm>
          <a:prstGeom prst="rect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917F928-286F-4E5C-99B2-A592EE772F6B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 b="1">
          <a:solidFill>
            <a:srgbClr val="2837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2837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2837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837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2837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-3175" y="6330950"/>
            <a:ext cx="3575050" cy="527050"/>
          </a:xfrm>
          <a:custGeom>
            <a:avLst/>
            <a:gdLst>
              <a:gd name="T0" fmla="*/ 2383 w 3574257"/>
              <a:gd name="T1" fmla="*/ 527050 h 1807368"/>
              <a:gd name="T2" fmla="*/ 0 w 3574257"/>
              <a:gd name="T3" fmla="*/ 0 h 1807368"/>
              <a:gd name="T4" fmla="*/ 2045948 w 3574257"/>
              <a:gd name="T5" fmla="*/ 0 h 1807368"/>
              <a:gd name="T6" fmla="*/ 3575050 w 3574257"/>
              <a:gd name="T7" fmla="*/ 527050 h 1807368"/>
              <a:gd name="T8" fmla="*/ 2383 w 3574257"/>
              <a:gd name="T9" fmla="*/ 527050 h 1807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91A7C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-1588" y="6324600"/>
            <a:ext cx="9145588" cy="533400"/>
          </a:xfrm>
          <a:custGeom>
            <a:avLst/>
            <a:gdLst>
              <a:gd name="T0" fmla="*/ 0 w 3352800"/>
              <a:gd name="T1" fmla="*/ 533400 h 527584"/>
              <a:gd name="T2" fmla="*/ 2040974 w 3352800"/>
              <a:gd name="T3" fmla="*/ 0 h 527584"/>
              <a:gd name="T4" fmla="*/ 9145588 w 3352800"/>
              <a:gd name="T5" fmla="*/ 274 h 527584"/>
              <a:gd name="T6" fmla="*/ 9145588 w 3352800"/>
              <a:gd name="T7" fmla="*/ 533400 h 527584"/>
              <a:gd name="T8" fmla="*/ 0 w 3352800"/>
              <a:gd name="T9" fmla="*/ 533400 h 527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B6C5D7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365125"/>
            <a:ext cx="7519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100138"/>
            <a:ext cx="75199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85838" y="6616700"/>
            <a:ext cx="1042987" cy="28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505200" y="6338888"/>
            <a:ext cx="47228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64550" y="6470650"/>
            <a:ext cx="307975" cy="273050"/>
          </a:xfrm>
          <a:prstGeom prst="rect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2CCA954-8846-402E-8E9F-997DA405E2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 b="1">
          <a:solidFill>
            <a:srgbClr val="2837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2837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2837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837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2837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/>
          <p:cNvSpPr>
            <a:spLocks noChangeArrowheads="1"/>
          </p:cNvSpPr>
          <p:nvPr/>
        </p:nvSpPr>
        <p:spPr bwMode="auto">
          <a:xfrm>
            <a:off x="-3175" y="6330950"/>
            <a:ext cx="3575050" cy="527050"/>
          </a:xfrm>
          <a:custGeom>
            <a:avLst/>
            <a:gdLst>
              <a:gd name="T0" fmla="*/ 2383 w 3574257"/>
              <a:gd name="T1" fmla="*/ 527050 h 1807368"/>
              <a:gd name="T2" fmla="*/ 0 w 3574257"/>
              <a:gd name="T3" fmla="*/ 0 h 1807368"/>
              <a:gd name="T4" fmla="*/ 2045948 w 3574257"/>
              <a:gd name="T5" fmla="*/ 0 h 1807368"/>
              <a:gd name="T6" fmla="*/ 3575050 w 3574257"/>
              <a:gd name="T7" fmla="*/ 527050 h 1807368"/>
              <a:gd name="T8" fmla="*/ 2383 w 3574257"/>
              <a:gd name="T9" fmla="*/ 527050 h 1807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91A7C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-1588" y="6324600"/>
            <a:ext cx="9145588" cy="533400"/>
          </a:xfrm>
          <a:custGeom>
            <a:avLst/>
            <a:gdLst>
              <a:gd name="T0" fmla="*/ 0 w 3352800"/>
              <a:gd name="T1" fmla="*/ 533400 h 527584"/>
              <a:gd name="T2" fmla="*/ 2040974 w 3352800"/>
              <a:gd name="T3" fmla="*/ 0 h 527584"/>
              <a:gd name="T4" fmla="*/ 9145588 w 3352800"/>
              <a:gd name="T5" fmla="*/ 274 h 527584"/>
              <a:gd name="T6" fmla="*/ 9145588 w 3352800"/>
              <a:gd name="T7" fmla="*/ 533400 h 527584"/>
              <a:gd name="T8" fmla="*/ 0 w 3352800"/>
              <a:gd name="T9" fmla="*/ 533400 h 527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B6C5D7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365125"/>
            <a:ext cx="7519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100138"/>
            <a:ext cx="75199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85838" y="6616700"/>
            <a:ext cx="1042987" cy="28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505200" y="6338888"/>
            <a:ext cx="47228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64550" y="6454775"/>
            <a:ext cx="307975" cy="273050"/>
          </a:xfrm>
          <a:prstGeom prst="rect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E2E15DF-BBE4-4BB9-81BE-BEB31D0D3B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 b="1">
          <a:solidFill>
            <a:srgbClr val="2837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2837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2837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837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2837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/>
          <p:cNvSpPr>
            <a:spLocks noChangeArrowheads="1"/>
          </p:cNvSpPr>
          <p:nvPr/>
        </p:nvSpPr>
        <p:spPr bwMode="auto">
          <a:xfrm>
            <a:off x="-3175" y="6330950"/>
            <a:ext cx="3575050" cy="527050"/>
          </a:xfrm>
          <a:custGeom>
            <a:avLst/>
            <a:gdLst>
              <a:gd name="T0" fmla="*/ 2383 w 3574257"/>
              <a:gd name="T1" fmla="*/ 527050 h 1807368"/>
              <a:gd name="T2" fmla="*/ 0 w 3574257"/>
              <a:gd name="T3" fmla="*/ 0 h 1807368"/>
              <a:gd name="T4" fmla="*/ 2045948 w 3574257"/>
              <a:gd name="T5" fmla="*/ 0 h 1807368"/>
              <a:gd name="T6" fmla="*/ 3575050 w 3574257"/>
              <a:gd name="T7" fmla="*/ 527050 h 1807368"/>
              <a:gd name="T8" fmla="*/ 2383 w 3574257"/>
              <a:gd name="T9" fmla="*/ 527050 h 1807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91A7C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5122" name="Freeform 2"/>
          <p:cNvSpPr>
            <a:spLocks noChangeArrowheads="1"/>
          </p:cNvSpPr>
          <p:nvPr/>
        </p:nvSpPr>
        <p:spPr bwMode="auto">
          <a:xfrm>
            <a:off x="-1588" y="6324600"/>
            <a:ext cx="9145588" cy="533400"/>
          </a:xfrm>
          <a:custGeom>
            <a:avLst/>
            <a:gdLst>
              <a:gd name="T0" fmla="*/ 0 w 3352800"/>
              <a:gd name="T1" fmla="*/ 533400 h 527584"/>
              <a:gd name="T2" fmla="*/ 2040974 w 3352800"/>
              <a:gd name="T3" fmla="*/ 0 h 527584"/>
              <a:gd name="T4" fmla="*/ 9145588 w 3352800"/>
              <a:gd name="T5" fmla="*/ 274 h 527584"/>
              <a:gd name="T6" fmla="*/ 9145588 w 3352800"/>
              <a:gd name="T7" fmla="*/ 533400 h 527584"/>
              <a:gd name="T8" fmla="*/ 0 w 3352800"/>
              <a:gd name="T9" fmla="*/ 533400 h 527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B6C5D7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365125"/>
            <a:ext cx="7519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100138"/>
            <a:ext cx="75199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85838" y="6616700"/>
            <a:ext cx="1042987" cy="28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505200" y="6338888"/>
            <a:ext cx="47228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64550" y="6454775"/>
            <a:ext cx="307975" cy="273050"/>
          </a:xfrm>
          <a:prstGeom prst="rect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4BDCE0D-7303-4055-B338-52E6C47AC4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 b="1">
          <a:solidFill>
            <a:srgbClr val="2837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2837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2837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837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2837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reeform 1"/>
          <p:cNvSpPr>
            <a:spLocks noChangeArrowheads="1"/>
          </p:cNvSpPr>
          <p:nvPr/>
        </p:nvSpPr>
        <p:spPr bwMode="auto">
          <a:xfrm>
            <a:off x="-3175" y="6330950"/>
            <a:ext cx="3575050" cy="527050"/>
          </a:xfrm>
          <a:custGeom>
            <a:avLst/>
            <a:gdLst>
              <a:gd name="T0" fmla="*/ 2383 w 3574257"/>
              <a:gd name="T1" fmla="*/ 527050 h 1807368"/>
              <a:gd name="T2" fmla="*/ 0 w 3574257"/>
              <a:gd name="T3" fmla="*/ 0 h 1807368"/>
              <a:gd name="T4" fmla="*/ 2045948 w 3574257"/>
              <a:gd name="T5" fmla="*/ 0 h 1807368"/>
              <a:gd name="T6" fmla="*/ 3575050 w 3574257"/>
              <a:gd name="T7" fmla="*/ 527050 h 1807368"/>
              <a:gd name="T8" fmla="*/ 2383 w 3574257"/>
              <a:gd name="T9" fmla="*/ 527050 h 1807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91A7C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6146" name="Freeform 2"/>
          <p:cNvSpPr>
            <a:spLocks noChangeArrowheads="1"/>
          </p:cNvSpPr>
          <p:nvPr/>
        </p:nvSpPr>
        <p:spPr bwMode="auto">
          <a:xfrm>
            <a:off x="-1588" y="6324600"/>
            <a:ext cx="9145588" cy="533400"/>
          </a:xfrm>
          <a:custGeom>
            <a:avLst/>
            <a:gdLst>
              <a:gd name="T0" fmla="*/ 0 w 3352800"/>
              <a:gd name="T1" fmla="*/ 533400 h 527584"/>
              <a:gd name="T2" fmla="*/ 2040974 w 3352800"/>
              <a:gd name="T3" fmla="*/ 0 h 527584"/>
              <a:gd name="T4" fmla="*/ 9145588 w 3352800"/>
              <a:gd name="T5" fmla="*/ 274 h 527584"/>
              <a:gd name="T6" fmla="*/ 9145588 w 3352800"/>
              <a:gd name="T7" fmla="*/ 533400 h 527584"/>
              <a:gd name="T8" fmla="*/ 0 w 3352800"/>
              <a:gd name="T9" fmla="*/ 533400 h 527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B6C5D7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365125"/>
            <a:ext cx="7519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100138"/>
            <a:ext cx="75199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85838" y="6616700"/>
            <a:ext cx="1042987" cy="28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505200" y="6338888"/>
            <a:ext cx="47228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40750" y="6470650"/>
            <a:ext cx="307975" cy="273050"/>
          </a:xfrm>
          <a:prstGeom prst="rect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631A8B5-0BEA-45C8-B646-49A2DFD502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 b="1">
          <a:solidFill>
            <a:srgbClr val="2837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2837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2837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837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2837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reeform 1"/>
          <p:cNvSpPr>
            <a:spLocks noChangeArrowheads="1"/>
          </p:cNvSpPr>
          <p:nvPr/>
        </p:nvSpPr>
        <p:spPr bwMode="auto">
          <a:xfrm>
            <a:off x="-3175" y="6330950"/>
            <a:ext cx="3575050" cy="527050"/>
          </a:xfrm>
          <a:custGeom>
            <a:avLst/>
            <a:gdLst>
              <a:gd name="T0" fmla="*/ 2383 w 3574257"/>
              <a:gd name="T1" fmla="*/ 527050 h 1807368"/>
              <a:gd name="T2" fmla="*/ 0 w 3574257"/>
              <a:gd name="T3" fmla="*/ 0 h 1807368"/>
              <a:gd name="T4" fmla="*/ 2045948 w 3574257"/>
              <a:gd name="T5" fmla="*/ 0 h 1807368"/>
              <a:gd name="T6" fmla="*/ 3575050 w 3574257"/>
              <a:gd name="T7" fmla="*/ 527050 h 1807368"/>
              <a:gd name="T8" fmla="*/ 2383 w 3574257"/>
              <a:gd name="T9" fmla="*/ 527050 h 1807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91A7C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7170" name="Freeform 2"/>
          <p:cNvSpPr>
            <a:spLocks noChangeArrowheads="1"/>
          </p:cNvSpPr>
          <p:nvPr/>
        </p:nvSpPr>
        <p:spPr bwMode="auto">
          <a:xfrm>
            <a:off x="-1588" y="6324600"/>
            <a:ext cx="9145588" cy="533400"/>
          </a:xfrm>
          <a:custGeom>
            <a:avLst/>
            <a:gdLst>
              <a:gd name="T0" fmla="*/ 0 w 3352800"/>
              <a:gd name="T1" fmla="*/ 533400 h 527584"/>
              <a:gd name="T2" fmla="*/ 2040974 w 3352800"/>
              <a:gd name="T3" fmla="*/ 0 h 527584"/>
              <a:gd name="T4" fmla="*/ 9145588 w 3352800"/>
              <a:gd name="T5" fmla="*/ 274 h 527584"/>
              <a:gd name="T6" fmla="*/ 9145588 w 3352800"/>
              <a:gd name="T7" fmla="*/ 533400 h 527584"/>
              <a:gd name="T8" fmla="*/ 0 w 3352800"/>
              <a:gd name="T9" fmla="*/ 533400 h 527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B6C5D7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365125"/>
            <a:ext cx="7519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100138"/>
            <a:ext cx="75199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85838" y="6616700"/>
            <a:ext cx="1042987" cy="28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505200" y="6338888"/>
            <a:ext cx="47228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29638" y="6454775"/>
            <a:ext cx="254000" cy="273050"/>
          </a:xfrm>
          <a:prstGeom prst="rect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5FF462A-E19F-4E8D-8E5B-0BAC45D4DD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 b="1">
          <a:solidFill>
            <a:srgbClr val="2837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2837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2837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837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2837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2647950"/>
            <a:ext cx="3571875" cy="4210050"/>
          </a:xfrm>
          <a:prstGeom prst="rtTriangle">
            <a:avLst/>
          </a:prstGeom>
          <a:solidFill>
            <a:srgbClr val="91A7C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 rot="5400000">
            <a:off x="434976" y="-431800"/>
            <a:ext cx="6858000" cy="7724775"/>
          </a:xfrm>
          <a:prstGeom prst="rtTriangle">
            <a:avLst/>
          </a:prstGeom>
          <a:solidFill>
            <a:srgbClr val="B6C5D7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365125"/>
            <a:ext cx="7519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100138"/>
            <a:ext cx="75199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1038" y="6335713"/>
            <a:ext cx="1377950" cy="28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06/05/12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505200" y="6338888"/>
            <a:ext cx="47228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434342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ACADÉMIE DE TOULOUSE – M. DOERFLINGER - IEN LETTRES HISTOIRE  AM. GIACOMETTI - IEN ECONOMIE GESTION F. BUISSON - PLP ECONOMIE GESTION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6275388"/>
            <a:ext cx="355600" cy="355600"/>
          </a:xfrm>
          <a:prstGeom prst="rect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vert="horz" wrap="square" lIns="9000" tIns="9000" rIns="9000" bIns="90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28374A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6475EBB-01D5-4779-ACDF-B464F5EED1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Franklin Gothic Medium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 b="1">
          <a:solidFill>
            <a:srgbClr val="2837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28374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28374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8374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28374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8374A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hyperlink" Target="http://www.onisep.fr/Mes-infos-regionales/Midi-Pyrenees/Publications/Lettre-d-information-regionale/Lettre-d-information-n-19/Eco-Evolution-entreprise-lyceenn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oland-garros.entmip.fr/lectureFichiergw.do?ID_FICHIER=49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 rot="19080000">
            <a:off x="798513" y="1811338"/>
            <a:ext cx="6294437" cy="121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bIns="9000" anchor="b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2" charset="0"/>
                <a:ea typeface="+mn-ea"/>
                <a:cs typeface="+mn-cs"/>
              </a:rPr>
              <a:t>Baccalauréat professionnel</a:t>
            </a:r>
            <a:br>
              <a:rPr lang="fr-FR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2" charset="0"/>
                <a:ea typeface="+mn-ea"/>
                <a:cs typeface="+mn-cs"/>
              </a:rPr>
            </a:br>
            <a:r>
              <a:rPr lang="fr-FR" sz="40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2" charset="0"/>
                <a:ea typeface="+mn-ea"/>
                <a:cs typeface="+mn-cs"/>
              </a:rPr>
              <a:t>Gestion -- Administration</a:t>
            </a: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 rot="-2460000">
            <a:off x="1762125" y="2811463"/>
            <a:ext cx="65087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"/>
          <a:lstStyle/>
          <a:p>
            <a:pPr>
              <a:spcBef>
                <a:spcPts val="8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>
                <a:solidFill>
                  <a:srgbClr val="28374A"/>
                </a:solidFill>
                <a:latin typeface="Franklin Gothic Book" pitchFamily="34" charset="0"/>
                <a:ea typeface="Tunga" pitchFamily="2"/>
                <a:cs typeface="Tunga" pitchFamily="2"/>
              </a:rPr>
              <a:t>ATELIERS RÉDACTIONNELS</a:t>
            </a:r>
          </a:p>
          <a:p>
            <a:pPr>
              <a:spcBef>
                <a:spcPts val="8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28374A"/>
                </a:solidFill>
                <a:latin typeface="Franklin Gothic Book" pitchFamily="34" charset="0"/>
                <a:ea typeface="Tunga" pitchFamily="2"/>
                <a:cs typeface="Tunga" pitchFamily="2"/>
              </a:rPr>
              <a:t>PROPOSITION D’ACTIVITÉS PÉDAGOGIQUES</a:t>
            </a:r>
          </a:p>
          <a:p>
            <a:pPr>
              <a:spcBef>
                <a:spcPts val="8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>
              <a:solidFill>
                <a:srgbClr val="28374A"/>
              </a:solidFill>
              <a:latin typeface="Franklin Gothic Book" pitchFamily="34" charset="0"/>
              <a:ea typeface="Tunga" pitchFamily="2"/>
              <a:cs typeface="Tunga" pitchFamily="2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3375"/>
            <a:ext cx="2143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140200" y="6265863"/>
            <a:ext cx="4368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" rIns="90000" bIns="46800"/>
          <a:lstStyle/>
          <a:p>
            <a:pPr>
              <a:spcBef>
                <a:spcPts val="8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28374A"/>
                </a:solidFill>
                <a:latin typeface="Calibri" pitchFamily="34" charset="0"/>
              </a:rPr>
              <a:t>LYON – 10 &amp; 11 mai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476250"/>
            <a:ext cx="7519988" cy="436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fr-FR" sz="1800" dirty="0" smtClean="0">
                <a:solidFill>
                  <a:srgbClr val="365F91"/>
                </a:solidFill>
                <a:latin typeface="Calibri" pitchFamily="34" charset="0"/>
              </a:rPr>
              <a:t>FORME, CONTENU et ENJEUX DU MESSAGE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100138"/>
            <a:ext cx="7519988" cy="4344987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z="1800" smtClean="0">
                <a:latin typeface="Calibri" pitchFamily="34" charset="0"/>
              </a:rPr>
              <a:t>Comment traduire son intention et atteindre sa cible ?</a:t>
            </a:r>
          </a:p>
          <a:p>
            <a:pPr>
              <a:buFont typeface="Times New Roman" pitchFamily="18" charset="0"/>
              <a:buNone/>
            </a:pPr>
            <a:endParaRPr lang="fr-FR" sz="1800" smtClean="0">
              <a:latin typeface="Calibri" pitchFamily="34" charset="0"/>
            </a:endParaRPr>
          </a:p>
          <a:p>
            <a:pPr>
              <a:buFont typeface="Times New Roman" pitchFamily="18" charset="0"/>
              <a:buNone/>
            </a:pPr>
            <a:r>
              <a:rPr lang="fr-FR" sz="1800" b="0" smtClean="0">
                <a:latin typeface="Calibri" pitchFamily="34" charset="0"/>
              </a:rPr>
              <a:t>Le choix :</a:t>
            </a:r>
          </a:p>
          <a:p>
            <a:r>
              <a:rPr lang="fr-FR" sz="1800" b="0" smtClean="0">
                <a:latin typeface="Calibri" pitchFamily="34" charset="0"/>
              </a:rPr>
              <a:t>des mots</a:t>
            </a:r>
          </a:p>
          <a:p>
            <a:r>
              <a:rPr lang="fr-FR" sz="1800" b="0" smtClean="0">
                <a:latin typeface="Calibri" pitchFamily="34" charset="0"/>
              </a:rPr>
              <a:t>des types de phrases et de leur articulation </a:t>
            </a:r>
          </a:p>
          <a:p>
            <a:r>
              <a:rPr lang="fr-FR" sz="1800" b="0" smtClean="0">
                <a:latin typeface="Calibri" pitchFamily="34" charset="0"/>
              </a:rPr>
              <a:t>des temps et modes des verbes </a:t>
            </a:r>
          </a:p>
          <a:p>
            <a:r>
              <a:rPr lang="fr-FR" sz="1800" b="0" smtClean="0">
                <a:latin typeface="Calibri" pitchFamily="34" charset="0"/>
              </a:rPr>
              <a:t>des illustrations</a:t>
            </a:r>
          </a:p>
          <a:p>
            <a:r>
              <a:rPr lang="fr-FR" sz="1800" b="0" smtClean="0">
                <a:latin typeface="Calibri" pitchFamily="34" charset="0"/>
              </a:rPr>
              <a:t>de la mise en page </a:t>
            </a:r>
          </a:p>
          <a:p>
            <a:pPr algn="ctr">
              <a:buFontTx/>
              <a:buNone/>
            </a:pPr>
            <a:endParaRPr lang="fr-FR" sz="200" smtClean="0"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fr-FR" sz="1800" smtClean="0">
                <a:latin typeface="Calibri" pitchFamily="34" charset="0"/>
              </a:rPr>
              <a:t>amène à produire un message pertinent et cohérent avec les supports</a:t>
            </a:r>
            <a:br>
              <a:rPr lang="fr-FR" sz="1800" smtClean="0">
                <a:latin typeface="Calibri" pitchFamily="34" charset="0"/>
              </a:rPr>
            </a:br>
            <a:r>
              <a:rPr lang="fr-FR" sz="1800" smtClean="0">
                <a:latin typeface="Calibri" pitchFamily="34" charset="0"/>
              </a:rPr>
              <a:t> et la cible, ce qui implique une bonne connaissance du lexique </a:t>
            </a:r>
            <a:br>
              <a:rPr lang="fr-FR" sz="1800" smtClean="0">
                <a:latin typeface="Calibri" pitchFamily="34" charset="0"/>
              </a:rPr>
            </a:br>
            <a:r>
              <a:rPr lang="fr-FR" sz="1800" smtClean="0">
                <a:latin typeface="Calibri" pitchFamily="34" charset="0"/>
              </a:rPr>
              <a:t>et de la syntaxe à construire.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827088" y="1268413"/>
            <a:ext cx="75215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>
                <a:solidFill>
                  <a:srgbClr val="C00000"/>
                </a:solidFill>
                <a:latin typeface="Franklin Gothic Medium" pitchFamily="34" charset="0"/>
              </a:rPr>
              <a:t/>
            </a:r>
            <a:br>
              <a:rPr lang="fr-FR" sz="360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fr-FR" sz="3600">
                <a:solidFill>
                  <a:srgbClr val="C00000"/>
                </a:solidFill>
                <a:latin typeface="Franklin Gothic Medium" pitchFamily="34" charset="0"/>
              </a:rPr>
              <a:t>ATELIER DE TRANSPOSITION RÉDACTIONNELLE</a:t>
            </a:r>
          </a:p>
        </p:txBody>
      </p:sp>
      <p:sp>
        <p:nvSpPr>
          <p:cNvPr id="116738" name="Oval 2"/>
          <p:cNvSpPr>
            <a:spLocks noChangeArrowheads="1"/>
          </p:cNvSpPr>
          <p:nvPr/>
        </p:nvSpPr>
        <p:spPr bwMode="auto">
          <a:xfrm>
            <a:off x="8401050" y="6432550"/>
            <a:ext cx="438150" cy="34925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A23C27-C1DD-4D98-81CC-426BBE693B67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92500" y="6308725"/>
            <a:ext cx="4722813" cy="549275"/>
          </a:xfrm>
        </p:spPr>
        <p:txBody>
          <a:bodyPr/>
          <a:lstStyle/>
          <a:p>
            <a:pPr>
              <a:defRPr/>
            </a:pPr>
            <a:r>
              <a:rPr lang="fr-FR" dirty="0"/>
              <a:t>ACADÉMIE DE TOULOUSE – M. DOERFLINGER - IEN LETTRES HISTOIRE </a:t>
            </a:r>
          </a:p>
          <a:p>
            <a:pPr>
              <a:defRPr/>
            </a:pPr>
            <a:r>
              <a:rPr lang="fr-FR" dirty="0"/>
              <a:t> AM. GIACOMETTI - IEN ECONOMIE GESTION </a:t>
            </a:r>
          </a:p>
          <a:p>
            <a:pPr>
              <a:defRPr/>
            </a:pPr>
            <a:r>
              <a:rPr lang="fr-FR" dirty="0"/>
              <a:t>F. BUISSON - PLP ECONOMIE GESTION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822325" y="350838"/>
            <a:ext cx="7521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C00000"/>
                </a:solidFill>
                <a:latin typeface="Franklin Gothic Medium" pitchFamily="34" charset="0"/>
              </a:rPr>
              <a:t>SITUATION PROFESSIONNELLE</a:t>
            </a:r>
          </a:p>
        </p:txBody>
      </p:sp>
      <p:sp>
        <p:nvSpPr>
          <p:cNvPr id="118786" name="Oval 2"/>
          <p:cNvSpPr>
            <a:spLocks noChangeArrowheads="1"/>
          </p:cNvSpPr>
          <p:nvPr/>
        </p:nvSpPr>
        <p:spPr bwMode="auto">
          <a:xfrm>
            <a:off x="8401050" y="6432550"/>
            <a:ext cx="438150" cy="34925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83DBB-8C7B-4A7F-A93B-79FFA1D5EF9A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13684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087563" y="1079500"/>
            <a:ext cx="5940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sz="2400" b="1">
                <a:solidFill>
                  <a:srgbClr val="000000"/>
                </a:solidFill>
                <a:ea typeface="Arial Unicode MS"/>
                <a:cs typeface="Arial Unicode MS"/>
                <a:hlinkClick r:id="rId4"/>
              </a:rPr>
              <a:t>Eco Evolution</a:t>
            </a:r>
            <a:r>
              <a:rPr lang="fr-FR" sz="2400" b="1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fr-FR" sz="1200" b="1">
                <a:solidFill>
                  <a:srgbClr val="000000"/>
                </a:solidFill>
                <a:ea typeface="Arial Unicode MS"/>
                <a:cs typeface="Arial Unicode MS"/>
              </a:rPr>
              <a:t>SCHOLA INGENIOSA</a:t>
            </a:r>
          </a:p>
          <a:p>
            <a:pP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sz="1600" i="1">
                <a:solidFill>
                  <a:srgbClr val="000000"/>
                </a:solidFill>
              </a:rPr>
              <a:t>Entreprise Lycéenne à vocation pédagogique</a:t>
            </a:r>
          </a:p>
          <a:p>
            <a:pP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>
              <a:solidFill>
                <a:srgbClr val="000000"/>
              </a:solidFill>
            </a:endParaRPr>
          </a:p>
          <a:p>
            <a:pPr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sz="1200" b="1">
                <a:solidFill>
                  <a:srgbClr val="000000"/>
                </a:solidFill>
                <a:ea typeface="Arial Unicode MS"/>
                <a:cs typeface="Arial Unicode MS"/>
              </a:rPr>
              <a:t>Statut juridique</a:t>
            </a:r>
            <a:r>
              <a:rPr lang="fr-FR" sz="1200">
                <a:solidFill>
                  <a:srgbClr val="000000"/>
                </a:solidFill>
                <a:ea typeface="Arial Unicode MS"/>
                <a:cs typeface="Arial Unicode MS"/>
              </a:rPr>
              <a:t>  		Association loi 1901</a:t>
            </a:r>
          </a:p>
          <a:p>
            <a:pPr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sz="1200" b="1">
                <a:solidFill>
                  <a:srgbClr val="000000"/>
                </a:solidFill>
                <a:ea typeface="Arial Unicode MS"/>
                <a:cs typeface="Arial Unicode MS"/>
              </a:rPr>
              <a:t>Domiciliation</a:t>
            </a:r>
            <a:r>
              <a:rPr lang="fr-FR" sz="1200">
                <a:solidFill>
                  <a:srgbClr val="000000"/>
                </a:solidFill>
                <a:ea typeface="Arial Unicode MS"/>
                <a:cs typeface="Arial Unicode MS"/>
              </a:rPr>
              <a:t> 	</a:t>
            </a:r>
            <a:r>
              <a:rPr lang="fr-FR" sz="1200" b="1">
                <a:solidFill>
                  <a:srgbClr val="000000"/>
                </a:solidFill>
                <a:ea typeface="Arial Unicode MS"/>
                <a:cs typeface="Arial Unicode MS"/>
              </a:rPr>
              <a:t>	</a:t>
            </a:r>
            <a:r>
              <a:rPr lang="fr-FR" sz="1200">
                <a:solidFill>
                  <a:srgbClr val="000000"/>
                </a:solidFill>
                <a:ea typeface="Arial Unicode MS"/>
                <a:cs typeface="Arial Unicode MS"/>
              </a:rPr>
              <a:t>Lycée des Métiers ROLAND GARROS </a:t>
            </a:r>
          </a:p>
          <a:p>
            <a:pPr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sz="1200">
                <a:solidFill>
                  <a:srgbClr val="000000"/>
                </a:solidFill>
                <a:ea typeface="Arial Unicode MS"/>
                <a:cs typeface="Arial Unicode MS"/>
              </a:rPr>
              <a:t>			32 rue Mathaly - 31200 TOULOUSE </a:t>
            </a:r>
          </a:p>
          <a:p>
            <a:pPr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sz="1200" b="1">
                <a:solidFill>
                  <a:srgbClr val="000000"/>
                </a:solidFill>
                <a:ea typeface="Arial Unicode MS"/>
                <a:cs typeface="Arial Unicode MS"/>
              </a:rPr>
              <a:t>Identification R.N.A</a:t>
            </a:r>
            <a:r>
              <a:rPr lang="fr-FR" sz="1200">
                <a:solidFill>
                  <a:srgbClr val="000000"/>
                </a:solidFill>
                <a:ea typeface="Arial Unicode MS"/>
                <a:cs typeface="Arial Unicode MS"/>
              </a:rPr>
              <a:t>.  	W313015749 - Haute-Garonne (Midi Pyrénées)</a:t>
            </a:r>
            <a:br>
              <a:rPr lang="fr-FR" sz="1200">
                <a:solidFill>
                  <a:srgbClr val="000000"/>
                </a:solidFill>
                <a:ea typeface="Arial Unicode MS"/>
                <a:cs typeface="Arial Unicode MS"/>
              </a:rPr>
            </a:br>
            <a:r>
              <a:rPr lang="fr-FR" sz="1200" b="1">
                <a:solidFill>
                  <a:srgbClr val="000000"/>
                </a:solidFill>
                <a:ea typeface="Arial Unicode MS"/>
                <a:cs typeface="Arial Unicode MS"/>
              </a:rPr>
              <a:t>N° de parution</a:t>
            </a:r>
            <a:r>
              <a:rPr lang="fr-FR" sz="1200">
                <a:solidFill>
                  <a:srgbClr val="000000"/>
                </a:solidFill>
                <a:ea typeface="Arial Unicode MS"/>
                <a:cs typeface="Arial Unicode MS"/>
              </a:rPr>
              <a:t> : 		20110016 en date du 04 avril 2011</a:t>
            </a:r>
            <a:br>
              <a:rPr lang="fr-FR" sz="1200">
                <a:solidFill>
                  <a:srgbClr val="000000"/>
                </a:solidFill>
                <a:ea typeface="Arial Unicode MS"/>
                <a:cs typeface="Arial Unicode MS"/>
              </a:rPr>
            </a:br>
            <a:endParaRPr lang="fr-FR" sz="120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>
                <a:solidFill>
                  <a:srgbClr val="000000"/>
                </a:solidFill>
                <a:latin typeface="Wingdings" pitchFamily="2" charset="2"/>
              </a:rPr>
              <a:t>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sz="1500">
                <a:solidFill>
                  <a:srgbClr val="000000"/>
                </a:solidFill>
              </a:rPr>
              <a:t>05.61.13.54.48</a:t>
            </a:r>
          </a:p>
          <a:p>
            <a:pP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>
                <a:solidFill>
                  <a:srgbClr val="000000"/>
                </a:solidFill>
                <a:latin typeface="Wingdings 2" pitchFamily="18" charset="2"/>
              </a:rPr>
              <a:t>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sz="1500">
                <a:solidFill>
                  <a:srgbClr val="000000"/>
                </a:solidFill>
              </a:rPr>
              <a:t>05.61.13.58.47</a:t>
            </a:r>
          </a:p>
          <a:p>
            <a:pP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>
              <a:solidFill>
                <a:srgbClr val="000000"/>
              </a:solidFill>
            </a:endParaRPr>
          </a:p>
          <a:p>
            <a:pP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>
              <a:solidFill>
                <a:srgbClr val="000000"/>
              </a:solidFill>
            </a:endParaRP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311525"/>
            <a:ext cx="1439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466725" y="3779838"/>
            <a:ext cx="67691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Activité principale</a:t>
            </a:r>
            <a:r>
              <a:rPr lang="fr-FR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: production de briquettes densifiées issues d'une opération de recyclage - combustibles pour cheminées, poêles à bois, poêles scandinaves, insert, barbecue….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6725" y="4986338"/>
            <a:ext cx="835342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L'entreprise lycéenne offre, à travers des activités réelles ou simulées, un cadre cohérent qui permet de couvrir l'ensemble du référentiel Bac Pro Gestion-Administration. 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563938" y="6308725"/>
            <a:ext cx="4722812" cy="549275"/>
          </a:xfrm>
        </p:spPr>
        <p:txBody>
          <a:bodyPr/>
          <a:lstStyle/>
          <a:p>
            <a:pPr>
              <a:defRPr/>
            </a:pPr>
            <a:r>
              <a:rPr lang="fr-FR" dirty="0"/>
              <a:t>ACADÉMIE DE TOULOUSE – M. DOERFLINGER - IEN LETTRES HISTOIRE  </a:t>
            </a:r>
          </a:p>
          <a:p>
            <a:pPr>
              <a:defRPr/>
            </a:pPr>
            <a:r>
              <a:rPr lang="fr-FR" dirty="0"/>
              <a:t>AM. GIACOMETTI - IEN ECONOMIE GESTION </a:t>
            </a:r>
          </a:p>
          <a:p>
            <a:pPr>
              <a:defRPr/>
            </a:pPr>
            <a:r>
              <a:rPr lang="fr-FR" dirty="0"/>
              <a:t>F. BUISSON - PLP ECONOMIE GESTION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822325" y="350838"/>
            <a:ext cx="7521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C00000"/>
                </a:solidFill>
                <a:latin typeface="Franklin Gothic Medium" pitchFamily="34" charset="0"/>
              </a:rPr>
              <a:t>SITUATION PROFESSIONNELLE</a:t>
            </a: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2195513" y="782638"/>
            <a:ext cx="648017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 algn="just">
              <a:spcBef>
                <a:spcPts val="800"/>
              </a:spcBef>
              <a:buSzPct val="10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1600" b="1">
              <a:solidFill>
                <a:srgbClr val="28374A"/>
              </a:solidFill>
              <a:latin typeface="Franklin Gothic Book" pitchFamily="34" charset="0"/>
            </a:endParaRPr>
          </a:p>
          <a:p>
            <a:pPr marL="342900" indent="-341313" algn="just">
              <a:spcBef>
                <a:spcPts val="800"/>
              </a:spcBef>
              <a:buClr>
                <a:srgbClr val="28374A"/>
              </a:buClr>
              <a:buSzPct val="100000"/>
              <a:buFont typeface="Arial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600" b="1">
                <a:solidFill>
                  <a:srgbClr val="28374A"/>
                </a:solidFill>
                <a:latin typeface="Franklin Gothic Book" pitchFamily="34" charset="0"/>
              </a:rPr>
              <a:t>Le/la stagiaire, qui prépare un Bac Professionnel Gestion-Administration, intègre l’entreprise </a:t>
            </a:r>
            <a:r>
              <a:rPr lang="fr-FR" sz="1600" b="1">
                <a:solidFill>
                  <a:srgbClr val="28374A"/>
                </a:solidFill>
                <a:latin typeface="Franklin Gothic Book" pitchFamily="34" charset="0"/>
                <a:hlinkClick r:id="rId3"/>
              </a:rPr>
              <a:t>Eco Evolution</a:t>
            </a:r>
            <a:r>
              <a:rPr lang="fr-FR" sz="1600" b="1">
                <a:solidFill>
                  <a:srgbClr val="28374A"/>
                </a:solidFill>
                <a:latin typeface="Franklin Gothic Book" pitchFamily="34" charset="0"/>
              </a:rPr>
              <a:t>, une PME toulousaine qui propose des solutions écologiques dans le secteur du chauffage et des énergies renouvelables.</a:t>
            </a:r>
          </a:p>
          <a:p>
            <a:pPr marL="342900" indent="-341313" algn="just">
              <a:spcBef>
                <a:spcPts val="800"/>
              </a:spcBef>
              <a:buSzPct val="10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1600" b="1">
              <a:solidFill>
                <a:srgbClr val="28374A"/>
              </a:solidFill>
              <a:latin typeface="Franklin Gothic Book" pitchFamily="34" charset="0"/>
            </a:endParaRPr>
          </a:p>
          <a:p>
            <a:pPr marL="342900" indent="-341313" algn="just">
              <a:spcBef>
                <a:spcPts val="800"/>
              </a:spcBef>
              <a:buClr>
                <a:srgbClr val="28374A"/>
              </a:buClr>
              <a:buSzPct val="100000"/>
              <a:buFont typeface="Arial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600" b="1">
                <a:solidFill>
                  <a:srgbClr val="28374A"/>
                </a:solidFill>
                <a:latin typeface="Franklin Gothic Book" pitchFamily="34" charset="0"/>
              </a:rPr>
              <a:t>Ces six derniers mois, les indicateurs sociaux de l’entreprise révèlent une augmentation des incidents (ex : chutes de palettes) et des accidents du travail dans les ateliers de production </a:t>
            </a:r>
            <a:r>
              <a:rPr lang="fr-FR" sz="1400">
                <a:solidFill>
                  <a:srgbClr val="28374A"/>
                </a:solidFill>
                <a:latin typeface="Franklin Gothic Book" pitchFamily="34" charset="0"/>
              </a:rPr>
              <a:t>(situation professionnelle simulée)</a:t>
            </a:r>
          </a:p>
          <a:p>
            <a:pPr marL="342900" indent="-341313" algn="just">
              <a:spcBef>
                <a:spcPts val="800"/>
              </a:spcBef>
              <a:buSzPct val="10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1600" b="1">
              <a:solidFill>
                <a:srgbClr val="28374A"/>
              </a:solidFill>
              <a:latin typeface="Franklin Gothic Book" pitchFamily="34" charset="0"/>
            </a:endParaRPr>
          </a:p>
          <a:p>
            <a:pPr marL="342900" indent="-341313" algn="just">
              <a:spcBef>
                <a:spcPts val="800"/>
              </a:spcBef>
              <a:buClr>
                <a:srgbClr val="28374A"/>
              </a:buClr>
              <a:buSzPct val="100000"/>
              <a:buFont typeface="Arial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600" b="1">
                <a:solidFill>
                  <a:srgbClr val="28374A"/>
                </a:solidFill>
                <a:latin typeface="Franklin Gothic Book" pitchFamily="34" charset="0"/>
              </a:rPr>
              <a:t>S’ils sont heureusement sans gravité, leur fréquence a conduit à l’analyse des postes de travail et du comportement des salariés : on constate des négligences dans l’application de règles de sécurité simples et le non-respect des zones réglementées de circulation. </a:t>
            </a:r>
          </a:p>
          <a:p>
            <a:pPr marL="342900" indent="-341313" algn="just">
              <a:spcBef>
                <a:spcPts val="800"/>
              </a:spcBef>
              <a:buSzPct val="10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1600" b="1">
              <a:solidFill>
                <a:srgbClr val="28374A"/>
              </a:solidFill>
              <a:latin typeface="Franklin Gothic Book" pitchFamily="34" charset="0"/>
            </a:endParaRPr>
          </a:p>
          <a:p>
            <a:pPr marL="342900" indent="-341313" algn="just">
              <a:spcBef>
                <a:spcPts val="800"/>
              </a:spcBef>
              <a:buClr>
                <a:srgbClr val="28374A"/>
              </a:buClr>
              <a:buSzPct val="100000"/>
              <a:buFont typeface="Arial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600" b="1">
                <a:solidFill>
                  <a:srgbClr val="28374A"/>
                </a:solidFill>
                <a:latin typeface="Franklin Gothic Book" pitchFamily="34" charset="0"/>
              </a:rPr>
              <a:t>Le/la stagiaire est chargé(e) de préparer, pour une diffusion par affichage dynamique, un support rappelant les règles de sécurité.</a:t>
            </a:r>
          </a:p>
          <a:p>
            <a:pPr marL="342900" indent="-341313">
              <a:spcBef>
                <a:spcPts val="800"/>
              </a:spcBef>
              <a:buSzPct val="10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1600" b="1">
              <a:solidFill>
                <a:srgbClr val="28374A"/>
              </a:solidFill>
              <a:latin typeface="Franklin Gothic Book" pitchFamily="34" charset="0"/>
            </a:endParaRPr>
          </a:p>
        </p:txBody>
      </p:sp>
      <p:sp>
        <p:nvSpPr>
          <p:cNvPr id="120835" name="Oval 3"/>
          <p:cNvSpPr>
            <a:spLocks noChangeArrowheads="1"/>
          </p:cNvSpPr>
          <p:nvPr/>
        </p:nvSpPr>
        <p:spPr bwMode="auto">
          <a:xfrm>
            <a:off x="8401050" y="6432550"/>
            <a:ext cx="438150" cy="34925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ABDC00-6838-4112-BDE7-0285019CF711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96975"/>
            <a:ext cx="1439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573463"/>
            <a:ext cx="14398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35375" y="6308725"/>
            <a:ext cx="4722813" cy="549275"/>
          </a:xfrm>
        </p:spPr>
        <p:txBody>
          <a:bodyPr/>
          <a:lstStyle/>
          <a:p>
            <a:pPr>
              <a:defRPr/>
            </a:pPr>
            <a:r>
              <a:rPr lang="fr-FR" dirty="0"/>
              <a:t>ACADÉMIE DE TOULOUSE – M. DOERFLINGER - IEN LETTRES HISTOIRE  </a:t>
            </a:r>
          </a:p>
          <a:p>
            <a:pPr>
              <a:defRPr/>
            </a:pPr>
            <a:r>
              <a:rPr lang="fr-FR" dirty="0"/>
              <a:t>AM. GIACOMETTI - IEN ECONOMIE GESTION </a:t>
            </a:r>
          </a:p>
          <a:p>
            <a:pPr>
              <a:defRPr/>
            </a:pPr>
            <a:r>
              <a:rPr lang="fr-FR" dirty="0"/>
              <a:t>F. BUISSON - PLP ECONOMIE GESTION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827088" y="209550"/>
            <a:ext cx="75215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002060"/>
                </a:solidFill>
                <a:latin typeface="Franklin Gothic Medium" pitchFamily="34" charset="0"/>
              </a:rPr>
              <a:t>Un enseignement en co-disciplinarité professeur de français (PLP Lettres-histoire ou PLP langue-Lettres) et professeur d’économie-gestion, chaque professeur apportant ses compétences disciplinaires spécifiques.</a:t>
            </a:r>
            <a:r>
              <a:rPr lang="fr-FR" sz="1400">
                <a:solidFill>
                  <a:srgbClr val="002060"/>
                </a:solidFill>
                <a:latin typeface="Franklin Gothic Medium" pitchFamily="34" charset="0"/>
              </a:rPr>
              <a:t/>
            </a:r>
            <a:br>
              <a:rPr lang="fr-FR" sz="1400">
                <a:solidFill>
                  <a:srgbClr val="002060"/>
                </a:solidFill>
                <a:latin typeface="Franklin Gothic Medium" pitchFamily="34" charset="0"/>
              </a:rPr>
            </a:br>
            <a:r>
              <a:rPr lang="fr-FR" sz="1400">
                <a:solidFill>
                  <a:srgbClr val="002060"/>
                </a:solidFill>
                <a:latin typeface="Franklin Gothic Medium" pitchFamily="34" charset="0"/>
              </a:rPr>
              <a:t/>
            </a:r>
            <a:br>
              <a:rPr lang="fr-FR" sz="1400">
                <a:solidFill>
                  <a:srgbClr val="002060"/>
                </a:solidFill>
                <a:latin typeface="Franklin Gothic Medium" pitchFamily="34" charset="0"/>
              </a:rPr>
            </a:br>
            <a:r>
              <a:rPr lang="fr-FR" sz="1400">
                <a:solidFill>
                  <a:srgbClr val="002060"/>
                </a:solidFill>
                <a:latin typeface="Franklin Gothic Medium" pitchFamily="34" charset="0"/>
              </a:rPr>
              <a:t/>
            </a:r>
            <a:br>
              <a:rPr lang="fr-FR" sz="1400">
                <a:solidFill>
                  <a:srgbClr val="002060"/>
                </a:solidFill>
                <a:latin typeface="Franklin Gothic Medium" pitchFamily="34" charset="0"/>
              </a:rPr>
            </a:br>
            <a:endParaRPr lang="fr-FR" sz="140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122882" name="Oval 2"/>
          <p:cNvSpPr>
            <a:spLocks noChangeArrowheads="1"/>
          </p:cNvSpPr>
          <p:nvPr/>
        </p:nvSpPr>
        <p:spPr bwMode="auto">
          <a:xfrm>
            <a:off x="8477250" y="6432550"/>
            <a:ext cx="438150" cy="34925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CBDE6A-8CA6-4101-9DF8-0D0DE1017A16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563938" y="6308725"/>
            <a:ext cx="4722812" cy="549275"/>
          </a:xfrm>
        </p:spPr>
        <p:txBody>
          <a:bodyPr/>
          <a:lstStyle/>
          <a:p>
            <a:pPr>
              <a:defRPr/>
            </a:pPr>
            <a:r>
              <a:rPr lang="fr-FR" dirty="0"/>
              <a:t>ACADÉMIE DE TOULOUSE – M. DOERFLINGER - IEN LETTRES HISTOIRE  </a:t>
            </a:r>
          </a:p>
          <a:p>
            <a:pPr>
              <a:defRPr/>
            </a:pPr>
            <a:r>
              <a:rPr lang="fr-FR" dirty="0"/>
              <a:t>AM. GIACOMETTI - IEN ECONOMIE GESTION </a:t>
            </a:r>
          </a:p>
          <a:p>
            <a:pPr>
              <a:defRPr/>
            </a:pPr>
            <a:r>
              <a:rPr lang="fr-FR" dirty="0"/>
              <a:t>F. BUISSON - PLP ECONOMIE GESTION</a:t>
            </a:r>
          </a:p>
        </p:txBody>
      </p:sp>
      <p:graphicFrame>
        <p:nvGraphicFramePr>
          <p:cNvPr id="8" name="Diagramme 7"/>
          <p:cNvGraphicFramePr/>
          <p:nvPr/>
        </p:nvGraphicFramePr>
        <p:xfrm>
          <a:off x="395536" y="1397000"/>
          <a:ext cx="813690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6338888"/>
            <a:ext cx="4722813" cy="5191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ACADÉMIE DE TOULOUSE – M. DOERFLINGER - IEN LETTRES HISTOIRE  </a:t>
            </a:r>
          </a:p>
          <a:p>
            <a:pPr>
              <a:defRPr/>
            </a:pPr>
            <a:r>
              <a:rPr lang="fr-FR" dirty="0" smtClean="0"/>
              <a:t>AM. GIACOMETTI - IEN ECONOMIE GESTION </a:t>
            </a:r>
          </a:p>
          <a:p>
            <a:pPr>
              <a:defRPr/>
            </a:pPr>
            <a:r>
              <a:rPr lang="fr-FR" dirty="0" smtClean="0"/>
              <a:t>F. BUISSON - PLP ECONOMIE GESTION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00063" y="1000125"/>
          <a:ext cx="8001000" cy="4972050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Données de la situation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Savoirs associés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Performance attendue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0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La documentation juridique et sociale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Les comptes rendus des instances représentatives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L’extrait de bilan social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Les extraits d’indicateurs sociaux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 recensement des habilitations et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autorisations nécessaires à l’exercice de l’emploi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La mise en place et l’organisation d’actions collectives de sensibilisation à la sécurité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Les procédures et consignes de santé - sécurité à transmettre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 choix de supports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Les consignes, de rédaction, de diffusion des supports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Les règles de confidentialité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- Un environnement numérique de travail de type PGI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Savoirs de gestion, savoirs technologiques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 risques au travail 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L’ergonomie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Les caractéristiques des postes de travail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L’organisation de la sécurité dans les locaux de l’entreprise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Les notions de danger et de risque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Les techniques de présentation d’un document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Savoirs juridiques et économiques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La réglementation en matière de sécurité et d’amélioration des conditions de travail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Cambria" pitchFamily="18" charset="0"/>
                        </a:rPr>
                        <a:t>Savoirs rédactionnels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 Narrow" pitchFamily="34" charset="0"/>
                        <a:ea typeface="Cambria" pitchFamily="18" charset="0"/>
                        <a:cs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Lecture et écriture d’un genre 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 consignes de santé et de sécurité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Procédés d’écriture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L’injonction, la prescription, la recommandation et les locutions associées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Les renvois légaux et réglementaires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 lexique propre à la santé et à la sécurité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La disposition du texte : énumération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 temps des verbes : impératif et infinitif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Complexité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Mise à jour ou amélioration des documents internes relatifs à la santé et à la sécurité,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Repérage des fonctions professionnelles nécessitant des habilitations, des autorisations spécifiques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Technicité du contenu du support : références ergonomiques, médicales, règlementaires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Veille règlementaire sur des postes ciblés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39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Aléas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Support inadapté aux consignes de diffusion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Obligation de modification de postes de travail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Erreurs ou imprécisions de contenus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Compétences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Critère d’évaluation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Résultats attendus 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Les supports associés aux procédures santé - sécurité sont mis en forme, publiés et diffusés.</a:t>
                      </a: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Produire des supports associés aux procédures santé - sécurité</a:t>
                      </a:r>
                    </a:p>
                  </a:txBody>
                  <a:tcPr marL="41619" marR="4161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Cohérence et lisibilité des supports</a:t>
                      </a:r>
                    </a:p>
                  </a:txBody>
                  <a:tcPr marL="41619" marR="4161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4953" name="Rectangle 45"/>
          <p:cNvSpPr>
            <a:spLocks noChangeArrowheads="1"/>
          </p:cNvSpPr>
          <p:nvPr/>
        </p:nvSpPr>
        <p:spPr bwMode="auto">
          <a:xfrm>
            <a:off x="500063" y="285750"/>
            <a:ext cx="84963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000" b="1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000" b="1">
                <a:solidFill>
                  <a:srgbClr val="000000"/>
                </a:solidFill>
                <a:cs typeface="Times New Roman" pitchFamily="18" charset="0"/>
              </a:rPr>
              <a:t>Classe 2.4. Gestion administrative des</a:t>
            </a:r>
            <a:r>
              <a:rPr lang="fr-FR" sz="1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sz="1000" b="1">
                <a:solidFill>
                  <a:srgbClr val="000000"/>
                </a:solidFill>
                <a:cs typeface="Times New Roman" pitchFamily="18" charset="0"/>
              </a:rPr>
              <a:t>relations sociales</a:t>
            </a:r>
            <a:r>
              <a:rPr lang="fr-FR" sz="1000" b="1">
                <a:solidFill>
                  <a:srgbClr val="4F81BD"/>
                </a:solidFill>
                <a:cs typeface="Times New Roman" pitchFamily="18" charset="0"/>
              </a:rPr>
              <a:t> 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336699"/>
                </a:solidFill>
                <a:cs typeface="Times New Roman" pitchFamily="18" charset="0"/>
              </a:rPr>
              <a:t>2.4.3. Participation à la mise en œuvre de procédures relevant de la santé et de la sécurité</a:t>
            </a:r>
            <a:r>
              <a:rPr lang="fr-FR" sz="1000" b="1">
                <a:solidFill>
                  <a:srgbClr val="3366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4954" name="Text Box 46"/>
          <p:cNvSpPr txBox="1">
            <a:spLocks noChangeArrowheads="1"/>
          </p:cNvSpPr>
          <p:nvPr/>
        </p:nvSpPr>
        <p:spPr bwMode="auto">
          <a:xfrm>
            <a:off x="428625" y="142875"/>
            <a:ext cx="83534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>
                <a:solidFill>
                  <a:srgbClr val="C00000"/>
                </a:solidFill>
              </a:rPr>
              <a:t>ANCRAGE DANS LE RÉFÉRENTIEL  BAC PRO 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1"/>
          <p:cNvSpPr txBox="1">
            <a:spLocks noChangeArrowheads="1"/>
          </p:cNvSpPr>
          <p:nvPr/>
        </p:nvSpPr>
        <p:spPr bwMode="auto">
          <a:xfrm>
            <a:off x="107950" y="-280988"/>
            <a:ext cx="89281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>
                <a:solidFill>
                  <a:srgbClr val="C00000"/>
                </a:solidFill>
                <a:latin typeface="Franklin Gothic Medium" pitchFamily="34" charset="0"/>
              </a:rPr>
              <a:t/>
            </a:r>
            <a:br>
              <a:rPr lang="fr-FR" sz="360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fr-FR" sz="2800">
                <a:solidFill>
                  <a:srgbClr val="C00000"/>
                </a:solidFill>
                <a:latin typeface="Franklin Gothic Medium" pitchFamily="34" charset="0"/>
              </a:rPr>
              <a:t>En résumé… Trois propositions d’activités pédagogiques</a:t>
            </a:r>
            <a:br>
              <a:rPr lang="fr-FR" sz="280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fr-FR" sz="3600">
                <a:solidFill>
                  <a:srgbClr val="C00000"/>
                </a:solidFill>
                <a:latin typeface="Franklin Gothic Medium" pitchFamily="34" charset="0"/>
              </a:rPr>
              <a:t/>
            </a:r>
            <a:br>
              <a:rPr lang="fr-FR" sz="3600">
                <a:solidFill>
                  <a:srgbClr val="C00000"/>
                </a:solidFill>
                <a:latin typeface="Franklin Gothic Medium" pitchFamily="34" charset="0"/>
              </a:rPr>
            </a:br>
            <a:endParaRPr lang="fr-FR" sz="3600">
              <a:solidFill>
                <a:srgbClr val="C00000"/>
              </a:solidFill>
              <a:latin typeface="Franklin Gothic Medium" pitchFamily="34" charset="0"/>
            </a:endParaRPr>
          </a:p>
        </p:txBody>
      </p:sp>
      <p:sp>
        <p:nvSpPr>
          <p:cNvPr id="125954" name="Oval 2"/>
          <p:cNvSpPr>
            <a:spLocks noChangeArrowheads="1"/>
          </p:cNvSpPr>
          <p:nvPr/>
        </p:nvSpPr>
        <p:spPr bwMode="auto">
          <a:xfrm>
            <a:off x="8401050" y="6432550"/>
            <a:ext cx="438150" cy="34925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6D5E24-3881-4351-9D73-DDEEB12677F8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901700"/>
            <a:ext cx="84724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92500" y="6308725"/>
            <a:ext cx="4722813" cy="549275"/>
          </a:xfrm>
        </p:spPr>
        <p:txBody>
          <a:bodyPr/>
          <a:lstStyle/>
          <a:p>
            <a:pPr>
              <a:defRPr/>
            </a:pPr>
            <a:r>
              <a:rPr lang="fr-FR" dirty="0"/>
              <a:t>ACADÉMIE DE TOULOUSE – M. DOERFLINGER - IEN LETTRES HISTOIRE  </a:t>
            </a:r>
          </a:p>
          <a:p>
            <a:pPr>
              <a:defRPr/>
            </a:pPr>
            <a:r>
              <a:rPr lang="fr-FR" dirty="0"/>
              <a:t>AM. GIACOMETTI - IEN ECONOMIE GESTION </a:t>
            </a:r>
          </a:p>
          <a:p>
            <a:pPr>
              <a:defRPr/>
            </a:pPr>
            <a:r>
              <a:rPr lang="fr-FR" dirty="0"/>
              <a:t>F. BUISSON - PLP ECONOMIE GESTION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827088" y="1268413"/>
            <a:ext cx="75215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>
                <a:solidFill>
                  <a:srgbClr val="C00000"/>
                </a:solidFill>
                <a:latin typeface="Franklin Gothic Medium" pitchFamily="34" charset="0"/>
              </a:rPr>
              <a:t/>
            </a:r>
            <a:br>
              <a:rPr lang="fr-FR" sz="360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fr-FR" sz="3600">
                <a:solidFill>
                  <a:srgbClr val="C00000"/>
                </a:solidFill>
                <a:latin typeface="Franklin Gothic Medium" pitchFamily="34" charset="0"/>
              </a:rPr>
              <a:t>ATELIER D’OBSERVATION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>
                <a:solidFill>
                  <a:srgbClr val="C00000"/>
                </a:solidFill>
                <a:latin typeface="Franklin Gothic Medium" pitchFamily="34" charset="0"/>
              </a:rPr>
              <a:t>&amp; D’ANALYSE DU RÉEL</a:t>
            </a:r>
          </a:p>
        </p:txBody>
      </p:sp>
      <p:sp>
        <p:nvSpPr>
          <p:cNvPr id="102402" name="Oval 3"/>
          <p:cNvSpPr>
            <a:spLocks noChangeArrowheads="1"/>
          </p:cNvSpPr>
          <p:nvPr/>
        </p:nvSpPr>
        <p:spPr bwMode="auto">
          <a:xfrm>
            <a:off x="8401050" y="6432550"/>
            <a:ext cx="438150" cy="34925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474B1C-00B9-4457-81A8-889B2B8A1F72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4140200" y="6265863"/>
            <a:ext cx="4368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19475" y="6308725"/>
            <a:ext cx="4722813" cy="549275"/>
          </a:xfrm>
        </p:spPr>
        <p:txBody>
          <a:bodyPr/>
          <a:lstStyle/>
          <a:p>
            <a:pPr>
              <a:defRPr/>
            </a:pPr>
            <a:r>
              <a:rPr lang="fr-FR" b="1" dirty="0"/>
              <a:t>ACADÉMIE DE TOULOUSE </a:t>
            </a:r>
            <a:r>
              <a:rPr lang="fr-FR" dirty="0"/>
              <a:t>– M. DOERFLINGER - IEN LETTRES HISTOIRE  </a:t>
            </a:r>
          </a:p>
          <a:p>
            <a:pPr>
              <a:defRPr/>
            </a:pPr>
            <a:r>
              <a:rPr lang="fr-FR" dirty="0"/>
              <a:t>AM. GIACOMETTI - IEN ECONOMIE GESTION </a:t>
            </a:r>
          </a:p>
          <a:p>
            <a:pPr>
              <a:defRPr/>
            </a:pPr>
            <a:r>
              <a:rPr lang="fr-FR" dirty="0"/>
              <a:t>F. BUISSON - PLP ECONOMIE GESTION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>
                <a:solidFill>
                  <a:srgbClr val="C00000"/>
                </a:solidFill>
                <a:latin typeface="Franklin Gothic Medium" pitchFamily="34" charset="0"/>
              </a:rPr>
              <a:t>CONTEXTE PROFESSIONNEL DE LA COMMUNICATION</a:t>
            </a:r>
          </a:p>
        </p:txBody>
      </p:sp>
      <p:sp>
        <p:nvSpPr>
          <p:cNvPr id="104450" name="Oval 2"/>
          <p:cNvSpPr>
            <a:spLocks noChangeArrowheads="1"/>
          </p:cNvSpPr>
          <p:nvPr/>
        </p:nvSpPr>
        <p:spPr bwMode="auto">
          <a:xfrm>
            <a:off x="8477250" y="6432550"/>
            <a:ext cx="438150" cy="34925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08794C-E465-462C-B0F5-EA95368078B0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052513"/>
            <a:ext cx="50038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140200" y="1208088"/>
            <a:ext cx="41402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>
                <a:solidFill>
                  <a:srgbClr val="002060"/>
                </a:solidFill>
                <a:latin typeface="Calibri" pitchFamily="34" charset="0"/>
              </a:rPr>
              <a:t>COMMUNICATION INTERNE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>
                <a:solidFill>
                  <a:srgbClr val="002060"/>
                </a:solidFill>
                <a:latin typeface="Calibri" pitchFamily="34" charset="0"/>
              </a:rPr>
              <a:t>SUR ÉCRAN PLASMA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2060"/>
                </a:solidFill>
                <a:latin typeface="Calibri" pitchFamily="34" charset="0"/>
              </a:rPr>
              <a:t>INFORMATIONS DIFFUSÉES EN BOUCLE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95288" y="4219575"/>
            <a:ext cx="8569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>
              <a:solidFill>
                <a:srgbClr val="000000"/>
              </a:solidFill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900">
                <a:solidFill>
                  <a:srgbClr val="000000"/>
                </a:solidFill>
                <a:latin typeface="Calibri" pitchFamily="34" charset="0"/>
              </a:rPr>
              <a:t>Affichage dynamique</a:t>
            </a: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900">
                <a:solidFill>
                  <a:srgbClr val="000000"/>
                </a:solidFill>
                <a:latin typeface="Calibri" pitchFamily="34" charset="0"/>
              </a:rPr>
              <a:t>Outil de communication adossé à une solution multimédia </a:t>
            </a: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900">
                <a:solidFill>
                  <a:srgbClr val="000000"/>
                </a:solidFill>
                <a:latin typeface="Calibri" pitchFamily="34" charset="0"/>
              </a:rPr>
              <a:t>Diffusion d’informations graphiques et rédactionnelles en direction d’un public donné</a:t>
            </a: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900">
                <a:solidFill>
                  <a:srgbClr val="000000"/>
                </a:solidFill>
                <a:latin typeface="Calibri" pitchFamily="34" charset="0"/>
              </a:rPr>
              <a:t>Placée stratégiquement : halls d’accueil, lieux de passage ou de rassemblement</a:t>
            </a: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900">
                <a:solidFill>
                  <a:srgbClr val="000000"/>
                </a:solidFill>
                <a:latin typeface="Calibri" pitchFamily="34" charset="0"/>
              </a:rPr>
              <a:t>Information cible visiteurs ou salariés (communication interne).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9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9388" y="1268413"/>
            <a:ext cx="38877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548DD4"/>
                </a:solidFill>
                <a:latin typeface="Calibri" pitchFamily="34" charset="0"/>
              </a:rPr>
              <a:t>Organisme</a:t>
            </a:r>
            <a:r>
              <a:rPr lang="fr-FR">
                <a:solidFill>
                  <a:srgbClr val="000000"/>
                </a:solidFill>
                <a:latin typeface="Calibri" pitchFamily="34" charset="0"/>
              </a:rPr>
              <a:t> 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  <a:latin typeface="Calibri" pitchFamily="34" charset="0"/>
              </a:rPr>
              <a:t>Centrale Nucléaire de Golfech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  <a:latin typeface="Calibri" pitchFamily="34" charset="0"/>
              </a:rPr>
              <a:t>(Tarn et Garonne)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548DD4"/>
                </a:solidFill>
                <a:latin typeface="Calibri" pitchFamily="34" charset="0"/>
              </a:rPr>
              <a:t>Opérateur</a:t>
            </a:r>
            <a:r>
              <a:rPr lang="fr-FR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fr-FR">
                <a:solidFill>
                  <a:srgbClr val="8F8F8D"/>
                </a:solidFill>
                <a:latin typeface="Calibri" pitchFamily="34" charset="0"/>
              </a:rPr>
              <a:t> </a:t>
            </a:r>
            <a:r>
              <a:rPr lang="fr-FR">
                <a:solidFill>
                  <a:srgbClr val="000000"/>
                </a:solidFill>
                <a:latin typeface="Calibri" pitchFamily="34" charset="0"/>
              </a:rPr>
              <a:t>EDF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3284538"/>
            <a:ext cx="40671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70C0"/>
                </a:solidFill>
              </a:rPr>
              <a:t>une diapositive  = une information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b="1">
              <a:solidFill>
                <a:srgbClr val="0070C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563938" y="6308725"/>
            <a:ext cx="4722812" cy="549275"/>
          </a:xfrm>
        </p:spPr>
        <p:txBody>
          <a:bodyPr/>
          <a:lstStyle/>
          <a:p>
            <a:pPr>
              <a:defRPr/>
            </a:pPr>
            <a:r>
              <a:rPr lang="fr-FR" dirty="0"/>
              <a:t>ACADÉMIE DE TOULOUSE – M. DOERFLINGER - IEN LETTRES HISTOIRE  </a:t>
            </a:r>
          </a:p>
          <a:p>
            <a:pPr>
              <a:defRPr/>
            </a:pPr>
            <a:r>
              <a:rPr lang="fr-FR" dirty="0"/>
              <a:t>AM. GIACOMETTI - IEN ECONOMIE GESTION </a:t>
            </a:r>
          </a:p>
          <a:p>
            <a:pPr>
              <a:defRPr/>
            </a:pPr>
            <a:r>
              <a:rPr lang="fr-FR" dirty="0"/>
              <a:t>F. BUISSON - PLP ECONOMIE GESTION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827088" y="176213"/>
            <a:ext cx="752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C00000"/>
                </a:solidFill>
                <a:latin typeface="Franklin Gothic Medium" pitchFamily="34" charset="0"/>
              </a:rPr>
              <a:t>EXTRAIT DU DIAPORAMA </a:t>
            </a:r>
            <a:br>
              <a:rPr lang="fr-FR" sz="320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fr-FR" sz="2800">
                <a:solidFill>
                  <a:srgbClr val="C00000"/>
                </a:solidFill>
                <a:latin typeface="Franklin Gothic Medium" pitchFamily="34" charset="0"/>
              </a:rPr>
              <a:t>Diapositive n° 1</a:t>
            </a:r>
          </a:p>
        </p:txBody>
      </p:sp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8477250" y="6432550"/>
            <a:ext cx="438150" cy="34925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C5CAAB-D934-4CDA-A5F9-294192E8DCE7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76600" y="6308725"/>
            <a:ext cx="4722813" cy="549275"/>
          </a:xfrm>
        </p:spPr>
        <p:txBody>
          <a:bodyPr/>
          <a:lstStyle/>
          <a:p>
            <a:pPr>
              <a:defRPr/>
            </a:pPr>
            <a:r>
              <a:rPr lang="fr-FR" dirty="0"/>
              <a:t>ACADÉMIE DE TOULOUSE – M. DOERFLINGER - IEN LETTRES HISTOIRE  </a:t>
            </a:r>
          </a:p>
          <a:p>
            <a:pPr>
              <a:defRPr/>
            </a:pPr>
            <a:r>
              <a:rPr lang="fr-FR" dirty="0"/>
              <a:t>AM. GIACOMETTI - IEN ECONOMIE GESTION </a:t>
            </a:r>
          </a:p>
          <a:p>
            <a:pPr>
              <a:defRPr/>
            </a:pPr>
            <a:r>
              <a:rPr lang="fr-FR" dirty="0"/>
              <a:t>F. BUISSON - PLP ECONOMIE GESTION</a:t>
            </a:r>
          </a:p>
        </p:txBody>
      </p:sp>
      <p:sp>
        <p:nvSpPr>
          <p:cNvPr id="106501" name="ZoneTexte 1"/>
          <p:cNvSpPr txBox="1">
            <a:spLocks noChangeArrowheads="1"/>
          </p:cNvSpPr>
          <p:nvPr/>
        </p:nvSpPr>
        <p:spPr bwMode="auto">
          <a:xfrm>
            <a:off x="107950" y="6535738"/>
            <a:ext cx="2808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00"/>
              <a:t>Avec l’aimable autorisation de l’entreprise EDF</a:t>
            </a:r>
          </a:p>
        </p:txBody>
      </p:sp>
      <p:pic>
        <p:nvPicPr>
          <p:cNvPr id="106503" name="Picture 7" descr="ecra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52371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0438" y="6286500"/>
            <a:ext cx="4722812" cy="571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ACADÉMIE DE TOULOUSE – M. DOERFLINGER - IEN LETTRES HISTOIRE </a:t>
            </a:r>
          </a:p>
          <a:p>
            <a:pPr>
              <a:defRPr/>
            </a:pPr>
            <a:r>
              <a:rPr lang="fr-FR" dirty="0" smtClean="0"/>
              <a:t> AM. GIACOMETTI - IEN ECONOMIE GESTION </a:t>
            </a:r>
          </a:p>
          <a:p>
            <a:pPr>
              <a:defRPr/>
            </a:pPr>
            <a:r>
              <a:rPr lang="fr-FR" dirty="0" smtClean="0"/>
              <a:t>F. BUISSON - PLP ECONOMIE GESTION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00063" y="1000125"/>
          <a:ext cx="8001000" cy="4833938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Données de la situation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Savoirs associés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Performance attendue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0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La documentation juridique et sociale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Les comptes rendus des instances représentatives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L’extrait de bilan social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Les extraits d’indicateurs sociaux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 recensement des habilitations et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autorisations nécessaires à l’exercice de l’emploi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</a:t>
                      </a: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La mise en place et l’organisation d’actions collectives de sensibilisation à la sécurité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Les procédures et consignes de santé - sécurité à transmettre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 choix de supports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Les consignes, de rédaction, de diffusion des supports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Les règles de confidentialité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- Un environnement numérique de travail de type PGI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Savoirs de gestion, savoirs technologiques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 risques au travail 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L’ergonomie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Les caractéristiques des postes de travail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L’organisation de la sécurité dans les locaux de l’entreprise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Les notions de danger et de risque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Les techniques de présentation d’un document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Savoirs juridiques et économiques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La réglementation en matière de sécurité et d’amélioration des conditions de travail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Cambria" pitchFamily="18" charset="0"/>
                        </a:rPr>
                        <a:t>Savoirs rédactionnels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 Narrow" pitchFamily="34" charset="0"/>
                        <a:ea typeface="Cambria" pitchFamily="18" charset="0"/>
                        <a:cs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Lecture et écriture d’un genre 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 consignes de santé et de sécurité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Procédés d’écriture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L’injonction, la prescription, la recommandation et les locutions associées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Les renvois légaux et réglementaires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 lexique propre à la santé et à la sécurité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La disposition du texte : énumération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 Le temps des verbes : impératif et infinitif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Complexité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Mise à jour ou amélioration des documents internes relatifs à la santé et à la sécurité,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Repérage des fonctions professionnelles nécessitant des habilitations, des autorisations spécifiques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Technicité du contenu du support : références ergonomiques, médicales, règlementaires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Veille règlementaire sur des postes ciblés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39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Aléas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Support inadapté aux consignes de diffusion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Obligation de modification de postes de travail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- Erreurs ou imprécisions de contenus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Compétences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Critère d’évaluation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Résultats attendus 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Les supports associés aux procédures santé - sécurité sont mis en forme, publiés et diffusés.</a:t>
                      </a:r>
                    </a:p>
                  </a:txBody>
                  <a:tcPr marL="41619" marR="41619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Produire des supports associés aux procédures santé - sécurité</a:t>
                      </a:r>
                    </a:p>
                  </a:txBody>
                  <a:tcPr marL="41619" marR="4161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Narrow" pitchFamily="34" charset="0"/>
                        </a:rPr>
                        <a:t>Cohérence et lisibilité des supports</a:t>
                      </a:r>
                    </a:p>
                  </a:txBody>
                  <a:tcPr marL="41619" marR="4161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8569" name="Rectangle 45"/>
          <p:cNvSpPr>
            <a:spLocks noChangeArrowheads="1"/>
          </p:cNvSpPr>
          <p:nvPr/>
        </p:nvSpPr>
        <p:spPr bwMode="auto">
          <a:xfrm>
            <a:off x="500063" y="285750"/>
            <a:ext cx="84963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000" b="1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000" b="1">
                <a:solidFill>
                  <a:srgbClr val="000000"/>
                </a:solidFill>
                <a:cs typeface="Times New Roman" pitchFamily="18" charset="0"/>
              </a:rPr>
              <a:t>Classe 2.4. Gestion administrative des</a:t>
            </a:r>
            <a:r>
              <a:rPr lang="fr-FR" sz="1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sz="1000" b="1">
                <a:solidFill>
                  <a:srgbClr val="000000"/>
                </a:solidFill>
                <a:cs typeface="Times New Roman" pitchFamily="18" charset="0"/>
              </a:rPr>
              <a:t>relations sociales</a:t>
            </a:r>
            <a:r>
              <a:rPr lang="fr-FR" sz="1000" b="1">
                <a:solidFill>
                  <a:srgbClr val="4F81BD"/>
                </a:solidFill>
                <a:cs typeface="Times New Roman" pitchFamily="18" charset="0"/>
              </a:rPr>
              <a:t> 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336699"/>
                </a:solidFill>
                <a:cs typeface="Times New Roman" pitchFamily="18" charset="0"/>
              </a:rPr>
              <a:t>2.4.3. Participation à la mise en œuvre de procédures relevant de la santé et de la sécurité</a:t>
            </a:r>
            <a:r>
              <a:rPr lang="fr-FR" sz="1000" b="1">
                <a:solidFill>
                  <a:srgbClr val="3366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8570" name="Text Box 46"/>
          <p:cNvSpPr txBox="1">
            <a:spLocks noChangeArrowheads="1"/>
          </p:cNvSpPr>
          <p:nvPr/>
        </p:nvSpPr>
        <p:spPr bwMode="auto">
          <a:xfrm>
            <a:off x="428625" y="142875"/>
            <a:ext cx="83534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>
                <a:solidFill>
                  <a:srgbClr val="C00000"/>
                </a:solidFill>
              </a:rPr>
              <a:t>ANCRAGE DANS LE RÉFÉRENTIEL  BAC PRO 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63" name="Group 27"/>
          <p:cNvGraphicFramePr>
            <a:graphicFrameLocks noGrp="1"/>
          </p:cNvGraphicFramePr>
          <p:nvPr>
            <p:ph idx="4294967295"/>
          </p:nvPr>
        </p:nvGraphicFramePr>
        <p:xfrm>
          <a:off x="811213" y="908050"/>
          <a:ext cx="7521575" cy="5456238"/>
        </p:xfrm>
        <a:graphic>
          <a:graphicData uri="http://schemas.openxmlformats.org/drawingml/2006/table">
            <a:tbl>
              <a:tblPr/>
              <a:tblGrid>
                <a:gridCol w="7519988"/>
              </a:tblGrid>
              <a:tr h="2345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OBJET DU MESSAGE</a:t>
                      </a: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7738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Rappel de consignes de sécurité, de comportement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DOMAINE – CONTEXTE</a:t>
                      </a: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7738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Prévention, Sécurité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EMETTEUR</a:t>
                      </a: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572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e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DF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VISÉE</a:t>
                      </a: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2026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Toutes les personnes susceptibles de lire l’écran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(Personnels de l’entreprise et visiteurs)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COMPOSITION - PRÉSENTATION</a:t>
                      </a: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13791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En deux parties :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partie gauche, une illustration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partie droite, un texte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Signature </a:t>
                      </a:r>
                      <a:r>
                        <a:rPr kumimoji="0" 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e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DF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65880" marR="65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396875" y="260350"/>
            <a:ext cx="82407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>
                <a:solidFill>
                  <a:srgbClr val="C00000"/>
                </a:solidFill>
                <a:latin typeface="Franklin Gothic Medium" pitchFamily="34" charset="0"/>
              </a:rPr>
              <a:t>ANALYSE DE LA SITUATION DE COMMUNICATION</a:t>
            </a:r>
          </a:p>
        </p:txBody>
      </p: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8477250" y="6400800"/>
            <a:ext cx="361950" cy="38100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E76DC6-B2D8-4325-B99F-7BC84B9BB7CA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>
          <a:xfrm>
            <a:off x="3492500" y="6308725"/>
            <a:ext cx="4722813" cy="549275"/>
          </a:xfrm>
        </p:spPr>
        <p:txBody>
          <a:bodyPr/>
          <a:lstStyle/>
          <a:p>
            <a:pPr>
              <a:defRPr/>
            </a:pPr>
            <a:r>
              <a:rPr lang="fr-FR" dirty="0"/>
              <a:t>ACADÉMIE DE TOULOUSE – M. DOERFLINGER - IEN LETTRES HISTOIRE  </a:t>
            </a:r>
          </a:p>
          <a:p>
            <a:pPr>
              <a:defRPr/>
            </a:pPr>
            <a:r>
              <a:rPr lang="fr-FR" dirty="0"/>
              <a:t>AM. GIACOMETTI - IEN ECONOMIE GESTION </a:t>
            </a:r>
          </a:p>
          <a:p>
            <a:pPr>
              <a:defRPr/>
            </a:pPr>
            <a:r>
              <a:rPr lang="fr-FR" dirty="0"/>
              <a:t>F. BUISSON - PLP ECONOMIE GESTION</a:t>
            </a:r>
          </a:p>
        </p:txBody>
      </p:sp>
      <p:sp>
        <p:nvSpPr>
          <p:cNvPr id="109587" name="Rectangle 5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2400" smtClean="0"/>
              <a:t/>
            </a:r>
            <a:br>
              <a:rPr lang="fr-FR" sz="2400" smtClean="0"/>
            </a:br>
            <a:endParaRPr lang="fr-FR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70" name="Group 10"/>
          <p:cNvGraphicFramePr>
            <a:graphicFrameLocks noGrp="1"/>
          </p:cNvGraphicFramePr>
          <p:nvPr/>
        </p:nvGraphicFramePr>
        <p:xfrm>
          <a:off x="468313" y="333375"/>
          <a:ext cx="8424862" cy="5832475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FORME, CONTENU et ENJEUX DU MESSAGE</a:t>
                      </a:r>
                    </a:p>
                  </a:txBody>
                  <a:tcPr marL="55080" marR="55080" marT="0" marB="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524500">
                <a:tc>
                  <a:txBody>
                    <a:bodyPr/>
                    <a:lstStyle/>
                    <a:p>
                      <a:pPr marL="95250" marR="0" lvl="0" indent="-9525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365F91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endParaRPr kumimoji="0" lang="fr-FR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  <a:p>
                      <a:pPr marL="95250" marR="0" lvl="0" indent="-9525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365F91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Comment convoquer le regard sur des consignes de sécurité ? </a:t>
                      </a:r>
                    </a:p>
                    <a:p>
                      <a:pPr marL="95250" marR="0" lvl="0" indent="-9525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365F91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Comment rendre le message efficace ?</a:t>
                      </a:r>
                    </a:p>
                    <a:p>
                      <a:pPr marL="95250" marR="0" lvl="0" indent="-9525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5F91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  <a:p>
                      <a:pPr marL="95250" marR="0" lvl="0" indent="-9525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par la juxtaposition d’une image et d’un texte </a:t>
                      </a:r>
                    </a:p>
                    <a:p>
                      <a:pPr marL="95250" marR="0" lvl="0" indent="-9525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La photo accroche le regard</a:t>
                      </a:r>
                    </a:p>
                    <a:p>
                      <a:pPr marL="95250" marR="0" lvl="0" indent="-9525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- Une image réelle</a:t>
                      </a:r>
                    </a:p>
                    <a:p>
                      <a:pPr marL="95250" marR="0" lvl="0" indent="-9525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- La représentation des acteurs et destinataires du message: un groupe de personnes, non identifiées par leur tenue vestimentaire, se dirigeant vers un site industriel</a:t>
                      </a:r>
                    </a:p>
                    <a:p>
                      <a:pPr marL="95250" marR="0" lvl="0" indent="-9525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- Une unité de couleurs (bleu et orange) =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e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DF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374A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  <a:p>
                      <a:pPr marL="95250" marR="0" lvl="0" indent="-9525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= un message adressé à tous ceux qui fréquentent le site industriel.</a:t>
                      </a:r>
                    </a:p>
                    <a:p>
                      <a:pPr marL="95250" marR="0" lvl="0" indent="-9525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Un texte projeté quelques secondes</a:t>
                      </a:r>
                    </a:p>
                    <a:p>
                      <a:pPr marL="95250" marR="0" lvl="0" indent="-9525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- Une suite de phrases simples, juxtaposées.</a:t>
                      </a:r>
                    </a:p>
                    <a:p>
                      <a:pPr marL="95250" marR="0" lvl="0" indent="-9525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- La déclinaison d’étapes successives, identifiées par des interlignes, des majuscules, des virgules</a:t>
                      </a:r>
                    </a:p>
                    <a:p>
                      <a:pPr marL="95250" marR="0" lvl="0" indent="-9525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255713" algn="l"/>
                          <a:tab pos="2170113" algn="l"/>
                          <a:tab pos="3084513" algn="l"/>
                          <a:tab pos="3767138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= un écrit sous forme de procédure d’entreprise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74A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 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374A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55080" marR="550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8477250" y="6400800"/>
            <a:ext cx="361950" cy="381000"/>
          </a:xfrm>
          <a:prstGeom prst="ellips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</p:spPr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F40FAB-3755-43D3-B68D-5CE12FA5DF6D}" type="slidenum">
              <a:rPr lang="fr-FR" sz="1600">
                <a:solidFill>
                  <a:srgbClr val="28374A"/>
                </a:solidFill>
                <a:latin typeface="Franklin Gothic Book" pitchFamily="34" charset="0"/>
              </a:rPr>
              <a:pPr algn="ctr">
                <a:lnSpc>
                  <a:spcPct val="9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fr-FR" sz="1600">
              <a:solidFill>
                <a:srgbClr val="28374A"/>
              </a:solidFill>
              <a:latin typeface="Franklin Gothic Book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ACADÉMIE DE TOULOUSE – M. DOERFLINGER - IEN LETTRES HISTOIRE  </a:t>
            </a:r>
          </a:p>
          <a:p>
            <a:pPr>
              <a:defRPr/>
            </a:pPr>
            <a:r>
              <a:rPr lang="fr-FR" smtClean="0"/>
              <a:t>AM. GIACOMETTI - IEN ECONOMIE GESTION </a:t>
            </a:r>
          </a:p>
          <a:p>
            <a:pPr>
              <a:defRPr/>
            </a:pPr>
            <a:r>
              <a:rPr lang="fr-FR" smtClean="0"/>
              <a:t>F. BUISSON - PLP ECONOMIE GESTION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519988" cy="3651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fr-FR" sz="1800" dirty="0" smtClean="0">
                <a:solidFill>
                  <a:srgbClr val="365F91"/>
                </a:solidFill>
                <a:latin typeface="Calibri" pitchFamily="34" charset="0"/>
              </a:rPr>
              <a:t>FORME, CONTENU et ENJEUX DU MESSAGE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100138"/>
            <a:ext cx="7519988" cy="4633912"/>
          </a:xfrm>
        </p:spPr>
        <p:txBody>
          <a:bodyPr/>
          <a:lstStyle/>
          <a:p>
            <a:pPr marL="95250" indent="-95250">
              <a:defRPr/>
            </a:pPr>
            <a:r>
              <a:rPr lang="fr-FR" sz="1800" dirty="0" smtClean="0">
                <a:latin typeface="Calibri" pitchFamily="34" charset="0"/>
              </a:rPr>
              <a:t>Un texte construit et rythmé par la syntaxe</a:t>
            </a:r>
          </a:p>
          <a:p>
            <a:pPr marL="95250" indent="-95250">
              <a:buFont typeface="Times New Roman" pitchFamily="18" charset="0"/>
              <a:buNone/>
              <a:defRPr/>
            </a:pPr>
            <a:r>
              <a:rPr lang="fr-FR" sz="1800" b="0" dirty="0" smtClean="0">
                <a:latin typeface="Calibri" pitchFamily="34" charset="0"/>
              </a:rPr>
              <a:t>- Une suite de phrases simples et courtes</a:t>
            </a:r>
          </a:p>
          <a:p>
            <a:pPr marL="95250" indent="-95250">
              <a:buFont typeface="Times New Roman" pitchFamily="18" charset="0"/>
              <a:buNone/>
              <a:defRPr/>
            </a:pPr>
            <a:r>
              <a:rPr lang="fr-FR" sz="1800" b="0" dirty="0" smtClean="0">
                <a:latin typeface="Calibri" pitchFamily="34" charset="0"/>
              </a:rPr>
              <a:t>- Des types de phrases : exclamative,  déclarative</a:t>
            </a:r>
          </a:p>
          <a:p>
            <a:pPr marL="87313" indent="-87313">
              <a:buFont typeface="Times New Roman" pitchFamily="18" charset="0"/>
              <a:buNone/>
              <a:defRPr/>
            </a:pPr>
            <a:r>
              <a:rPr lang="fr-FR" sz="1800" b="0" dirty="0" smtClean="0">
                <a:latin typeface="Calibri" pitchFamily="34" charset="0"/>
              </a:rPr>
              <a:t>- Une alternance des phrases déclaratives affirmatives et négatives (ordres à connotation de « commandements ») et un positionnement spécifique</a:t>
            </a:r>
          </a:p>
          <a:p>
            <a:pPr marL="95250" indent="-95250">
              <a:buFont typeface="Times New Roman" pitchFamily="18" charset="0"/>
              <a:buNone/>
              <a:defRPr/>
            </a:pPr>
            <a:r>
              <a:rPr lang="fr-FR" sz="1800" b="0" dirty="0" smtClean="0">
                <a:latin typeface="Calibri" pitchFamily="34" charset="0"/>
              </a:rPr>
              <a:t>-  Une modélisation: sujet, verbe=caractère injonctif du message.</a:t>
            </a:r>
          </a:p>
          <a:p>
            <a:pPr marL="95250" indent="-95250">
              <a:buFont typeface="Times New Roman" pitchFamily="18" charset="0"/>
              <a:buNone/>
              <a:defRPr/>
            </a:pPr>
            <a:r>
              <a:rPr lang="fr-FR" sz="1800" b="0" dirty="0" smtClean="0">
                <a:latin typeface="Calibri" pitchFamily="34" charset="0"/>
              </a:rPr>
              <a:t>= des phrases proches de formules, de slogans faciles à retenir et à mettre en application</a:t>
            </a:r>
          </a:p>
          <a:p>
            <a:pPr marL="95250" indent="-95250">
              <a:buFont typeface="Times New Roman" pitchFamily="18" charset="0"/>
              <a:buNone/>
              <a:defRPr/>
            </a:pPr>
            <a:endParaRPr lang="fr-FR" sz="1800" b="0" dirty="0" smtClean="0">
              <a:latin typeface="Calibri" pitchFamily="34" charset="0"/>
            </a:endParaRPr>
          </a:p>
          <a:p>
            <a:pPr marL="95250" indent="-95250">
              <a:defRPr/>
            </a:pPr>
            <a:r>
              <a:rPr lang="fr-FR" sz="1800" dirty="0" smtClean="0">
                <a:latin typeface="Calibri" pitchFamily="34" charset="0"/>
              </a:rPr>
              <a:t>Un emploi récurrent de la première personne </a:t>
            </a:r>
          </a:p>
          <a:p>
            <a:pPr marL="95250" indent="-95250">
              <a:buFont typeface="Times New Roman" pitchFamily="18" charset="0"/>
              <a:buNone/>
              <a:defRPr/>
            </a:pPr>
            <a:r>
              <a:rPr lang="fr-FR" sz="1800" dirty="0" smtClean="0">
                <a:latin typeface="Calibri" pitchFamily="34" charset="0"/>
              </a:rPr>
              <a:t>- </a:t>
            </a:r>
            <a:r>
              <a:rPr lang="fr-FR" sz="1800" b="0" dirty="0" smtClean="0">
                <a:latin typeface="Calibri" pitchFamily="34" charset="0"/>
              </a:rPr>
              <a:t>Une situation d’énonciation complexe : qui est « Je » ? </a:t>
            </a:r>
          </a:p>
          <a:p>
            <a:pPr marL="95250" indent="-95250">
              <a:buFont typeface="Times New Roman" pitchFamily="18" charset="0"/>
              <a:buNone/>
              <a:defRPr/>
            </a:pPr>
            <a:r>
              <a:rPr lang="fr-FR" sz="1800" b="0" dirty="0" smtClean="0">
                <a:latin typeface="Calibri" pitchFamily="34" charset="0"/>
              </a:rPr>
              <a:t>- Un emploi répétitif du « Je »</a:t>
            </a:r>
          </a:p>
          <a:p>
            <a:pPr marL="95250" indent="-95250">
              <a:buFont typeface="Times New Roman" pitchFamily="18" charset="0"/>
              <a:buNone/>
              <a:defRPr/>
            </a:pPr>
            <a:r>
              <a:rPr lang="fr-FR" sz="1800" b="0" dirty="0" smtClean="0">
                <a:latin typeface="Calibri" pitchFamily="34" charset="0"/>
              </a:rPr>
              <a:t>- L’engagement de la responsabilité personnelle</a:t>
            </a:r>
          </a:p>
          <a:p>
            <a:pPr marL="95250" indent="-95250">
              <a:buFont typeface="Times New Roman" pitchFamily="18" charset="0"/>
              <a:buNone/>
              <a:defRPr/>
            </a:pPr>
            <a:endParaRPr lang="fr-FR" sz="1800" b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848600" cy="4365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fr-FR" sz="1800" smtClean="0">
                <a:solidFill>
                  <a:srgbClr val="365F91"/>
                </a:solidFill>
                <a:latin typeface="Calibri" pitchFamily="34" charset="0"/>
              </a:rPr>
              <a:t>FORME, CONTENU et ENJEUX DU MESSAGE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836613"/>
            <a:ext cx="7777162" cy="5040312"/>
          </a:xfrm>
        </p:spPr>
        <p:txBody>
          <a:bodyPr/>
          <a:lstStyle/>
          <a:p>
            <a:pPr marL="95250" indent="-95250">
              <a:lnSpc>
                <a:spcPct val="80000"/>
              </a:lnSpc>
            </a:pPr>
            <a:r>
              <a:rPr lang="fr-FR" sz="1800" smtClean="0">
                <a:latin typeface="Calibri" pitchFamily="34" charset="0"/>
              </a:rPr>
              <a:t> L’emploi des verbes, leur nombre, leur catégorie, leur conjugaison :</a:t>
            </a:r>
          </a:p>
          <a:p>
            <a:pPr marL="95250" indent="-95250">
              <a:lnSpc>
                <a:spcPct val="80000"/>
              </a:lnSpc>
              <a:buFont typeface="Times New Roman" pitchFamily="18" charset="0"/>
              <a:buNone/>
            </a:pPr>
            <a:r>
              <a:rPr lang="fr-FR" sz="1800" b="0" smtClean="0">
                <a:latin typeface="Calibri" pitchFamily="34" charset="0"/>
              </a:rPr>
              <a:t>- Une</a:t>
            </a:r>
            <a:r>
              <a:rPr lang="fr-FR" sz="1800" smtClean="0">
                <a:latin typeface="Calibri" pitchFamily="34" charset="0"/>
              </a:rPr>
              <a:t> </a:t>
            </a:r>
            <a:r>
              <a:rPr lang="fr-FR" sz="1800" b="0" smtClean="0">
                <a:latin typeface="Calibri" pitchFamily="34" charset="0"/>
              </a:rPr>
              <a:t>succession de verbes d’action </a:t>
            </a:r>
          </a:p>
          <a:p>
            <a:pPr marL="95250" indent="-95250">
              <a:lnSpc>
                <a:spcPct val="80000"/>
              </a:lnSpc>
              <a:buFont typeface="Times New Roman" pitchFamily="18" charset="0"/>
              <a:buNone/>
            </a:pPr>
            <a:r>
              <a:rPr lang="fr-FR" sz="1800" b="0" smtClean="0">
                <a:latin typeface="Calibri" pitchFamily="34" charset="0"/>
              </a:rPr>
              <a:t>- Une simultanéité des actions à bannir (le gérondif est contré par une négation)</a:t>
            </a:r>
          </a:p>
          <a:p>
            <a:pPr marL="95250" indent="-95250">
              <a:lnSpc>
                <a:spcPct val="80000"/>
              </a:lnSpc>
              <a:buFont typeface="Times New Roman" pitchFamily="18" charset="0"/>
              <a:buNone/>
            </a:pPr>
            <a:r>
              <a:rPr lang="fr-FR" sz="1800" b="0" smtClean="0">
                <a:latin typeface="Calibri" pitchFamily="34" charset="0"/>
              </a:rPr>
              <a:t>- Un ordonnancement des actions et des injonctions </a:t>
            </a:r>
          </a:p>
          <a:p>
            <a:pPr marL="95250" indent="-95250">
              <a:lnSpc>
                <a:spcPct val="80000"/>
              </a:lnSpc>
              <a:buFont typeface="Times New Roman" pitchFamily="18" charset="0"/>
              <a:buNone/>
            </a:pPr>
            <a:r>
              <a:rPr lang="fr-FR" sz="1800" b="0" smtClean="0">
                <a:latin typeface="Calibri" pitchFamily="34" charset="0"/>
              </a:rPr>
              <a:t>- Une contribution au climat de sérénité et à la responsabilisation </a:t>
            </a:r>
          </a:p>
          <a:p>
            <a:pPr marL="95250" indent="-95250">
              <a:lnSpc>
                <a:spcPct val="80000"/>
              </a:lnSpc>
              <a:buFontTx/>
              <a:buChar char="-"/>
            </a:pPr>
            <a:r>
              <a:rPr lang="fr-FR" sz="1800" b="0" smtClean="0">
                <a:latin typeface="Calibri" pitchFamily="34" charset="0"/>
              </a:rPr>
              <a:t>Une conjugaison au présent de l’indicatif </a:t>
            </a:r>
          </a:p>
          <a:p>
            <a:pPr marL="95250" indent="-95250">
              <a:lnSpc>
                <a:spcPct val="80000"/>
              </a:lnSpc>
              <a:buFontTx/>
              <a:buChar char="-"/>
            </a:pPr>
            <a:r>
              <a:rPr lang="fr-FR" sz="1800" b="0" smtClean="0">
                <a:latin typeface="Calibri" pitchFamily="34" charset="0"/>
              </a:rPr>
              <a:t>= Une application « maintenant, ici, par tous »  </a:t>
            </a:r>
          </a:p>
          <a:p>
            <a:pPr marL="95250" indent="-95250">
              <a:lnSpc>
                <a:spcPct val="80000"/>
              </a:lnSpc>
              <a:spcBef>
                <a:spcPts val="1800"/>
              </a:spcBef>
            </a:pPr>
            <a:r>
              <a:rPr lang="fr-FR" sz="1800" smtClean="0">
                <a:latin typeface="Calibri" pitchFamily="34" charset="0"/>
              </a:rPr>
              <a:t> Un lexique ciblé</a:t>
            </a:r>
          </a:p>
          <a:p>
            <a:pPr marL="95250" indent="-95250">
              <a:lnSpc>
                <a:spcPct val="80000"/>
              </a:lnSpc>
              <a:buFont typeface="Times New Roman" pitchFamily="18" charset="0"/>
              <a:buNone/>
            </a:pPr>
            <a:r>
              <a:rPr lang="fr-FR" sz="1800" b="0" smtClean="0">
                <a:latin typeface="Calibri" pitchFamily="34" charset="0"/>
              </a:rPr>
              <a:t>- Un</a:t>
            </a:r>
            <a:r>
              <a:rPr lang="fr-FR" sz="1800" smtClean="0">
                <a:latin typeface="Calibri" pitchFamily="34" charset="0"/>
              </a:rPr>
              <a:t> </a:t>
            </a:r>
            <a:r>
              <a:rPr lang="fr-FR" sz="1800" b="0" smtClean="0">
                <a:latin typeface="Calibri" pitchFamily="34" charset="0"/>
              </a:rPr>
              <a:t>vocabulaire simple dont le sens est compris par tous.</a:t>
            </a:r>
          </a:p>
          <a:p>
            <a:pPr marL="95250" indent="-95250">
              <a:lnSpc>
                <a:spcPct val="80000"/>
              </a:lnSpc>
              <a:buFontTx/>
              <a:buNone/>
            </a:pPr>
            <a:r>
              <a:rPr lang="fr-FR" sz="1800" b="0" smtClean="0">
                <a:latin typeface="Calibri" pitchFamily="34" charset="0"/>
              </a:rPr>
              <a:t>- Les champs lexicaux de la marche et du regard = je regarde où je marche</a:t>
            </a:r>
          </a:p>
          <a:p>
            <a:pPr marL="95250" indent="-95250">
              <a:lnSpc>
                <a:spcPct val="80000"/>
              </a:lnSpc>
              <a:buFontTx/>
              <a:buNone/>
            </a:pPr>
            <a:r>
              <a:rPr lang="fr-FR" sz="1800" b="0" smtClean="0">
                <a:latin typeface="Calibri" pitchFamily="34" charset="0"/>
              </a:rPr>
              <a:t>= La mise en exergue de situations ordinaires accidentogènes.</a:t>
            </a:r>
          </a:p>
          <a:p>
            <a:pPr marL="95250" indent="-95250">
              <a:lnSpc>
                <a:spcPct val="80000"/>
              </a:lnSpc>
              <a:spcBef>
                <a:spcPts val="1800"/>
              </a:spcBef>
            </a:pPr>
            <a:r>
              <a:rPr lang="fr-FR" sz="1800" smtClean="0">
                <a:latin typeface="Calibri" pitchFamily="34" charset="0"/>
              </a:rPr>
              <a:t> Une écriture</a:t>
            </a:r>
            <a:r>
              <a:rPr lang="fr-FR" sz="1800" b="0" smtClean="0">
                <a:latin typeface="Calibri" pitchFamily="34" charset="0"/>
              </a:rPr>
              <a:t> </a:t>
            </a:r>
            <a:r>
              <a:rPr lang="fr-FR" sz="1800" smtClean="0">
                <a:latin typeface="Calibri" pitchFamily="34" charset="0"/>
              </a:rPr>
              <a:t>spécifique</a:t>
            </a:r>
          </a:p>
          <a:p>
            <a:pPr marL="95250" indent="-95250">
              <a:lnSpc>
                <a:spcPct val="80000"/>
              </a:lnSpc>
              <a:buFontTx/>
              <a:buNone/>
            </a:pPr>
            <a:r>
              <a:rPr lang="fr-FR" sz="1800" b="0" smtClean="0">
                <a:latin typeface="Calibri" pitchFamily="34" charset="0"/>
              </a:rPr>
              <a:t>- Une tonalité légère voire humoristique (jeu de mots, jeu sur les sons)</a:t>
            </a:r>
          </a:p>
          <a:p>
            <a:pPr marL="95250" indent="-95250">
              <a:lnSpc>
                <a:spcPct val="80000"/>
              </a:lnSpc>
              <a:buFontTx/>
              <a:buChar char="-"/>
            </a:pPr>
            <a:r>
              <a:rPr lang="fr-FR" sz="1800" b="0" smtClean="0">
                <a:latin typeface="Calibri" pitchFamily="34" charset="0"/>
              </a:rPr>
              <a:t>Une mise en relief de mots (majuscules, emplacement) dont le rappel de l’enjeu du message (derniers mots « J’agis en sécurité ») </a:t>
            </a:r>
          </a:p>
          <a:p>
            <a:pPr marL="95250" indent="-95250">
              <a:lnSpc>
                <a:spcPct val="80000"/>
              </a:lnSpc>
              <a:buFontTx/>
              <a:buNone/>
            </a:pPr>
            <a:r>
              <a:rPr lang="fr-FR" sz="1800" b="0" smtClean="0">
                <a:latin typeface="Calibri" pitchFamily="34" charset="0"/>
              </a:rPr>
              <a:t>= Une incitation à agir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</p:tagLst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Microsoft YaHei"/>
      </a:majorFont>
      <a:minorFont>
        <a:latin typeface="Franklin Gothic Book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Microsoft YaHei"/>
      </a:majorFont>
      <a:minorFont>
        <a:latin typeface="Franklin Gothic Book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Franklin Gothic Medium"/>
        <a:ea typeface="Microsoft YaHei"/>
        <a:cs typeface="Microsoft YaHei"/>
      </a:majorFont>
      <a:minorFont>
        <a:latin typeface="Franklin Gothic Book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Microsoft YaHei"/>
      </a:majorFont>
      <a:minorFont>
        <a:latin typeface="Franklin Gothic Book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Microsoft YaHei"/>
      </a:majorFont>
      <a:minorFont>
        <a:latin typeface="Franklin Gothic Book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Microsoft YaHei"/>
      </a:majorFont>
      <a:minorFont>
        <a:latin typeface="Franklin Gothic Book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Microsoft YaHei"/>
      </a:majorFont>
      <a:minorFont>
        <a:latin typeface="Franklin Gothic Book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Microsoft YaHei"/>
      </a:majorFont>
      <a:minorFont>
        <a:latin typeface="Franklin Gothic Book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1658</Words>
  <Application>Microsoft Office PowerPoint</Application>
  <PresentationFormat>Affichage à l'écran (4:3)</PresentationFormat>
  <Paragraphs>299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Modèle de conception</vt:lpstr>
      </vt:variant>
      <vt:variant>
        <vt:i4>8</vt:i4>
      </vt:variant>
      <vt:variant>
        <vt:lpstr>Titres des diapositives</vt:lpstr>
      </vt:variant>
      <vt:variant>
        <vt:i4>16</vt:i4>
      </vt:variant>
    </vt:vector>
  </HeadingPairs>
  <TitlesOfParts>
    <vt:vector size="36" baseType="lpstr">
      <vt:lpstr>Arial</vt:lpstr>
      <vt:lpstr>Microsoft YaHei</vt:lpstr>
      <vt:lpstr>Times New Roman</vt:lpstr>
      <vt:lpstr>Franklin Gothic Medium</vt:lpstr>
      <vt:lpstr>Franklin Gothic Book</vt:lpstr>
      <vt:lpstr>Arial Unicode MS</vt:lpstr>
      <vt:lpstr>Calibri</vt:lpstr>
      <vt:lpstr>Tunga</vt:lpstr>
      <vt:lpstr>Arial Narrow</vt:lpstr>
      <vt:lpstr>Cambria</vt:lpstr>
      <vt:lpstr>Wingdings</vt:lpstr>
      <vt:lpstr>Wingdings 2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Diapositive 1</vt:lpstr>
      <vt:lpstr>Diapositive 2</vt:lpstr>
      <vt:lpstr>Diapositive 3</vt:lpstr>
      <vt:lpstr>Diapositive 4</vt:lpstr>
      <vt:lpstr>Diapositive 5</vt:lpstr>
      <vt:lpstr> </vt:lpstr>
      <vt:lpstr>Diapositive 7</vt:lpstr>
      <vt:lpstr>FORME, CONTENU et ENJEUX DU MESSAGE</vt:lpstr>
      <vt:lpstr>FORME, CONTENU et ENJEUX DU MESSAGE</vt:lpstr>
      <vt:lpstr>FORME, CONTENU et ENJEUX DU MESSAGE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ATELIERS REDACTIONNELS SEMINAIRE</dc:subject>
  <dc:creator>BUISSON F</dc:creator>
  <cp:lastModifiedBy>CERPEG</cp:lastModifiedBy>
  <cp:revision>246</cp:revision>
  <cp:lastPrinted>1601-01-01T00:00:00Z</cp:lastPrinted>
  <dcterms:created xsi:type="dcterms:W3CDTF">2011-10-13T06:57:33Z</dcterms:created>
  <dcterms:modified xsi:type="dcterms:W3CDTF">2012-05-29T12:56:00Z</dcterms:modified>
</cp:coreProperties>
</file>