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309" r:id="rId3"/>
    <p:sldId id="311" r:id="rId4"/>
    <p:sldId id="313" r:id="rId5"/>
    <p:sldId id="295" r:id="rId6"/>
    <p:sldId id="299" r:id="rId7"/>
    <p:sldId id="300" r:id="rId8"/>
    <p:sldId id="301" r:id="rId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ele Sendre" initials="" lastIdx="7" clrIdx="0"/>
  <p:cmAuthor id="1" name=" Martine Deconinck" initials="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56" autoAdjust="0"/>
    <p:restoredTop sz="94660"/>
  </p:normalViewPr>
  <p:slideViewPr>
    <p:cSldViewPr>
      <p:cViewPr varScale="1">
        <p:scale>
          <a:sx n="36" d="100"/>
          <a:sy n="36" d="100"/>
        </p:scale>
        <p:origin x="-84" y="-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50D5CDA-D346-42ED-8373-6FFFB7B19B7A}" type="datetimeFigureOut">
              <a:rPr lang="fr-FR"/>
              <a:pPr>
                <a:defRPr/>
              </a:pPr>
              <a:t>29/05/2012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DCF9881-CC20-4618-9852-BD88B4B9CC5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376DDDB-B03D-4C53-84DE-1316437B05E9}" type="datetimeFigureOut">
              <a:rPr lang="fr-FR"/>
              <a:pPr>
                <a:defRPr/>
              </a:pPr>
              <a:t>29/05/2012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A8ADC27-26C6-4720-B9CA-C332992F982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229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A424B8-05E2-4504-80BD-733FD0564CEE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536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83322D-699E-46D6-980B-C37924C68C7B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741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42F35D-EEE3-42B9-ABAD-011872616030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9459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B08267-92F8-47BE-A1B6-146A2D9D3A8E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150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6AA511-2E64-4ABD-A60D-8D40AF77DFC4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355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967DFB-8296-42FF-91EC-D02787B6CBDA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smtClean="0"/>
              <a:t>Michèle</a:t>
            </a:r>
          </a:p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560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395C3F-FF10-4BC2-824C-00D1221B89A6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7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624189" y="1617709"/>
            <a:ext cx="6293750" cy="1204306"/>
          </a:xfrm>
        </p:spPr>
        <p:txBody>
          <a:bodyPr bIns="9144" anchor="b"/>
          <a:lstStyle>
            <a:lvl1pPr>
              <a:defRPr sz="3600" baseline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Cliquez pour modifier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Cliquez pour modifier le style des sous-titres du masque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 rot="19048361">
            <a:off x="509588" y="5835650"/>
            <a:ext cx="1616075" cy="2206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57D79E5-67EA-42CA-BE7C-181947ABA51A}" type="datetime1">
              <a:rPr lang="fr-FR"/>
              <a:pPr>
                <a:defRPr/>
              </a:pPr>
              <a:t>29/05/2012</a:t>
            </a:fld>
            <a:endParaRPr lang="fr-F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600" b="1" cap="none">
                <a:solidFill>
                  <a:schemeClr val="accent6">
                    <a:lumMod val="50000"/>
                  </a:schemeClr>
                </a:solidFill>
                <a:latin typeface="+mn-lt"/>
                <a:cs typeface="Calibri" pitchFamily="34" charset="0"/>
              </a:defRPr>
            </a:lvl1pPr>
          </a:lstStyle>
          <a:p>
            <a:pPr>
              <a:defRPr/>
            </a:pPr>
            <a:r>
              <a:rPr lang="fr-FR"/>
              <a:t>PNP - Poitiers - 13 &amp; 14 octobre 2011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bg1">
                <a:lumMod val="65000"/>
              </a:schemeClr>
            </a:solidFill>
          </a:ln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7364D9C4-03EC-4D8E-B987-BD9107510CE3}" type="slidenum">
              <a:rPr lang="fr-FR"/>
              <a:pPr>
                <a:defRPr/>
              </a:pPr>
              <a:t>‹N°›</a:t>
            </a:fld>
            <a:r>
              <a:rPr lang="fr-FR" dirty="0"/>
              <a:t>1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Cliquez pour 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51498-F498-4C45-8895-5923A0910845}" type="datetime1">
              <a:rPr lang="fr-FR"/>
              <a:pPr>
                <a:defRPr/>
              </a:pPr>
              <a:t>29/05/2012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PNP - Poitiers - 13 &amp; 14 octobre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1050" y="6432550"/>
            <a:ext cx="438150" cy="349250"/>
          </a:xfrm>
          <a:ln>
            <a:solidFill>
              <a:schemeClr val="bg1">
                <a:lumMod val="65000"/>
              </a:schemeClr>
            </a:solidFill>
          </a:ln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295D3FFB-C4D1-4F15-AB40-34BBDB68E5B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3200" kern="1200" cap="none" baseline="0" dirty="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838188-E87A-4544-9401-45219D43B41A}" type="datetime1">
              <a:rPr lang="fr-FR"/>
              <a:pPr>
                <a:defRPr/>
              </a:pPr>
              <a:t>29/05/2012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PNP - Poitiers - 13 &amp; 14 octobre 2011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1050" y="6400800"/>
            <a:ext cx="438150" cy="381000"/>
          </a:xfrm>
          <a:ln>
            <a:solidFill>
              <a:schemeClr val="bg1">
                <a:lumMod val="65000"/>
              </a:schemeClr>
            </a:solidFill>
          </a:ln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E05DFF2D-B7AF-4C2D-BE47-83167F477F3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3200" kern="1200" cap="none" baseline="0" dirty="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3FACD3D-0AD5-4BC0-9B46-9BBD40016AFD}" type="datetime1">
              <a:rPr lang="fr-FR"/>
              <a:pPr>
                <a:defRPr/>
              </a:pPr>
              <a:t>29/05/2012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PNP - Poitiers - 13 &amp; 14 octobre 2011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1050" y="6400800"/>
            <a:ext cx="438150" cy="381000"/>
          </a:xfrm>
          <a:ln>
            <a:solidFill>
              <a:schemeClr val="bg1">
                <a:lumMod val="65000"/>
              </a:schemeClr>
            </a:solidFill>
          </a:ln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0D252FDC-9F81-4713-A77F-1DB69C3F71D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520940" cy="54864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3200" kern="1200" cap="none" baseline="0" dirty="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325CDEB-9D87-4851-98C8-2E00ECB361E5}" type="datetime1">
              <a:rPr lang="fr-FR"/>
              <a:pPr>
                <a:defRPr/>
              </a:pPr>
              <a:t>29/05/2012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PNP - Poitiers - 13 &amp; 14 octobre 2011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77250" y="6432550"/>
            <a:ext cx="438150" cy="349250"/>
          </a:xfrm>
          <a:ln>
            <a:solidFill>
              <a:schemeClr val="bg1">
                <a:lumMod val="65000"/>
              </a:schemeClr>
            </a:solidFill>
          </a:ln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4B4085CE-3C3F-4FAD-836A-365AAA2CBD6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D24A3B7-01F9-4643-BF93-4E8BA4CC66C7}" type="datetime1">
              <a:rPr lang="fr-FR"/>
              <a:pPr>
                <a:defRPr/>
              </a:pPr>
              <a:t>29/05/2012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PNP - Poitiers - 13 &amp; 14 octobre 2011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77250" y="6400800"/>
            <a:ext cx="361950" cy="381000"/>
          </a:xfrm>
          <a:ln>
            <a:solidFill>
              <a:schemeClr val="bg1">
                <a:lumMod val="65000"/>
              </a:schemeClr>
            </a:solidFill>
          </a:ln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521EB3E2-87D1-4632-BA51-54D3C6504E3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chemeClr val="accent6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 rot="19183311">
            <a:off x="609600" y="5891213"/>
            <a:ext cx="1379538" cy="21431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6577E2A-6422-43B9-9A59-116C17D3E9C2}" type="datetime1">
              <a:rPr lang="fr-FR"/>
              <a:pPr>
                <a:defRPr/>
              </a:pPr>
              <a:t>29/05/2012</a:t>
            </a:fld>
            <a:endParaRPr lang="fr-FR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fr-FR"/>
              <a:t>PNP - Poitiers - 13 &amp; 14 octobre 2011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1050" y="6202363"/>
            <a:ext cx="503238" cy="503237"/>
          </a:xfrm>
          <a:ln>
            <a:solidFill>
              <a:schemeClr val="bg1">
                <a:lumMod val="65000"/>
              </a:schemeClr>
            </a:solidFill>
          </a:ln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84631A63-81F7-47ED-BC15-9B1DEACE3CE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6330950"/>
            <a:ext cx="3575050" cy="5270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6324600"/>
            <a:ext cx="9145588" cy="533400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822325" y="365125"/>
            <a:ext cx="75215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20517214">
            <a:off x="1004888" y="6480175"/>
            <a:ext cx="1044575" cy="222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87E9A13C-7836-48FF-BE57-E80003C7FE3D}" type="datetime1">
              <a:rPr lang="fr-FR"/>
              <a:pPr>
                <a:defRPr/>
              </a:pPr>
              <a:t>29/05/2012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05200" y="6400800"/>
            <a:ext cx="47244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cap="all" spc="200" baseline="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/>
              <a:t>PNP - Poitiers - 13 &amp; 14 octobre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02363"/>
            <a:ext cx="457200" cy="503237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5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79C3760B-E6A5-4CBF-B6AA-E84C55BDC92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Font typeface="Arial" charset="0"/>
        <a:defRPr sz="1600" b="1" kern="1200">
          <a:solidFill>
            <a:srgbClr val="28374A"/>
          </a:solidFill>
          <a:latin typeface="+mn-lt"/>
          <a:ea typeface="+mn-ea"/>
          <a:cs typeface="+mn-cs"/>
        </a:defRPr>
      </a:lvl1pPr>
      <a:lvl2pPr marL="173038" indent="-173038" algn="l" rtl="0" eaLnBrk="0" fontAlgn="base" hangingPunct="0">
        <a:spcBef>
          <a:spcPts val="3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2400" kern="1200">
          <a:solidFill>
            <a:srgbClr val="28374A"/>
          </a:solidFill>
          <a:latin typeface="+mn-lt"/>
          <a:ea typeface="+mn-ea"/>
          <a:cs typeface="+mn-cs"/>
        </a:defRPr>
      </a:lvl2pPr>
      <a:lvl3pPr marL="401638" indent="-163513" algn="l" rtl="0" eaLnBrk="0" fontAlgn="base" hangingPunct="0">
        <a:spcBef>
          <a:spcPts val="3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2000" kern="1200">
          <a:solidFill>
            <a:srgbClr val="28374A"/>
          </a:solidFill>
          <a:latin typeface="+mn-lt"/>
          <a:ea typeface="+mn-ea"/>
          <a:cs typeface="+mn-cs"/>
        </a:defRPr>
      </a:lvl3pPr>
      <a:lvl4pPr marL="630238" indent="-163513" algn="l" rtl="0" eaLnBrk="0" fontAlgn="base" hangingPunct="0">
        <a:spcBef>
          <a:spcPts val="3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kern="1200">
          <a:solidFill>
            <a:srgbClr val="28374A"/>
          </a:solidFill>
          <a:latin typeface="+mn-lt"/>
          <a:ea typeface="+mn-ea"/>
          <a:cs typeface="+mn-cs"/>
        </a:defRPr>
      </a:lvl4pPr>
      <a:lvl5pPr marL="858838" indent="-173038" algn="l" rtl="0" eaLnBrk="0" fontAlgn="base" hangingPunct="0">
        <a:spcBef>
          <a:spcPts val="3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600" kern="1200">
          <a:solidFill>
            <a:srgbClr val="28374A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19107098">
            <a:off x="801688" y="1817688"/>
            <a:ext cx="6294437" cy="12033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Baccalauréat professionnel</a:t>
            </a:r>
            <a:br>
              <a:rPr lang="fr-FR" dirty="0" smtClean="0"/>
            </a:br>
            <a:r>
              <a:rPr lang="fr-FR" sz="4000" dirty="0" smtClean="0"/>
              <a:t>Gestion -- Administration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19127090">
            <a:off x="1646238" y="3154363"/>
            <a:ext cx="5708650" cy="398462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600" b="1"/>
              <a:t>Programme national de pilotage</a:t>
            </a:r>
          </a:p>
        </p:txBody>
      </p:sp>
      <p:pic>
        <p:nvPicPr>
          <p:cNvPr id="11267" name="Picture 2" descr="E:\Mes docs\DD_Paris\AL\2010_2011\BTS_SIO\MENJVA_LOGO_Q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333375"/>
            <a:ext cx="214312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ous-titre 2"/>
          <p:cNvSpPr txBox="1">
            <a:spLocks/>
          </p:cNvSpPr>
          <p:nvPr/>
        </p:nvSpPr>
        <p:spPr>
          <a:xfrm>
            <a:off x="4140200" y="6265863"/>
            <a:ext cx="4368800" cy="330200"/>
          </a:xfrm>
          <a:prstGeom prst="rect">
            <a:avLst/>
          </a:prstGeom>
        </p:spPr>
        <p:txBody>
          <a:bodyPr tIns="9144">
            <a:norm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 defTabSz="914400" rtl="0" eaLnBrk="1" latinLnBrk="0" hangingPunct="1">
              <a:spcBef>
                <a:spcPts val="300"/>
              </a:spcBef>
              <a:buClr>
                <a:srgbClr val="C00000"/>
              </a:buClr>
              <a:buFont typeface="Wingdings" pitchFamily="2" charset="2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300"/>
              </a:spcBef>
              <a:buClr>
                <a:srgbClr val="C00000"/>
              </a:buClr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300"/>
              </a:spcBef>
              <a:buClr>
                <a:srgbClr val="C00000"/>
              </a:buClr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300"/>
              </a:spcBef>
              <a:buClr>
                <a:srgbClr val="C00000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fr-FR" sz="1600" cap="none" spc="300">
                <a:latin typeface="Calibri" pitchFamily="34" charset="0"/>
                <a:cs typeface="Calibri" pitchFamily="34" charset="0"/>
              </a:rPr>
              <a:t>Poitiers – 13 &amp; 14 octobre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20713"/>
            <a:ext cx="9144000" cy="489585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defRPr/>
            </a:pPr>
            <a:endParaRPr lang="fr-FR" sz="150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  <a:p>
            <a:pPr algn="ctr" eaLnBrk="1" hangingPunct="1">
              <a:lnSpc>
                <a:spcPct val="80000"/>
              </a:lnSpc>
              <a:defRPr/>
            </a:pPr>
            <a:endParaRPr lang="fr-FR" sz="150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  <a:p>
            <a:pPr algn="ctr" eaLnBrk="1" hangingPunct="1">
              <a:lnSpc>
                <a:spcPct val="80000"/>
              </a:lnSpc>
              <a:defRPr/>
            </a:pPr>
            <a:endParaRPr lang="fr-FR" sz="150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  <a:p>
            <a:pPr algn="ctr" eaLnBrk="1" hangingPunct="1">
              <a:lnSpc>
                <a:spcPct val="80000"/>
              </a:lnSpc>
              <a:defRPr/>
            </a:pPr>
            <a:r>
              <a:rPr lang="fr-FR" sz="420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Le courrier 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fr-FR" sz="420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de sollicitation 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fr-FR" sz="420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auprès d’une administration</a:t>
            </a:r>
            <a:endParaRPr lang="fr-FR" sz="420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fr-FR" sz="900" b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  <a:p>
            <a:pPr algn="ctr" eaLnBrk="1" hangingPunct="1">
              <a:lnSpc>
                <a:spcPct val="80000"/>
              </a:lnSpc>
              <a:defRPr/>
            </a:pPr>
            <a:endParaRPr lang="fr-FR" sz="1900" b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  <a:p>
            <a:pPr algn="ctr" eaLnBrk="1" hangingPunct="1">
              <a:lnSpc>
                <a:spcPct val="80000"/>
              </a:lnSpc>
              <a:defRPr/>
            </a:pPr>
            <a:r>
              <a:rPr lang="fr-FR" sz="1900" b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M. Deconinck (IEN  EG) et M. Sendre (IEN L)</a:t>
            </a:r>
            <a:endParaRPr lang="fr-FR" sz="1900" b="0" smtClean="0">
              <a:solidFill>
                <a:schemeClr val="tx1"/>
              </a:solidFill>
              <a:latin typeface="Arial Black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fr-FR" sz="150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PNP - Poitiers - 13 &amp; 14 octobre 2011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F10C9CEC-CF87-41AC-8498-967A027E8C3D}" type="slidenum">
              <a:rPr lang="fr-FR"/>
              <a:pPr>
                <a:defRPr/>
              </a:pPr>
              <a:t>2</a:t>
            </a:fld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re 1"/>
          <p:cNvSpPr>
            <a:spLocks noGrp="1"/>
          </p:cNvSpPr>
          <p:nvPr>
            <p:ph type="title"/>
          </p:nvPr>
        </p:nvSpPr>
        <p:spPr>
          <a:xfrm>
            <a:off x="822325" y="365125"/>
            <a:ext cx="7521575" cy="976313"/>
          </a:xfrm>
        </p:spPr>
        <p:txBody>
          <a:bodyPr/>
          <a:lstStyle/>
          <a:p>
            <a:pPr eaLnBrk="1" hangingPunct="1"/>
            <a:r>
              <a:rPr lang="fr-FR" smtClean="0"/>
              <a:t>Des compétences rédactionnelles indispensables au professionnel</a:t>
            </a:r>
          </a:p>
        </p:txBody>
      </p:sp>
      <p:sp>
        <p:nvSpPr>
          <p:cNvPr id="14338" name="Espace réservé du contenu 2"/>
          <p:cNvSpPr>
            <a:spLocks noGrp="1"/>
          </p:cNvSpPr>
          <p:nvPr>
            <p:ph idx="1"/>
          </p:nvPr>
        </p:nvSpPr>
        <p:spPr>
          <a:xfrm>
            <a:off x="822325" y="1989138"/>
            <a:ext cx="7521575" cy="3671887"/>
          </a:xfrm>
        </p:spPr>
        <p:txBody>
          <a:bodyPr/>
          <a:lstStyle/>
          <a:p>
            <a:pPr marL="87313" indent="-87313" eaLnBrk="1" hangingPunct="1"/>
            <a:r>
              <a:rPr lang="fr-FR" sz="2000" smtClean="0"/>
              <a:t>Note d’opportunité </a:t>
            </a:r>
          </a:p>
          <a:p>
            <a:pPr marL="87313" indent="-87313" eaLnBrk="1" hangingPunct="1"/>
            <a:r>
              <a:rPr lang="fr-FR" sz="3200" i="1" smtClean="0"/>
              <a:t>«La compétence à communiquer intègre une maîtrise langagière spécifique du métier et une utilisation du lexique de l’organisation dans tout type de contexte et de situation professionnels»</a:t>
            </a:r>
          </a:p>
          <a:p>
            <a:pPr marL="87313" indent="-87313" eaLnBrk="1" hangingPunct="1"/>
            <a:endParaRPr lang="fr-FR" sz="1700" b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PNP - Poitiers - 13 &amp; 14 octobre 2011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334FA064-10A1-4324-B9F0-057937D90553}" type="slidenum">
              <a:rPr lang="fr-FR"/>
              <a:pPr>
                <a:defRPr/>
              </a:pPr>
              <a:t>3</a:t>
            </a:fld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re 1"/>
          <p:cNvSpPr>
            <a:spLocks noGrp="1"/>
          </p:cNvSpPr>
          <p:nvPr>
            <p:ph type="title"/>
          </p:nvPr>
        </p:nvSpPr>
        <p:spPr>
          <a:xfrm>
            <a:off x="822325" y="365125"/>
            <a:ext cx="7521575" cy="1047750"/>
          </a:xfrm>
        </p:spPr>
        <p:txBody>
          <a:bodyPr/>
          <a:lstStyle/>
          <a:p>
            <a:pPr eaLnBrk="1" hangingPunct="1"/>
            <a:r>
              <a:rPr lang="fr-FR" smtClean="0"/>
              <a:t>Des compétences rédactionnelles indispensables au professionnel (suite)</a:t>
            </a:r>
          </a:p>
        </p:txBody>
      </p:sp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>
          <a:xfrm>
            <a:off x="827088" y="1484313"/>
            <a:ext cx="7521575" cy="4483100"/>
          </a:xfrm>
        </p:spPr>
        <p:txBody>
          <a:bodyPr/>
          <a:lstStyle/>
          <a:p>
            <a:pPr marL="174625" indent="-174625" eaLnBrk="1" hangingPunct="1"/>
            <a:endParaRPr lang="fr-FR" sz="2000" smtClean="0"/>
          </a:p>
          <a:p>
            <a:pPr marL="174625" indent="-174625" eaLnBrk="1" hangingPunct="1"/>
            <a:r>
              <a:rPr lang="fr-FR" sz="2000" smtClean="0"/>
              <a:t>Le Référentiel d’Activités Professionnelles  (RAP)</a:t>
            </a:r>
          </a:p>
          <a:p>
            <a:pPr marL="174625" indent="-174625" eaLnBrk="1" hangingPunct="1"/>
            <a:r>
              <a:rPr lang="fr-FR" sz="2400" b="0" i="1" smtClean="0"/>
              <a:t> </a:t>
            </a:r>
            <a:r>
              <a:rPr lang="fr-FR" sz="2800" b="0" i="1" smtClean="0"/>
              <a:t>«</a:t>
            </a:r>
            <a:r>
              <a:rPr lang="fr-FR" sz="2800" i="1" smtClean="0"/>
              <a:t>Dans son rôle d’interface et de producteur de documents et de supports de communication, le titulaire du baccalauréat professionnel Gestion-Administration doit maîtriser la qualité de son expression écrite et orale. Vecteur de l’image de l’organisation, sa maîtrise de l’orthographe et de la syntaxe est impérative»</a:t>
            </a:r>
          </a:p>
          <a:p>
            <a:pPr marL="174625" indent="-174625" eaLnBrk="1" hangingPunct="1"/>
            <a:endParaRPr lang="fr-FR" sz="240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PNP - Poitiers - 13 &amp; 14 octobre 2011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D01BCC50-72BB-4913-A5EA-A1502616EC8A}" type="slidenum">
              <a:rPr lang="fr-FR"/>
              <a:pPr>
                <a:defRPr/>
              </a:pPr>
              <a:t>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re 1"/>
          <p:cNvSpPr>
            <a:spLocks noGrp="1"/>
          </p:cNvSpPr>
          <p:nvPr>
            <p:ph type="title"/>
          </p:nvPr>
        </p:nvSpPr>
        <p:spPr>
          <a:xfrm>
            <a:off x="323850" y="365125"/>
            <a:ext cx="8020050" cy="687388"/>
          </a:xfrm>
        </p:spPr>
        <p:txBody>
          <a:bodyPr/>
          <a:lstStyle/>
          <a:p>
            <a:pPr eaLnBrk="1" hangingPunct="1"/>
            <a:r>
              <a:rPr lang="fr-FR" sz="2400" b="1" smtClean="0"/>
              <a:t>Pôle 1 – Gestion administrative des relations externes</a:t>
            </a:r>
            <a:br>
              <a:rPr lang="fr-FR" sz="2400" b="1" smtClean="0"/>
            </a:br>
            <a:r>
              <a:rPr lang="fr-FR" sz="2400" smtClean="0"/>
              <a:t>Aptitude générale : </a:t>
            </a:r>
            <a:r>
              <a:rPr lang="fr-FR" sz="2400" i="1" smtClean="0"/>
              <a:t>Maintenir la relation avec des tiers</a:t>
            </a:r>
            <a:endParaRPr lang="fr-FR" sz="2400" smtClean="0"/>
          </a:p>
        </p:txBody>
      </p:sp>
      <p:sp>
        <p:nvSpPr>
          <p:cNvPr id="18434" name="Espace réservé du contenu 2"/>
          <p:cNvSpPr>
            <a:spLocks noGrp="1"/>
          </p:cNvSpPr>
          <p:nvPr>
            <p:ph idx="1"/>
          </p:nvPr>
        </p:nvSpPr>
        <p:spPr>
          <a:xfrm>
            <a:off x="395288" y="1412875"/>
            <a:ext cx="7948612" cy="4319588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tabLst>
                <a:tab pos="2166938" algn="r"/>
              </a:tabLst>
            </a:pPr>
            <a:r>
              <a:rPr lang="fr-FR" sz="1700" smtClean="0">
                <a:solidFill>
                  <a:schemeClr val="tx1"/>
                </a:solidFill>
                <a:latin typeface="Arial" charset="0"/>
                <a:ea typeface="Times New Roman" pitchFamily="18" charset="0"/>
                <a:cs typeface="Calibri" pitchFamily="34" charset="0"/>
              </a:rPr>
              <a:t>Classe 1.3. Gestion administrative des relations avec les autres partenaires</a:t>
            </a:r>
            <a:r>
              <a:rPr lang="fr-FR" sz="1700" smtClean="0">
                <a:solidFill>
                  <a:srgbClr val="4F81BD"/>
                </a:solidFill>
                <a:latin typeface="Arial" charset="0"/>
                <a:ea typeface="Times New Roman" pitchFamily="18" charset="0"/>
                <a:cs typeface="Calibri" pitchFamily="34" charset="0"/>
              </a:rPr>
              <a:t>  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tabLst>
                <a:tab pos="2166938" algn="r"/>
              </a:tabLst>
            </a:pPr>
            <a:endParaRPr lang="fr-FR" sz="2200" smtClean="0">
              <a:solidFill>
                <a:srgbClr val="3B81BD"/>
              </a:solidFill>
              <a:latin typeface="Arial" charset="0"/>
              <a:ea typeface="Times New Roman" pitchFamily="18" charset="0"/>
              <a:cs typeface="Arial Narrow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tabLst>
                <a:tab pos="2166938" algn="r"/>
              </a:tabLst>
            </a:pPr>
            <a:r>
              <a:rPr lang="fr-FR" sz="2200" smtClean="0">
                <a:solidFill>
                  <a:srgbClr val="3B81BD"/>
                </a:solidFill>
                <a:latin typeface="Arial" charset="0"/>
                <a:ea typeface="Times New Roman" pitchFamily="18" charset="0"/>
                <a:cs typeface="Arial Narrow" pitchFamily="34" charset="0"/>
              </a:rPr>
              <a:t>1.3.3. Traitement des formalités administratives</a:t>
            </a:r>
            <a:endParaRPr lang="fr-FR" sz="2000" b="0" smtClean="0">
              <a:solidFill>
                <a:schemeClr val="tx1"/>
              </a:solidFill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tabLst>
                <a:tab pos="2166938" algn="r"/>
              </a:tabLst>
            </a:pPr>
            <a:endParaRPr lang="fr-FR" i="1" smtClean="0"/>
          </a:p>
          <a:p>
            <a:pPr marL="0" indent="0" eaLnBrk="1" hangingPunct="1">
              <a:lnSpc>
                <a:spcPct val="80000"/>
              </a:lnSpc>
              <a:tabLst>
                <a:tab pos="2166938" algn="r"/>
              </a:tabLst>
            </a:pPr>
            <a:r>
              <a:rPr lang="fr-FR" sz="2000" i="1" smtClean="0"/>
              <a:t>Savoirs associés </a:t>
            </a:r>
          </a:p>
          <a:p>
            <a:pPr marL="0" indent="0" eaLnBrk="1" hangingPunct="1">
              <a:lnSpc>
                <a:spcPct val="80000"/>
              </a:lnSpc>
              <a:tabLst>
                <a:tab pos="2166938" algn="r"/>
              </a:tabLst>
            </a:pPr>
            <a:r>
              <a:rPr lang="fr-FR" sz="180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Savoirs rédactionnels</a:t>
            </a:r>
          </a:p>
          <a:p>
            <a:pPr marL="0" indent="0" eaLnBrk="1" hangingPunct="1">
              <a:lnSpc>
                <a:spcPct val="80000"/>
              </a:lnSpc>
              <a:tabLst>
                <a:tab pos="2166938" algn="r"/>
              </a:tabLst>
            </a:pPr>
            <a:r>
              <a:rPr lang="fr-FR" sz="180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- </a:t>
            </a:r>
            <a:r>
              <a:rPr lang="fr-FR" sz="1800" u="sng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Lecture et écriture d’un genre</a:t>
            </a:r>
            <a:endParaRPr lang="fr-FR" sz="2000" u="sng" smtClean="0">
              <a:solidFill>
                <a:srgbClr val="FF0000"/>
              </a:solidFill>
              <a:latin typeface="Arial Narrow" pitchFamily="34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tabLst>
                <a:tab pos="2166938" algn="r"/>
              </a:tabLst>
            </a:pPr>
            <a:r>
              <a:rPr lang="fr-FR" sz="180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Le courrier de sollicitation auprès d’une administration</a:t>
            </a:r>
            <a:endParaRPr lang="fr-FR" sz="2000" smtClean="0">
              <a:solidFill>
                <a:srgbClr val="FF0000"/>
              </a:solidFill>
              <a:latin typeface="Arial Narrow" pitchFamily="34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tabLst>
                <a:tab pos="2166938" algn="r"/>
              </a:tabLst>
            </a:pPr>
            <a:r>
              <a:rPr lang="fr-FR" sz="180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- </a:t>
            </a:r>
            <a:r>
              <a:rPr lang="fr-FR" sz="1800" u="sng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Procédés d’écriture</a:t>
            </a:r>
            <a:endParaRPr lang="fr-FR" sz="2000" u="sng" smtClean="0">
              <a:solidFill>
                <a:srgbClr val="FF0000"/>
              </a:solidFill>
              <a:latin typeface="Arial Narrow" pitchFamily="34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tabLst>
                <a:tab pos="2166938" algn="r"/>
              </a:tabLst>
            </a:pPr>
            <a:r>
              <a:rPr lang="fr-FR" sz="180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• Le positionnement et la situation de l’émetteur</a:t>
            </a:r>
            <a:endParaRPr lang="fr-FR" sz="2000" smtClean="0">
              <a:solidFill>
                <a:srgbClr val="FF0000"/>
              </a:solidFill>
              <a:latin typeface="Arial Narrow" pitchFamily="34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tabLst>
                <a:tab pos="2166938" algn="r"/>
              </a:tabLst>
            </a:pPr>
            <a:r>
              <a:rPr lang="fr-FR" sz="180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• La description et la justification de la requête</a:t>
            </a:r>
            <a:endParaRPr lang="fr-FR" sz="2000" smtClean="0">
              <a:solidFill>
                <a:srgbClr val="FF0000"/>
              </a:solidFill>
              <a:latin typeface="Arial Narrow" pitchFamily="34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tabLst>
                <a:tab pos="2166938" algn="r"/>
              </a:tabLst>
            </a:pPr>
            <a:r>
              <a:rPr lang="fr-FR" sz="180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• Les codes et règles du courrier aux administrations</a:t>
            </a:r>
            <a:endParaRPr lang="fr-FR" sz="2000" smtClean="0">
              <a:solidFill>
                <a:srgbClr val="FF0000"/>
              </a:solidFill>
              <a:latin typeface="Arial Narrow" pitchFamily="34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tabLst>
                <a:tab pos="2166938" algn="r"/>
              </a:tabLst>
            </a:pPr>
            <a:r>
              <a:rPr lang="fr-FR" sz="180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• Le lexique du souhait, de la demande, de l’autorisation</a:t>
            </a:r>
            <a:endParaRPr lang="fr-FR" sz="2000" smtClean="0">
              <a:solidFill>
                <a:srgbClr val="FF0000"/>
              </a:solidFill>
              <a:latin typeface="Arial Narrow" pitchFamily="34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tabLst>
                <a:tab pos="2166938" algn="r"/>
              </a:tabLst>
            </a:pPr>
            <a:r>
              <a:rPr lang="fr-FR" sz="180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• Les modes et temps des verbes : conditionnel</a:t>
            </a:r>
            <a:endParaRPr lang="fr-FR" sz="2000" smtClean="0">
              <a:solidFill>
                <a:srgbClr val="FF0000"/>
              </a:solidFill>
              <a:latin typeface="Arial Narrow" pitchFamily="34" charset="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tabLst>
                <a:tab pos="2166938" algn="r"/>
              </a:tabLst>
            </a:pPr>
            <a:endParaRPr lang="fr-FR" sz="400" smtClean="0"/>
          </a:p>
          <a:p>
            <a:pPr marL="0" indent="0" eaLnBrk="1" hangingPunct="1">
              <a:lnSpc>
                <a:spcPct val="80000"/>
              </a:lnSpc>
              <a:tabLst>
                <a:tab pos="2166938" algn="r"/>
              </a:tabLst>
            </a:pPr>
            <a:endParaRPr lang="fr-FR" sz="400" smtClean="0"/>
          </a:p>
          <a:p>
            <a:pPr marL="0" indent="0" eaLnBrk="1" hangingPunct="1">
              <a:lnSpc>
                <a:spcPct val="80000"/>
              </a:lnSpc>
              <a:tabLst>
                <a:tab pos="2166938" algn="r"/>
              </a:tabLst>
            </a:pPr>
            <a:r>
              <a:rPr lang="fr-FR" sz="400" smtClean="0"/>
              <a:t>	</a:t>
            </a:r>
          </a:p>
          <a:p>
            <a:pPr marL="0" indent="0" eaLnBrk="1" hangingPunct="1">
              <a:lnSpc>
                <a:spcPct val="80000"/>
              </a:lnSpc>
              <a:tabLst>
                <a:tab pos="2166938" algn="r"/>
              </a:tabLst>
            </a:pPr>
            <a:endParaRPr lang="fr-FR" sz="40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PNP - Poitiers - 13 &amp; 14 octobre 2011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4509A6CA-448A-44AA-8648-70D565F82AD9}" type="slidenum">
              <a:rPr lang="fr-FR"/>
              <a:pPr>
                <a:defRPr/>
              </a:pPr>
              <a:t>5</a:t>
            </a:fld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Un exemple de courrier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2325" y="908050"/>
            <a:ext cx="7521575" cy="532923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66700" indent="12700" eaLnBrk="1" hangingPunct="1">
              <a:lnSpc>
                <a:spcPct val="80000"/>
              </a:lnSpc>
              <a:tabLst>
                <a:tab pos="3492500" algn="l"/>
              </a:tabLst>
              <a:defRPr/>
            </a:pPr>
            <a:endParaRPr lang="fr-FR" sz="1000" smtClean="0">
              <a:solidFill>
                <a:srgbClr val="000000"/>
              </a:solidFill>
            </a:endParaRPr>
          </a:p>
          <a:p>
            <a:pPr marL="266700" indent="12700" eaLnBrk="1" hangingPunct="1">
              <a:lnSpc>
                <a:spcPct val="80000"/>
              </a:lnSpc>
              <a:tabLst>
                <a:tab pos="3492500" algn="l"/>
              </a:tabLst>
              <a:defRPr/>
            </a:pPr>
            <a:endParaRPr lang="fr-FR" sz="1000" smtClean="0">
              <a:solidFill>
                <a:srgbClr val="000000"/>
              </a:solidFill>
            </a:endParaRPr>
          </a:p>
          <a:p>
            <a:pPr marL="266700" indent="12700" eaLnBrk="1" hangingPunct="1">
              <a:lnSpc>
                <a:spcPct val="80000"/>
              </a:lnSpc>
              <a:tabLst>
                <a:tab pos="3492500" algn="l"/>
              </a:tabLst>
              <a:defRPr/>
            </a:pPr>
            <a:r>
              <a:rPr lang="fr-FR" sz="1000" smtClean="0">
                <a:solidFill>
                  <a:srgbClr val="000000"/>
                </a:solidFill>
              </a:rPr>
              <a:t>SARL   ESCOUZEL</a:t>
            </a:r>
          </a:p>
          <a:p>
            <a:pPr marL="266700" indent="12700" eaLnBrk="1" hangingPunct="1">
              <a:lnSpc>
                <a:spcPct val="80000"/>
              </a:lnSpc>
              <a:tabLst>
                <a:tab pos="3492500" algn="l"/>
              </a:tabLst>
              <a:defRPr/>
            </a:pPr>
            <a:r>
              <a:rPr lang="fr-FR" sz="1000" smtClean="0">
                <a:solidFill>
                  <a:srgbClr val="000000"/>
                </a:solidFill>
              </a:rPr>
              <a:t>Produits régionaux et biologiques</a:t>
            </a:r>
          </a:p>
          <a:p>
            <a:pPr marL="266700" indent="12700" eaLnBrk="1" hangingPunct="1">
              <a:lnSpc>
                <a:spcPct val="80000"/>
              </a:lnSpc>
              <a:tabLst>
                <a:tab pos="3492500" algn="l"/>
              </a:tabLst>
              <a:defRPr/>
            </a:pPr>
            <a:r>
              <a:rPr lang="fr-FR" sz="1000" smtClean="0">
                <a:solidFill>
                  <a:srgbClr val="000000"/>
                </a:solidFill>
              </a:rPr>
              <a:t>Place Royale                                                                                Labastide, le 1</a:t>
            </a:r>
            <a:r>
              <a:rPr lang="fr-FR" sz="1000" baseline="30000" smtClean="0">
                <a:solidFill>
                  <a:srgbClr val="000000"/>
                </a:solidFill>
              </a:rPr>
              <a:t>er</a:t>
            </a:r>
            <a:r>
              <a:rPr lang="fr-FR" sz="1000" smtClean="0">
                <a:solidFill>
                  <a:srgbClr val="000000"/>
                </a:solidFill>
              </a:rPr>
              <a:t> octobre 2011</a:t>
            </a:r>
          </a:p>
          <a:p>
            <a:pPr marL="266700" indent="12700" eaLnBrk="1" hangingPunct="1">
              <a:lnSpc>
                <a:spcPct val="80000"/>
              </a:lnSpc>
              <a:tabLst>
                <a:tab pos="3492500" algn="l"/>
              </a:tabLst>
              <a:defRPr/>
            </a:pPr>
            <a:r>
              <a:rPr lang="fr-FR" sz="1000" smtClean="0">
                <a:solidFill>
                  <a:srgbClr val="000000"/>
                </a:solidFill>
              </a:rPr>
              <a:t>40240 Labastide d’Armagnac                                                                                                           </a:t>
            </a:r>
          </a:p>
          <a:p>
            <a:pPr marL="266700" indent="12700" eaLnBrk="1" hangingPunct="1">
              <a:spcBef>
                <a:spcPct val="0"/>
              </a:spcBef>
              <a:tabLst>
                <a:tab pos="3492500" algn="l"/>
              </a:tabLst>
              <a:defRPr/>
            </a:pPr>
            <a:r>
              <a:rPr lang="fr-FR" sz="1000" smtClean="0">
                <a:solidFill>
                  <a:srgbClr val="000000"/>
                </a:solidFill>
              </a:rPr>
              <a:t>	 Monsieur le Maire</a:t>
            </a:r>
          </a:p>
          <a:p>
            <a:pPr marL="266700" indent="12700" eaLnBrk="1" hangingPunct="1">
              <a:spcBef>
                <a:spcPct val="0"/>
              </a:spcBef>
              <a:tabLst>
                <a:tab pos="3492500" algn="l"/>
              </a:tabLst>
              <a:defRPr/>
            </a:pPr>
            <a:r>
              <a:rPr lang="fr-FR" sz="1000" smtClean="0">
                <a:solidFill>
                  <a:srgbClr val="000000"/>
                </a:solidFill>
              </a:rPr>
              <a:t> 	 Hôtel de Ville</a:t>
            </a:r>
          </a:p>
          <a:p>
            <a:pPr marL="266700" indent="12700" eaLnBrk="1" hangingPunct="1">
              <a:spcBef>
                <a:spcPct val="0"/>
              </a:spcBef>
              <a:tabLst>
                <a:tab pos="3492500" algn="l"/>
              </a:tabLst>
              <a:defRPr/>
            </a:pPr>
            <a:r>
              <a:rPr lang="fr-FR" sz="1000" smtClean="0">
                <a:solidFill>
                  <a:srgbClr val="000000"/>
                </a:solidFill>
              </a:rPr>
              <a:t>    	 Place Royale                  </a:t>
            </a:r>
          </a:p>
          <a:p>
            <a:pPr marL="266700" indent="12700" eaLnBrk="1" hangingPunct="1">
              <a:spcBef>
                <a:spcPct val="0"/>
              </a:spcBef>
              <a:tabLst>
                <a:tab pos="3492500" algn="l"/>
              </a:tabLst>
              <a:defRPr/>
            </a:pPr>
            <a:r>
              <a:rPr lang="fr-FR" sz="1000" smtClean="0">
                <a:solidFill>
                  <a:srgbClr val="000000"/>
                </a:solidFill>
              </a:rPr>
              <a:t>   	 40240 Labastide d’Armagnac</a:t>
            </a:r>
          </a:p>
          <a:p>
            <a:pPr marL="266700" indent="12700" eaLnBrk="1" hangingPunct="1">
              <a:lnSpc>
                <a:spcPct val="80000"/>
              </a:lnSpc>
              <a:tabLst>
                <a:tab pos="3492500" algn="l"/>
              </a:tabLst>
              <a:defRPr/>
            </a:pPr>
            <a:r>
              <a:rPr lang="fr-FR" sz="1000" smtClean="0">
                <a:solidFill>
                  <a:srgbClr val="000000"/>
                </a:solidFill>
              </a:rPr>
              <a:t> Objet : modification couleur menuiseries extérieures</a:t>
            </a:r>
          </a:p>
          <a:p>
            <a:pPr marL="266700" indent="12700" eaLnBrk="1" hangingPunct="1">
              <a:lnSpc>
                <a:spcPct val="80000"/>
              </a:lnSpc>
              <a:tabLst>
                <a:tab pos="3492500" algn="l"/>
              </a:tabLst>
              <a:defRPr/>
            </a:pPr>
            <a:r>
              <a:rPr lang="fr-FR" sz="1000" smtClean="0">
                <a:solidFill>
                  <a:srgbClr val="000000"/>
                </a:solidFill>
              </a:rPr>
              <a:t> </a:t>
            </a:r>
          </a:p>
          <a:p>
            <a:pPr marL="266700" indent="12700" eaLnBrk="1" hangingPunct="1">
              <a:lnSpc>
                <a:spcPct val="80000"/>
              </a:lnSpc>
              <a:tabLst>
                <a:tab pos="3492500" algn="l"/>
              </a:tabLst>
              <a:defRPr/>
            </a:pPr>
            <a:r>
              <a:rPr lang="fr-FR" sz="1000" smtClean="0">
                <a:solidFill>
                  <a:srgbClr val="000000"/>
                </a:solidFill>
              </a:rPr>
              <a:t>Monsieur le Maire,</a:t>
            </a:r>
          </a:p>
          <a:p>
            <a:pPr marL="266700" indent="12700" eaLnBrk="1" hangingPunct="1">
              <a:lnSpc>
                <a:spcPct val="80000"/>
              </a:lnSpc>
              <a:tabLst>
                <a:tab pos="3492500" algn="l"/>
              </a:tabLst>
              <a:defRPr/>
            </a:pPr>
            <a:r>
              <a:rPr lang="fr-FR" sz="1000" smtClean="0">
                <a:solidFill>
                  <a:srgbClr val="000000"/>
                </a:solidFill>
              </a:rPr>
              <a:t> </a:t>
            </a:r>
          </a:p>
          <a:p>
            <a:pPr marL="266700" indent="12700" eaLnBrk="1" hangingPunct="1">
              <a:lnSpc>
                <a:spcPct val="80000"/>
              </a:lnSpc>
              <a:tabLst>
                <a:tab pos="3492500" algn="l"/>
              </a:tabLst>
              <a:defRPr/>
            </a:pPr>
            <a:r>
              <a:rPr lang="fr-FR" sz="1000" smtClean="0">
                <a:solidFill>
                  <a:srgbClr val="000000"/>
                </a:solidFill>
              </a:rPr>
              <a:t>Comme suite à notre courrier du 24 août dernier au service départemental de l’architecture et du patrimoine des Landes, et à la rencontre du 22 septembre avec Monsieur Gileti, architecte des Bâtiments de France et à son courrier du 29, nous avons pris bonne note des références qu’il nous a conseillées.</a:t>
            </a:r>
          </a:p>
          <a:p>
            <a:pPr marL="266700" indent="12700" eaLnBrk="1" hangingPunct="1">
              <a:lnSpc>
                <a:spcPct val="80000"/>
              </a:lnSpc>
              <a:tabLst>
                <a:tab pos="3492500" algn="l"/>
              </a:tabLst>
              <a:defRPr/>
            </a:pPr>
            <a:r>
              <a:rPr lang="fr-FR" sz="1000" smtClean="0">
                <a:solidFill>
                  <a:srgbClr val="000000"/>
                </a:solidFill>
              </a:rPr>
              <a:t> </a:t>
            </a:r>
          </a:p>
          <a:p>
            <a:pPr marL="266700" indent="12700" eaLnBrk="1" hangingPunct="1">
              <a:lnSpc>
                <a:spcPct val="80000"/>
              </a:lnSpc>
              <a:tabLst>
                <a:tab pos="3492500" algn="l"/>
              </a:tabLst>
              <a:defRPr/>
            </a:pPr>
            <a:r>
              <a:rPr lang="fr-FR" sz="1000" smtClean="0">
                <a:solidFill>
                  <a:srgbClr val="000000"/>
                </a:solidFill>
              </a:rPr>
              <a:t>Nous avons donc l’honneur de vous informer que, conformément à l’avis de Monsieur Gileti, nous allons utiliser, pour la peinture des menuiseries extérieures de notre commerce de Labastide d’Armagnac, les références des couleurs suivantes : </a:t>
            </a:r>
          </a:p>
          <a:p>
            <a:pPr marL="266700" indent="12700" algn="ctr" eaLnBrk="1" hangingPunct="1">
              <a:lnSpc>
                <a:spcPct val="80000"/>
              </a:lnSpc>
              <a:tabLst>
                <a:tab pos="3492500" algn="l"/>
              </a:tabLst>
              <a:defRPr/>
            </a:pPr>
            <a:r>
              <a:rPr lang="fr-FR" sz="1000" smtClean="0">
                <a:solidFill>
                  <a:srgbClr val="000000"/>
                </a:solidFill>
              </a:rPr>
              <a:t> </a:t>
            </a:r>
            <a:r>
              <a:rPr lang="fr-FR" sz="1000" i="1" smtClean="0">
                <a:solidFill>
                  <a:srgbClr val="000000"/>
                </a:solidFill>
              </a:rPr>
              <a:t>Nuancier Sikkens Color, collection 2021, page 88, G8.1060 ou G8.1070</a:t>
            </a:r>
            <a:r>
              <a:rPr lang="fr-FR" sz="1000" smtClean="0">
                <a:solidFill>
                  <a:srgbClr val="000000"/>
                </a:solidFill>
              </a:rPr>
              <a:t>.</a:t>
            </a:r>
          </a:p>
          <a:p>
            <a:pPr marL="266700" indent="12700" eaLnBrk="1" hangingPunct="1">
              <a:lnSpc>
                <a:spcPct val="80000"/>
              </a:lnSpc>
              <a:tabLst>
                <a:tab pos="3492500" algn="l"/>
              </a:tabLst>
              <a:defRPr/>
            </a:pPr>
            <a:r>
              <a:rPr lang="fr-FR" sz="1000" smtClean="0">
                <a:solidFill>
                  <a:srgbClr val="000000"/>
                </a:solidFill>
              </a:rPr>
              <a:t> </a:t>
            </a:r>
          </a:p>
          <a:p>
            <a:pPr marL="266700" indent="12700" eaLnBrk="1" hangingPunct="1">
              <a:lnSpc>
                <a:spcPct val="80000"/>
              </a:lnSpc>
              <a:tabLst>
                <a:tab pos="3492500" algn="l"/>
              </a:tabLst>
              <a:defRPr/>
            </a:pPr>
            <a:r>
              <a:rPr lang="fr-FR" sz="1000" smtClean="0">
                <a:solidFill>
                  <a:srgbClr val="000000"/>
                </a:solidFill>
              </a:rPr>
              <a:t>Nous vous prions d’agréer, Monsieur le Maire, l’expression de nos salutations les plus distinguées.</a:t>
            </a:r>
          </a:p>
          <a:p>
            <a:pPr marL="266700" indent="12700" eaLnBrk="1" hangingPunct="1">
              <a:lnSpc>
                <a:spcPct val="80000"/>
              </a:lnSpc>
              <a:tabLst>
                <a:tab pos="3492500" algn="l"/>
              </a:tabLst>
              <a:defRPr/>
            </a:pPr>
            <a:r>
              <a:rPr lang="fr-FR" sz="1000" smtClean="0">
                <a:solidFill>
                  <a:srgbClr val="000000"/>
                </a:solidFill>
              </a:rPr>
              <a:t> </a:t>
            </a:r>
          </a:p>
          <a:p>
            <a:pPr marL="266700" indent="12700" eaLnBrk="1" hangingPunct="1">
              <a:lnSpc>
                <a:spcPct val="80000"/>
              </a:lnSpc>
              <a:tabLst>
                <a:tab pos="3492500" algn="l"/>
              </a:tabLst>
              <a:defRPr/>
            </a:pPr>
            <a:r>
              <a:rPr lang="fr-FR" sz="1000" smtClean="0">
                <a:solidFill>
                  <a:srgbClr val="000000"/>
                </a:solidFill>
              </a:rPr>
              <a:t>                                                                                                         Pierre Escouzel </a:t>
            </a:r>
          </a:p>
          <a:p>
            <a:pPr marL="266700" indent="12700" eaLnBrk="1" hangingPunct="1">
              <a:lnSpc>
                <a:spcPct val="80000"/>
              </a:lnSpc>
              <a:tabLst>
                <a:tab pos="3492500" algn="l"/>
              </a:tabLst>
              <a:defRPr/>
            </a:pPr>
            <a:r>
              <a:rPr lang="fr-FR" sz="1000" smtClean="0">
                <a:solidFill>
                  <a:srgbClr val="000000"/>
                </a:solidFill>
              </a:rPr>
              <a:t> copie : M. Gileti</a:t>
            </a:r>
            <a:r>
              <a:rPr lang="fr-FR" sz="1000" smtClean="0">
                <a:solidFill>
                  <a:srgbClr val="000000"/>
                </a:solidFill>
                <a:latin typeface="Arial" charset="0"/>
                <a:cs typeface="Arial" charset="0"/>
              </a:rPr>
              <a:t>                                                                                                                            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PNP - Poitiers - 13 &amp; 14 octobre 2011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67209BC0-45BE-4B62-960B-87A1FABDAEA3}" type="slidenum">
              <a:rPr lang="fr-FR"/>
              <a:pPr>
                <a:defRPr/>
              </a:pPr>
              <a:t>6</a:t>
            </a:fld>
            <a:endParaRPr lang="fr-FR" dirty="0"/>
          </a:p>
        </p:txBody>
      </p:sp>
      <p:pic>
        <p:nvPicPr>
          <p:cNvPr id="20485" name="Image 11" descr="label-ab-europee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981075"/>
            <a:ext cx="576262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re 1"/>
          <p:cNvSpPr>
            <a:spLocks noGrp="1"/>
          </p:cNvSpPr>
          <p:nvPr>
            <p:ph type="title"/>
          </p:nvPr>
        </p:nvSpPr>
        <p:spPr>
          <a:xfrm>
            <a:off x="822325" y="365125"/>
            <a:ext cx="7521575" cy="831850"/>
          </a:xfrm>
        </p:spPr>
        <p:txBody>
          <a:bodyPr/>
          <a:lstStyle/>
          <a:p>
            <a:pPr eaLnBrk="1" hangingPunct="1"/>
            <a:r>
              <a:rPr lang="fr-FR" smtClean="0"/>
              <a:t>Exploitation des cinq niveaux d’analyse </a:t>
            </a:r>
            <a:r>
              <a:rPr lang="fr-FR" sz="1800" smtClean="0"/>
              <a:t>(RAP Annexe III c)</a:t>
            </a:r>
          </a:p>
        </p:txBody>
      </p:sp>
      <p:sp>
        <p:nvSpPr>
          <p:cNvPr id="22530" name="Espace réservé du contenu 2"/>
          <p:cNvSpPr>
            <a:spLocks noGrp="1"/>
          </p:cNvSpPr>
          <p:nvPr>
            <p:ph idx="1"/>
          </p:nvPr>
        </p:nvSpPr>
        <p:spPr>
          <a:xfrm>
            <a:off x="822325" y="1268413"/>
            <a:ext cx="7521575" cy="4968875"/>
          </a:xfrm>
        </p:spPr>
        <p:txBody>
          <a:bodyPr/>
          <a:lstStyle/>
          <a:p>
            <a:pPr marL="0" indent="0" eaLnBrk="1" hangingPunct="1"/>
            <a:r>
              <a:rPr lang="fr-FR" sz="2000" smtClean="0">
                <a:solidFill>
                  <a:srgbClr val="002060"/>
                </a:solidFill>
              </a:rPr>
              <a:t>1. Communication et énonciation</a:t>
            </a:r>
          </a:p>
          <a:p>
            <a:pPr marL="0" indent="0" eaLnBrk="1" hangingPunct="1"/>
            <a:r>
              <a:rPr lang="fr-FR" sz="2000" b="0" smtClean="0">
                <a:solidFill>
                  <a:srgbClr val="002060"/>
                </a:solidFill>
              </a:rPr>
              <a:t>Contexte, situation de communication et ses marques dans l’énonciation du texte</a:t>
            </a:r>
          </a:p>
          <a:p>
            <a:pPr marL="0" indent="0" eaLnBrk="1" hangingPunct="1"/>
            <a:r>
              <a:rPr lang="fr-FR" sz="2000" b="0" smtClean="0">
                <a:solidFill>
                  <a:srgbClr val="002060"/>
                </a:solidFill>
              </a:rPr>
              <a:t>→ identités des interlocuteurs, pronoms personnels, indicateurs temporels, temps verbaux  (antériorité, simultanéité, postériorité)</a:t>
            </a:r>
            <a:endParaRPr lang="fr-FR" sz="2000" smtClean="0">
              <a:solidFill>
                <a:srgbClr val="002060"/>
              </a:solidFill>
            </a:endParaRPr>
          </a:p>
          <a:p>
            <a:pPr marL="0" indent="0" eaLnBrk="1" hangingPunct="1"/>
            <a:r>
              <a:rPr lang="fr-FR" sz="2000" smtClean="0">
                <a:solidFill>
                  <a:srgbClr val="002060"/>
                </a:solidFill>
              </a:rPr>
              <a:t>2. Visées et enjeux</a:t>
            </a:r>
          </a:p>
          <a:p>
            <a:pPr marL="0" indent="0" eaLnBrk="1" hangingPunct="1"/>
            <a:r>
              <a:rPr lang="fr-FR" sz="2000" b="0" smtClean="0">
                <a:solidFill>
                  <a:srgbClr val="002060"/>
                </a:solidFill>
              </a:rPr>
              <a:t>Visée informative avec un enjeu « civique » implicite</a:t>
            </a:r>
          </a:p>
          <a:p>
            <a:pPr marL="0" indent="0" eaLnBrk="1" hangingPunct="1"/>
            <a:r>
              <a:rPr lang="fr-FR" sz="2000" b="0" smtClean="0">
                <a:solidFill>
                  <a:srgbClr val="002060"/>
                </a:solidFill>
              </a:rPr>
              <a:t>→ Mode indicatif, phrases déclaratives, mise en paragraphes, valorisation de la décision, lexique  « neutre »</a:t>
            </a:r>
          </a:p>
          <a:p>
            <a:pPr marL="0" indent="0" eaLnBrk="1" hangingPunct="1"/>
            <a:r>
              <a:rPr lang="fr-FR" sz="2000" smtClean="0">
                <a:solidFill>
                  <a:srgbClr val="002060"/>
                </a:solidFill>
              </a:rPr>
              <a:t>3.Genres des documents professionnels</a:t>
            </a:r>
          </a:p>
          <a:p>
            <a:pPr marL="0" indent="0" eaLnBrk="1" hangingPunct="1"/>
            <a:r>
              <a:rPr lang="fr-FR" sz="2000" b="0" smtClean="0">
                <a:solidFill>
                  <a:srgbClr val="002060"/>
                </a:solidFill>
              </a:rPr>
              <a:t>Le courrier d’information d’un  commerçant  à une administration</a:t>
            </a:r>
          </a:p>
          <a:p>
            <a:pPr marL="0" indent="0" eaLnBrk="1" hangingPunct="1"/>
            <a:r>
              <a:rPr lang="fr-FR" sz="2000" b="0" smtClean="0">
                <a:solidFill>
                  <a:srgbClr val="002060"/>
                </a:solidFill>
              </a:rPr>
              <a:t>→ Mise en page du courrier, formules d’usage…</a:t>
            </a:r>
          </a:p>
          <a:p>
            <a:pPr marL="0" indent="0" eaLnBrk="1" hangingPunct="1"/>
            <a:endParaRPr lang="fr-FR" sz="2400" b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PNP - Poitiers - 13 &amp; 14 octobre 2011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DBE15D0A-16BA-4BB0-A30A-01CE8FE0F28E}" type="slidenum">
              <a:rPr lang="fr-FR"/>
              <a:pPr>
                <a:defRPr/>
              </a:pPr>
              <a:t>7</a:t>
            </a:fld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Exploitation des cinq niveaux (suite)</a:t>
            </a:r>
          </a:p>
        </p:txBody>
      </p:sp>
      <p:sp>
        <p:nvSpPr>
          <p:cNvPr id="24578" name="Espace réservé du contenu 2"/>
          <p:cNvSpPr>
            <a:spLocks noGrp="1"/>
          </p:cNvSpPr>
          <p:nvPr>
            <p:ph idx="1"/>
          </p:nvPr>
        </p:nvSpPr>
        <p:spPr>
          <a:xfrm>
            <a:off x="822325" y="1100138"/>
            <a:ext cx="7521575" cy="4992687"/>
          </a:xfrm>
        </p:spPr>
        <p:txBody>
          <a:bodyPr/>
          <a:lstStyle/>
          <a:p>
            <a:pPr eaLnBrk="1" hangingPunct="1"/>
            <a:r>
              <a:rPr lang="fr-FR" sz="2000" smtClean="0">
                <a:solidFill>
                  <a:srgbClr val="002060"/>
                </a:solidFill>
              </a:rPr>
              <a:t>4. Lexique professionnel</a:t>
            </a:r>
          </a:p>
          <a:p>
            <a:pPr eaLnBrk="1" hangingPunct="1"/>
            <a:r>
              <a:rPr lang="fr-FR" sz="2000" b="0" smtClean="0">
                <a:solidFill>
                  <a:srgbClr val="002060"/>
                </a:solidFill>
              </a:rPr>
              <a:t>→ Lexique thématique</a:t>
            </a:r>
          </a:p>
          <a:p>
            <a:pPr eaLnBrk="1" hangingPunct="1"/>
            <a:r>
              <a:rPr lang="fr-FR" sz="2000" b="0" smtClean="0">
                <a:solidFill>
                  <a:srgbClr val="002060"/>
                </a:solidFill>
              </a:rPr>
              <a:t>→ Lexique usuel codifié selon l’usage et les relations (hiérarchiques ou entre « pairs »)</a:t>
            </a:r>
            <a:endParaRPr lang="fr-FR" sz="2000" smtClean="0">
              <a:solidFill>
                <a:srgbClr val="002060"/>
              </a:solidFill>
            </a:endParaRPr>
          </a:p>
          <a:p>
            <a:pPr eaLnBrk="1" hangingPunct="1"/>
            <a:r>
              <a:rPr lang="fr-FR" sz="2000" smtClean="0">
                <a:solidFill>
                  <a:srgbClr val="002060"/>
                </a:solidFill>
              </a:rPr>
              <a:t>5. Mobilisation de connaissances et de codes orthographique, grammatical et syntaxique</a:t>
            </a:r>
          </a:p>
          <a:p>
            <a:pPr eaLnBrk="1" hangingPunct="1"/>
            <a:r>
              <a:rPr lang="fr-FR" sz="2000" b="0" smtClean="0">
                <a:solidFill>
                  <a:srgbClr val="002060"/>
                </a:solidFill>
              </a:rPr>
              <a:t>→  Les caractères typographiques</a:t>
            </a:r>
          </a:p>
          <a:p>
            <a:pPr eaLnBrk="1" hangingPunct="1"/>
            <a:r>
              <a:rPr lang="fr-FR" sz="2000" b="0" smtClean="0">
                <a:solidFill>
                  <a:srgbClr val="002060"/>
                </a:solidFill>
              </a:rPr>
              <a:t>→  Les « marques de personne », les modes et temps verbaux, (valeurs et conjugaisons), les accords, la syntaxe, la ponctuation</a:t>
            </a:r>
          </a:p>
          <a:p>
            <a:pPr eaLnBrk="1" hangingPunct="1"/>
            <a:r>
              <a:rPr lang="fr-FR" sz="2000" b="0" smtClean="0">
                <a:solidFill>
                  <a:srgbClr val="002060"/>
                </a:solidFill>
              </a:rPr>
              <a:t>→ La cohésion du texte (connecteurs, faits de reprise) et cohérence logique (mise en paragraphes, progression de l’information)</a:t>
            </a:r>
          </a:p>
          <a:p>
            <a:pPr eaLnBrk="1" hangingPunct="1"/>
            <a:r>
              <a:rPr lang="fr-FR" sz="2000" b="0" smtClean="0">
                <a:solidFill>
                  <a:srgbClr val="002060"/>
                </a:solidFill>
              </a:rPr>
              <a:t>→ Les niveaux de langue et l’orthographe lexicale</a:t>
            </a:r>
          </a:p>
          <a:p>
            <a:pPr eaLnBrk="1" hangingPunct="1"/>
            <a:r>
              <a:rPr lang="fr-FR" sz="2000" smtClean="0">
                <a:solidFill>
                  <a:srgbClr val="002060"/>
                </a:solidFill>
              </a:rPr>
              <a:t>Une révision en situation, au fil de l’écriture et de la réécriture</a:t>
            </a:r>
            <a:endParaRPr lang="fr-FR" b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PNP - Poitiers - 13 &amp; 14 octobre 2011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2D0456CC-E73F-4FDF-9CEA-D13F57E390BD}" type="slidenum">
              <a:rPr lang="fr-FR"/>
              <a:pPr>
                <a:defRPr/>
              </a:pPr>
              <a:t>8</a:t>
            </a:fld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1570</TotalTime>
  <Words>587</Words>
  <Application>Microsoft Office PowerPoint</Application>
  <PresentationFormat>Affichage à l'écran (4:3)</PresentationFormat>
  <Paragraphs>103</Paragraphs>
  <Slides>8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Modèle de conception</vt:lpstr>
      </vt:variant>
      <vt:variant>
        <vt:i4>8</vt:i4>
      </vt:variant>
      <vt:variant>
        <vt:lpstr>Titres des diapositives</vt:lpstr>
      </vt:variant>
      <vt:variant>
        <vt:i4>8</vt:i4>
      </vt:variant>
    </vt:vector>
  </HeadingPairs>
  <TitlesOfParts>
    <vt:vector size="25" baseType="lpstr">
      <vt:lpstr>Arial</vt:lpstr>
      <vt:lpstr>Franklin Gothic Medium</vt:lpstr>
      <vt:lpstr>Franklin Gothic Book</vt:lpstr>
      <vt:lpstr>Wingdings</vt:lpstr>
      <vt:lpstr>Calibri</vt:lpstr>
      <vt:lpstr>Tunga</vt:lpstr>
      <vt:lpstr>Arial Black</vt:lpstr>
      <vt:lpstr>Times New Roman</vt:lpstr>
      <vt:lpstr>Arial Narrow</vt:lpstr>
      <vt:lpstr>Angles</vt:lpstr>
      <vt:lpstr>Angles</vt:lpstr>
      <vt:lpstr>Angles</vt:lpstr>
      <vt:lpstr>Angles</vt:lpstr>
      <vt:lpstr>Angles</vt:lpstr>
      <vt:lpstr>Angles</vt:lpstr>
      <vt:lpstr>Angles</vt:lpstr>
      <vt:lpstr>Angles</vt:lpstr>
      <vt:lpstr>Baccalauréat professionnel Gestion -- Administration</vt:lpstr>
      <vt:lpstr>Diapositive 2</vt:lpstr>
      <vt:lpstr>Des compétences rédactionnelles indispensables au professionnel</vt:lpstr>
      <vt:lpstr>Des compétences rédactionnelles indispensables au professionnel (suite)</vt:lpstr>
      <vt:lpstr>Pôle 1 – Gestion administrative des relations externes Aptitude générale : Maintenir la relation avec des tiers</vt:lpstr>
      <vt:lpstr>Un exemple de courrier</vt:lpstr>
      <vt:lpstr>Exploitation des cinq niveaux d’analyse (RAP Annexe III c)</vt:lpstr>
      <vt:lpstr>Exploitation des cinq niveaux (suite)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Simon</dc:creator>
  <cp:keywords/>
  <dc:description/>
  <cp:lastModifiedBy>CERPEG</cp:lastModifiedBy>
  <cp:revision>172</cp:revision>
  <dcterms:created xsi:type="dcterms:W3CDTF">2011-09-19T07:45:51Z</dcterms:created>
  <dcterms:modified xsi:type="dcterms:W3CDTF">2012-05-29T13:38:18Z</dcterms:modified>
  <cp:category/>
</cp:coreProperties>
</file>