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tiff" ContentType="image/tiff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10" r:id="rId15"/>
    <p:sldId id="306" r:id="rId16"/>
    <p:sldId id="307" r:id="rId17"/>
    <p:sldId id="308" r:id="rId18"/>
    <p:sldId id="309" r:id="rId19"/>
  </p:sldIdLst>
  <p:sldSz cx="9144000" cy="6858000" type="screen4x3"/>
  <p:notesSz cx="6858000" cy="9144000"/>
  <p:custDataLst>
    <p:tags r:id="rId22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606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4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7605225-3540-4C99-B9A8-C4796B64DE5F}" type="datetimeFigureOut">
              <a:rPr lang="fr-FR"/>
              <a:pPr>
                <a:defRPr/>
              </a:pPr>
              <a:t>21/05/2012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614E36A-2BDD-4BC9-99D0-0311D934468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C5723CC-72EA-468F-966B-A7A3D66B0D0D}" type="datetimeFigureOut">
              <a:rPr lang="fr-FR"/>
              <a:pPr>
                <a:defRPr/>
              </a:pPr>
              <a:t>21/05/2012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55FCE6-EA9A-4A00-BB2D-D0A1AEF4CAC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433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7A2AFA-73A3-4837-8A8A-B1237BE3652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3277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D35EBE3-0C64-4773-9275-794285A0C1FD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3481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1BD5DA8-BFAB-4D81-9621-AB8C00C3EA9A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3686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086F049-FF5D-460D-8657-504ADA4EF84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3993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6B8C6A-616E-4B60-B838-3EAE46E3D48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4198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239908-D09D-4645-9239-000F12491F7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4505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54A452-2D2E-4B34-90A6-CBFDA03FE2B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fr-FR" smtClean="0"/>
              <a:t> </a:t>
            </a:r>
          </a:p>
        </p:txBody>
      </p:sp>
      <p:sp>
        <p:nvSpPr>
          <p:cNvPr id="1638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35AD6F-7B58-4623-98EE-0285D2D1F8C0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1843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9216E7-3D0C-45F7-9191-06818E3B8893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 smtClean="0"/>
          </a:p>
          <a:p>
            <a:pPr marL="228600" indent="-228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fr-FR" dirty="0"/>
          </a:p>
        </p:txBody>
      </p:sp>
      <p:sp>
        <p:nvSpPr>
          <p:cNvPr id="2048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C45AD5-383D-4D4E-AC7E-438DEDFD5B95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2531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2A3DFC-1235-4126-AB52-1E06DF93D64C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u="sng" smtClean="0"/>
          </a:p>
        </p:txBody>
      </p:sp>
      <p:sp>
        <p:nvSpPr>
          <p:cNvPr id="24579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DE32090-196C-4BCE-B489-E3B7637FCE93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6627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F09DA0-AA05-458F-859B-FEFF6584F92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28675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15B0730-6D62-4AE7-B898-16EDC1685F0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Espace réservé de l'image des diapositives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30723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4F8AE6-EE1B-4AB4-9385-16761FA4CC6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15"/>
          <p:cNvSpPr txBox="1"/>
          <p:nvPr userDrawn="1"/>
        </p:nvSpPr>
        <p:spPr>
          <a:xfrm>
            <a:off x="209550" y="6515100"/>
            <a:ext cx="8764588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8250238" algn="l"/>
              </a:tabLst>
              <a:defRPr/>
            </a:pPr>
            <a:r>
              <a:rPr lang="fr-FR" sz="1200" dirty="0">
                <a:solidFill>
                  <a:srgbClr val="7D868D"/>
                </a:solidFill>
                <a:latin typeface="+mn-lt"/>
              </a:rPr>
              <a:t>PNP Bac Pro Gestion-Administration – 10 et 11 mai 2012 – Lyon 	</a:t>
            </a:r>
            <a:fld id="{5DD93BD0-1383-4DDE-A751-309F1D181950}" type="slidenum">
              <a:rPr lang="fr-FR" sz="1200" b="1">
                <a:solidFill>
                  <a:schemeClr val="accent2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8250238" algn="l"/>
                </a:tabLst>
                <a:defRPr/>
              </a:pPr>
              <a:t>‹N°›</a:t>
            </a:fld>
            <a:endParaRPr lang="fr-FR" sz="12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5" name="Ellipse 16"/>
          <p:cNvSpPr/>
          <p:nvPr userDrawn="1"/>
        </p:nvSpPr>
        <p:spPr>
          <a:xfrm>
            <a:off x="8437563" y="6507163"/>
            <a:ext cx="388937" cy="339725"/>
          </a:xfrm>
          <a:prstGeom prst="ellipse">
            <a:avLst/>
          </a:prstGeom>
          <a:noFill/>
          <a:ln>
            <a:solidFill>
              <a:srgbClr val="7D868D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6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1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2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3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4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9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0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2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3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4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defRPr>
                <a:solidFill>
                  <a:srgbClr val="575D62"/>
                </a:solidFill>
              </a:defRPr>
            </a:lvl1pPr>
            <a:lvl2pPr>
              <a:defRPr>
                <a:solidFill>
                  <a:srgbClr val="575D62"/>
                </a:solidFill>
              </a:defRPr>
            </a:lvl2pPr>
            <a:lvl3pPr>
              <a:defRPr>
                <a:solidFill>
                  <a:srgbClr val="575D62"/>
                </a:solidFill>
              </a:defRPr>
            </a:lvl3pPr>
            <a:lvl4pPr>
              <a:defRPr>
                <a:solidFill>
                  <a:srgbClr val="575D62"/>
                </a:solidFill>
              </a:defRPr>
            </a:lvl4pPr>
            <a:lvl5pPr>
              <a:defRPr>
                <a:solidFill>
                  <a:srgbClr val="575D62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6" descr="imgae.tif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6605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ous-titre 2"/>
          <p:cNvSpPr txBox="1">
            <a:spLocks/>
          </p:cNvSpPr>
          <p:nvPr userDrawn="1"/>
        </p:nvSpPr>
        <p:spPr>
          <a:xfrm>
            <a:off x="2159000" y="5073650"/>
            <a:ext cx="6400800" cy="8572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fr-FR" sz="2000" dirty="0" smtClean="0"/>
              <a:t>Programme National de Pilotage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2000" dirty="0" smtClean="0"/>
              <a:t>Lyon – 10 &amp; 11 mai 2012</a:t>
            </a:r>
            <a:endParaRPr lang="fr-FR" sz="2000" dirty="0"/>
          </a:p>
        </p:txBody>
      </p:sp>
      <p:pic>
        <p:nvPicPr>
          <p:cNvPr id="6" name="Picture 2" descr="E:\Mes docs\DD_Paris\AL\2010_2011\BTS_SIO\MENJVA_LOGO_Q.gif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651750" y="176213"/>
            <a:ext cx="12065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80915" y="2130425"/>
            <a:ext cx="7119070" cy="1375329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58745" y="3886200"/>
            <a:ext cx="6400800" cy="994565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Cliquez pour modifier le style des sous-titres du masque</a:t>
            </a:r>
            <a:endParaRPr lang="fr-FR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5"/>
          <p:cNvSpPr txBox="1"/>
          <p:nvPr userDrawn="1"/>
        </p:nvSpPr>
        <p:spPr>
          <a:xfrm>
            <a:off x="209550" y="6515100"/>
            <a:ext cx="8764588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8250238" algn="l"/>
              </a:tabLst>
              <a:defRPr/>
            </a:pPr>
            <a:r>
              <a:rPr lang="fr-FR" sz="1200" dirty="0">
                <a:solidFill>
                  <a:srgbClr val="7D868D"/>
                </a:solidFill>
                <a:latin typeface="+mn-lt"/>
              </a:rPr>
              <a:t>PNP Bac Pro Gestion-Administration – 10 et 11 mai 2012 – Lyon 	</a:t>
            </a:r>
            <a:fld id="{20E34051-B46D-4203-AB5C-683930E13714}" type="slidenum">
              <a:rPr lang="fr-FR" sz="1200" b="1">
                <a:solidFill>
                  <a:schemeClr val="accent2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8250238" algn="l"/>
                </a:tabLst>
                <a:defRPr/>
              </a:pPr>
              <a:t>‹N°›</a:t>
            </a:fld>
            <a:endParaRPr lang="fr-FR" sz="12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6" name="Ellipse 16"/>
          <p:cNvSpPr/>
          <p:nvPr userDrawn="1"/>
        </p:nvSpPr>
        <p:spPr>
          <a:xfrm>
            <a:off x="8437563" y="6507163"/>
            <a:ext cx="388937" cy="339725"/>
          </a:xfrm>
          <a:prstGeom prst="ellipse">
            <a:avLst/>
          </a:prstGeom>
          <a:noFill/>
          <a:ln>
            <a:solidFill>
              <a:srgbClr val="7D868D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7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2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3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4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5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0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1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3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4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5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</p:grp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64227"/>
            <a:ext cx="8229600" cy="4525963"/>
          </a:xfrm>
        </p:spPr>
        <p:txBody>
          <a:bodyPr/>
          <a:lstStyle>
            <a:lvl1pPr>
              <a:buClr>
                <a:schemeClr val="accent2"/>
              </a:buClr>
              <a:defRPr sz="2800">
                <a:solidFill>
                  <a:srgbClr val="575D62"/>
                </a:solidFill>
              </a:defRPr>
            </a:lvl1pPr>
            <a:lvl2pPr>
              <a:defRPr>
                <a:solidFill>
                  <a:srgbClr val="575D62"/>
                </a:solidFill>
              </a:defRPr>
            </a:lvl2pPr>
            <a:lvl3pPr>
              <a:defRPr>
                <a:solidFill>
                  <a:srgbClr val="575D62"/>
                </a:solidFill>
              </a:defRPr>
            </a:lvl3pPr>
            <a:lvl4pPr>
              <a:defRPr>
                <a:solidFill>
                  <a:srgbClr val="575D62"/>
                </a:solidFill>
              </a:defRPr>
            </a:lvl4pPr>
            <a:lvl5pPr>
              <a:defRPr>
                <a:solidFill>
                  <a:srgbClr val="575D62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15"/>
          <p:cNvSpPr txBox="1"/>
          <p:nvPr userDrawn="1"/>
        </p:nvSpPr>
        <p:spPr>
          <a:xfrm>
            <a:off x="209550" y="6515100"/>
            <a:ext cx="8764588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8250238" algn="l"/>
              </a:tabLst>
              <a:defRPr/>
            </a:pPr>
            <a:r>
              <a:rPr lang="fr-FR" sz="1200" dirty="0">
                <a:solidFill>
                  <a:srgbClr val="7D868D"/>
                </a:solidFill>
                <a:latin typeface="+mn-lt"/>
              </a:rPr>
              <a:t>PNP Bac Pro Gestion-Administration – 10 et 11 mai 2012 – Lyon 	</a:t>
            </a:r>
            <a:fld id="{137D27FB-9F45-4CDD-823D-A585E0B5710A}" type="slidenum">
              <a:rPr lang="fr-FR" sz="1200" b="1">
                <a:solidFill>
                  <a:schemeClr val="accent2"/>
                </a:solidFill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8250238" algn="l"/>
                </a:tabLst>
                <a:defRPr/>
              </a:pPr>
              <a:t>‹N°›</a:t>
            </a:fld>
            <a:endParaRPr lang="fr-FR" sz="12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5" name="Ellipse 16"/>
          <p:cNvSpPr/>
          <p:nvPr userDrawn="1"/>
        </p:nvSpPr>
        <p:spPr>
          <a:xfrm>
            <a:off x="8437563" y="6507163"/>
            <a:ext cx="388937" cy="339725"/>
          </a:xfrm>
          <a:prstGeom prst="ellipse">
            <a:avLst/>
          </a:prstGeom>
          <a:noFill/>
          <a:ln>
            <a:solidFill>
              <a:srgbClr val="7D868D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grpSp>
        <p:nvGrpSpPr>
          <p:cNvPr id="6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7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1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2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3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4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9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0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2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3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4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defRPr>
                <a:solidFill>
                  <a:srgbClr val="575D62"/>
                </a:solidFill>
              </a:defRPr>
            </a:lvl1pPr>
            <a:lvl2pPr>
              <a:defRPr>
                <a:solidFill>
                  <a:srgbClr val="575D62"/>
                </a:solidFill>
              </a:defRPr>
            </a:lvl2pPr>
            <a:lvl3pPr>
              <a:defRPr>
                <a:solidFill>
                  <a:srgbClr val="575D62"/>
                </a:solidFill>
              </a:defRPr>
            </a:lvl3pPr>
            <a:lvl4pPr>
              <a:defRPr>
                <a:solidFill>
                  <a:srgbClr val="575D62"/>
                </a:solidFill>
              </a:defRPr>
            </a:lvl4pPr>
            <a:lvl5pPr>
              <a:defRPr>
                <a:solidFill>
                  <a:srgbClr val="575D62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6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0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1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2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3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4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5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9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1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3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chemeClr val="accent2"/>
              </a:buClr>
              <a:defRPr sz="2800">
                <a:solidFill>
                  <a:srgbClr val="5F606A"/>
                </a:solidFill>
              </a:defRPr>
            </a:lvl1pPr>
            <a:lvl2pPr>
              <a:buClr>
                <a:schemeClr val="accent2"/>
              </a:buClr>
              <a:defRPr sz="2400">
                <a:solidFill>
                  <a:srgbClr val="5F606A"/>
                </a:solidFill>
              </a:defRPr>
            </a:lvl2pPr>
            <a:lvl3pPr>
              <a:buClr>
                <a:schemeClr val="accent2"/>
              </a:buClr>
              <a:defRPr sz="2000">
                <a:solidFill>
                  <a:srgbClr val="5F606A"/>
                </a:solidFill>
              </a:defRPr>
            </a:lvl3pPr>
            <a:lvl4pPr>
              <a:buClr>
                <a:schemeClr val="accent2"/>
              </a:buClr>
              <a:defRPr sz="1800">
                <a:solidFill>
                  <a:srgbClr val="5F606A"/>
                </a:solidFill>
              </a:defRPr>
            </a:lvl4pPr>
            <a:lvl5pPr>
              <a:buClr>
                <a:schemeClr val="accent2"/>
              </a:buClr>
              <a:defRPr sz="1800">
                <a:solidFill>
                  <a:srgbClr val="5F606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chemeClr val="accent2"/>
              </a:buClr>
              <a:defRPr sz="2800">
                <a:solidFill>
                  <a:srgbClr val="5F606A"/>
                </a:solidFill>
              </a:defRPr>
            </a:lvl1pPr>
            <a:lvl2pPr>
              <a:buClr>
                <a:schemeClr val="accent2"/>
              </a:buClr>
              <a:defRPr sz="2400">
                <a:solidFill>
                  <a:srgbClr val="5F606A"/>
                </a:solidFill>
              </a:defRPr>
            </a:lvl2pPr>
            <a:lvl3pPr>
              <a:buClr>
                <a:schemeClr val="accent2"/>
              </a:buClr>
              <a:defRPr sz="2000">
                <a:solidFill>
                  <a:srgbClr val="5F606A"/>
                </a:solidFill>
              </a:defRPr>
            </a:lvl3pPr>
            <a:lvl4pPr>
              <a:buClr>
                <a:schemeClr val="accent2"/>
              </a:buClr>
              <a:defRPr sz="1800">
                <a:solidFill>
                  <a:srgbClr val="5F606A"/>
                </a:solidFill>
              </a:defRPr>
            </a:lvl4pPr>
            <a:lvl5pPr>
              <a:buClr>
                <a:schemeClr val="accent2"/>
              </a:buClr>
              <a:defRPr sz="1800">
                <a:solidFill>
                  <a:srgbClr val="5F606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24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5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6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28161-930F-44D4-B16B-5E529029A2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8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2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3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4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5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0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1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3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4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5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F606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5F606A"/>
                </a:solidFill>
              </a:defRPr>
            </a:lvl1pPr>
            <a:lvl2pPr>
              <a:defRPr sz="2000">
                <a:solidFill>
                  <a:srgbClr val="5F606A"/>
                </a:solidFill>
              </a:defRPr>
            </a:lvl2pPr>
            <a:lvl3pPr>
              <a:defRPr sz="1800">
                <a:solidFill>
                  <a:srgbClr val="5F606A"/>
                </a:solidFill>
              </a:defRPr>
            </a:lvl3pPr>
            <a:lvl4pPr>
              <a:defRPr sz="1600">
                <a:solidFill>
                  <a:srgbClr val="5F606A"/>
                </a:solidFill>
              </a:defRPr>
            </a:lvl4pPr>
            <a:lvl5pPr>
              <a:defRPr sz="1600">
                <a:solidFill>
                  <a:srgbClr val="5F606A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F606A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5F606A"/>
                </a:solidFill>
              </a:defRPr>
            </a:lvl1pPr>
            <a:lvl2pPr>
              <a:defRPr sz="2000">
                <a:solidFill>
                  <a:srgbClr val="5F606A"/>
                </a:solidFill>
              </a:defRPr>
            </a:lvl2pPr>
            <a:lvl3pPr>
              <a:defRPr sz="1800">
                <a:solidFill>
                  <a:srgbClr val="5F606A"/>
                </a:solidFill>
              </a:defRPr>
            </a:lvl3pPr>
            <a:lvl4pPr>
              <a:defRPr sz="1600">
                <a:solidFill>
                  <a:srgbClr val="5F606A"/>
                </a:solidFill>
              </a:defRPr>
            </a:lvl4pPr>
            <a:lvl5pPr>
              <a:defRPr sz="1600">
                <a:solidFill>
                  <a:srgbClr val="5F606A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26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7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8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71E0A-5463-4171-A01D-A13D8ACC2D3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4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5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6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7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8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9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0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1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2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3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4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5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6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9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>
                <a:solidFill>
                  <a:schemeClr val="accent2"/>
                </a:solidFill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22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4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B8E5D-C766-4BF0-B908-BA69915E6E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9"/>
          <p:cNvGrpSpPr>
            <a:grpSpLocks/>
          </p:cNvGrpSpPr>
          <p:nvPr userDrawn="1"/>
        </p:nvGrpSpPr>
        <p:grpSpPr bwMode="auto">
          <a:xfrm>
            <a:off x="0" y="260350"/>
            <a:ext cx="323850" cy="6408738"/>
            <a:chOff x="0" y="164"/>
            <a:chExt cx="204" cy="4037"/>
          </a:xfrm>
        </p:grpSpPr>
        <p:sp>
          <p:nvSpPr>
            <p:cNvPr id="3" name="Rectangle 7"/>
            <p:cNvSpPr>
              <a:spLocks noChangeArrowheads="1"/>
            </p:cNvSpPr>
            <p:nvPr userDrawn="1"/>
          </p:nvSpPr>
          <p:spPr bwMode="auto">
            <a:xfrm flipH="1">
              <a:off x="45" y="3022"/>
              <a:ext cx="159" cy="159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4" name="Rectangle 9"/>
            <p:cNvSpPr>
              <a:spLocks noChangeArrowheads="1"/>
            </p:cNvSpPr>
            <p:nvPr userDrawn="1"/>
          </p:nvSpPr>
          <p:spPr bwMode="auto">
            <a:xfrm flipH="1">
              <a:off x="68" y="663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5" name="Rectangle 11"/>
            <p:cNvSpPr>
              <a:spLocks noChangeArrowheads="1"/>
            </p:cNvSpPr>
            <p:nvPr userDrawn="1"/>
          </p:nvSpPr>
          <p:spPr bwMode="auto">
            <a:xfrm flipH="1">
              <a:off x="0" y="572"/>
              <a:ext cx="68" cy="68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6" name="Rectangle 11"/>
            <p:cNvSpPr>
              <a:spLocks noChangeArrowheads="1"/>
            </p:cNvSpPr>
            <p:nvPr userDrawn="1"/>
          </p:nvSpPr>
          <p:spPr bwMode="auto">
            <a:xfrm flipH="1">
              <a:off x="68" y="2160"/>
              <a:ext cx="91" cy="91"/>
            </a:xfrm>
            <a:prstGeom prst="rect">
              <a:avLst/>
            </a:prstGeom>
            <a:solidFill>
              <a:srgbClr val="DBE5F1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7" name="Rectangle 16"/>
            <p:cNvSpPr>
              <a:spLocks noChangeArrowheads="1"/>
            </p:cNvSpPr>
            <p:nvPr userDrawn="1"/>
          </p:nvSpPr>
          <p:spPr bwMode="auto">
            <a:xfrm>
              <a:off x="0" y="3475"/>
              <a:ext cx="158" cy="146"/>
            </a:xfrm>
            <a:prstGeom prst="rect">
              <a:avLst/>
            </a:prstGeom>
            <a:solidFill>
              <a:srgbClr val="BFBFBF">
                <a:alpha val="50195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8" name="Rectangle 17"/>
            <p:cNvSpPr>
              <a:spLocks noChangeArrowheads="1"/>
            </p:cNvSpPr>
            <p:nvPr userDrawn="1"/>
          </p:nvSpPr>
          <p:spPr bwMode="auto">
            <a:xfrm flipV="1">
              <a:off x="68" y="1888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9" name="Rectangle 18"/>
            <p:cNvSpPr>
              <a:spLocks noChangeArrowheads="1"/>
            </p:cNvSpPr>
            <p:nvPr userDrawn="1"/>
          </p:nvSpPr>
          <p:spPr bwMode="auto">
            <a:xfrm flipV="1">
              <a:off x="68" y="103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0" name="Rectangle 18"/>
            <p:cNvSpPr>
              <a:spLocks noChangeArrowheads="1"/>
            </p:cNvSpPr>
            <p:nvPr userDrawn="1"/>
          </p:nvSpPr>
          <p:spPr bwMode="auto">
            <a:xfrm flipV="1">
              <a:off x="46" y="1570"/>
              <a:ext cx="125" cy="125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1" name="Rectangle 16"/>
            <p:cNvSpPr>
              <a:spLocks noChangeArrowheads="1"/>
            </p:cNvSpPr>
            <p:nvPr userDrawn="1"/>
          </p:nvSpPr>
          <p:spPr bwMode="auto">
            <a:xfrm>
              <a:off x="68" y="346"/>
              <a:ext cx="136" cy="136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2" name="Rectangle 18"/>
            <p:cNvSpPr>
              <a:spLocks noChangeArrowheads="1"/>
            </p:cNvSpPr>
            <p:nvPr userDrawn="1"/>
          </p:nvSpPr>
          <p:spPr bwMode="auto">
            <a:xfrm flipV="1">
              <a:off x="34" y="2353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3" name="Rectangle 17"/>
            <p:cNvSpPr>
              <a:spLocks noChangeArrowheads="1"/>
            </p:cNvSpPr>
            <p:nvPr userDrawn="1"/>
          </p:nvSpPr>
          <p:spPr bwMode="auto">
            <a:xfrm flipV="1">
              <a:off x="22" y="2795"/>
              <a:ext cx="125" cy="12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4" name="Rectangle 17"/>
            <p:cNvSpPr>
              <a:spLocks noChangeArrowheads="1"/>
            </p:cNvSpPr>
            <p:nvPr userDrawn="1"/>
          </p:nvSpPr>
          <p:spPr bwMode="auto">
            <a:xfrm flipV="1">
              <a:off x="68" y="164"/>
              <a:ext cx="91" cy="91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5" name="Rectangle 9"/>
            <p:cNvSpPr>
              <a:spLocks noChangeArrowheads="1"/>
            </p:cNvSpPr>
            <p:nvPr userDrawn="1"/>
          </p:nvSpPr>
          <p:spPr bwMode="auto">
            <a:xfrm flipH="1">
              <a:off x="113" y="129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6" name="Rectangle 9"/>
            <p:cNvSpPr>
              <a:spLocks noChangeArrowheads="1"/>
            </p:cNvSpPr>
            <p:nvPr userDrawn="1"/>
          </p:nvSpPr>
          <p:spPr bwMode="auto">
            <a:xfrm flipH="1">
              <a:off x="68" y="2568"/>
              <a:ext cx="102" cy="102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 userDrawn="1"/>
          </p:nvSpPr>
          <p:spPr bwMode="auto">
            <a:xfrm flipV="1">
              <a:off x="68" y="3748"/>
              <a:ext cx="79" cy="79"/>
            </a:xfrm>
            <a:prstGeom prst="rect">
              <a:avLst/>
            </a:prstGeom>
            <a:solidFill>
              <a:srgbClr val="BFBFBF">
                <a:alpha val="5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 userDrawn="1"/>
          </p:nvSpPr>
          <p:spPr bwMode="auto">
            <a:xfrm flipH="1">
              <a:off x="113" y="4008"/>
              <a:ext cx="68" cy="68"/>
            </a:xfrm>
            <a:prstGeom prst="rect">
              <a:avLst/>
            </a:prstGeom>
            <a:solidFill>
              <a:srgbClr val="B8CCE4">
                <a:alpha val="80000"/>
              </a:srgbClr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auto">
            <a:xfrm flipV="1">
              <a:off x="68" y="4156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 userDrawn="1"/>
          </p:nvSpPr>
          <p:spPr bwMode="auto">
            <a:xfrm flipV="1">
              <a:off x="68" y="890"/>
              <a:ext cx="45" cy="45"/>
            </a:xfrm>
            <a:prstGeom prst="rect">
              <a:avLst/>
            </a:prstGeom>
            <a:solidFill>
              <a:srgbClr val="C0504D"/>
            </a:solidFill>
            <a:ln w="1270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/>
            </a:extLst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</a:endParaRPr>
            </a:p>
          </p:txBody>
        </p:sp>
      </p:grpSp>
      <p:sp>
        <p:nvSpPr>
          <p:cNvPr id="21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2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3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13829-0341-45A5-A9A7-E582C538472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5200C1C-ADCB-45E6-895E-81EAFFDE827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</p:sldLayoutIdLst>
  <p:hf sldNum="0"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54238" y="2130425"/>
            <a:ext cx="671195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/>
              <a:t>Un atelier rédactionnel en seconde professionnelle gestion administration</a:t>
            </a:r>
            <a:endParaRPr lang="fr-FR" b="1" dirty="0"/>
          </a:p>
        </p:txBody>
      </p:sp>
      <p:sp>
        <p:nvSpPr>
          <p:cNvPr id="12290" name="Sous-titre 2"/>
          <p:cNvSpPr>
            <a:spLocks noGrp="1"/>
          </p:cNvSpPr>
          <p:nvPr>
            <p:ph type="subTitle" idx="1"/>
          </p:nvPr>
        </p:nvSpPr>
        <p:spPr>
          <a:xfrm>
            <a:off x="2154238" y="3795713"/>
            <a:ext cx="6623050" cy="2292350"/>
          </a:xfrm>
        </p:spPr>
        <p:txBody>
          <a:bodyPr/>
          <a:lstStyle/>
          <a:p>
            <a:r>
              <a:rPr lang="fr-FR" sz="2400" b="1" smtClean="0">
                <a:solidFill>
                  <a:srgbClr val="002060"/>
                </a:solidFill>
              </a:rPr>
              <a:t>Bac Professionnel Gestion-Administration</a:t>
            </a:r>
            <a:br>
              <a:rPr lang="fr-FR" sz="2400" b="1" smtClean="0">
                <a:solidFill>
                  <a:srgbClr val="002060"/>
                </a:solidFill>
              </a:rPr>
            </a:br>
            <a:r>
              <a:rPr lang="fr-FR" sz="2400" b="1" smtClean="0">
                <a:solidFill>
                  <a:srgbClr val="002060"/>
                </a:solidFill>
              </a:rPr>
              <a:t>Guide d’accompagnement pédagogique</a:t>
            </a:r>
          </a:p>
        </p:txBody>
      </p:sp>
      <p:pic>
        <p:nvPicPr>
          <p:cNvPr id="12291" name="Picture 2" descr="E:\Mes docs\DD_Paris\AL\2010_2011\BTS_SIO\MENJVA_LOGO_Q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1750" y="176213"/>
            <a:ext cx="12065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365125"/>
            <a:ext cx="8640763" cy="68738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La première reformulation</a:t>
            </a:r>
            <a:endParaRPr lang="fr-FR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9698" name="Espace réservé du contenu 2"/>
          <p:cNvSpPr>
            <a:spLocks noGrp="1"/>
          </p:cNvSpPr>
          <p:nvPr>
            <p:ph idx="1"/>
          </p:nvPr>
        </p:nvSpPr>
        <p:spPr>
          <a:xfrm>
            <a:off x="468313" y="1125538"/>
            <a:ext cx="8351837" cy="5040312"/>
          </a:xfrm>
        </p:spPr>
        <p:txBody>
          <a:bodyPr/>
          <a:lstStyle/>
          <a:p>
            <a:pPr>
              <a:buFontTx/>
              <a:buChar char="-"/>
            </a:pPr>
            <a:endParaRPr lang="fr-FR" smtClean="0"/>
          </a:p>
          <a:p>
            <a:pPr>
              <a:buFontTx/>
              <a:buChar char="-"/>
            </a:pPr>
            <a:endParaRPr lang="fr-FR" smtClean="0"/>
          </a:p>
          <a:p>
            <a:endParaRPr lang="fr-FR" smtClean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468313" y="1052513"/>
          <a:ext cx="8280400" cy="5922962"/>
        </p:xfrm>
        <a:graphic>
          <a:graphicData uri="http://schemas.openxmlformats.org/drawingml/2006/table">
            <a:tbl>
              <a:tblPr/>
              <a:tblGrid>
                <a:gridCol w="2185892"/>
                <a:gridCol w="3237611"/>
                <a:gridCol w="2857416"/>
              </a:tblGrid>
              <a:tr h="20009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Times New Roman"/>
                        </a:rPr>
                        <a:t>ENTREPRISE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Ets </a:t>
                      </a:r>
                      <a:r>
                        <a:rPr lang="fr-FR" sz="2000" b="1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LENORD</a:t>
                      </a:r>
                      <a:endParaRPr lang="fr-FR" sz="2000" b="1" dirty="0">
                        <a:latin typeface="Bradley Hand ITC" pitchFamily="66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Times New Roman"/>
                        </a:rPr>
                        <a:t>Prise de l’appel par :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Mme </a:t>
                      </a:r>
                      <a:r>
                        <a:rPr lang="fr-FR" sz="2000" b="1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Alice</a:t>
                      </a:r>
                      <a:endParaRPr lang="fr-FR" sz="2000" b="1" dirty="0">
                        <a:latin typeface="Bradley Hand ITC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 smtClean="0">
                          <a:latin typeface="Calibri"/>
                          <a:ea typeface="Calibri"/>
                          <a:cs typeface="Times New Roman"/>
                        </a:rPr>
                        <a:t>Destinataire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Gilles </a:t>
                      </a:r>
                      <a:r>
                        <a:rPr lang="fr-FR" sz="2000" b="1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ROUGET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Responsable du secteur </a:t>
                      </a:r>
                      <a:r>
                        <a:rPr lang="fr-FR" sz="2000" b="1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Gironde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Times New Roman"/>
                        </a:rPr>
                        <a:t>Date et heure de l’appel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12.03.2012</a:t>
                      </a:r>
                      <a:r>
                        <a:rPr lang="fr-FR" sz="2000" b="1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. 10h30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1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Times New Roman"/>
                        </a:rPr>
                        <a:t>Appel de :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M. </a:t>
                      </a:r>
                      <a:r>
                        <a:rPr lang="fr-FR" sz="2000" b="1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GARROUSTE</a:t>
                      </a:r>
                      <a:r>
                        <a:rPr lang="fr-FR" sz="2000" b="1" baseline="0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 (particulier)</a:t>
                      </a:r>
                      <a:endParaRPr lang="fr-FR" sz="2000" b="1" dirty="0">
                        <a:latin typeface="Bradley Hand ITC" pitchFamily="66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Times New Roman"/>
                        </a:rPr>
                        <a:t>Tél :</a:t>
                      </a:r>
                      <a:r>
                        <a:rPr lang="fr-FR" sz="2000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2000" b="1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05 57 36 </a:t>
                      </a:r>
                      <a:r>
                        <a:rPr lang="fr-FR" sz="2000" b="1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56</a:t>
                      </a:r>
                      <a:endParaRPr lang="fr-FR" sz="2000" b="1" dirty="0">
                        <a:latin typeface="Bradley Hand ITC" pitchFamily="66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Times New Roman"/>
                        </a:rPr>
                        <a:t>Adresse :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6 rue des Minimes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33 GRADIGNAN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Times New Roman"/>
                        </a:rPr>
                        <a:t>Objet :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-Client </a:t>
                      </a:r>
                      <a:r>
                        <a:rPr lang="fr-FR" sz="2000" b="1" u="none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éventuel </a:t>
                      </a:r>
                      <a:r>
                        <a:rPr lang="fr-FR" sz="2000" b="1" u="none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pour </a:t>
                      </a:r>
                      <a:r>
                        <a:rPr lang="fr-FR" sz="2000" b="1" u="none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achat</a:t>
                      </a:r>
                      <a:r>
                        <a:rPr lang="fr-FR" sz="2000" b="1" u="none" baseline="0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2000" b="1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et </a:t>
                      </a:r>
                      <a:r>
                        <a:rPr lang="fr-FR" sz="2000" b="1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installation extracteur fumées 4RT5  vu sur </a:t>
                      </a:r>
                      <a:r>
                        <a:rPr lang="fr-FR" sz="2000" b="1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un </a:t>
                      </a:r>
                      <a:r>
                        <a:rPr lang="fr-FR" sz="2000" b="1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site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-Veut</a:t>
                      </a:r>
                      <a:r>
                        <a:rPr lang="fr-FR" sz="2000" b="1" baseline="0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 savoir si l’extracteur peut être utilisé </a:t>
                      </a:r>
                      <a:r>
                        <a:rPr lang="fr-FR" sz="2000" b="1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à </a:t>
                      </a:r>
                      <a:r>
                        <a:rPr lang="fr-FR" sz="2000" b="1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l’intérieur d’un garage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Calibri"/>
                          <a:ea typeface="Calibri"/>
                          <a:cs typeface="Times New Roman"/>
                        </a:rPr>
                        <a:t>Remarques :</a:t>
                      </a:r>
                      <a:endParaRPr lang="fr-FR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-téléphoner </a:t>
                      </a:r>
                      <a:r>
                        <a:rPr lang="fr-FR" sz="2000" b="1" dirty="0">
                          <a:solidFill>
                            <a:srgbClr val="FF0000"/>
                          </a:solidFill>
                          <a:latin typeface="Bradley Hand ITC" pitchFamily="66" charset="0"/>
                          <a:ea typeface="Calibri"/>
                          <a:cs typeface="Times New Roman"/>
                        </a:rPr>
                        <a:t>(URGENT</a:t>
                      </a:r>
                      <a:r>
                        <a:rPr lang="fr-FR" sz="2000" b="1" dirty="0" smtClean="0">
                          <a:solidFill>
                            <a:srgbClr val="FF0000"/>
                          </a:solidFill>
                          <a:latin typeface="Bradley Hand ITC" pitchFamily="66" charset="0"/>
                          <a:ea typeface="Calibri"/>
                          <a:cs typeface="Times New Roman"/>
                        </a:rPr>
                        <a:t>)</a:t>
                      </a:r>
                      <a:endParaRPr lang="fr-FR" sz="2000" b="1" dirty="0">
                        <a:latin typeface="Bradley Hand ITC" pitchFamily="66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fr-FR" sz="2000" b="1" u="sng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Ne pas appeler en </a:t>
                      </a:r>
                      <a:r>
                        <a:rPr lang="fr-FR" sz="2000" b="1" u="sng" dirty="0" smtClean="0">
                          <a:latin typeface="Bradley Hand ITC" pitchFamily="66" charset="0"/>
                          <a:ea typeface="Calibri"/>
                          <a:cs typeface="Times New Roman"/>
                        </a:rPr>
                        <a:t>soirée</a:t>
                      </a:r>
                      <a:endParaRPr lang="fr-FR" sz="2000" b="1" u="none" dirty="0">
                        <a:latin typeface="Bradley Hand ITC" pitchFamily="66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r-FR" sz="2000" b="1" dirty="0">
                          <a:latin typeface="Bradley Hand ITC" pitchFamily="66" charset="0"/>
                          <a:ea typeface="Calibri"/>
                          <a:cs typeface="Times New Roman"/>
                        </a:rPr>
                        <a:t>-Commandera si le prix lui convient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365125"/>
            <a:ext cx="8675687" cy="7350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Reformulation 1.</a:t>
            </a: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fr-F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Procédés d’écriture. </a:t>
            </a:r>
            <a:endParaRPr lang="fr-F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288" y="1304925"/>
            <a:ext cx="8694737" cy="5137150"/>
          </a:xfrm>
        </p:spPr>
        <p:txBody>
          <a:bodyPr rtlCol="0">
            <a:noAutofit/>
          </a:bodyPr>
          <a:lstStyle/>
          <a:p>
            <a:pPr marL="176213" indent="-176213" fontAlgn="auto">
              <a:spcAft>
                <a:spcPts val="0"/>
              </a:spcAft>
              <a:buFont typeface="Arial"/>
              <a:buNone/>
              <a:defRPr/>
            </a:pPr>
            <a:r>
              <a:rPr lang="fr-F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fr-FR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 sélection et l’organisation des informations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respecte la charte graphique et les entrées du document.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Le lexique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mots écrits intégralement, ajouts.</a:t>
            </a:r>
          </a:p>
          <a:p>
            <a:pPr marL="176213" indent="-176213"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Les phrases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en partie tronquées. Suppression des déterminants, des pronoms-reprises, de verbes etc.</a:t>
            </a:r>
          </a:p>
          <a:p>
            <a:pPr marL="176213" indent="-176213"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Les caractères des lettres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majuscules pour les noms propres.</a:t>
            </a:r>
          </a:p>
          <a:p>
            <a:pPr marL="176213" indent="-176213"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Les signes typographiques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fr-FR" sz="22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(…)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explicitation; tirets pour l’énumération</a:t>
            </a:r>
          </a:p>
          <a:p>
            <a:pPr marL="176213" indent="-176213"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Les signes de ponctuation </a:t>
            </a:r>
            <a:r>
              <a:rPr lang="fr-FR" sz="22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(explication), le point pour la fin des phrases. 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fr-FR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Autres procédés visuels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couleur, soulignement.</a:t>
            </a:r>
            <a:endParaRPr lang="fr-F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667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La seconde reformulation</a:t>
            </a:r>
            <a:endParaRPr lang="fr-F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2325" y="1417638"/>
            <a:ext cx="7521575" cy="4895850"/>
          </a:xfrm>
        </p:spPr>
        <p:txBody>
          <a:bodyPr rtlCol="0">
            <a:normAutofit fontScale="55000" lnSpcReduction="20000"/>
          </a:bodyPr>
          <a:lstStyle/>
          <a:p>
            <a:pPr algn="ctr" fontAlgn="auto">
              <a:spcAft>
                <a:spcPts val="0"/>
              </a:spcAft>
              <a:buFont typeface="Arial"/>
              <a:buNone/>
              <a:defRPr/>
            </a:pPr>
            <a:r>
              <a:rPr lang="fr-F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ENTREPRISE  LENORD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Appel de : </a:t>
            </a:r>
            <a:r>
              <a:rPr lang="fr-F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M. GARROUSTE (05 57 36 56 00) 6 rue des Minimes 33 GRADIGNAN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Date : </a:t>
            </a:r>
            <a:r>
              <a:rPr lang="fr-F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12 mars  </a:t>
            </a:r>
            <a:r>
              <a:rPr lang="fr-F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Heure : </a:t>
            </a:r>
            <a:r>
              <a:rPr lang="fr-F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10h30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fr-F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Message pris par :</a:t>
            </a:r>
            <a:r>
              <a:rPr lang="fr-FR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Mme Alice  </a:t>
            </a:r>
            <a:r>
              <a:rPr lang="fr-F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Destiné à : </a:t>
            </a:r>
            <a:r>
              <a:rPr lang="fr-F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Gilles Rouget, responsable du secteur Gironde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 de l’appel </a:t>
            </a:r>
            <a:r>
              <a:rPr lang="fr-F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: Commande et installation d’un extracteur de fumée</a:t>
            </a:r>
          </a:p>
          <a:p>
            <a:pPr fontAlgn="auto">
              <a:lnSpc>
                <a:spcPct val="170000"/>
              </a:lnSpc>
              <a:spcAft>
                <a:spcPts val="0"/>
              </a:spcAft>
              <a:buFont typeface="Arial"/>
              <a:buChar char="•"/>
              <a:defRPr/>
            </a:pPr>
            <a:r>
              <a:rPr lang="fr-F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Contenu du message : </a:t>
            </a:r>
            <a:r>
              <a:rPr lang="fr-F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M. </a:t>
            </a:r>
            <a:r>
              <a:rPr lang="fr-FR" b="1" dirty="0" err="1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Garrouste</a:t>
            </a:r>
            <a:r>
              <a:rPr lang="fr-F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 (particulier) a vu sur un site l’extracteur de fumées 4RT5. Il souhaite qu’un  « spécialiste » le rappelle de toute urgence au 05 57 36 56 00. </a:t>
            </a:r>
            <a:r>
              <a:rPr lang="fr-FR" b="1" u="sng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Il demande si cet extracteur peut capter les fumées d’un barbecue installé  dans un garage</a:t>
            </a:r>
            <a:r>
              <a:rPr lang="fr-FR" b="1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. Si le prix de l’installation lui convient, il commandera le produit. </a:t>
            </a:r>
            <a:r>
              <a:rPr lang="fr-FR" b="1" u="sng" dirty="0" smtClean="0">
                <a:solidFill>
                  <a:schemeClr val="tx1"/>
                </a:solidFill>
                <a:latin typeface="Bradley Hand ITC" pitchFamily="66" charset="0"/>
                <a:cs typeface="Arial" pitchFamily="34" charset="0"/>
              </a:rPr>
              <a:t>Il a précisé qu’il  ne voulait surtout pas être appelé en soirée.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365125"/>
            <a:ext cx="8569325" cy="5492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Reformulation 2. Procédés d’écriture </a:t>
            </a:r>
            <a:endParaRPr lang="fr-F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0825" y="1182688"/>
            <a:ext cx="8816975" cy="5249862"/>
          </a:xfrm>
        </p:spPr>
        <p:txBody>
          <a:bodyPr rtlCol="0">
            <a:normAutofit/>
          </a:bodyPr>
          <a:lstStyle/>
          <a:p>
            <a:pPr marL="176213" indent="-176213" fontAlgn="auto">
              <a:spcAft>
                <a:spcPts val="0"/>
              </a:spcAft>
              <a:buFont typeface="Arial"/>
              <a:buNone/>
              <a:defRPr/>
            </a:pPr>
            <a:r>
              <a:rPr lang="fr-FR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 mise en page du texte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définie par la charte graphique du document professionnel (fiche-message)</a:t>
            </a:r>
          </a:p>
          <a:p>
            <a:pPr marL="176213" indent="-176213"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L’organisation et le contenu des informations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respectent les entrées du document, ajout d’autres informations.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Le lexique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mots écrits intégralement éventuellement modifiés</a:t>
            </a:r>
          </a:p>
          <a:p>
            <a:pPr marL="176213" indent="-176213"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Les phrases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respectent les contraintes de la syntaxe: déterminants, pronoms, GN sujet, verbes conjugués… Phrases nominales et verbales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Les caractères des lettres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majuscules pour les noms propres</a:t>
            </a:r>
          </a:p>
          <a:p>
            <a:pPr marL="176213" indent="-176213"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Les signes typographiques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(…)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explicitation. éventuellement, tirets ou puces pour l’énumération</a:t>
            </a:r>
          </a:p>
          <a:p>
            <a:pPr marL="176213" indent="-176213"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</a:t>
            </a: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Les signes de ponctuation </a:t>
            </a:r>
            <a:r>
              <a:rPr lang="fr-FR" sz="2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(explication), le point pour la fin des phrases. </a:t>
            </a: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Autres procédés d’écriture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les discours rapportés.</a:t>
            </a:r>
            <a:endParaRPr lang="fr-FR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7200" y="282575"/>
            <a:ext cx="8229600" cy="7985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Confrontation…</a:t>
            </a:r>
            <a:endParaRPr lang="fr-F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227138"/>
            <a:ext cx="8229600" cy="488791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fr-FR" b="1" dirty="0" smtClean="0">
                <a:solidFill>
                  <a:srgbClr val="C00000"/>
                </a:solidFill>
              </a:rPr>
              <a:t>Prise de notes </a:t>
            </a:r>
          </a:p>
          <a:p>
            <a:pPr marL="360363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i="1" dirty="0" smtClean="0">
                <a:solidFill>
                  <a:srgbClr val="002060"/>
                </a:solidFill>
              </a:rPr>
              <a:t>M. GARROUSTE (part.) </a:t>
            </a:r>
            <a:r>
              <a:rPr lang="fr-FR" i="1" dirty="0" err="1" smtClean="0">
                <a:solidFill>
                  <a:srgbClr val="002060"/>
                </a:solidFill>
              </a:rPr>
              <a:t>dde</a:t>
            </a:r>
            <a:r>
              <a:rPr lang="fr-FR" i="1" dirty="0" smtClean="0">
                <a:solidFill>
                  <a:srgbClr val="002060"/>
                </a:solidFill>
              </a:rPr>
              <a:t> infos : </a:t>
            </a:r>
            <a:r>
              <a:rPr lang="fr-FR" i="1" dirty="0" err="1" smtClean="0">
                <a:solidFill>
                  <a:srgbClr val="002060"/>
                </a:solidFill>
              </a:rPr>
              <a:t>nvel</a:t>
            </a:r>
            <a:r>
              <a:rPr lang="fr-FR" i="1" dirty="0" smtClean="0">
                <a:solidFill>
                  <a:srgbClr val="002060"/>
                </a:solidFill>
              </a:rPr>
              <a:t> extracteur fumées 4RT5 (vu sur site).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i="1" dirty="0" smtClean="0">
                <a:solidFill>
                  <a:srgbClr val="C00000"/>
                </a:solidFill>
              </a:rPr>
              <a:t>•  </a:t>
            </a:r>
            <a:r>
              <a:rPr lang="fr-FR" b="1" dirty="0" smtClean="0">
                <a:solidFill>
                  <a:srgbClr val="C00000"/>
                </a:solidFill>
              </a:rPr>
              <a:t>Reformulation 1.</a:t>
            </a:r>
            <a:endParaRPr lang="fr-FR" dirty="0" smtClean="0">
              <a:solidFill>
                <a:srgbClr val="C00000"/>
              </a:solidFill>
            </a:endParaRPr>
          </a:p>
          <a:p>
            <a:pPr indent="17463" fontAlgn="auto">
              <a:spcAft>
                <a:spcPts val="0"/>
              </a:spcAft>
              <a:buFont typeface="Arial"/>
              <a:buNone/>
              <a:defRPr/>
            </a:pPr>
            <a:r>
              <a:rPr lang="fr-FR" i="1" dirty="0" smtClean="0">
                <a:solidFill>
                  <a:srgbClr val="002060"/>
                </a:solidFill>
              </a:rPr>
              <a:t>Appel de : M. GARROUSTE (particulier).  Client éventuel pour achat et installation extracteur fumées 4RT5  vu sur un site.</a:t>
            </a:r>
            <a:endParaRPr lang="fr-FR" i="1" dirty="0" smtClean="0"/>
          </a:p>
          <a:p>
            <a:pPr fontAlgn="auto">
              <a:spcBef>
                <a:spcPts val="18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b="1" dirty="0" smtClean="0">
                <a:solidFill>
                  <a:srgbClr val="C00000"/>
                </a:solidFill>
              </a:rPr>
              <a:t>Reformulation 2.</a:t>
            </a:r>
          </a:p>
          <a:p>
            <a:pPr indent="17463" fontAlgn="auto">
              <a:spcAft>
                <a:spcPts val="0"/>
              </a:spcAft>
              <a:buFont typeface="Arial"/>
              <a:buNone/>
              <a:defRPr/>
            </a:pPr>
            <a:r>
              <a:rPr lang="fr-FR" i="1" dirty="0" smtClean="0">
                <a:solidFill>
                  <a:srgbClr val="002060"/>
                </a:solidFill>
              </a:rPr>
              <a:t>M. </a:t>
            </a:r>
            <a:r>
              <a:rPr lang="fr-FR" i="1" dirty="0" err="1" smtClean="0">
                <a:solidFill>
                  <a:srgbClr val="002060"/>
                </a:solidFill>
              </a:rPr>
              <a:t>Garrouste</a:t>
            </a:r>
            <a:r>
              <a:rPr lang="fr-FR" i="1" dirty="0" smtClean="0">
                <a:solidFill>
                  <a:srgbClr val="002060"/>
                </a:solidFill>
              </a:rPr>
              <a:t> (particulier) a vu sur un site l’extracteur de fumées 4RT5. Il souhaite qu’un  « spécialiste » le rappelle de toute urgence au 05 57 36 56 00.</a:t>
            </a:r>
            <a:endParaRPr lang="fr-FR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209550"/>
            <a:ext cx="8370887" cy="7048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Les discours rapportés</a:t>
            </a:r>
            <a:endParaRPr lang="fr-F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750" y="1125538"/>
            <a:ext cx="8299450" cy="5183187"/>
          </a:xfrm>
        </p:spPr>
        <p:txBody>
          <a:bodyPr rtlCol="0">
            <a:normAutofit/>
          </a:bodyPr>
          <a:lstStyle/>
          <a:p>
            <a:pPr marL="457200" indent="-457200" fontAlgn="auto">
              <a:spcAft>
                <a:spcPts val="0"/>
              </a:spcAft>
              <a:buFont typeface="Arial"/>
              <a:buNone/>
              <a:defRPr/>
            </a:pPr>
            <a:r>
              <a:rPr lang="fr-FR" sz="2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Les discours rapportés sous forme de citation</a:t>
            </a:r>
            <a:r>
              <a:rPr lang="fr-F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indent="17463" fontAlgn="auto">
              <a:spcAft>
                <a:spcPts val="0"/>
              </a:spcAft>
              <a:buFont typeface="Arial"/>
              <a:buNone/>
              <a:defRPr/>
            </a:pP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  souhaite qu’un </a:t>
            </a:r>
            <a:r>
              <a:rPr lang="fr-FR" sz="2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« spécialiste » </a:t>
            </a: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 rappelle.</a:t>
            </a:r>
            <a:r>
              <a:rPr lang="fr-FR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indent="17463" fontAlgn="auto">
              <a:spcAft>
                <a:spcPts val="0"/>
              </a:spcAft>
              <a:buFont typeface="Arial"/>
              <a:buNone/>
              <a:defRPr/>
            </a:pPr>
            <a:r>
              <a:rPr lang="fr-FR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(guillemets) + </a:t>
            </a:r>
            <a:r>
              <a:rPr lang="fr-FR" sz="2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(sic), éventuellement.</a:t>
            </a:r>
            <a:endParaRPr lang="fr-FR" sz="2200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sz="2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fr-FR" sz="2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Les discours rapportés au style indirect</a:t>
            </a:r>
            <a:r>
              <a:rPr lang="fr-F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fr-FR" sz="1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fr-F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fr-FR" sz="2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pour rapporter indirectement une question</a:t>
            </a:r>
          </a:p>
          <a:p>
            <a:pPr marL="360363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sz="22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lI</a:t>
            </a:r>
            <a:r>
              <a:rPr lang="fr-FR" sz="2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200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demande</a:t>
            </a:r>
            <a:r>
              <a:rPr lang="fr-FR" sz="2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2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si </a:t>
            </a:r>
            <a:r>
              <a:rPr lang="fr-FR" sz="2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cet extracteur </a:t>
            </a:r>
            <a:r>
              <a:rPr lang="fr-FR" sz="2200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peut</a:t>
            </a:r>
            <a:r>
              <a:rPr lang="fr-FR" sz="2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être installé  dans un garage. </a:t>
            </a:r>
          </a:p>
          <a:p>
            <a:pPr marL="541338" indent="-166688" fontAlgn="auto">
              <a:spcAft>
                <a:spcPts val="0"/>
              </a:spcAft>
              <a:buFont typeface="Arial"/>
              <a:buNone/>
              <a:defRPr/>
            </a:pPr>
            <a:r>
              <a:rPr lang="fr-FR" sz="2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 Proposition principale avec verbe de paroles</a:t>
            </a:r>
          </a:p>
          <a:p>
            <a:pPr marL="541338" indent="-166688" fontAlgn="auto">
              <a:spcAft>
                <a:spcPts val="0"/>
              </a:spcAft>
              <a:buFont typeface="Arial"/>
              <a:buNone/>
              <a:defRPr/>
            </a:pPr>
            <a:r>
              <a:rPr lang="fr-FR" sz="2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Conjonction qui introduit une proposition subordonnée</a:t>
            </a:r>
          </a:p>
          <a:p>
            <a:pPr marL="541338" indent="-166688" fontAlgn="auto">
              <a:spcAft>
                <a:spcPts val="0"/>
              </a:spcAft>
              <a:buFont typeface="Arial"/>
              <a:buNone/>
              <a:defRPr/>
            </a:pPr>
            <a:r>
              <a:rPr lang="fr-FR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Proposition subordonnée interrogative indirecte (question fermée).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fr-FR" sz="20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sz="20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sz="2000" u="sng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Les discours rapportés (suite)</a:t>
            </a:r>
            <a:endParaRPr lang="fr-F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3250" y="1100138"/>
            <a:ext cx="8235950" cy="506571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fr-F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fr-FR" sz="2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Pour rapporter indirectement une affirmation</a:t>
            </a:r>
          </a:p>
          <a:p>
            <a:pPr indent="17463" fontAlgn="auto">
              <a:spcAft>
                <a:spcPts val="0"/>
              </a:spcAft>
              <a:buFont typeface="Arial"/>
              <a:buNone/>
              <a:defRPr/>
            </a:pPr>
            <a:r>
              <a:rPr lang="fr-FR" sz="2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Proposition principale avec verbe de paroles</a:t>
            </a:r>
          </a:p>
          <a:p>
            <a:pPr marL="806450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Conjonction introduisant une subordonnée</a:t>
            </a:r>
          </a:p>
          <a:p>
            <a:pPr marL="806450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Proposition subordonnée complétive du verbe.</a:t>
            </a:r>
            <a:endParaRPr lang="fr-FR" sz="2000" dirty="0" smtClean="0">
              <a:latin typeface="Arial" pitchFamily="34" charset="0"/>
              <a:cs typeface="Arial" pitchFamily="34" charset="0"/>
            </a:endParaRPr>
          </a:p>
          <a:p>
            <a:pPr indent="17463" fontAlgn="auto">
              <a:spcAft>
                <a:spcPts val="0"/>
              </a:spcAft>
              <a:buFont typeface="Arial"/>
              <a:buNone/>
              <a:defRPr/>
            </a:pPr>
            <a:r>
              <a:rPr lang="fr-FR" sz="2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Il </a:t>
            </a:r>
            <a:r>
              <a:rPr lang="fr-FR" sz="2200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précisé </a:t>
            </a:r>
            <a:r>
              <a:rPr lang="fr-FR" sz="2200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qu’</a:t>
            </a:r>
            <a:r>
              <a:rPr lang="fr-FR" sz="2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il  ne </a:t>
            </a:r>
            <a:r>
              <a:rPr lang="fr-FR" sz="2200" i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voulait</a:t>
            </a:r>
            <a:r>
              <a:rPr lang="fr-FR" sz="2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2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surtout pas être appelé.</a:t>
            </a:r>
            <a:endParaRPr lang="fr-FR" sz="2200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fr-FR" sz="2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 concordance des temps (exemples)</a:t>
            </a:r>
          </a:p>
          <a:p>
            <a:pPr indent="17463" fontAlgn="auto"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La simultanéité</a:t>
            </a:r>
          </a:p>
          <a:p>
            <a:pPr indent="17463" fontAlgn="auto">
              <a:spcAft>
                <a:spcPts val="0"/>
              </a:spcAft>
              <a:buFont typeface="Arial"/>
              <a:buNone/>
              <a:defRPr/>
            </a:pP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Phrase 1a : 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verbe de la principale au présent </a:t>
            </a:r>
            <a:b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→  verbe de la subordonnée au présent</a:t>
            </a:r>
          </a:p>
          <a:p>
            <a:pPr indent="17463" fontAlgn="auto">
              <a:spcAft>
                <a:spcPts val="0"/>
              </a:spcAft>
              <a:buFont typeface="Arial"/>
              <a:buNone/>
              <a:defRPr/>
            </a:pP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Phrase 2a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 verbe de la principale au passé (passé composé) </a:t>
            </a:r>
            <a:b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→  verbe de la subordonnée au passé (imparfait). </a:t>
            </a:r>
            <a:endParaRPr lang="fr-FR" sz="2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55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Les discours rapportés (suite)</a:t>
            </a:r>
            <a:endParaRPr lang="fr-FR" sz="3600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2325" y="1100138"/>
            <a:ext cx="7521575" cy="51371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fr-FR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fr-FR" sz="2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 concordance des temps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L’antériorité</a:t>
            </a:r>
          </a:p>
          <a:p>
            <a:pPr marL="360363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M. G. </a:t>
            </a:r>
            <a:r>
              <a:rPr lang="fr-FR" sz="2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demande</a:t>
            </a: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(PI) </a:t>
            </a: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 Mme A. </a:t>
            </a:r>
            <a:r>
              <a:rPr lang="fr-FR" sz="2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pu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(PCI) </a:t>
            </a: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contacter un spécialiste.</a:t>
            </a:r>
            <a:endParaRPr lang="fr-FR" sz="2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60363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M. G. </a:t>
            </a:r>
            <a:r>
              <a:rPr lang="fr-FR" sz="2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demandé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(PCI) </a:t>
            </a: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 Mme A. </a:t>
            </a:r>
            <a:r>
              <a:rPr lang="fr-FR" sz="2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avait pu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(PQPI) </a:t>
            </a: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appeler un spécialiste.</a:t>
            </a:r>
            <a:endParaRPr lang="fr-FR" sz="2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1800"/>
              </a:spcBef>
              <a:spcAft>
                <a:spcPts val="0"/>
              </a:spcAft>
              <a:buFont typeface="Arial"/>
              <a:buChar char="•"/>
              <a:defRPr/>
            </a:pPr>
            <a:r>
              <a:rPr lang="fr-FR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La postériorité</a:t>
            </a:r>
          </a:p>
          <a:p>
            <a:pPr marL="360363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M. G. </a:t>
            </a:r>
            <a:r>
              <a:rPr lang="fr-FR" sz="2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demande</a:t>
            </a: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(PI) </a:t>
            </a: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 un spécialiste </a:t>
            </a:r>
            <a:r>
              <a:rPr lang="fr-FR" sz="2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pourra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(FI) </a:t>
            </a: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/ </a:t>
            </a:r>
            <a:r>
              <a:rPr lang="fr-FR" sz="2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pourrait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(PC) </a:t>
            </a: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 rappeler en fin d’après-midi.</a:t>
            </a:r>
            <a:endParaRPr lang="fr-FR" sz="2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60363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M. G. </a:t>
            </a:r>
            <a:r>
              <a:rPr lang="fr-FR" sz="2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 demandé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(PCI) </a:t>
            </a: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 un spécialiste  </a:t>
            </a:r>
            <a:r>
              <a:rPr lang="fr-FR" sz="2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aura pu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(FAI</a:t>
            </a:r>
            <a:r>
              <a:rPr lang="fr-FR" sz="2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appeler son épouse dans l’après-midi. </a:t>
            </a:r>
            <a:endParaRPr lang="fr-FR" sz="22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sz="half" idx="1"/>
          </p:nvPr>
        </p:nvSpPr>
        <p:spPr>
          <a:xfrm>
            <a:off x="652463" y="1444625"/>
            <a:ext cx="3919537" cy="3640138"/>
          </a:xfrm>
        </p:spPr>
        <p:txBody>
          <a:bodyPr lIns="0" rIns="0"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La prise de notes</a:t>
            </a:r>
          </a:p>
          <a:p>
            <a:pPr marL="92075" indent="-92075" fontAlgn="auto">
              <a:spcAft>
                <a:spcPts val="0"/>
              </a:spcAft>
              <a:buFont typeface="Arial"/>
              <a:buNone/>
              <a:defRPr/>
            </a:pPr>
            <a:endParaRPr lang="fr-FR" sz="9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92075" indent="-92075" fontAlgn="auto">
              <a:spcAft>
                <a:spcPts val="1200"/>
              </a:spcAft>
              <a:buFont typeface="Arial"/>
              <a:buNone/>
              <a:defRPr/>
            </a:pP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C’est </a:t>
            </a:r>
            <a:r>
              <a:rPr lang="fr-FR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 écrit pour soi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76213" indent="-169863" fontAlgn="auto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fr-FR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produit « en simultané »,</a:t>
            </a:r>
          </a:p>
          <a:p>
            <a:pPr marL="176213" indent="-169863" fontAlgn="auto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fr-FR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qui retranscrit des propos,</a:t>
            </a:r>
          </a:p>
          <a:p>
            <a:pPr marL="176213" indent="-169863" fontAlgn="auto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fr-FR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 manière abrégée, </a:t>
            </a:r>
          </a:p>
          <a:p>
            <a:pPr marL="176213" indent="-169863" fontAlgn="auto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fr-FR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 utilisant un code d’abréviations normé </a:t>
            </a:r>
            <a:r>
              <a:rPr lang="fr-FR" sz="19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</a:t>
            </a:r>
            <a:r>
              <a:rPr lang="fr-FR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plus personnel,</a:t>
            </a:r>
          </a:p>
          <a:p>
            <a:pPr marL="176213" indent="-169863" fontAlgn="auto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fr-FR" sz="19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sans contraintes de charte graphique. </a:t>
            </a:r>
            <a:endParaRPr lang="fr-FR" sz="19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2"/>
          </p:nvPr>
        </p:nvSpPr>
        <p:spPr>
          <a:xfrm>
            <a:off x="4819650" y="1457325"/>
            <a:ext cx="4157663" cy="3627438"/>
          </a:xfrm>
        </p:spPr>
        <p:txBody>
          <a:bodyPr lIns="0" rIns="0"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b="1" dirty="0" smtClean="0">
                <a:solidFill>
                  <a:srgbClr val="C00000"/>
                </a:solidFill>
                <a:latin typeface="Arial Black" pitchFamily="34" charset="0"/>
                <a:cs typeface="Arial" pitchFamily="34" charset="0"/>
              </a:rPr>
              <a:t>La reformulation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fr-FR" sz="8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1200"/>
              </a:spcAft>
              <a:buFont typeface="Arial"/>
              <a:buNone/>
              <a:defRPr/>
            </a:pP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C’est </a:t>
            </a:r>
            <a:r>
              <a:rPr lang="fr-FR" sz="2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 écrit pour l’autre </a:t>
            </a:r>
            <a:r>
              <a:rPr lang="fr-FR" sz="22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fr-FR" sz="2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76213" indent="-169863" fontAlgn="auto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fr-FR" sz="1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produit « en  différé »,</a:t>
            </a:r>
          </a:p>
          <a:p>
            <a:pPr marL="176213" indent="-169863" fontAlgn="auto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fr-FR" sz="1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qui reformule des propos</a:t>
            </a:r>
          </a:p>
          <a:p>
            <a:pPr marL="176213" indent="-169863" fontAlgn="auto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fr-FR" sz="1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 manière « intégrale »,</a:t>
            </a:r>
          </a:p>
          <a:p>
            <a:pPr marL="176213" indent="-169863" fontAlgn="auto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fr-FR" sz="1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 respectant le code du français courant (</a:t>
            </a:r>
            <a:r>
              <a:rPr lang="fr-FR" sz="1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Orth</a:t>
            </a:r>
            <a:r>
              <a:rPr lang="fr-FR" sz="1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Gram. </a:t>
            </a:r>
            <a:r>
              <a:rPr lang="fr-FR" sz="19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Synt</a:t>
            </a:r>
            <a:r>
              <a:rPr lang="fr-FR" sz="1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.),</a:t>
            </a:r>
          </a:p>
          <a:p>
            <a:pPr marL="176213" indent="-169863" fontAlgn="auto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fr-FR" sz="19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avec les contraintes d’une charte graphique influant sur la lecture et l’écriture.</a:t>
            </a:r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539750" y="365125"/>
            <a:ext cx="8353425" cy="5492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En conclusion…</a:t>
            </a:r>
            <a:endParaRPr lang="fr-F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4036" name="ZoneTexte 10"/>
          <p:cNvSpPr txBox="1">
            <a:spLocks noChangeArrowheads="1"/>
          </p:cNvSpPr>
          <p:nvPr/>
        </p:nvSpPr>
        <p:spPr bwMode="auto">
          <a:xfrm>
            <a:off x="384175" y="5372100"/>
            <a:ext cx="84963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 b="1" i="1">
                <a:solidFill>
                  <a:srgbClr val="002060"/>
                </a:solidFill>
                <a:cs typeface="Arial" charset="0"/>
              </a:rPr>
              <a:t>afin de rendre compte </a:t>
            </a:r>
            <a:r>
              <a:rPr lang="fr-FR" sz="2000" b="1" i="1" u="sng">
                <a:solidFill>
                  <a:srgbClr val="002060"/>
                </a:solidFill>
                <a:cs typeface="Arial" charset="0"/>
              </a:rPr>
              <a:t>fidèlement</a:t>
            </a:r>
            <a:r>
              <a:rPr lang="fr-FR" sz="2000" b="1" i="1">
                <a:solidFill>
                  <a:srgbClr val="002060"/>
                </a:solidFill>
                <a:cs typeface="Arial" charset="0"/>
              </a:rPr>
              <a:t>, </a:t>
            </a:r>
            <a:r>
              <a:rPr lang="fr-FR" sz="2000" b="1" i="1" u="sng">
                <a:solidFill>
                  <a:srgbClr val="002060"/>
                </a:solidFill>
                <a:cs typeface="Arial" charset="0"/>
              </a:rPr>
              <a:t>lisiblement</a:t>
            </a:r>
            <a:r>
              <a:rPr lang="fr-FR" sz="2000" b="1" i="1">
                <a:solidFill>
                  <a:srgbClr val="002060"/>
                </a:solidFill>
                <a:cs typeface="Arial" charset="0"/>
              </a:rPr>
              <a:t> et </a:t>
            </a:r>
            <a:r>
              <a:rPr lang="fr-FR" sz="2000" b="1" i="1" u="sng">
                <a:solidFill>
                  <a:srgbClr val="002060"/>
                </a:solidFill>
                <a:cs typeface="Arial" charset="0"/>
              </a:rPr>
              <a:t>correctement</a:t>
            </a:r>
            <a:r>
              <a:rPr lang="fr-FR" sz="2000" b="1" i="1">
                <a:solidFill>
                  <a:srgbClr val="002060"/>
                </a:solidFill>
                <a:cs typeface="Arial" charset="0"/>
              </a:rPr>
              <a:t>  d’informations structurées et hiérarchisées </a:t>
            </a:r>
            <a:br>
              <a:rPr lang="fr-FR" sz="2000" b="1" i="1">
                <a:solidFill>
                  <a:srgbClr val="002060"/>
                </a:solidFill>
                <a:cs typeface="Arial" charset="0"/>
              </a:rPr>
            </a:br>
            <a:r>
              <a:rPr lang="fr-FR" sz="2000" b="1" i="1">
                <a:solidFill>
                  <a:srgbClr val="002060"/>
                </a:solidFill>
                <a:cs typeface="Arial" charset="0"/>
              </a:rPr>
              <a:t>utiles pour les professionnels de l’entreprise.  </a:t>
            </a:r>
          </a:p>
        </p:txBody>
      </p:sp>
      <p:cxnSp>
        <p:nvCxnSpPr>
          <p:cNvPr id="3" name="Connecteur droit 2"/>
          <p:cNvCxnSpPr/>
          <p:nvPr/>
        </p:nvCxnSpPr>
        <p:spPr>
          <a:xfrm>
            <a:off x="4643438" y="1514475"/>
            <a:ext cx="0" cy="326548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4038" name="Groupe 6"/>
          <p:cNvGrpSpPr>
            <a:grpSpLocks/>
          </p:cNvGrpSpPr>
          <p:nvPr/>
        </p:nvGrpSpPr>
        <p:grpSpPr bwMode="auto">
          <a:xfrm>
            <a:off x="209550" y="6507163"/>
            <a:ext cx="8764588" cy="339725"/>
            <a:chOff x="209821" y="6506415"/>
            <a:chExt cx="8763631" cy="341089"/>
          </a:xfrm>
        </p:grpSpPr>
        <p:sp>
          <p:nvSpPr>
            <p:cNvPr id="44039" name="ZoneTexte 11"/>
            <p:cNvSpPr txBox="1">
              <a:spLocks noChangeArrowheads="1"/>
            </p:cNvSpPr>
            <p:nvPr/>
          </p:nvSpPr>
          <p:spPr bwMode="auto">
            <a:xfrm>
              <a:off x="209821" y="6515639"/>
              <a:ext cx="876363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8250238" algn="l"/>
                </a:tabLst>
              </a:pPr>
              <a:r>
                <a:rPr lang="fr-FR" sz="1200">
                  <a:solidFill>
                    <a:srgbClr val="7D868D"/>
                  </a:solidFill>
                  <a:latin typeface="Calibri" pitchFamily="34" charset="0"/>
                </a:rPr>
                <a:t>PNP Bac Pro Gestion-Administration – 10 et 11 mai 2012 – Lyon 	</a:t>
              </a:r>
              <a:fld id="{6AFF4E83-5121-406C-86BE-758572634AB5}" type="slidenum">
                <a:rPr lang="fr-FR" sz="1200" b="1">
                  <a:solidFill>
                    <a:schemeClr val="accent2"/>
                  </a:solidFill>
                  <a:latin typeface="Calibri" pitchFamily="34" charset="0"/>
                </a:rPr>
                <a:pPr>
                  <a:tabLst>
                    <a:tab pos="8250238" algn="l"/>
                  </a:tabLst>
                </a:pPr>
                <a:t>18</a:t>
              </a:fld>
              <a:endParaRPr lang="fr-FR" sz="1200" b="1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8438522" y="6506415"/>
              <a:ext cx="387308" cy="341089"/>
            </a:xfrm>
            <a:prstGeom prst="ellipse">
              <a:avLst/>
            </a:prstGeom>
            <a:noFill/>
            <a:ln>
              <a:solidFill>
                <a:srgbClr val="7D868D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dirty="0" smtClean="0"/>
          </a:p>
          <a:p>
            <a:pPr algn="ctr" fontAlgn="auto">
              <a:spcAft>
                <a:spcPts val="0"/>
              </a:spcAft>
              <a:buFont typeface="Arial"/>
              <a:buNone/>
              <a:defRPr/>
            </a:pPr>
            <a:r>
              <a:rPr lang="fr-FR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De la </a:t>
            </a:r>
            <a:r>
              <a:rPr lang="fr-FR" sz="36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prise de notes</a:t>
            </a:r>
            <a:br>
              <a:rPr lang="fr-FR" sz="36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fr-FR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d’un échange téléphonique</a:t>
            </a:r>
          </a:p>
          <a:p>
            <a:pPr algn="ctr" fontAlgn="auto">
              <a:spcAft>
                <a:spcPts val="0"/>
              </a:spcAft>
              <a:buFont typeface="Arial"/>
              <a:buNone/>
              <a:defRPr/>
            </a:pPr>
            <a:r>
              <a:rPr lang="fr-FR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à  </a:t>
            </a:r>
          </a:p>
          <a:p>
            <a:pPr algn="ctr" fontAlgn="auto">
              <a:spcAft>
                <a:spcPts val="0"/>
              </a:spcAft>
              <a:buFont typeface="Arial"/>
              <a:buNone/>
              <a:defRPr/>
            </a:pPr>
            <a:r>
              <a:rPr lang="fr-FR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sa </a:t>
            </a:r>
            <a:r>
              <a:rPr lang="fr-FR" sz="36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reformulation écrite</a:t>
            </a:r>
            <a:r>
              <a:rPr lang="fr-FR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br>
              <a:rPr lang="fr-FR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fr-FR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sur des documents professionnels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endParaRPr lang="fr-FR" sz="1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marL="0" indent="0" algn="ctr" fontAlgn="auto">
              <a:spcAft>
                <a:spcPts val="0"/>
              </a:spcAft>
              <a:buFont typeface="Arial"/>
              <a:buNone/>
              <a:defRPr/>
            </a:pPr>
            <a:r>
              <a:rPr lang="fr-FR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M. Deconinck (IEN  EG), M. Sendre (IEN L), I. Vallot (IEN EG)</a:t>
            </a:r>
            <a:endParaRPr lang="fr-FR" sz="1800" dirty="0" smtClean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968375" y="404813"/>
            <a:ext cx="7821613" cy="5832475"/>
          </a:xfrm>
        </p:spPr>
        <p:txBody>
          <a:bodyPr>
            <a:noAutofit/>
          </a:bodyPr>
          <a:lstStyle/>
          <a:p>
            <a:pPr marL="179388" indent="-179388">
              <a:buFont typeface="Arial" charset="0"/>
              <a:buNone/>
            </a:pPr>
            <a:r>
              <a:rPr lang="fr-FR" sz="1800" b="1" u="sng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PÔLE 3 GESTION ADMINISTRATIVE INTERNE</a:t>
            </a:r>
            <a:endParaRPr lang="fr-FR" sz="1400" b="1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marL="179388" indent="-179388">
              <a:buFont typeface="Arial" charset="0"/>
              <a:buNone/>
            </a:pPr>
            <a:r>
              <a:rPr lang="fr-FR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Classe 3.1. Gestion des informations </a:t>
            </a:r>
          </a:p>
          <a:p>
            <a:pPr marL="179388" indent="-179388">
              <a:buFont typeface="Arial" charset="0"/>
              <a:buNone/>
            </a:pPr>
            <a:r>
              <a:rPr lang="fr-FR" sz="14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fr-FR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3.1.2. Production d’informations structurées</a:t>
            </a:r>
          </a:p>
          <a:p>
            <a:pPr marL="179388" indent="-179388">
              <a:buFont typeface="Arial" charset="0"/>
              <a:buNone/>
            </a:pPr>
            <a:endParaRPr lang="fr-FR" sz="1800" b="1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179388" indent="-179388">
              <a:buFont typeface="Arial" charset="0"/>
              <a:buNone/>
            </a:pPr>
            <a:r>
              <a:rPr lang="fr-FR" sz="1800" b="1" smtClean="0">
                <a:solidFill>
                  <a:srgbClr val="C00000"/>
                </a:solidFill>
                <a:latin typeface="Arial" charset="0"/>
                <a:cs typeface="Arial" charset="0"/>
              </a:rPr>
              <a:t>Savoirs rédactionnels - Lecture et écriture d’un genre </a:t>
            </a:r>
            <a:endParaRPr lang="fr-FR" sz="1400" b="1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marL="179388" indent="-179388">
              <a:buFont typeface="Arial" charset="0"/>
              <a:buNone/>
            </a:pPr>
            <a:r>
              <a:rPr lang="fr-FR" sz="2000" b="1" smtClean="0">
                <a:solidFill>
                  <a:srgbClr val="C00000"/>
                </a:solidFill>
                <a:latin typeface="Arial" charset="0"/>
                <a:cs typeface="Arial" charset="0"/>
              </a:rPr>
              <a:t>LE DOCUMENT PROFESSIONNEL</a:t>
            </a:r>
          </a:p>
          <a:p>
            <a:pPr marL="179388" indent="-179388">
              <a:buFont typeface="Arial" charset="0"/>
              <a:buNone/>
            </a:pPr>
            <a:r>
              <a:rPr lang="fr-FR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- Procédés d’écriture </a:t>
            </a:r>
          </a:p>
          <a:p>
            <a:pPr marL="179388" indent="-179388">
              <a:buFont typeface="Courier New" pitchFamily="49" charset="0"/>
              <a:buChar char="o"/>
            </a:pPr>
            <a:r>
              <a:rPr lang="fr-FR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La </a:t>
            </a:r>
            <a:r>
              <a:rPr lang="fr-FR" sz="1800" b="1" u="sng" smtClean="0">
                <a:solidFill>
                  <a:srgbClr val="002060"/>
                </a:solidFill>
                <a:latin typeface="Arial" charset="0"/>
                <a:cs typeface="Arial" charset="0"/>
              </a:rPr>
              <a:t>reformulation à partir d’une prise de notes</a:t>
            </a:r>
            <a:r>
              <a:rPr lang="fr-FR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, d’un brouillon, ou d'écrits intermédiaires </a:t>
            </a:r>
          </a:p>
          <a:p>
            <a:pPr marL="179388" indent="-179388">
              <a:buFont typeface="Courier New" pitchFamily="49" charset="0"/>
              <a:buChar char="o"/>
            </a:pPr>
            <a:r>
              <a:rPr lang="fr-FR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L’</a:t>
            </a:r>
            <a:r>
              <a:rPr lang="fr-FR" sz="1800" b="1" u="sng" smtClean="0">
                <a:solidFill>
                  <a:srgbClr val="002060"/>
                </a:solidFill>
                <a:latin typeface="Arial" charset="0"/>
                <a:cs typeface="Arial" charset="0"/>
              </a:rPr>
              <a:t>organisation et la hiérarchisation des informations </a:t>
            </a:r>
          </a:p>
          <a:p>
            <a:pPr marL="179388" indent="-179388">
              <a:buFont typeface="Courier New" pitchFamily="49" charset="0"/>
              <a:buChar char="o"/>
            </a:pPr>
            <a:r>
              <a:rPr lang="fr-FR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Les renvois et les notes </a:t>
            </a:r>
          </a:p>
          <a:p>
            <a:pPr marL="179388" indent="-179388">
              <a:buFont typeface="Courier New" pitchFamily="49" charset="0"/>
              <a:buChar char="o"/>
            </a:pPr>
            <a:r>
              <a:rPr lang="fr-FR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La </a:t>
            </a:r>
            <a:r>
              <a:rPr lang="fr-FR" sz="1800" b="1" u="sng" smtClean="0">
                <a:solidFill>
                  <a:srgbClr val="002060"/>
                </a:solidFill>
                <a:latin typeface="Arial" charset="0"/>
                <a:cs typeface="Arial" charset="0"/>
              </a:rPr>
              <a:t>conformité du document à une charte graphique </a:t>
            </a:r>
          </a:p>
          <a:p>
            <a:pPr marL="179388" indent="-179388">
              <a:buFont typeface="Courier New" pitchFamily="49" charset="0"/>
              <a:buChar char="o"/>
            </a:pPr>
            <a:r>
              <a:rPr lang="fr-FR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La </a:t>
            </a:r>
            <a:r>
              <a:rPr lang="fr-FR" sz="1800" b="1" u="sng" smtClean="0">
                <a:solidFill>
                  <a:srgbClr val="002060"/>
                </a:solidFill>
                <a:latin typeface="Arial" charset="0"/>
                <a:cs typeface="Arial" charset="0"/>
              </a:rPr>
              <a:t>typographie </a:t>
            </a:r>
          </a:p>
          <a:p>
            <a:pPr marL="179388" indent="-179388">
              <a:buFont typeface="Courier New" pitchFamily="49" charset="0"/>
              <a:buChar char="o"/>
            </a:pPr>
            <a:r>
              <a:rPr lang="fr-FR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L’</a:t>
            </a:r>
            <a:r>
              <a:rPr lang="fr-FR" sz="1800" b="1" u="sng" smtClean="0">
                <a:solidFill>
                  <a:srgbClr val="002060"/>
                </a:solidFill>
                <a:latin typeface="Arial" charset="0"/>
                <a:cs typeface="Arial" charset="0"/>
              </a:rPr>
              <a:t>écriture des nombres</a:t>
            </a:r>
          </a:p>
          <a:p>
            <a:pPr marL="179388" indent="-179388">
              <a:buFont typeface="Courier New" pitchFamily="49" charset="0"/>
              <a:buChar char="o"/>
            </a:pPr>
            <a:r>
              <a:rPr lang="fr-FR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L’</a:t>
            </a:r>
            <a:r>
              <a:rPr lang="fr-FR" sz="1800" b="1" u="sng" smtClean="0">
                <a:solidFill>
                  <a:srgbClr val="002060"/>
                </a:solidFill>
                <a:latin typeface="Arial" charset="0"/>
                <a:cs typeface="Arial" charset="0"/>
              </a:rPr>
              <a:t>insertion des nombres dans un texte</a:t>
            </a:r>
          </a:p>
          <a:p>
            <a:pPr marL="179388" indent="-179388">
              <a:buFont typeface="Courier New" pitchFamily="49" charset="0"/>
              <a:buChar char="o"/>
            </a:pPr>
            <a:r>
              <a:rPr lang="fr-FR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Les </a:t>
            </a:r>
            <a:r>
              <a:rPr lang="fr-FR" sz="1800" b="1" u="sng" smtClean="0">
                <a:solidFill>
                  <a:srgbClr val="002060"/>
                </a:solidFill>
                <a:latin typeface="Arial" charset="0"/>
                <a:cs typeface="Arial" charset="0"/>
              </a:rPr>
              <a:t>règles orthographiques</a:t>
            </a:r>
            <a:r>
              <a:rPr lang="fr-FR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 et la </a:t>
            </a:r>
            <a:r>
              <a:rPr lang="fr-FR" sz="1800" b="1" u="sng" smtClean="0">
                <a:solidFill>
                  <a:srgbClr val="002060"/>
                </a:solidFill>
                <a:latin typeface="Arial" charset="0"/>
                <a:cs typeface="Arial" charset="0"/>
              </a:rPr>
              <a:t>syntaxe</a:t>
            </a:r>
            <a:r>
              <a:rPr lang="fr-FR" sz="18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 dans les documents professionnels</a:t>
            </a:r>
          </a:p>
        </p:txBody>
      </p:sp>
      <p:grpSp>
        <p:nvGrpSpPr>
          <p:cNvPr id="15362" name="Groupe 3"/>
          <p:cNvGrpSpPr>
            <a:grpSpLocks/>
          </p:cNvGrpSpPr>
          <p:nvPr/>
        </p:nvGrpSpPr>
        <p:grpSpPr bwMode="auto">
          <a:xfrm>
            <a:off x="209550" y="6507163"/>
            <a:ext cx="8764588" cy="339725"/>
            <a:chOff x="209821" y="6506415"/>
            <a:chExt cx="8763631" cy="341089"/>
          </a:xfrm>
        </p:grpSpPr>
        <p:sp>
          <p:nvSpPr>
            <p:cNvPr id="15363" name="ZoneTexte 5"/>
            <p:cNvSpPr txBox="1">
              <a:spLocks noChangeArrowheads="1"/>
            </p:cNvSpPr>
            <p:nvPr/>
          </p:nvSpPr>
          <p:spPr bwMode="auto">
            <a:xfrm>
              <a:off x="209821" y="6515639"/>
              <a:ext cx="876363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8250238" algn="l"/>
                </a:tabLst>
              </a:pPr>
              <a:r>
                <a:rPr lang="fr-FR" sz="1200">
                  <a:solidFill>
                    <a:srgbClr val="7D868D"/>
                  </a:solidFill>
                  <a:latin typeface="Calibri" pitchFamily="34" charset="0"/>
                </a:rPr>
                <a:t>PNP Bac Pro Gestion-Administration – 10 et 11 mai 2012 – Lyon 	</a:t>
              </a:r>
              <a:fld id="{0F6C16F3-37B0-4547-A304-0D4C88CED4CB}" type="slidenum">
                <a:rPr lang="fr-FR" sz="1200" b="1">
                  <a:solidFill>
                    <a:schemeClr val="accent2"/>
                  </a:solidFill>
                  <a:latin typeface="Calibri" pitchFamily="34" charset="0"/>
                </a:rPr>
                <a:pPr>
                  <a:tabLst>
                    <a:tab pos="8250238" algn="l"/>
                  </a:tabLst>
                </a:pPr>
                <a:t>3</a:t>
              </a:fld>
              <a:endParaRPr lang="fr-FR" sz="1200" b="1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8438522" y="6506415"/>
              <a:ext cx="387308" cy="341089"/>
            </a:xfrm>
            <a:prstGeom prst="ellipse">
              <a:avLst/>
            </a:prstGeom>
            <a:noFill/>
            <a:ln>
              <a:solidFill>
                <a:srgbClr val="7D868D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7250" cy="74453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Le scénario pédagogique de l’atelier</a:t>
            </a:r>
            <a:endParaRPr lang="fr-F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11275"/>
            <a:ext cx="8477250" cy="4827588"/>
          </a:xfrm>
        </p:spPr>
        <p:txBody>
          <a:bodyPr rtlCol="0">
            <a:noAutofit/>
          </a:bodyPr>
          <a:lstStyle/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SzPct val="120000"/>
              <a:buFont typeface="Arial"/>
              <a:buChar char="•"/>
              <a:defRPr/>
            </a:pP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 particulier, </a:t>
            </a:r>
            <a:r>
              <a:rPr lang="fr-F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M. GARROUSTE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(le professeur GA), appelle </a:t>
            </a:r>
            <a:r>
              <a:rPr lang="fr-FR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l’entreprise « LENORD » </a:t>
            </a: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 sujet d’un extracteur de fumée vu sur un site. </a:t>
            </a: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SzPct val="120000"/>
              <a:buFont typeface="Arial"/>
              <a:buChar char="•"/>
              <a:defRPr/>
            </a:pP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 </a:t>
            </a:r>
            <a:r>
              <a:rPr lang="fr-F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gestionnaire-administrative, Mme ALICE (le professeur de français ) lui répond et prend en notes la communication téléphonique. </a:t>
            </a: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SzPct val="120000"/>
              <a:buFont typeface="Arial"/>
              <a:buChar char="•"/>
              <a:defRPr/>
            </a:pP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Durant </a:t>
            </a:r>
            <a:r>
              <a:rPr lang="fr-F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 conversation, M. </a:t>
            </a:r>
            <a:r>
              <a:rPr lang="fr-FR" sz="18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Garrouste</a:t>
            </a:r>
            <a:r>
              <a:rPr lang="fr-F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</a:t>
            </a:r>
          </a:p>
          <a:p>
            <a:pPr marL="647700" indent="-285750" fontAlgn="auto">
              <a:spcBef>
                <a:spcPts val="120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fr-FR" sz="16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précise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la </a:t>
            </a:r>
            <a:r>
              <a:rPr lang="fr-FR" sz="16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référence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du produit: 4RT5</a:t>
            </a:r>
          </a:p>
          <a:p>
            <a:pPr marL="647700" indent="-285750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veut qu’</a:t>
            </a:r>
            <a:r>
              <a:rPr lang="fr-FR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 SPECIALISTE 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 l’entreprise le rappelle de toute urgence </a:t>
            </a:r>
            <a:b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 05 57 36 56 00</a:t>
            </a:r>
          </a:p>
          <a:p>
            <a:pPr marL="647700" indent="-285750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fr-FR" sz="16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demande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si le capteur fonctionne pour « un barbecue intérieur garage »,</a:t>
            </a:r>
          </a:p>
          <a:p>
            <a:pPr marL="647700" indent="-285750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fr-FR" sz="16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commandera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l’extracteur </a:t>
            </a:r>
            <a:r>
              <a:rPr lang="fr-FR" sz="16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le </a:t>
            </a:r>
            <a:r>
              <a:rPr lang="fr-FR" sz="16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prix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de l’installation lui </a:t>
            </a:r>
            <a:r>
              <a:rPr lang="fr-FR" sz="16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convient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marL="647700" indent="-285750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fr-FR" sz="16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donne son adresse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: Draguignan (33), 6 rue des Minimes,</a:t>
            </a:r>
          </a:p>
          <a:p>
            <a:pPr marL="647700" indent="-285750" fontAlgn="auto">
              <a:spcBef>
                <a:spcPts val="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fr-FR" sz="16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dit</a:t>
            </a:r>
            <a:r>
              <a:rPr lang="fr-FR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qu’il ne veut absolument pas être appelé le soir chez lui.</a:t>
            </a: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SzPct val="120000"/>
              <a:buFont typeface="Arial"/>
              <a:buChar char="•"/>
              <a:defRPr/>
            </a:pPr>
            <a:r>
              <a:rPr lang="fr-FR" sz="1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Mme </a:t>
            </a:r>
            <a:r>
              <a:rPr lang="fr-FR" sz="18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Alice complète deux documents professionnels différents pour reformuler le message téléphonique qu’elle destine à Mr ROUGET, le « spécialiste 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365125"/>
            <a:ext cx="8424863" cy="76041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Les étapes de l’atelier rédactionnel</a:t>
            </a:r>
            <a:endParaRPr lang="fr-F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9458" name="Espace réservé du contenu 2"/>
          <p:cNvSpPr>
            <a:spLocks noGrp="1"/>
          </p:cNvSpPr>
          <p:nvPr>
            <p:ph idx="1"/>
          </p:nvPr>
        </p:nvSpPr>
        <p:spPr>
          <a:xfrm>
            <a:off x="606425" y="1544638"/>
            <a:ext cx="8307388" cy="4495800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charset="0"/>
              <a:buAutoNum type="arabicPeriod"/>
            </a:pPr>
            <a:r>
              <a:rPr lang="fr-FR" sz="22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Jeu de rôle. </a:t>
            </a:r>
            <a:r>
              <a:rPr lang="fr-FR" sz="2200" smtClean="0">
                <a:solidFill>
                  <a:srgbClr val="002060"/>
                </a:solidFill>
                <a:latin typeface="Arial" charset="0"/>
                <a:cs typeface="Arial" charset="0"/>
              </a:rPr>
              <a:t>Professeurs GA/Français à partir du scénario pédagogique. </a:t>
            </a:r>
            <a:r>
              <a:rPr lang="fr-FR" sz="2200" smtClean="0">
                <a:solidFill>
                  <a:srgbClr val="00B050"/>
                </a:solidFill>
                <a:latin typeface="Arial" charset="0"/>
                <a:cs typeface="Arial" charset="0"/>
              </a:rPr>
              <a:t>(Co-animation)</a:t>
            </a:r>
          </a:p>
          <a:p>
            <a:pPr marL="457200" indent="-457200">
              <a:spcBef>
                <a:spcPts val="1800"/>
              </a:spcBef>
              <a:buFont typeface="Calibri" pitchFamily="34" charset="0"/>
              <a:buAutoNum type="arabicPeriod" startAt="2"/>
            </a:pPr>
            <a:r>
              <a:rPr lang="fr-FR" sz="22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Analyse des trois écrits professionnels : </a:t>
            </a:r>
            <a:r>
              <a:rPr lang="fr-FR" sz="2200" u="sng" smtClean="0">
                <a:solidFill>
                  <a:srgbClr val="002060"/>
                </a:solidFill>
                <a:latin typeface="Arial" charset="0"/>
                <a:cs typeface="Arial" charset="0"/>
              </a:rPr>
              <a:t>la prise de notes </a:t>
            </a:r>
            <a:r>
              <a:rPr lang="fr-FR" sz="2200" smtClean="0">
                <a:solidFill>
                  <a:srgbClr val="002060"/>
                </a:solidFill>
                <a:latin typeface="Arial" charset="0"/>
                <a:cs typeface="Arial" charset="0"/>
              </a:rPr>
              <a:t>et les reformulations sur </a:t>
            </a:r>
            <a:r>
              <a:rPr lang="fr-FR" sz="2200" u="sng" smtClean="0">
                <a:solidFill>
                  <a:srgbClr val="002060"/>
                </a:solidFill>
                <a:latin typeface="Arial" charset="0"/>
                <a:cs typeface="Arial" charset="0"/>
              </a:rPr>
              <a:t>deux documents professionnels</a:t>
            </a:r>
            <a:r>
              <a:rPr lang="fr-FR" sz="2200" smtClean="0">
                <a:solidFill>
                  <a:srgbClr val="002060"/>
                </a:solidFill>
                <a:latin typeface="Arial" charset="0"/>
                <a:cs typeface="Arial" charset="0"/>
              </a:rPr>
              <a:t>. </a:t>
            </a:r>
            <a:r>
              <a:rPr lang="fr-FR" sz="2200" smtClean="0">
                <a:solidFill>
                  <a:srgbClr val="00B050"/>
                </a:solidFill>
                <a:latin typeface="Arial" charset="0"/>
                <a:cs typeface="Arial" charset="0"/>
              </a:rPr>
              <a:t>(Co-animation ou animation par le professeur de français)</a:t>
            </a:r>
            <a:endParaRPr lang="fr-FR" sz="220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457200" indent="-457200">
              <a:spcBef>
                <a:spcPts val="1800"/>
              </a:spcBef>
              <a:buFont typeface="Calibri" pitchFamily="34" charset="0"/>
              <a:buAutoNum type="arabicPeriod" startAt="2"/>
            </a:pPr>
            <a:r>
              <a:rPr lang="fr-FR" sz="22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Etude d’un fait de langue particulier : </a:t>
            </a:r>
            <a:r>
              <a:rPr lang="fr-FR" sz="2200" smtClean="0">
                <a:solidFill>
                  <a:srgbClr val="002060"/>
                </a:solidFill>
                <a:latin typeface="Arial" charset="0"/>
                <a:cs typeface="Arial" charset="0"/>
              </a:rPr>
              <a:t>les modalités des </a:t>
            </a:r>
            <a:r>
              <a:rPr lang="fr-FR" sz="2200" i="1" smtClean="0">
                <a:solidFill>
                  <a:srgbClr val="002060"/>
                </a:solidFill>
                <a:latin typeface="Arial" charset="0"/>
                <a:cs typeface="Arial" charset="0"/>
              </a:rPr>
              <a:t>discours rapportés </a:t>
            </a:r>
            <a:r>
              <a:rPr lang="fr-FR" sz="2200" smtClean="0">
                <a:solidFill>
                  <a:srgbClr val="002060"/>
                </a:solidFill>
                <a:latin typeface="Arial" charset="0"/>
                <a:cs typeface="Arial" charset="0"/>
              </a:rPr>
              <a:t>dans la prise de notes et la reformulation d’un message oral. </a:t>
            </a:r>
            <a:r>
              <a:rPr lang="fr-FR" sz="2200" smtClean="0">
                <a:solidFill>
                  <a:srgbClr val="00B050"/>
                </a:solidFill>
                <a:latin typeface="Arial" charset="0"/>
                <a:cs typeface="Arial" charset="0"/>
              </a:rPr>
              <a:t>(Animation par le professeur de français)</a:t>
            </a:r>
            <a:endParaRPr lang="fr-FR" sz="2200" smtClean="0">
              <a:solidFill>
                <a:srgbClr val="002060"/>
              </a:solidFill>
              <a:latin typeface="Arial" charset="0"/>
              <a:cs typeface="Arial" charset="0"/>
            </a:endParaRPr>
          </a:p>
          <a:p>
            <a:pPr marL="457200" indent="-457200">
              <a:spcBef>
                <a:spcPts val="1800"/>
              </a:spcBef>
              <a:buFont typeface="Calibri" pitchFamily="34" charset="0"/>
              <a:buAutoNum type="arabicPeriod" startAt="2"/>
            </a:pPr>
            <a:r>
              <a:rPr lang="fr-FR" sz="2200" b="1" smtClean="0">
                <a:solidFill>
                  <a:srgbClr val="002060"/>
                </a:solidFill>
                <a:latin typeface="Arial" charset="0"/>
                <a:cs typeface="Arial" charset="0"/>
              </a:rPr>
              <a:t>Production et évaluation des élèves : </a:t>
            </a:r>
            <a:r>
              <a:rPr lang="fr-FR" sz="2200" smtClean="0">
                <a:solidFill>
                  <a:srgbClr val="002060"/>
                </a:solidFill>
                <a:latin typeface="Arial" charset="0"/>
                <a:cs typeface="Arial" charset="0"/>
              </a:rPr>
              <a:t>mêmes types d’écrits dans des conditions similaires ou voisines. </a:t>
            </a:r>
            <a:r>
              <a:rPr lang="fr-FR" sz="2200" smtClean="0">
                <a:solidFill>
                  <a:srgbClr val="00B050"/>
                </a:solidFill>
                <a:latin typeface="Arial" charset="0"/>
                <a:cs typeface="Arial" charset="0"/>
              </a:rPr>
              <a:t>(Co-préparation et co-évaluation)</a:t>
            </a:r>
            <a:endParaRPr lang="fr-FR" sz="220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6"/>
          <p:cNvSpPr>
            <a:spLocks noGrp="1"/>
          </p:cNvSpPr>
          <p:nvPr>
            <p:ph sz="half" idx="1"/>
          </p:nvPr>
        </p:nvSpPr>
        <p:spPr>
          <a:xfrm>
            <a:off x="450850" y="1235075"/>
            <a:ext cx="4249738" cy="5002213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fr-FR" sz="9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fr-FR" sz="9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 prise de notes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fr-FR" sz="8000" b="1" u="sng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fr-FR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A partir d’un oral, en « direct »</a:t>
            </a:r>
          </a:p>
          <a:p>
            <a:pPr marL="176213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Qui parle à qui ? </a:t>
            </a:r>
            <a:b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fr-FR" sz="6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M. </a:t>
            </a:r>
            <a:r>
              <a:rPr lang="fr-FR" sz="64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Garrouste</a:t>
            </a:r>
            <a:r>
              <a:rPr lang="fr-FR" sz="64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↔ Mme Alice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Pour un écrit en  « simultané »</a:t>
            </a:r>
          </a:p>
          <a:p>
            <a:pPr marL="176213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sz="6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Qui écrit à </a:t>
            </a: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qui ? </a:t>
            </a:r>
            <a:b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Mme </a:t>
            </a:r>
            <a:r>
              <a:rPr lang="fr-FR" sz="6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Alice → à elle-même</a:t>
            </a:r>
          </a:p>
          <a:p>
            <a:pPr marL="176213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sz="6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 indirectement pour </a:t>
            </a: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qui ? </a:t>
            </a:r>
            <a:b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 </a:t>
            </a:r>
            <a:r>
              <a:rPr lang="fr-FR" sz="6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 spécialiste » de l’entreprise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Dans quels buts ?</a:t>
            </a:r>
          </a:p>
          <a:p>
            <a:pPr indent="-166688" fontAlgn="auto">
              <a:spcAft>
                <a:spcPts val="0"/>
              </a:spcAft>
              <a:buFontTx/>
              <a:buChar char="-"/>
              <a:defRPr/>
            </a:pPr>
            <a:r>
              <a:rPr lang="fr-FR" sz="6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retranscrire </a:t>
            </a: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les propos </a:t>
            </a:r>
            <a:r>
              <a:rPr lang="fr-FR" sz="6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(prise de notes) </a:t>
            </a: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 M. </a:t>
            </a:r>
            <a:r>
              <a:rPr lang="fr-FR" sz="6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Garrouste</a:t>
            </a:r>
            <a:endParaRPr lang="fr-FR" sz="6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indent="-166688" fontAlgn="auto">
              <a:spcAft>
                <a:spcPts val="0"/>
              </a:spcAft>
              <a:buFontTx/>
              <a:buChar char="-"/>
              <a:defRPr/>
            </a:pPr>
            <a:r>
              <a:rPr lang="fr-FR" sz="6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 sélectionnant </a:t>
            </a: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 qui est utile au spécialiste (écoute sélective)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Sur quel document ?</a:t>
            </a:r>
          </a:p>
          <a:p>
            <a:pPr indent="-166688" fontAlgn="auto">
              <a:spcAft>
                <a:spcPts val="0"/>
              </a:spcAft>
              <a:buFont typeface="Arial"/>
              <a:buNone/>
              <a:defRPr/>
            </a:pP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 Personnel » ou professionnel</a:t>
            </a:r>
            <a:endParaRPr lang="fr-FR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ce réservé du contenu 7"/>
          <p:cNvSpPr>
            <a:spLocks noGrp="1"/>
          </p:cNvSpPr>
          <p:nvPr>
            <p:ph sz="half" idx="2"/>
          </p:nvPr>
        </p:nvSpPr>
        <p:spPr>
          <a:xfrm>
            <a:off x="4700588" y="1239838"/>
            <a:ext cx="4443412" cy="4438650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fr-FR" sz="9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fr-FR" sz="96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La reformulation des notes</a:t>
            </a: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endParaRPr lang="fr-FR" sz="80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fr-FR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Un écrit en « différé»</a:t>
            </a:r>
          </a:p>
          <a:p>
            <a:pPr marL="176213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sz="6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Qui écrit à </a:t>
            </a: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qui ? </a:t>
            </a:r>
            <a:b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Mme </a:t>
            </a:r>
            <a:r>
              <a:rPr lang="fr-FR" sz="6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Alice → le </a:t>
            </a: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spécialiste</a:t>
            </a:r>
            <a:endParaRPr lang="fr-FR" sz="7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18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Dans quels buts ?</a:t>
            </a:r>
          </a:p>
          <a:p>
            <a:pPr indent="-166688" fontAlgn="auto">
              <a:spcAft>
                <a:spcPts val="0"/>
              </a:spcAft>
              <a:buFontTx/>
              <a:buChar char="-"/>
              <a:defRPr/>
            </a:pPr>
            <a:r>
              <a:rPr lang="fr-FR" sz="6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rapporter </a:t>
            </a: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les propos de M. </a:t>
            </a:r>
            <a:r>
              <a:rPr lang="fr-FR" sz="6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Garrouste</a:t>
            </a: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6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(les discours rapportés) </a:t>
            </a:r>
          </a:p>
          <a:p>
            <a:pPr indent="-166688" fontAlgn="auto">
              <a:spcAft>
                <a:spcPts val="0"/>
              </a:spcAft>
              <a:buFontTx/>
              <a:buChar char="-"/>
              <a:defRPr/>
            </a:pP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 les </a:t>
            </a:r>
            <a:r>
              <a:rPr lang="fr-FR" sz="6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réécrivant</a:t>
            </a: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64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(procédés de reformulation des notes)</a:t>
            </a:r>
          </a:p>
          <a:p>
            <a:pPr indent="-166688" fontAlgn="auto">
              <a:spcAft>
                <a:spcPts val="0"/>
              </a:spcAft>
              <a:buFontTx/>
              <a:buChar char="-"/>
              <a:defRPr/>
            </a:pP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 les </a:t>
            </a:r>
            <a:r>
              <a:rPr lang="fr-FR" sz="6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organisant </a:t>
            </a: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 les </a:t>
            </a:r>
            <a:r>
              <a:rPr lang="fr-FR" sz="64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hiérarchisant</a:t>
            </a:r>
          </a:p>
          <a:p>
            <a:pPr indent="-166688" fontAlgn="auto">
              <a:spcAft>
                <a:spcPts val="0"/>
              </a:spcAft>
              <a:buFontTx/>
              <a:buChar char="-"/>
              <a:defRPr/>
            </a:pP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afin que les demandes du particulier soient satisfaites</a:t>
            </a:r>
          </a:p>
          <a:p>
            <a:pPr fontAlgn="auto">
              <a:spcBef>
                <a:spcPts val="18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8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Sur quels documents ?</a:t>
            </a:r>
          </a:p>
          <a:p>
            <a:pPr marL="176213" indent="0" fontAlgn="auto">
              <a:spcAft>
                <a:spcPts val="0"/>
              </a:spcAft>
              <a:buFont typeface="Arial"/>
              <a:buNone/>
              <a:defRPr/>
            </a:pPr>
            <a:r>
              <a:rPr lang="fr-FR" sz="6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Professionnels en respectant leur charte graphique</a:t>
            </a:r>
            <a:r>
              <a:rPr lang="fr-FR" sz="6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fr-FR" sz="6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584200" y="365125"/>
            <a:ext cx="7759700" cy="5492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Les objectifs d’apprentissage</a:t>
            </a:r>
            <a:endParaRPr lang="fr-FR" dirty="0">
              <a:solidFill>
                <a:srgbClr val="C00000"/>
              </a:solidFill>
            </a:endParaRPr>
          </a:p>
        </p:txBody>
      </p:sp>
      <p:cxnSp>
        <p:nvCxnSpPr>
          <p:cNvPr id="3" name="Connecteur droit 2"/>
          <p:cNvCxnSpPr/>
          <p:nvPr/>
        </p:nvCxnSpPr>
        <p:spPr>
          <a:xfrm>
            <a:off x="4572000" y="1239838"/>
            <a:ext cx="0" cy="499745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509" name="Groupe 8"/>
          <p:cNvGrpSpPr>
            <a:grpSpLocks/>
          </p:cNvGrpSpPr>
          <p:nvPr/>
        </p:nvGrpSpPr>
        <p:grpSpPr bwMode="auto">
          <a:xfrm>
            <a:off x="209550" y="6507163"/>
            <a:ext cx="8764588" cy="339725"/>
            <a:chOff x="209821" y="6506415"/>
            <a:chExt cx="8763631" cy="341089"/>
          </a:xfrm>
        </p:grpSpPr>
        <p:sp>
          <p:nvSpPr>
            <p:cNvPr id="21510" name="ZoneTexte 9"/>
            <p:cNvSpPr txBox="1">
              <a:spLocks noChangeArrowheads="1"/>
            </p:cNvSpPr>
            <p:nvPr/>
          </p:nvSpPr>
          <p:spPr bwMode="auto">
            <a:xfrm>
              <a:off x="209821" y="6515639"/>
              <a:ext cx="876363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8250238" algn="l"/>
                </a:tabLst>
              </a:pPr>
              <a:r>
                <a:rPr lang="fr-FR" sz="1200">
                  <a:solidFill>
                    <a:srgbClr val="7D868D"/>
                  </a:solidFill>
                  <a:latin typeface="Calibri" pitchFamily="34" charset="0"/>
                </a:rPr>
                <a:t>PNP Bac Pro Gestion-Administration – 10 et 11 mai 2012 – Lyon 	</a:t>
              </a:r>
              <a:fld id="{BB9FC1F4-2A5F-41C9-BD07-D49E413D85C8}" type="slidenum">
                <a:rPr lang="fr-FR" sz="1200" b="1">
                  <a:solidFill>
                    <a:schemeClr val="accent2"/>
                  </a:solidFill>
                  <a:latin typeface="Calibri" pitchFamily="34" charset="0"/>
                </a:rPr>
                <a:pPr>
                  <a:tabLst>
                    <a:tab pos="8250238" algn="l"/>
                  </a:tabLst>
                </a:pPr>
                <a:t>6</a:t>
              </a:fld>
              <a:endParaRPr lang="fr-FR" sz="1200" b="1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8438522" y="6506415"/>
              <a:ext cx="387308" cy="341089"/>
            </a:xfrm>
            <a:prstGeom prst="ellipse">
              <a:avLst/>
            </a:prstGeom>
            <a:noFill/>
            <a:ln>
              <a:solidFill>
                <a:srgbClr val="7D868D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476375" y="1241425"/>
            <a:ext cx="6767513" cy="44624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L’atelier rédactionnel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la maîtrise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de la langue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endParaRPr lang="fr-FR" dirty="0">
              <a:latin typeface="+mn-lt"/>
            </a:endParaRPr>
          </a:p>
        </p:txBody>
      </p:sp>
      <p:grpSp>
        <p:nvGrpSpPr>
          <p:cNvPr id="23554" name="Groupe 6"/>
          <p:cNvGrpSpPr>
            <a:grpSpLocks/>
          </p:cNvGrpSpPr>
          <p:nvPr/>
        </p:nvGrpSpPr>
        <p:grpSpPr bwMode="auto">
          <a:xfrm>
            <a:off x="209550" y="6507163"/>
            <a:ext cx="8764588" cy="339725"/>
            <a:chOff x="209821" y="6506415"/>
            <a:chExt cx="8763631" cy="341089"/>
          </a:xfrm>
        </p:grpSpPr>
        <p:sp>
          <p:nvSpPr>
            <p:cNvPr id="23555" name="ZoneTexte 7"/>
            <p:cNvSpPr txBox="1">
              <a:spLocks noChangeArrowheads="1"/>
            </p:cNvSpPr>
            <p:nvPr/>
          </p:nvSpPr>
          <p:spPr bwMode="auto">
            <a:xfrm>
              <a:off x="209821" y="6515639"/>
              <a:ext cx="876363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tabLst>
                  <a:tab pos="8250238" algn="l"/>
                </a:tabLst>
              </a:pPr>
              <a:r>
                <a:rPr lang="fr-FR" sz="1200">
                  <a:solidFill>
                    <a:srgbClr val="7D868D"/>
                  </a:solidFill>
                  <a:latin typeface="Calibri" pitchFamily="34" charset="0"/>
                </a:rPr>
                <a:t>PNP Bac Pro Gestion-Administration – 10 et 11 mai 2012 – Lyon 	</a:t>
              </a:r>
              <a:fld id="{B14A1DD4-6425-4015-B4E0-C8220B1DFB8A}" type="slidenum">
                <a:rPr lang="fr-FR" sz="1200" b="1">
                  <a:solidFill>
                    <a:schemeClr val="accent2"/>
                  </a:solidFill>
                  <a:latin typeface="Calibri" pitchFamily="34" charset="0"/>
                </a:rPr>
                <a:pPr>
                  <a:tabLst>
                    <a:tab pos="8250238" algn="l"/>
                  </a:tabLst>
                </a:pPr>
                <a:t>7</a:t>
              </a:fld>
              <a:endParaRPr lang="fr-FR" sz="1200" b="1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sp>
          <p:nvSpPr>
            <p:cNvPr id="9" name="Ellipse 8"/>
            <p:cNvSpPr/>
            <p:nvPr/>
          </p:nvSpPr>
          <p:spPr>
            <a:xfrm>
              <a:off x="8438522" y="6506415"/>
              <a:ext cx="387308" cy="341089"/>
            </a:xfrm>
            <a:prstGeom prst="ellipse">
              <a:avLst/>
            </a:prstGeom>
            <a:noFill/>
            <a:ln>
              <a:solidFill>
                <a:srgbClr val="7D868D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188" y="365125"/>
            <a:ext cx="8353425" cy="6159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La prise de notes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5602" name="Espace réservé du contenu 2"/>
          <p:cNvSpPr>
            <a:spLocks noGrp="1"/>
          </p:cNvSpPr>
          <p:nvPr>
            <p:ph idx="1"/>
          </p:nvPr>
        </p:nvSpPr>
        <p:spPr>
          <a:xfrm>
            <a:off x="468313" y="1196975"/>
            <a:ext cx="7875587" cy="489585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fr-FR" sz="2000" i="1" smtClean="0">
              <a:latin typeface="Arial" charset="0"/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fr-FR" sz="2600" b="1" i="1" smtClean="0">
                <a:solidFill>
                  <a:schemeClr val="tx1"/>
                </a:solidFill>
                <a:latin typeface="Bradley Hand ITC"/>
                <a:cs typeface="Arial" charset="0"/>
              </a:rPr>
              <a:t>Appel. 12/03. 10h30. M. GARROUSTE (part.) dde infos : nvel extracteur fumées 4RT5 (vu sur site). Rappeler. URGT !  05 57 36 56 00.  Cde si bon prix installation. Pas client.  Adr. : GRADIGNAN(6 rue des Minimes). Pas d’appel le soir !!!  Dde si capteur fonctionne pour « barbecue intérieur garage ». </a:t>
            </a:r>
            <a:endParaRPr lang="fr-FR" sz="2600" b="1" smtClean="0">
              <a:solidFill>
                <a:schemeClr val="tx1"/>
              </a:solidFill>
              <a:latin typeface="Bradley Hand ITC"/>
              <a:cs typeface="Arial" charset="0"/>
            </a:endParaRPr>
          </a:p>
          <a:p>
            <a:endParaRPr lang="fr-FR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850" y="365125"/>
            <a:ext cx="8020050" cy="5492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Les procédés d’écriture des notes</a:t>
            </a:r>
            <a:endParaRPr lang="fr-FR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8313" y="1244600"/>
            <a:ext cx="8135937" cy="491013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La mise en page du texte: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compacte</a:t>
            </a:r>
          </a:p>
          <a:p>
            <a:pPr marL="176213" indent="-176213"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L’organisation et la hiérarchisation des informations :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 fil de la conversation</a:t>
            </a:r>
          </a:p>
          <a:p>
            <a:pPr marL="176213" indent="-176213"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Le lexique :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abréviations codifiées ou non. Suppression de lettres à l’intérieur ou à la fin d’un mot + .  (</a:t>
            </a:r>
            <a:r>
              <a:rPr lang="fr-F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dde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M.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sz="20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adr</a:t>
            </a:r>
            <a:r>
              <a:rPr lang="fr-F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76213" indent="-176213"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Les phrases :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tronquées et agrammaticales. Suppression des déterminants, des pronoms-reprises, de verbes etc.</a:t>
            </a:r>
          </a:p>
          <a:p>
            <a:pPr marL="176213" indent="-176213"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Les caractères des lettres :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majuscules pour les noms propres ou un message capital.</a:t>
            </a:r>
          </a:p>
          <a:p>
            <a:pPr marL="176213" indent="-176213"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Les signes typographiques : </a:t>
            </a:r>
            <a:r>
              <a:rPr lang="fr-FR" sz="2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(…)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explicitation. </a:t>
            </a:r>
            <a:r>
              <a:rPr lang="fr-FR" sz="2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citation </a:t>
            </a:r>
            <a:r>
              <a:rPr lang="fr-FR" sz="2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éventuellement, tirets pour l’énumération</a:t>
            </a:r>
          </a:p>
          <a:p>
            <a:pPr marL="176213" indent="-176213" fontAlgn="auto">
              <a:spcBef>
                <a:spcPts val="1200"/>
              </a:spcBef>
              <a:spcAft>
                <a:spcPts val="0"/>
              </a:spcAft>
              <a:buFont typeface="Arial"/>
              <a:buNone/>
              <a:defRPr/>
            </a:pPr>
            <a:r>
              <a:rPr lang="fr-FR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• Les signes de ponctuation : </a:t>
            </a:r>
            <a:r>
              <a:rPr lang="fr-FR" sz="2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(expressivité),  </a:t>
            </a:r>
            <a:r>
              <a:rPr lang="fr-FR" sz="2000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fr-FR" sz="20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(explication), le point pour la fin des mots abrégés ou la fin des phrases. </a:t>
            </a:r>
            <a:endParaRPr lang="fr-FR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6277e475342a88f9359975c1e8cba7887de4"/>
</p:tagLst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460</TotalTime>
  <Words>1404</Words>
  <Application>Microsoft Office PowerPoint</Application>
  <PresentationFormat>Affichage à l'écran (4:3)</PresentationFormat>
  <Paragraphs>204</Paragraphs>
  <Slides>18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Modèle de conception</vt:lpstr>
      </vt:variant>
      <vt:variant>
        <vt:i4>9</vt:i4>
      </vt:variant>
      <vt:variant>
        <vt:lpstr>Titres des diapositives</vt:lpstr>
      </vt:variant>
      <vt:variant>
        <vt:i4>18</vt:i4>
      </vt:variant>
    </vt:vector>
  </HeadingPairs>
  <TitlesOfParts>
    <vt:vector size="33" baseType="lpstr">
      <vt:lpstr>Calibri</vt:lpstr>
      <vt:lpstr>Arial</vt:lpstr>
      <vt:lpstr>Arial Black</vt:lpstr>
      <vt:lpstr>Courier New</vt:lpstr>
      <vt:lpstr>Bradley Hand ITC</vt:lpstr>
      <vt:lpstr>Times New Roman</vt:lpstr>
      <vt:lpstr>Thème Office</vt:lpstr>
      <vt:lpstr>Thème Office</vt:lpstr>
      <vt:lpstr>Thème Office</vt:lpstr>
      <vt:lpstr>Thème Office</vt:lpstr>
      <vt:lpstr>Thème Office</vt:lpstr>
      <vt:lpstr>Thème Office</vt:lpstr>
      <vt:lpstr>Thème Office</vt:lpstr>
      <vt:lpstr>Thème Office</vt:lpstr>
      <vt:lpstr>Thème Office</vt:lpstr>
      <vt:lpstr>Un atelier rédactionnel en seconde professionnelle gestion administration</vt:lpstr>
      <vt:lpstr>Diapositive 2</vt:lpstr>
      <vt:lpstr>Diapositive 3</vt:lpstr>
      <vt:lpstr>Le scénario pédagogique de l’atelier</vt:lpstr>
      <vt:lpstr>Les étapes de l’atelier rédactionnel</vt:lpstr>
      <vt:lpstr>Les objectifs d’apprentissage</vt:lpstr>
      <vt:lpstr>Diapositive 7</vt:lpstr>
      <vt:lpstr>La prise de notes </vt:lpstr>
      <vt:lpstr>Les procédés d’écriture des notes</vt:lpstr>
      <vt:lpstr>La première reformulation</vt:lpstr>
      <vt:lpstr>Reformulation 1. Procédés d’écriture. </vt:lpstr>
      <vt:lpstr>La seconde reformulation</vt:lpstr>
      <vt:lpstr>Reformulation 2. Procédés d’écriture </vt:lpstr>
      <vt:lpstr>Confrontation…</vt:lpstr>
      <vt:lpstr>Les discours rapportés</vt:lpstr>
      <vt:lpstr>Les discours rapportés (suite)</vt:lpstr>
      <vt:lpstr>Les discours rapportés (suite)</vt:lpstr>
      <vt:lpstr>En conclusion…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famille MAZOYER</dc:creator>
  <cp:lastModifiedBy>CERPEG</cp:lastModifiedBy>
  <cp:revision>40</cp:revision>
  <dcterms:created xsi:type="dcterms:W3CDTF">2012-04-18T11:30:05Z</dcterms:created>
  <dcterms:modified xsi:type="dcterms:W3CDTF">2012-05-21T09:32:19Z</dcterms:modified>
</cp:coreProperties>
</file>