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6" r:id="rId3"/>
    <p:sldId id="267" r:id="rId4"/>
    <p:sldId id="268" r:id="rId5"/>
    <p:sldId id="269" r:id="rId6"/>
    <p:sldId id="270" r:id="rId7"/>
    <p:sldId id="260" r:id="rId8"/>
    <p:sldId id="256" r:id="rId9"/>
    <p:sldId id="259" r:id="rId10"/>
    <p:sldId id="263" r:id="rId11"/>
    <p:sldId id="257" r:id="rId12"/>
    <p:sldId id="262" r:id="rId13"/>
    <p:sldId id="258" r:id="rId14"/>
  </p:sldIdLst>
  <p:sldSz cx="9144000" cy="6858000" type="screen4x3"/>
  <p:notesSz cx="6858000" cy="9144000"/>
  <p:custDataLst>
    <p:tags r:id="rId1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9EAC"/>
    <a:srgbClr val="77B0B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4" d="100"/>
          <a:sy n="124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50" d="100"/>
          <a:sy n="150" d="100"/>
        </p:scale>
        <p:origin x="-726" y="52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A7610-3FBC-49B3-BD5E-58ACA13A127A}" type="doc">
      <dgm:prSet loTypeId="urn:microsoft.com/office/officeart/2005/8/layout/hList6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940AD09-1449-4540-8CFC-BC3CB1577B2C}">
      <dgm:prSet phldrT="[Texte]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fr-FR" b="1" dirty="0" smtClean="0">
              <a:solidFill>
                <a:schemeClr val="bg1"/>
              </a:solidFill>
            </a:rPr>
            <a:t>SOTHOFERM</a:t>
          </a:r>
          <a:endParaRPr lang="fr-FR" b="1" dirty="0">
            <a:solidFill>
              <a:schemeClr val="bg1"/>
            </a:solidFill>
          </a:endParaRPr>
        </a:p>
      </dgm:t>
    </dgm:pt>
    <dgm:pt modelId="{06086CBA-57B0-46FE-A502-A6955064C2F8}" type="parTrans" cxnId="{22F3E4B7-CCF6-458C-A90F-D74B5ABEFDE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C6ECBD00-D8F8-43FF-AC16-0610C823C5F0}" type="sibTrans" cxnId="{22F3E4B7-CCF6-458C-A90F-D74B5ABEFDE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951AC384-D402-499F-97CE-F05793F99999}">
      <dgm:prSet phldrT="[Texte]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fr-FR" b="1" dirty="0" smtClean="0">
              <a:solidFill>
                <a:schemeClr val="bg1"/>
              </a:solidFill>
            </a:rPr>
            <a:t>Créée en 1988</a:t>
          </a:r>
          <a:endParaRPr lang="fr-FR" b="1" dirty="0">
            <a:solidFill>
              <a:schemeClr val="bg1"/>
            </a:solidFill>
          </a:endParaRPr>
        </a:p>
      </dgm:t>
    </dgm:pt>
    <dgm:pt modelId="{56AACCF4-61CA-4B79-A401-5130FFF0EFE7}" type="parTrans" cxnId="{B63CD440-A937-406A-A970-7E25C9AD04C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55B73DA-EC1C-4246-A52A-A4429422134C}" type="sibTrans" cxnId="{B63CD440-A937-406A-A970-7E25C9AD04C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D840B31F-DE3C-4DCC-945B-179A5DBC9DB3}">
      <dgm:prSet phldrT="[Texte]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fr-FR" b="1" dirty="0" smtClean="0">
              <a:solidFill>
                <a:schemeClr val="bg1"/>
              </a:solidFill>
            </a:rPr>
            <a:t>165 personnes</a:t>
          </a:r>
          <a:endParaRPr lang="fr-FR" b="1" dirty="0">
            <a:solidFill>
              <a:schemeClr val="bg1"/>
            </a:solidFill>
          </a:endParaRPr>
        </a:p>
      </dgm:t>
    </dgm:pt>
    <dgm:pt modelId="{F33E4A8A-9FC4-4B7E-B444-781ABF7AA1CF}" type="parTrans" cxnId="{6DA0E8FE-11F7-497A-B335-E3C8B5B52B3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F4551DDE-4E42-4849-AB38-4E02936FC843}" type="sibTrans" cxnId="{6DA0E8FE-11F7-497A-B335-E3C8B5B52B3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D54D60E-6465-45A9-974C-A71B43935191}">
      <dgm:prSet phldrT="[Texte]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fr-FR" b="1" dirty="0" smtClean="0">
              <a:solidFill>
                <a:schemeClr val="bg1"/>
              </a:solidFill>
            </a:rPr>
            <a:t>CA 2011 : 20483K€</a:t>
          </a:r>
          <a:endParaRPr lang="fr-FR" b="1" dirty="0">
            <a:solidFill>
              <a:schemeClr val="bg1"/>
            </a:solidFill>
          </a:endParaRPr>
        </a:p>
      </dgm:t>
    </dgm:pt>
    <dgm:pt modelId="{B480D69E-6267-41B0-B56E-DF4DFAA132AC}" type="parTrans" cxnId="{C7052515-C547-4EB9-9488-08A2179F8252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F6769F7E-E3F0-4DEA-9450-25D289E2717A}" type="sibTrans" cxnId="{C7052515-C547-4EB9-9488-08A2179F8252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F30B2966-0806-4381-812D-ED2EFC547F92}" type="pres">
      <dgm:prSet presAssocID="{A9EA7610-3FBC-49B3-BD5E-58ACA13A12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0A69F12-AB1B-4796-ADD7-C6C108593E16}" type="pres">
      <dgm:prSet presAssocID="{E940AD09-1449-4540-8CFC-BC3CB1577B2C}" presName="node" presStyleLbl="node1" presStyleIdx="0" presStyleCnt="1" custLinFactNeighborX="426" custLinFactNeighborY="33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4537777-45F5-4C0F-A0B5-B64B41FD72BF}" type="presOf" srcId="{D840B31F-DE3C-4DCC-945B-179A5DBC9DB3}" destId="{E0A69F12-AB1B-4796-ADD7-C6C108593E16}" srcOrd="0" destOrd="2" presId="urn:microsoft.com/office/officeart/2005/8/layout/hList6"/>
    <dgm:cxn modelId="{F7682AB6-00E0-46A9-B888-027CFA229F29}" type="presOf" srcId="{2D54D60E-6465-45A9-974C-A71B43935191}" destId="{E0A69F12-AB1B-4796-ADD7-C6C108593E16}" srcOrd="0" destOrd="3" presId="urn:microsoft.com/office/officeart/2005/8/layout/hList6"/>
    <dgm:cxn modelId="{FA23725A-7C73-47B7-AF93-1A24CB251FEB}" type="presOf" srcId="{A9EA7610-3FBC-49B3-BD5E-58ACA13A127A}" destId="{F30B2966-0806-4381-812D-ED2EFC547F92}" srcOrd="0" destOrd="0" presId="urn:microsoft.com/office/officeart/2005/8/layout/hList6"/>
    <dgm:cxn modelId="{90FE4AC4-A7B0-4E53-B7B3-31841640EECB}" type="presOf" srcId="{E940AD09-1449-4540-8CFC-BC3CB1577B2C}" destId="{E0A69F12-AB1B-4796-ADD7-C6C108593E16}" srcOrd="0" destOrd="0" presId="urn:microsoft.com/office/officeart/2005/8/layout/hList6"/>
    <dgm:cxn modelId="{1A73BCC4-74F6-4B32-BB3A-AEA2976E6BC8}" type="presOf" srcId="{951AC384-D402-499F-97CE-F05793F99999}" destId="{E0A69F12-AB1B-4796-ADD7-C6C108593E16}" srcOrd="0" destOrd="1" presId="urn:microsoft.com/office/officeart/2005/8/layout/hList6"/>
    <dgm:cxn modelId="{6DA0E8FE-11F7-497A-B335-E3C8B5B52B36}" srcId="{E940AD09-1449-4540-8CFC-BC3CB1577B2C}" destId="{D840B31F-DE3C-4DCC-945B-179A5DBC9DB3}" srcOrd="1" destOrd="0" parTransId="{F33E4A8A-9FC4-4B7E-B444-781ABF7AA1CF}" sibTransId="{F4551DDE-4E42-4849-AB38-4E02936FC843}"/>
    <dgm:cxn modelId="{C7052515-C547-4EB9-9488-08A2179F8252}" srcId="{E940AD09-1449-4540-8CFC-BC3CB1577B2C}" destId="{2D54D60E-6465-45A9-974C-A71B43935191}" srcOrd="2" destOrd="0" parTransId="{B480D69E-6267-41B0-B56E-DF4DFAA132AC}" sibTransId="{F6769F7E-E3F0-4DEA-9450-25D289E2717A}"/>
    <dgm:cxn modelId="{B63CD440-A937-406A-A970-7E25C9AD04CA}" srcId="{E940AD09-1449-4540-8CFC-BC3CB1577B2C}" destId="{951AC384-D402-499F-97CE-F05793F99999}" srcOrd="0" destOrd="0" parTransId="{56AACCF4-61CA-4B79-A401-5130FFF0EFE7}" sibTransId="{055B73DA-EC1C-4246-A52A-A4429422134C}"/>
    <dgm:cxn modelId="{22F3E4B7-CCF6-458C-A90F-D74B5ABEFDE1}" srcId="{A9EA7610-3FBC-49B3-BD5E-58ACA13A127A}" destId="{E940AD09-1449-4540-8CFC-BC3CB1577B2C}" srcOrd="0" destOrd="0" parTransId="{06086CBA-57B0-46FE-A502-A6955064C2F8}" sibTransId="{C6ECBD00-D8F8-43FF-AC16-0610C823C5F0}"/>
    <dgm:cxn modelId="{30598FFC-B939-4765-ABB6-DDE80A128537}" type="presParOf" srcId="{F30B2966-0806-4381-812D-ED2EFC547F92}" destId="{E0A69F12-AB1B-4796-ADD7-C6C108593E16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A69F12-AB1B-4796-ADD7-C6C108593E16}">
      <dsp:nvSpPr>
        <dsp:cNvPr id="0" name=""/>
        <dsp:cNvSpPr/>
      </dsp:nvSpPr>
      <dsp:spPr>
        <a:xfrm rot="16200000">
          <a:off x="1440160" y="-1440160"/>
          <a:ext cx="4752528" cy="7632849"/>
        </a:xfrm>
        <a:prstGeom prst="flowChartManualOperation">
          <a:avLst/>
        </a:prstGeom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0" tIns="0" rIns="341313" bIns="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b="1" kern="1200" dirty="0" smtClean="0">
              <a:solidFill>
                <a:schemeClr val="bg1"/>
              </a:solidFill>
            </a:rPr>
            <a:t>SOTHOFERM</a:t>
          </a:r>
          <a:endParaRPr lang="fr-FR" sz="5400" b="1" kern="1200" dirty="0">
            <a:solidFill>
              <a:schemeClr val="bg1"/>
            </a:solidFill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200" b="1" kern="1200" dirty="0" smtClean="0">
              <a:solidFill>
                <a:schemeClr val="bg1"/>
              </a:solidFill>
            </a:rPr>
            <a:t>Créée en 1988</a:t>
          </a:r>
          <a:endParaRPr lang="fr-FR" sz="4200" b="1" kern="1200" dirty="0">
            <a:solidFill>
              <a:schemeClr val="bg1"/>
            </a:solidFill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200" b="1" kern="1200" dirty="0" smtClean="0">
              <a:solidFill>
                <a:schemeClr val="bg1"/>
              </a:solidFill>
            </a:rPr>
            <a:t>165 personnes</a:t>
          </a:r>
          <a:endParaRPr lang="fr-FR" sz="4200" b="1" kern="1200" dirty="0">
            <a:solidFill>
              <a:schemeClr val="bg1"/>
            </a:solidFill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200" b="1" kern="1200" dirty="0" smtClean="0">
              <a:solidFill>
                <a:schemeClr val="bg1"/>
              </a:solidFill>
            </a:rPr>
            <a:t>CA 2011 : 20483K€</a:t>
          </a:r>
          <a:endParaRPr lang="fr-FR" sz="4200" b="1" kern="1200" dirty="0">
            <a:solidFill>
              <a:schemeClr val="bg1"/>
            </a:solidFill>
          </a:endParaRPr>
        </a:p>
      </dsp:txBody>
      <dsp:txXfrm rot="5400000">
        <a:off x="0" y="950506"/>
        <a:ext cx="7632849" cy="2851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8AC86B-2CAF-48A0-A689-16DE9768BE0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14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E0DE2-186D-4EE0-8EE9-33729EDDDF14}" type="slidenum">
              <a:rPr lang="fr-FR"/>
              <a:pPr/>
              <a:t>1</a:t>
            </a:fld>
            <a:endParaRPr lang="fr-FR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3B4D96-F34F-4417-895F-783E7174BC70}" type="slidenum">
              <a:rPr lang="fr-FR"/>
              <a:pPr/>
              <a:t>10</a:t>
            </a:fld>
            <a:endParaRPr lang="fr-FR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76ECB-5A16-44C8-847E-6E613DC1B0B8}" type="slidenum">
              <a:rPr lang="fr-FR"/>
              <a:pPr/>
              <a:t>11</a:t>
            </a:fld>
            <a:endParaRPr lang="fr-FR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Arial Narrow" pitchFamily="34" charset="0"/>
            </a:endParaRPr>
          </a:p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8A6AD-AD40-4B49-B202-D1070462EF3F}" type="slidenum">
              <a:rPr lang="fr-FR"/>
              <a:pPr/>
              <a:t>12</a:t>
            </a:fld>
            <a:endParaRPr lang="fr-FR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Arial Narrow" pitchFamily="34" charset="0"/>
            </a:endParaRPr>
          </a:p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7DBB0-C86E-42BA-87FE-9E3B5F4DBE9A}" type="slidenum">
              <a:rPr lang="fr-FR"/>
              <a:pPr/>
              <a:t>13</a:t>
            </a:fld>
            <a:endParaRPr lang="fr-FR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FR">
              <a:latin typeface="Arial Narrow" pitchFamily="34" charset="0"/>
            </a:endParaRPr>
          </a:p>
          <a:p>
            <a:pPr lvl="1"/>
            <a:endParaRPr lang="fr-FR"/>
          </a:p>
          <a:p>
            <a:pPr lvl="1"/>
            <a:endParaRPr lang="fr-FR"/>
          </a:p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0F6E7-FD13-45AB-892F-0BC338B98895}" type="slidenum">
              <a:rPr lang="fr-FR"/>
              <a:pPr/>
              <a:t>2</a:t>
            </a:fld>
            <a:endParaRPr lang="fr-FR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1A1F5D-E36B-46BF-8002-94647F10603B}" type="slidenum">
              <a:rPr lang="fr-FR"/>
              <a:pPr/>
              <a:t>3</a:t>
            </a:fld>
            <a:endParaRPr lang="fr-FR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B3EFE-5F08-47F4-8364-9A7CEA34C2A6}" type="slidenum">
              <a:rPr lang="fr-FR"/>
              <a:pPr/>
              <a:t>4</a:t>
            </a:fld>
            <a:endParaRPr lang="fr-FR"/>
          </a:p>
        </p:txBody>
      </p:sp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2850" y="665163"/>
            <a:ext cx="4568825" cy="3427412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260350" y="4344988"/>
            <a:ext cx="6264275" cy="747712"/>
          </a:xfrm>
          <a:ln/>
        </p:spPr>
        <p:txBody>
          <a:bodyPr lIns="88468" tIns="44234" rIns="88468" bIns="44234">
            <a:spAutoFit/>
          </a:bodyPr>
          <a:lstStyle/>
          <a:p>
            <a:endParaRPr lang="fr-FR"/>
          </a:p>
          <a:p>
            <a:endParaRPr lang="fr-FR"/>
          </a:p>
          <a:p>
            <a:endParaRPr lang="fr-FR"/>
          </a:p>
        </p:txBody>
      </p:sp>
      <p:sp>
        <p:nvSpPr>
          <p:cNvPr id="29700" name="Espace réservé du numéro de diapositive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68" tIns="44234" rIns="88468" bIns="44234" anchor="b"/>
          <a:lstStyle>
            <a:lvl1pPr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63525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688" indent="-211138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6375" indent="-209550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8650" indent="-211138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63979A34-2A26-4051-BC68-153348648D19}" type="slidenum">
              <a:rPr lang="fr-FR" sz="1200">
                <a:latin typeface="Calibri" pitchFamily="34" charset="0"/>
              </a:rPr>
              <a:pPr algn="r"/>
              <a:t>4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4E18D-9DD4-4BA1-93E6-1EC1B54040F0}" type="slidenum">
              <a:rPr lang="fr-FR"/>
              <a:pPr/>
              <a:t>5</a:t>
            </a:fld>
            <a:endParaRPr lang="fr-FR"/>
          </a:p>
        </p:txBody>
      </p:sp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2850" y="665163"/>
            <a:ext cx="4568825" cy="3427412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404813" y="4356100"/>
            <a:ext cx="5976937" cy="4344988"/>
          </a:xfrm>
        </p:spPr>
        <p:txBody>
          <a:bodyPr lIns="88468" tIns="44234" rIns="88468" bIns="44234"/>
          <a:lstStyle/>
          <a:p>
            <a:endParaRPr lang="fr-FR"/>
          </a:p>
        </p:txBody>
      </p:sp>
      <p:sp>
        <p:nvSpPr>
          <p:cNvPr id="31748" name="Espace réservé du numéro de diapositive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68" tIns="44234" rIns="88468" bIns="44234" anchor="b"/>
          <a:lstStyle>
            <a:lvl1pPr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63525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688" indent="-211138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6375" indent="-209550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8650" indent="-211138" defTabSz="8858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B24AABD6-57E4-457A-AF4E-BBBF0DD14EC7}" type="slidenum">
              <a:rPr lang="fr-FR" sz="1200">
                <a:latin typeface="Calibri" pitchFamily="34" charset="0"/>
              </a:rPr>
              <a:pPr algn="r"/>
              <a:t>5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5C3F3-5D48-4DA5-BB0E-30ED9CEB29E3}" type="slidenum">
              <a:rPr lang="fr-FR"/>
              <a:pPr/>
              <a:t>6</a:t>
            </a:fld>
            <a:endParaRPr lang="fr-FR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950AA-BB6F-4635-9CC2-C2DEEF6C3D7B}" type="slidenum">
              <a:rPr lang="fr-FR"/>
              <a:pPr/>
              <a:t>7</a:t>
            </a:fld>
            <a:endParaRPr lang="fr-FR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BA03F-0E71-4DB0-BE0A-B1520F55A128}" type="slidenum">
              <a:rPr lang="fr-FR"/>
              <a:pPr/>
              <a:t>8</a:t>
            </a:fld>
            <a:endParaRPr lang="fr-FR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9B599-8AEF-45C0-9D81-238B26DFD2AA}" type="slidenum">
              <a:rPr lang="fr-FR"/>
              <a:pPr/>
              <a:t>9</a:t>
            </a:fld>
            <a:endParaRPr lang="fr-FR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2D87C-CC5B-4038-95C1-EFBB1EAF713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91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86D31-CE5E-47A1-8367-F0BEBA174BD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19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7E458-24A8-43B4-A392-BD5F6215F36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25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A0CF2-ABCF-4DCB-8562-31E87E21033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99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09E1F-08E1-47C8-BCA2-508EE112A80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50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F4458-7647-4BB6-A325-0A952C933A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58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142F1-9A49-4395-8A65-B81057F1A63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3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B405A-D8B1-4ACA-83E8-D2BE4961D98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56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7291-54C3-4416-BAA0-A7F71D8F577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57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1CB2D-D8EB-4ACA-9FF1-29615AD1EEA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36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48550-4C0C-499F-ABCA-2A8A844D2CB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2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599D50-16CF-4D69-A5FF-50B6F29B913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jpe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1525"/>
          </a:xfrm>
          <a:blipFill dpi="0" rotWithShape="1">
            <a:blip r:embed="rId3"/>
            <a:srcRect/>
            <a:tile tx="0" ty="0" sx="100000" sy="100000" flip="none" algn="tl"/>
          </a:blipFill>
          <a:ln cap="flat" algn="ctr">
            <a:solidFill>
              <a:srgbClr val="666699"/>
            </a:solidFill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chemeClr val="tx1"/>
                </a:solidFill>
                <a:latin typeface="Arial Narrow" pitchFamily="34" charset="0"/>
              </a:rPr>
              <a:t>SEMINAIRE NATIONAL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fr-FR" b="1">
                <a:latin typeface="Arial Narrow" pitchFamily="34" charset="0"/>
              </a:rPr>
              <a:t>Réforme de la série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b="1">
                <a:latin typeface="Arial Narrow" pitchFamily="34" charset="0"/>
              </a:rPr>
              <a:t>Gestion-Administration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b="1">
                <a:latin typeface="Arial Narrow" pitchFamily="34" charset="0"/>
              </a:rPr>
              <a:t>de la voie professionnelle</a:t>
            </a:r>
          </a:p>
          <a:p>
            <a:pPr>
              <a:buFontTx/>
              <a:buNone/>
            </a:pPr>
            <a:endParaRPr lang="fr-FR"/>
          </a:p>
          <a:p>
            <a:pPr algn="ctr">
              <a:buFontTx/>
              <a:buNone/>
            </a:pPr>
            <a:r>
              <a:rPr lang="fr-FR">
                <a:latin typeface="Arial Narrow" pitchFamily="34" charset="0"/>
              </a:rPr>
              <a:t>Lyon, 10 et 11 mai 2012</a:t>
            </a:r>
          </a:p>
          <a:p>
            <a:pPr algn="ctr">
              <a:buFontTx/>
              <a:buNone/>
            </a:pPr>
            <a:r>
              <a:rPr lang="fr-FR" sz="2400">
                <a:latin typeface="Arial Narrow" pitchFamily="34" charset="0"/>
              </a:rPr>
              <a:t>Atelier du jeudi après-midi</a:t>
            </a:r>
          </a:p>
          <a:p>
            <a:pPr>
              <a:buFontTx/>
              <a:buNone/>
            </a:pPr>
            <a:endParaRPr lang="fr-FR" sz="2400"/>
          </a:p>
          <a:p>
            <a:pPr algn="ctr">
              <a:buFontTx/>
              <a:buNone/>
            </a:pPr>
            <a:r>
              <a:rPr lang="fr-FR" sz="2000" i="1">
                <a:latin typeface="Arial Narrow" pitchFamily="34" charset="0"/>
              </a:rPr>
              <a:t>(S. Anxionnaz, IEN lettres, académie de Poitiers</a:t>
            </a:r>
            <a:r>
              <a:rPr lang="fr-FR" sz="2000" b="1" i="1">
                <a:latin typeface="Arial Narrow" pitchFamily="34" charset="0"/>
              </a:rPr>
              <a:t>)</a:t>
            </a:r>
          </a:p>
          <a:p>
            <a:pPr>
              <a:buFontTx/>
              <a:buNone/>
            </a:pPr>
            <a:endParaRPr lang="fr-FR" sz="2000" b="1" i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blipFill dpi="0" rotWithShape="1">
            <a:blip r:embed="rId3"/>
            <a:srcRect/>
            <a:tile tx="0" ty="0" sx="100000" sy="100000" flip="none" algn="tl"/>
          </a:blipFill>
          <a:ln w="12700" cap="flat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Structuration, hiérarchisation</a:t>
            </a:r>
            <a:br>
              <a:rPr lang="fr-FR" sz="3200"/>
            </a:br>
            <a:r>
              <a:rPr lang="fr-FR" sz="1200" i="1"/>
              <a:t>avec l’aimable autorisation de l’entreprise Sothoferm</a:t>
            </a:r>
            <a:endParaRPr lang="fr-FR" sz="1800" i="1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84313"/>
            <a:ext cx="15240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95" name="Group 11"/>
          <p:cNvGrpSpPr>
            <a:grpSpLocks/>
          </p:cNvGrpSpPr>
          <p:nvPr/>
        </p:nvGrpSpPr>
        <p:grpSpPr bwMode="auto">
          <a:xfrm>
            <a:off x="3779838" y="1484313"/>
            <a:ext cx="4105275" cy="2447925"/>
            <a:chOff x="113" y="164"/>
            <a:chExt cx="5534" cy="3844"/>
          </a:xfrm>
        </p:grpSpPr>
        <p:grpSp>
          <p:nvGrpSpPr>
            <p:cNvPr id="16396" name="Group 12"/>
            <p:cNvGrpSpPr>
              <a:grpSpLocks/>
            </p:cNvGrpSpPr>
            <p:nvPr/>
          </p:nvGrpSpPr>
          <p:grpSpPr bwMode="auto">
            <a:xfrm>
              <a:off x="113" y="225"/>
              <a:ext cx="5506" cy="3783"/>
              <a:chOff x="113" y="225"/>
              <a:chExt cx="5506" cy="3783"/>
            </a:xfrm>
          </p:grpSpPr>
          <p:sp>
            <p:nvSpPr>
              <p:cNvPr id="6" name="Titre 1"/>
              <p:cNvSpPr txBox="1">
                <a:spLocks/>
              </p:cNvSpPr>
              <p:nvPr/>
            </p:nvSpPr>
            <p:spPr>
              <a:xfrm>
                <a:off x="269" y="224"/>
                <a:ext cx="5185" cy="456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7001">
                    <a:srgbClr val="E6E6E6"/>
                  </a:gs>
                  <a:gs pos="32001">
                    <a:srgbClr val="7D8496"/>
                  </a:gs>
                  <a:gs pos="47000">
                    <a:srgbClr val="E6E6E6"/>
                  </a:gs>
                  <a:gs pos="85001">
                    <a:srgbClr val="7D8496"/>
                  </a:gs>
                  <a:gs pos="100000">
                    <a:srgbClr val="E6E6E6"/>
                  </a:gs>
                </a:gsLst>
                <a:lin ang="2700000" scaled="0"/>
                <a:tileRect/>
              </a:gradFill>
            </p:spPr>
            <p:style>
              <a:lnRef idx="0">
                <a:scrgbClr r="0" g="0" b="0"/>
              </a:lnRef>
              <a:fillRef idx="1002">
                <a:schemeClr val="lt1"/>
              </a:fillRef>
              <a:effectRef idx="0">
                <a:scrgbClr r="0" g="0" b="0"/>
              </a:effectRef>
              <a:fontRef idx="major"/>
            </p:style>
            <p:txBody>
              <a:bodyPr anchor="ctr">
                <a:normAutofit fontScale="77500" lnSpcReduction="20000"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fr-FR" sz="2000">
                    <a:latin typeface="Calibri" pitchFamily="34" charset="0"/>
                  </a:rPr>
                  <a:t>Le comité de gestion </a:t>
                </a:r>
              </a:p>
            </p:txBody>
          </p:sp>
          <p:pic>
            <p:nvPicPr>
              <p:cNvPr id="16398" name="Picture 14" descr="Arborescence 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" y="799"/>
                <a:ext cx="5506" cy="32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113" y="164"/>
              <a:ext cx="5534" cy="34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6400" name="Picture 16" descr="Arborescenc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7921625" cy="298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341438"/>
            <a:ext cx="640715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Rectangle 2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blipFill dpi="0" rotWithShape="1">
            <a:blip r:embed="rId4"/>
            <a:srcRect/>
            <a:tile tx="0" ty="0" sx="100000" sy="100000" flip="none" algn="tl"/>
          </a:blipFill>
          <a:ln w="12700" cap="flat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Le lexique</a:t>
            </a:r>
          </a:p>
        </p:txBody>
      </p:sp>
      <p:sp>
        <p:nvSpPr>
          <p:cNvPr id="4103" name="AutoShape 7"/>
          <p:cNvSpPr>
            <a:spLocks/>
          </p:cNvSpPr>
          <p:nvPr/>
        </p:nvSpPr>
        <p:spPr bwMode="auto">
          <a:xfrm>
            <a:off x="2771775" y="2852738"/>
            <a:ext cx="215900" cy="865187"/>
          </a:xfrm>
          <a:prstGeom prst="leftBrace">
            <a:avLst>
              <a:gd name="adj1" fmla="val 33395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5" name="AutoShape 9"/>
          <p:cNvSpPr>
            <a:spLocks/>
          </p:cNvSpPr>
          <p:nvPr/>
        </p:nvSpPr>
        <p:spPr bwMode="auto">
          <a:xfrm rot="5400000">
            <a:off x="6515895" y="2348706"/>
            <a:ext cx="360362" cy="2663825"/>
          </a:xfrm>
          <a:prstGeom prst="leftBrace">
            <a:avLst>
              <a:gd name="adj1" fmla="val 6160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6" name="Text Box 10" descr="Papier journal"/>
          <p:cNvSpPr txBox="1">
            <a:spLocks noChangeArrowheads="1"/>
          </p:cNvSpPr>
          <p:nvPr/>
        </p:nvSpPr>
        <p:spPr bwMode="auto">
          <a:xfrm>
            <a:off x="5508625" y="6381750"/>
            <a:ext cx="295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1200" i="1"/>
              <a:t>Avec l’aimable autorisation de Sothoferm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96975"/>
            <a:ext cx="6769100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755650" y="3357563"/>
            <a:ext cx="6480175" cy="1366837"/>
            <a:chOff x="295" y="2296"/>
            <a:chExt cx="4263" cy="680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295" y="2296"/>
              <a:ext cx="907" cy="2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r-FR" b="1"/>
                <a:t>Non-qualité</a:t>
              </a: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431" y="2704"/>
              <a:ext cx="907" cy="2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r-FR" b="1"/>
                <a:t>impact</a:t>
              </a: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383" y="2296"/>
              <a:ext cx="907" cy="2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r-FR" b="1"/>
                <a:t>retours</a:t>
              </a: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3651" y="2387"/>
              <a:ext cx="907" cy="2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r-FR" b="1"/>
                <a:t>actions</a:t>
              </a:r>
            </a:p>
          </p:txBody>
        </p:sp>
      </p:grpSp>
      <p:sp>
        <p:nvSpPr>
          <p:cNvPr id="11266" name="Rectangle 2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blipFill dpi="0" rotWithShape="1">
            <a:blip r:embed="rId5"/>
            <a:srcRect/>
            <a:tile tx="0" ty="0" sx="100000" sy="100000" flip="none" algn="tl"/>
          </a:blipFill>
          <a:ln w="12700" cap="flat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Le lexique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12875"/>
            <a:ext cx="62579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2" descr="Papier journal"/>
          <p:cNvSpPr>
            <a:spLocks noGrp="1" noChangeArrowheads="1"/>
          </p:cNvSpPr>
          <p:nvPr>
            <p:ph type="title"/>
          </p:nvPr>
        </p:nvSpPr>
        <p:spPr>
          <a:blipFill dpi="0" rotWithShape="1">
            <a:blip r:embed="rId4"/>
            <a:srcRect/>
            <a:tile tx="0" ty="0" sx="100000" sy="100000" flip="none" algn="tl"/>
          </a:blipFill>
          <a:ln w="12700" cap="flat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La syntaxe, le temps des verbes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684213" y="4221163"/>
            <a:ext cx="7570787" cy="1354137"/>
            <a:chOff x="431" y="2659"/>
            <a:chExt cx="4769" cy="853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2659"/>
              <a:ext cx="4762" cy="402"/>
            </a:xfrm>
            <a:prstGeom prst="rect">
              <a:avLst/>
            </a:prstGeom>
            <a:noFill/>
            <a:ln w="12700" algn="ctr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8F8F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067"/>
              <a:ext cx="4769" cy="445"/>
            </a:xfrm>
            <a:prstGeom prst="rect">
              <a:avLst/>
            </a:prstGeom>
            <a:noFill/>
            <a:ln w="12700" algn="ctr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8F8F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P900439423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9622">
            <a:off x="0" y="0"/>
            <a:ext cx="9388475" cy="789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 rot="425234">
            <a:off x="3275013" y="2068513"/>
            <a:ext cx="3600450" cy="314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>
                <a:latin typeface="Brush Script MT" pitchFamily="66" charset="0"/>
              </a:rPr>
              <a:t>Du 17 septembre au 12 octobre N, vous effectuez une période de formation en entreprise chez SOTHOFERM, entreprise de menuiseries industrielles. </a:t>
            </a:r>
          </a:p>
          <a:p>
            <a:pPr>
              <a:spcBef>
                <a:spcPct val="50000"/>
              </a:spcBef>
            </a:pPr>
            <a:r>
              <a:rPr lang="fr-FR" sz="1600" b="1">
                <a:latin typeface="Brush Script MT" pitchFamily="66" charset="0"/>
              </a:rPr>
              <a:t>La responsable du service des ressources humaines, Madame R., vous demande d’élaborer un diaporama qui sera présenté par Monsieur M. service client, aux nouveaux arrivants, le lundi 22 novembre.</a:t>
            </a:r>
            <a:r>
              <a:rPr lang="fr-FR" sz="1600" b="1">
                <a:latin typeface="Freestyle Script" pitchFamily="66" charset="0"/>
              </a:rPr>
              <a:t> </a:t>
            </a:r>
          </a:p>
        </p:txBody>
      </p:sp>
      <p:sp>
        <p:nvSpPr>
          <p:cNvPr id="24580" name="Text Box 4" descr="Papier journal"/>
          <p:cNvSpPr txBox="1">
            <a:spLocks noChangeArrowheads="1"/>
          </p:cNvSpPr>
          <p:nvPr/>
        </p:nvSpPr>
        <p:spPr bwMode="auto">
          <a:xfrm>
            <a:off x="323850" y="188913"/>
            <a:ext cx="8135938" cy="71278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/>
              <a:t>2.2.2 : Participation à un programme d’accueil : </a:t>
            </a:r>
          </a:p>
          <a:p>
            <a:pPr algn="ctr">
              <a:spcBef>
                <a:spcPct val="50000"/>
              </a:spcBef>
            </a:pPr>
            <a:r>
              <a:rPr lang="fr-FR" sz="1600" b="1"/>
              <a:t>Le diaporama pour présenter l’entreprise aux nouveaux collaborateurs</a:t>
            </a:r>
          </a:p>
        </p:txBody>
      </p:sp>
      <p:sp>
        <p:nvSpPr>
          <p:cNvPr id="24581" name="Espace réservé du pied de page 8"/>
          <p:cNvSpPr txBox="1">
            <a:spLocks noGrp="1"/>
          </p:cNvSpPr>
          <p:nvPr/>
        </p:nvSpPr>
        <p:spPr bwMode="auto">
          <a:xfrm>
            <a:off x="250825" y="6237288"/>
            <a:ext cx="374491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sz="1400" i="1">
                <a:solidFill>
                  <a:srgbClr val="589EAC"/>
                </a:solidFill>
              </a:rPr>
              <a:t>Avec l'aimable autorisation de Sothoferm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resen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36613"/>
            <a:ext cx="374332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7" name="Picture 3" descr="presentation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836613"/>
            <a:ext cx="3689350" cy="280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presentation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89363"/>
            <a:ext cx="3816350" cy="287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 descr="presentation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789363"/>
            <a:ext cx="3776662" cy="284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Text Box 6" descr="Papier journal"/>
          <p:cNvSpPr txBox="1">
            <a:spLocks noChangeArrowheads="1"/>
          </p:cNvSpPr>
          <p:nvPr/>
        </p:nvSpPr>
        <p:spPr bwMode="auto">
          <a:xfrm>
            <a:off x="323850" y="188913"/>
            <a:ext cx="8135938" cy="7159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/>
              <a:t>2.2.2 : Participation à un programme d’accueil : </a:t>
            </a:r>
          </a:p>
          <a:p>
            <a:pPr algn="ctr">
              <a:spcBef>
                <a:spcPct val="50000"/>
              </a:spcBef>
            </a:pPr>
            <a:r>
              <a:rPr lang="fr-FR" sz="1600" b="1"/>
              <a:t>Le diaporama pour présenter l’entreprise aux nouveaux collaborateurs</a:t>
            </a:r>
          </a:p>
        </p:txBody>
      </p:sp>
      <p:sp>
        <p:nvSpPr>
          <p:cNvPr id="26631" name="Espace réservé du pied de page 8"/>
          <p:cNvSpPr txBox="1">
            <a:spLocks noGrp="1"/>
          </p:cNvSpPr>
          <p:nvPr/>
        </p:nvSpPr>
        <p:spPr bwMode="auto">
          <a:xfrm>
            <a:off x="2268538" y="6578600"/>
            <a:ext cx="374491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sz="1200" i="1">
                <a:solidFill>
                  <a:srgbClr val="589EAC"/>
                </a:solidFill>
              </a:rPr>
              <a:t>Avec l'aimable autorisation de Sothoferm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755650" y="115888"/>
            <a:ext cx="7561263" cy="792162"/>
          </a:xfrm>
          <a:gradFill flip="none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0"/>
            <a:tileRect/>
          </a:gradFill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fr-FR" b="1">
                <a:latin typeface="Arial" charset="0"/>
                <a:cs typeface="Arial" charset="0"/>
              </a:rPr>
              <a:t>Qui sommes-nous ?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type="pic" idx="4294967295"/>
          </p:nvPr>
        </p:nvGraphicFramePr>
        <p:xfrm>
          <a:off x="450081" y="1233835"/>
          <a:ext cx="7632849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679" name="Espace réservé du pied de page 8"/>
          <p:cNvSpPr txBox="1">
            <a:spLocks noGrp="1"/>
          </p:cNvSpPr>
          <p:nvPr/>
        </p:nvSpPr>
        <p:spPr bwMode="auto">
          <a:xfrm>
            <a:off x="2771775" y="6578600"/>
            <a:ext cx="374491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sz="1200" i="1">
                <a:solidFill>
                  <a:srgbClr val="589EAC"/>
                </a:solidFill>
              </a:rPr>
              <a:t>Avec l'aimable autorisation de Sothoferm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755650" y="115888"/>
            <a:ext cx="7561263" cy="792162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FR" b="1">
                <a:solidFill>
                  <a:srgbClr val="FF0000"/>
                </a:solidFill>
              </a:rPr>
              <a:t>Qui sommes-nous ?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5616575" cy="44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FR" sz="4400"/>
              <a:t>SOTHOFERM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Char char="•"/>
            </a:pPr>
            <a:endParaRPr lang="fr-FR" sz="4000" b="1"/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Char char="•"/>
            </a:pPr>
            <a:endParaRPr lang="fr-FR" sz="4000" b="1"/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FontTx/>
              <a:buChar char="•"/>
            </a:pPr>
            <a:r>
              <a:rPr lang="fr-FR" sz="4000" b="1"/>
              <a:t> Crée en 1988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FontTx/>
              <a:buChar char="•"/>
            </a:pPr>
            <a:r>
              <a:rPr lang="fr-FR" sz="4000" b="1"/>
              <a:t> 165 personnes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FontTx/>
              <a:buChar char="•"/>
            </a:pPr>
            <a:r>
              <a:rPr lang="fr-FR" sz="4000" b="1"/>
              <a:t> CA 2011 : 20 483 k€</a:t>
            </a:r>
            <a:r>
              <a:rPr lang="fr-FR"/>
              <a:t> 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692275" y="908050"/>
            <a:ext cx="720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Pronom   +          verbe              (tiret)     sujet     + pt d’interrogation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0" y="2997200"/>
            <a:ext cx="8713788" cy="253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sz="4000" b="1"/>
              <a:t>  </a:t>
            </a:r>
            <a:r>
              <a:rPr lang="fr-FR" sz="2400" b="1">
                <a:solidFill>
                  <a:srgbClr val="FF0000"/>
                </a:solidFill>
                <a:latin typeface="AR BLANCA" pitchFamily="2" charset="0"/>
              </a:rPr>
              <a:t>est</a:t>
            </a:r>
            <a:endParaRPr lang="fr-FR" sz="2400" b="1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sz="3600" b="1">
              <a:solidFill>
                <a:srgbClr val="FF0000"/>
              </a:solidFill>
              <a:latin typeface="AR BLANCA" pitchFamily="2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FR" sz="2400" b="1">
                <a:solidFill>
                  <a:srgbClr val="FF0000"/>
                </a:solidFill>
                <a:latin typeface="AR BLANCA" pitchFamily="2" charset="0"/>
              </a:rPr>
              <a:t>   se compose de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fr-FR" sz="2400" b="1">
              <a:solidFill>
                <a:srgbClr val="FF0000"/>
              </a:solidFill>
              <a:latin typeface="AR BLANCA" pitchFamily="2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fr-FR" sz="1200" b="1">
              <a:solidFill>
                <a:srgbClr val="FF0000"/>
              </a:solidFill>
              <a:latin typeface="AR BLANCA" pitchFamily="2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FR" sz="2400" b="1">
                <a:solidFill>
                  <a:srgbClr val="FF0000"/>
                </a:solidFill>
                <a:latin typeface="AR BLANCA" pitchFamily="2" charset="0"/>
              </a:rPr>
              <a:t>    Le</a:t>
            </a:r>
            <a:r>
              <a:rPr lang="fr-FR" sz="2400" b="1"/>
              <a:t>                       </a:t>
            </a:r>
            <a:r>
              <a:rPr lang="fr-FR" sz="2400" b="1">
                <a:solidFill>
                  <a:srgbClr val="FF0000"/>
                </a:solidFill>
                <a:latin typeface="AR BLANCA" pitchFamily="2" charset="0"/>
              </a:rPr>
              <a:t>est de</a:t>
            </a:r>
            <a:r>
              <a:rPr lang="fr-FR"/>
              <a:t> 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124075" y="5013325"/>
            <a:ext cx="2592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0730" name="Group 10"/>
          <p:cNvGrpSpPr>
            <a:grpSpLocks/>
          </p:cNvGrpSpPr>
          <p:nvPr/>
        </p:nvGrpSpPr>
        <p:grpSpPr bwMode="auto">
          <a:xfrm>
            <a:off x="539750" y="2565400"/>
            <a:ext cx="5472113" cy="3671888"/>
            <a:chOff x="340" y="1616"/>
            <a:chExt cx="3356" cy="1814"/>
          </a:xfrm>
        </p:grpSpPr>
        <p:grpSp>
          <p:nvGrpSpPr>
            <p:cNvPr id="30731" name="Group 11"/>
            <p:cNvGrpSpPr>
              <a:grpSpLocks/>
            </p:cNvGrpSpPr>
            <p:nvPr/>
          </p:nvGrpSpPr>
          <p:grpSpPr bwMode="auto">
            <a:xfrm>
              <a:off x="612" y="2976"/>
              <a:ext cx="3084" cy="454"/>
              <a:chOff x="612" y="2976"/>
              <a:chExt cx="3084" cy="454"/>
            </a:xfrm>
          </p:grpSpPr>
          <p:sp>
            <p:nvSpPr>
              <p:cNvPr id="30732" name="Oval 12"/>
              <p:cNvSpPr>
                <a:spLocks noChangeArrowheads="1"/>
              </p:cNvSpPr>
              <p:nvPr/>
            </p:nvSpPr>
            <p:spPr bwMode="auto">
              <a:xfrm>
                <a:off x="612" y="2976"/>
                <a:ext cx="635" cy="4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733" name="Oval 13"/>
              <p:cNvSpPr>
                <a:spLocks noChangeArrowheads="1"/>
              </p:cNvSpPr>
              <p:nvPr/>
            </p:nvSpPr>
            <p:spPr bwMode="auto">
              <a:xfrm>
                <a:off x="3152" y="2976"/>
                <a:ext cx="544" cy="4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340" y="1616"/>
              <a:ext cx="322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/>
                <a:t>  SO</a:t>
              </a:r>
              <a:r>
                <a:rPr lang="fr-FR"/>
                <a:t>ciété </a:t>
              </a:r>
              <a:r>
                <a:rPr lang="fr-FR" b="1"/>
                <a:t>THO</a:t>
              </a:r>
              <a:r>
                <a:rPr lang="fr-FR"/>
                <a:t>uarsaise </a:t>
              </a:r>
              <a:r>
                <a:rPr lang="fr-FR" b="1"/>
                <a:t>FERM</a:t>
              </a:r>
              <a:r>
                <a:rPr lang="fr-FR"/>
                <a:t>etures</a:t>
              </a:r>
            </a:p>
          </p:txBody>
        </p:sp>
      </p:grpSp>
      <p:sp>
        <p:nvSpPr>
          <p:cNvPr id="30735" name="Espace réservé du pied de page 8"/>
          <p:cNvSpPr txBox="1">
            <a:spLocks noGrp="1"/>
          </p:cNvSpPr>
          <p:nvPr/>
        </p:nvSpPr>
        <p:spPr bwMode="auto">
          <a:xfrm>
            <a:off x="2771775" y="6578600"/>
            <a:ext cx="374491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sz="1200" i="1">
                <a:solidFill>
                  <a:srgbClr val="589EAC"/>
                </a:solidFill>
              </a:rPr>
              <a:t>Avec l'aimable autorisation de Sothoferm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8" grpId="0"/>
      <p:bldP spid="307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1476375" y="549275"/>
            <a:ext cx="5699125" cy="509588"/>
          </a:xfr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sz="1600" b="1">
                <a:solidFill>
                  <a:schemeClr val="tx1"/>
                </a:solidFill>
              </a:rPr>
              <a:t>Une écriture « longue »</a:t>
            </a:r>
          </a:p>
        </p:txBody>
      </p:sp>
      <p:sp>
        <p:nvSpPr>
          <p:cNvPr id="32771" name="Text Box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>
            <a:lvl1pPr marL="539750" indent="-360363"/>
            <a:lvl2pPr marL="2222500" indent="-342900"/>
            <a:lvl3pPr marL="2744788" indent="-342900"/>
            <a:lvl4pPr marL="3267075" indent="-342900"/>
            <a:lvl5pPr marL="3789363" indent="-342900"/>
            <a:lvl6pPr marL="4246563" indent="-342900"/>
            <a:lvl7pPr marL="4703763" indent="-342900"/>
            <a:lvl8pPr marL="5160963" indent="-342900"/>
            <a:lvl9pPr marL="5618163" indent="-342900"/>
          </a:lstStyle>
          <a:p>
            <a:pPr>
              <a:lnSpc>
                <a:spcPct val="80000"/>
              </a:lnSpc>
              <a:buFontTx/>
              <a:buAutoNum type="arabicParenR"/>
            </a:pPr>
            <a:r>
              <a:rPr lang="fr-FR" sz="1600" b="1"/>
              <a:t>Le document produit correspond-il à l’activité professionnelle proposée ? 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1600"/>
          </a:p>
          <a:p>
            <a:pPr>
              <a:lnSpc>
                <a:spcPct val="80000"/>
              </a:lnSpc>
              <a:buFont typeface="Arial" charset="0"/>
              <a:buChar char="−"/>
            </a:pPr>
            <a:r>
              <a:rPr lang="fr-FR" sz="1600"/>
              <a:t>respect de la consigne et du contexte professionnel</a:t>
            </a:r>
          </a:p>
          <a:p>
            <a:pPr>
              <a:lnSpc>
                <a:spcPct val="80000"/>
              </a:lnSpc>
              <a:buFont typeface="Arial" charset="0"/>
              <a:buChar char="−"/>
            </a:pPr>
            <a:r>
              <a:rPr lang="fr-FR" sz="1600"/>
              <a:t>collecte des informations pertinentes</a:t>
            </a:r>
          </a:p>
          <a:p>
            <a:pPr>
              <a:lnSpc>
                <a:spcPct val="80000"/>
              </a:lnSpc>
              <a:buFont typeface="Arial" charset="0"/>
              <a:buChar char="−"/>
            </a:pPr>
            <a:r>
              <a:rPr lang="fr-FR" sz="1600"/>
              <a:t>maîtrise des fonctionnalités de l’outil bureautique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1600"/>
          </a:p>
          <a:p>
            <a:pPr>
              <a:lnSpc>
                <a:spcPct val="80000"/>
              </a:lnSpc>
              <a:buFontTx/>
              <a:buNone/>
            </a:pPr>
            <a:r>
              <a:rPr lang="fr-FR" sz="1600" b="1"/>
              <a:t>2 )</a:t>
            </a:r>
            <a:r>
              <a:rPr lang="fr-FR" sz="1600"/>
              <a:t> </a:t>
            </a:r>
            <a:r>
              <a:rPr lang="fr-FR" sz="1600" b="1"/>
              <a:t>Les modifications apportées ont-elles permis d’améliorer le document ?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1600" b="1"/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Utilisation de fiche-outil, de document-ressource (lexique…)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Insertion/modification d’éléments graphiques pertinents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Transformations linguistiques adaptées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fr-FR" sz="1000"/>
          </a:p>
          <a:p>
            <a:pPr>
              <a:lnSpc>
                <a:spcPct val="80000"/>
              </a:lnSpc>
              <a:buFontTx/>
              <a:buNone/>
            </a:pPr>
            <a:r>
              <a:rPr lang="fr-FR" sz="1600" b="1"/>
              <a:t>3 ) La production finale respecte-t-elle les règles formelles attendues ?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1600" b="1"/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Charte graphique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Respect des contraintes formelles spécifiques (nb de diapos, logo, images, smartart…)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1600"/>
              <a:t>Correction orthographique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Un document professionnel : le diaporama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fr-FR" sz="1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Le document d’accueil</a:t>
            </a:r>
          </a:p>
          <a:p>
            <a:pPr algn="ctr">
              <a:buFontTx/>
              <a:buNone/>
            </a:pPr>
            <a:endParaRPr lang="fr-FR" sz="1800"/>
          </a:p>
          <a:p>
            <a:pPr algn="ctr">
              <a:buFontTx/>
              <a:buNone/>
            </a:pPr>
            <a:r>
              <a:rPr lang="fr-FR" sz="1800"/>
              <a:t>Les savoirs rédactionnels :</a:t>
            </a:r>
          </a:p>
          <a:p>
            <a:pPr algn="ctr">
              <a:buFontTx/>
              <a:buNone/>
            </a:pPr>
            <a:endParaRPr lang="fr-FR" sz="1800"/>
          </a:p>
          <a:p>
            <a:pPr>
              <a:buFontTx/>
              <a:buChar char="-"/>
            </a:pPr>
            <a:r>
              <a:rPr lang="fr-FR" sz="1800"/>
              <a:t>La structuration du document (titres, inter titres), </a:t>
            </a:r>
          </a:p>
          <a:p>
            <a:pPr>
              <a:buFontTx/>
              <a:buChar char="-"/>
            </a:pPr>
            <a:r>
              <a:rPr lang="fr-FR" sz="1800"/>
              <a:t>La mise en page du document (textes, images, schémas, cartes, plans, énumération), </a:t>
            </a:r>
          </a:p>
          <a:p>
            <a:pPr>
              <a:buFontTx/>
              <a:buChar char="-"/>
            </a:pPr>
            <a:r>
              <a:rPr lang="fr-FR" sz="1800"/>
              <a:t>Les temps et modes des verbes, </a:t>
            </a:r>
          </a:p>
          <a:p>
            <a:pPr>
              <a:buFontTx/>
              <a:buChar char="-"/>
            </a:pPr>
            <a:r>
              <a:rPr lang="fr-FR" sz="1800"/>
              <a:t>Le lexique du métier de l'organisation.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 descr="Papier journal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blipFill dpi="0" rotWithShape="1">
            <a:blip r:embed="rId3"/>
            <a:srcRect/>
            <a:tile tx="0" ty="0" sx="100000" sy="100000" flip="none" algn="tl"/>
          </a:blipFill>
          <a:ln w="12700" cap="flat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Ecrire un diaporama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80645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b="1" u="sng"/>
              <a:t>Des activités en français :</a:t>
            </a:r>
          </a:p>
          <a:p>
            <a:endParaRPr lang="fr-FR"/>
          </a:p>
          <a:p>
            <a:pPr>
              <a:buFontTx/>
              <a:buChar char="-"/>
            </a:pPr>
            <a:r>
              <a:rPr lang="fr-FR"/>
              <a:t>Explicitation, à l’oral et/ou à l’écrit, de l’activité professionnelle pour en cerner les enjeux</a:t>
            </a:r>
          </a:p>
          <a:p>
            <a:pPr>
              <a:buFontTx/>
              <a:buChar char="-"/>
            </a:pPr>
            <a:endParaRPr lang="fr-FR"/>
          </a:p>
          <a:p>
            <a:pPr>
              <a:buFontTx/>
              <a:buChar char="-"/>
            </a:pPr>
            <a:r>
              <a:rPr lang="fr-FR"/>
              <a:t>Identification des éléments linguistiques,  appropriation des règles de fonctionnement et perception des effets produits</a:t>
            </a:r>
          </a:p>
          <a:p>
            <a:pPr>
              <a:buFontTx/>
              <a:buChar char="-"/>
            </a:pPr>
            <a:endParaRPr lang="fr-FR"/>
          </a:p>
          <a:p>
            <a:pPr>
              <a:buFontTx/>
              <a:buChar char="-"/>
            </a:pPr>
            <a:r>
              <a:rPr lang="fr-FR"/>
              <a:t>Comparaison et analyse des productions, justification des choix</a:t>
            </a:r>
          </a:p>
          <a:p>
            <a:pPr>
              <a:buFontTx/>
              <a:buChar char="-"/>
            </a:pPr>
            <a:endParaRPr lang="fr-FR"/>
          </a:p>
          <a:p>
            <a:pPr>
              <a:buFontTx/>
              <a:buChar char="-"/>
            </a:pPr>
            <a:r>
              <a:rPr lang="fr-FR"/>
              <a:t>Amélioration des productions (écriture longue)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Papier journal"/>
          <p:cNvSpPr>
            <a:spLocks noGrp="1" noChangeArrowheads="1"/>
          </p:cNvSpPr>
          <p:nvPr>
            <p:ph type="title"/>
          </p:nvPr>
        </p:nvSpPr>
        <p:spPr>
          <a:blipFill dpi="0" rotWithShape="1">
            <a:blip r:embed="rId3"/>
            <a:srcRect/>
            <a:tile tx="0" ty="0" sx="100000" sy="100000" flip="none" algn="tl"/>
          </a:blipFill>
          <a:ln w="12700" cap="flat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3200"/>
              <a:t>Structuration, hiérarchisation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Les titres qui structurent :</a:t>
            </a:r>
          </a:p>
          <a:p>
            <a:r>
              <a:rPr lang="fr-FR" sz="2000"/>
              <a:t>Connaissance de l’entreprise</a:t>
            </a:r>
          </a:p>
          <a:p>
            <a:r>
              <a:rPr lang="fr-FR" sz="2000"/>
              <a:t>Qui sommes-nous ?</a:t>
            </a:r>
          </a:p>
          <a:p>
            <a:r>
              <a:rPr lang="fr-FR" sz="2000"/>
              <a:t>Que faisons-nous ?</a:t>
            </a:r>
          </a:p>
          <a:p>
            <a:r>
              <a:rPr lang="fr-FR" sz="2000"/>
              <a:t>Sur quoi repose notre Charte Qualité de Service ?</a:t>
            </a:r>
          </a:p>
          <a:p>
            <a:r>
              <a:rPr lang="fr-FR" sz="2000"/>
              <a:t>Quels sont nos chiffres clés ?</a:t>
            </a:r>
          </a:p>
          <a:p>
            <a:r>
              <a:rPr lang="fr-FR" sz="2000"/>
              <a:t>Le comité de gestion </a:t>
            </a:r>
          </a:p>
          <a:p>
            <a:r>
              <a:rPr lang="fr-FR" sz="2000"/>
              <a:t>Le rôle de la Direction</a:t>
            </a:r>
          </a:p>
          <a:p>
            <a:r>
              <a:rPr lang="fr-FR" sz="2000"/>
              <a:t>Service assistance de direction et administration du personnel</a:t>
            </a:r>
          </a:p>
          <a:p>
            <a:r>
              <a:rPr lang="fr-FR" sz="2000"/>
              <a:t>Le rôle du service assistance de direction</a:t>
            </a:r>
          </a:p>
          <a:p>
            <a:r>
              <a:rPr lang="fr-FR" sz="2000"/>
              <a:t>… les services, leur rôle </a:t>
            </a:r>
          </a:p>
          <a:p>
            <a:pPr>
              <a:buFontTx/>
              <a:buNone/>
            </a:pPr>
            <a:r>
              <a:rPr lang="fr-FR" sz="2000"/>
              <a:t>(à la fin service production : quel est notre rôle ?)</a:t>
            </a: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468313" y="2349500"/>
            <a:ext cx="7632700" cy="3743325"/>
            <a:chOff x="295" y="1480"/>
            <a:chExt cx="3946" cy="2358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295" y="1480"/>
              <a:ext cx="3946" cy="90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295" y="2432"/>
              <a:ext cx="3946" cy="140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èle par défaut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3165</TotalTime>
  <Words>440</Words>
  <Application>Microsoft Office PowerPoint</Application>
  <PresentationFormat>Affichage à l'écran (4:3)</PresentationFormat>
  <Paragraphs>117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Brush Script MT</vt:lpstr>
      <vt:lpstr>Freestyle Script</vt:lpstr>
      <vt:lpstr>AR BLANCA</vt:lpstr>
      <vt:lpstr>Modèle par défaut</vt:lpstr>
      <vt:lpstr>SEMINAIRE NATIONAL</vt:lpstr>
      <vt:lpstr>Présentation PowerPoint</vt:lpstr>
      <vt:lpstr>Présentation PowerPoint</vt:lpstr>
      <vt:lpstr>Qui sommes-nous ?</vt:lpstr>
      <vt:lpstr>Qui sommes-nous ?</vt:lpstr>
      <vt:lpstr>Une écriture « longue »</vt:lpstr>
      <vt:lpstr>Un document professionnel : le diaporama</vt:lpstr>
      <vt:lpstr>Ecrire un diaporama</vt:lpstr>
      <vt:lpstr>Structuration, hiérarchisation</vt:lpstr>
      <vt:lpstr>Structuration, hiérarchisation avec l’aimable autorisation de l’entreprise Sothoferm</vt:lpstr>
      <vt:lpstr>Le lexique</vt:lpstr>
      <vt:lpstr>Le lexique</vt:lpstr>
      <vt:lpstr>La syntaxe, le temps des verbes</vt:lpstr>
    </vt:vector>
  </TitlesOfParts>
  <Company>Rectorat de Poitiers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Ecrire un diaporama</dc:title>
  <dc:creator>sanxionnaz</dc:creator>
  <cp:lastModifiedBy>Pat</cp:lastModifiedBy>
  <cp:revision>14</cp:revision>
  <dcterms:created xsi:type="dcterms:W3CDTF">2012-05-04T03:37:47Z</dcterms:created>
  <dcterms:modified xsi:type="dcterms:W3CDTF">2012-06-02T11:44:24Z</dcterms:modified>
</cp:coreProperties>
</file>