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89" r:id="rId2"/>
  </p:sldMasterIdLst>
  <p:notesMasterIdLst>
    <p:notesMasterId r:id="rId21"/>
  </p:notesMasterIdLst>
  <p:sldIdLst>
    <p:sldId id="298" r:id="rId3"/>
    <p:sldId id="299" r:id="rId4"/>
    <p:sldId id="282" r:id="rId5"/>
    <p:sldId id="301" r:id="rId6"/>
    <p:sldId id="281" r:id="rId7"/>
    <p:sldId id="294" r:id="rId8"/>
    <p:sldId id="283" r:id="rId9"/>
    <p:sldId id="287" r:id="rId10"/>
    <p:sldId id="303" r:id="rId11"/>
    <p:sldId id="286" r:id="rId12"/>
    <p:sldId id="300" r:id="rId13"/>
    <p:sldId id="284" r:id="rId14"/>
    <p:sldId id="293" r:id="rId15"/>
    <p:sldId id="291" r:id="rId16"/>
    <p:sldId id="289" r:id="rId17"/>
    <p:sldId id="295" r:id="rId18"/>
    <p:sldId id="302" r:id="rId19"/>
    <p:sldId id="292" r:id="rId20"/>
  </p:sldIdLst>
  <p:sldSz cx="9144000" cy="6858000" type="screen4x3"/>
  <p:notesSz cx="6858000" cy="9144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1BEB45-18CE-E12E-46CA-B1D598E065F7}">
  <a:tblStyle styleId="{471BEB45-18CE-E12E-46CA-B1D598E065F7}" styleName="Style moyen 2 - Accentuation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10" autoAdjust="0"/>
    <p:restoredTop sz="91264" autoAdjust="0"/>
  </p:normalViewPr>
  <p:slideViewPr>
    <p:cSldViewPr>
      <p:cViewPr varScale="1">
        <p:scale>
          <a:sx n="110" d="100"/>
          <a:sy n="110"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4613AB-79E9-4C21-9581-E74719A42BF2}" type="datetimeFigureOut">
              <a:rPr lang="fr-FR" smtClean="0"/>
              <a:pPr/>
              <a:t>16/03/2022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C6CDF1-1228-4392-9646-49A8DD5E054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BC6CDF1-1228-4392-9646-49A8DD5E0541}" type="slidenum">
              <a:rPr lang="fr-FR" smtClean="0"/>
              <a:pPr/>
              <a:t>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a:p>
        </p:txBody>
      </p:sp>
      <p:sp>
        <p:nvSpPr>
          <p:cNvPr id="4" name="Espace réservé du numéro de diapositive 3"/>
          <p:cNvSpPr>
            <a:spLocks noGrp="1"/>
          </p:cNvSpPr>
          <p:nvPr>
            <p:ph type="sldNum" sz="quarter" idx="10"/>
          </p:nvPr>
        </p:nvSpPr>
        <p:spPr/>
        <p:txBody>
          <a:bodyPr/>
          <a:lstStyle/>
          <a:p>
            <a:fld id="{0BC6CDF1-1228-4392-9646-49A8DD5E0541}" type="slidenum">
              <a:rPr lang="fr-FR" smtClean="0"/>
              <a:pPr/>
              <a:t>5</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BC6CDF1-1228-4392-9646-49A8DD5E0541}" type="slidenum">
              <a:rPr lang="fr-FR" smtClean="0"/>
              <a:pPr/>
              <a:t>6</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Lié au </a:t>
            </a:r>
            <a:r>
              <a:rPr lang="fr-FR" dirty="0" err="1"/>
              <a:t>softskills</a:t>
            </a:r>
            <a:r>
              <a:rPr lang="fr-FR" dirty="0"/>
              <a:t> pour la photo</a:t>
            </a:r>
          </a:p>
          <a:p>
            <a:endParaRPr lang="fr-FR" dirty="0"/>
          </a:p>
        </p:txBody>
      </p:sp>
      <p:sp>
        <p:nvSpPr>
          <p:cNvPr id="4" name="Espace réservé du numéro de diapositive 3"/>
          <p:cNvSpPr>
            <a:spLocks noGrp="1"/>
          </p:cNvSpPr>
          <p:nvPr>
            <p:ph type="sldNum" sz="quarter" idx="5"/>
          </p:nvPr>
        </p:nvSpPr>
        <p:spPr/>
        <p:txBody>
          <a:bodyPr/>
          <a:lstStyle/>
          <a:p>
            <a:fld id="{0BC6CDF1-1228-4392-9646-49A8DD5E0541}" type="slidenum">
              <a:rPr lang="fr-FR" smtClean="0"/>
              <a:pPr/>
              <a:t>7</a:t>
            </a:fld>
            <a:endParaRPr lang="fr-FR"/>
          </a:p>
        </p:txBody>
      </p:sp>
    </p:spTree>
    <p:extLst>
      <p:ext uri="{BB962C8B-B14F-4D97-AF65-F5344CB8AC3E}">
        <p14:creationId xmlns:p14="http://schemas.microsoft.com/office/powerpoint/2010/main" val="98270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BC6CDF1-1228-4392-9646-49A8DD5E0541}" type="slidenum">
              <a:rPr lang="fr-FR" smtClean="0"/>
              <a:pPr/>
              <a:t>8</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BC6CDF1-1228-4392-9646-49A8DD5E0541}" type="slidenum">
              <a:rPr lang="fr-FR" smtClean="0"/>
              <a:pPr/>
              <a:t>10</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BC6CDF1-1228-4392-9646-49A8DD5E0541}" type="slidenum">
              <a:rPr lang="fr-FR" smtClean="0"/>
              <a:pPr/>
              <a:t>12</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BC6CDF1-1228-4392-9646-49A8DD5E0541}" type="slidenum">
              <a:rPr lang="fr-FR" smtClean="0"/>
              <a:pPr/>
              <a:t>13</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BC6CDF1-1228-4392-9646-49A8DD5E0541}" type="slidenum">
              <a:rPr lang="fr-FR" smtClean="0"/>
              <a:pPr/>
              <a:t>18</a:t>
            </a:fld>
            <a:endParaRPr lang="fr-FR"/>
          </a:p>
        </p:txBody>
      </p:sp>
    </p:spTree>
    <p:extLst>
      <p:ext uri="{BB962C8B-B14F-4D97-AF65-F5344CB8AC3E}">
        <p14:creationId xmlns:p14="http://schemas.microsoft.com/office/powerpoint/2010/main" val="2561758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iapositive de titre">
    <p:spTree>
      <p:nvGrpSpPr>
        <p:cNvPr id="1" name=""/>
        <p:cNvGrpSpPr/>
        <p:nvPr/>
      </p:nvGrpSpPr>
      <p:grpSpPr bwMode="auto">
        <a:xfrm>
          <a:off x="0" y="0"/>
          <a:ext cx="0" cy="0"/>
          <a:chOff x="0" y="0"/>
          <a:chExt cx="0" cy="0"/>
        </a:xfrm>
      </p:grpSpPr>
      <p:pic>
        <p:nvPicPr>
          <p:cNvPr id="4" name="Picture 6" descr="logo2bis"/>
          <p:cNvPicPr>
            <a:picLocks noChangeAspect="1" noChangeArrowheads="1"/>
          </p:cNvPicPr>
          <p:nvPr/>
        </p:nvPicPr>
        <p:blipFill>
          <a:blip r:embed="rId2"/>
          <a:stretch/>
        </p:blipFill>
        <p:spPr bwMode="auto">
          <a:xfrm>
            <a:off x="395288" y="3573463"/>
            <a:ext cx="8353425" cy="1982787"/>
          </a:xfrm>
          <a:prstGeom prst="rect">
            <a:avLst/>
          </a:prstGeom>
          <a:noFill/>
          <a:ln w="9525">
            <a:noFill/>
            <a:miter lim="800000"/>
            <a:headEnd/>
            <a:tailEnd/>
          </a:ln>
        </p:spPr>
      </p:pic>
      <p:pic>
        <p:nvPicPr>
          <p:cNvPr id="5" name="Image 6"/>
          <p:cNvPicPr>
            <a:picLocks noChangeAspect="1"/>
          </p:cNvPicPr>
          <p:nvPr/>
        </p:nvPicPr>
        <p:blipFill>
          <a:blip r:embed="rId3"/>
          <a:stretch/>
        </p:blipFill>
        <p:spPr bwMode="auto">
          <a:xfrm>
            <a:off x="3492500" y="488950"/>
            <a:ext cx="1871663" cy="1946275"/>
          </a:xfrm>
          <a:prstGeom prst="rect">
            <a:avLst/>
          </a:prstGeom>
          <a:noFill/>
          <a:ln w="9525">
            <a:noFill/>
            <a:miter lim="800000"/>
            <a:headEnd/>
            <a:tailEnd/>
          </a:ln>
        </p:spPr>
      </p:pic>
      <p:sp>
        <p:nvSpPr>
          <p:cNvPr id="6" name="Rectangle 3"/>
          <p:cNvSpPr>
            <a:spLocks noGrp="1" noChangeArrowheads="1"/>
          </p:cNvSpPr>
          <p:nvPr>
            <p:ph type="ctrTitle"/>
          </p:nvPr>
        </p:nvSpPr>
        <p:spPr bwMode="auto">
          <a:xfrm>
            <a:off x="755576" y="4437436"/>
            <a:ext cx="7560840" cy="719756"/>
          </a:xfrm>
          <a:prstGeom prst="rect">
            <a:avLst/>
          </a:prstGeom>
        </p:spPr>
        <p:txBody>
          <a:bodyPr/>
          <a:lstStyle>
            <a:lvl1pPr>
              <a:defRPr lang="fr-FR" sz="2400" b="1">
                <a:solidFill>
                  <a:srgbClr val="454545"/>
                </a:solidFill>
                <a:latin typeface="Arial"/>
                <a:ea typeface="+mj-ea"/>
                <a:cs typeface="Arial"/>
              </a:defRPr>
            </a:lvl1pPr>
          </a:lstStyle>
          <a:p>
            <a:pPr>
              <a:defRPr/>
            </a:pPr>
            <a:r>
              <a:rPr lang="fr-FR"/>
              <a:t>Cliquez pour modifier le style du titre</a:t>
            </a:r>
          </a:p>
        </p:txBody>
      </p:sp>
      <p:sp>
        <p:nvSpPr>
          <p:cNvPr id="7" name="Rectangle 4"/>
          <p:cNvSpPr>
            <a:spLocks noGrp="1" noChangeArrowheads="1"/>
          </p:cNvSpPr>
          <p:nvPr>
            <p:ph type="subTitle" idx="1"/>
          </p:nvPr>
        </p:nvSpPr>
        <p:spPr bwMode="auto">
          <a:xfrm>
            <a:off x="755576" y="3861048"/>
            <a:ext cx="2448272" cy="504056"/>
          </a:xfrm>
          <a:prstGeom prst="rect">
            <a:avLst/>
          </a:prstGeom>
        </p:spPr>
        <p:txBody>
          <a:bodyPr>
            <a:noAutofit/>
          </a:bodyPr>
          <a:lstStyle>
            <a:lvl1pPr marL="0" marR="0" indent="0" algn="l" defTabSz="914400">
              <a:lnSpc>
                <a:spcPct val="100000"/>
              </a:lnSpc>
              <a:spcBef>
                <a:spcPts val="0"/>
              </a:spcBef>
              <a:spcAft>
                <a:spcPts val="0"/>
              </a:spcAft>
              <a:buClrTx/>
              <a:buSzTx/>
              <a:buFont typeface="Wingdings"/>
              <a:buNone/>
              <a:defRPr lang="fr-FR" sz="1200" b="1">
                <a:solidFill>
                  <a:srgbClr val="454545"/>
                </a:solidFill>
                <a:latin typeface="+mn-lt"/>
                <a:ea typeface="+mn-ea"/>
                <a:cs typeface="+mn-cs"/>
              </a:defRPr>
            </a:lvl1pPr>
          </a:lstStyle>
          <a:p>
            <a:pPr>
              <a:defRPr/>
            </a:pPr>
            <a:r>
              <a:rPr lang="fr-FR"/>
              <a:t>Cliquez pour modifier le style des sous-titres du masque</a:t>
            </a:r>
          </a:p>
        </p:txBody>
      </p:sp>
    </p:spTree>
  </p:cSld>
  <p:clrMapOvr>
    <a:masterClrMapping/>
  </p:clrMapOvr>
  <p:hf/>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fr-FR"/>
              <a:t>Modifiez le style du titre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941832" y="2909102"/>
            <a:ext cx="3611880" cy="299639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975398" y="2909102"/>
            <a:ext cx="3611880" cy="299639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3/16/2022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649839405"/>
      </p:ext>
    </p:extLst>
  </p:cSld>
  <p:clrMapOvr>
    <a:masterClrMapping/>
  </p:clrMapOvr>
  <p:hf/>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57280E2-E397-41BF-8D9F-C475A3601407}" type="datetimeFigureOut">
              <a:rPr lang="fr-FR" smtClean="0"/>
              <a:pPr/>
              <a:t>16/03/2022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3C019FC-38DB-4071-A5D8-1DE4CA75251A}" type="slidenum">
              <a:rPr lang="fr-FR" smtClean="0"/>
              <a:pPr/>
              <a:t>‹N°›</a:t>
            </a:fld>
            <a:endParaRPr lang="fr-FR"/>
          </a:p>
        </p:txBody>
      </p:sp>
    </p:spTree>
    <p:extLst>
      <p:ext uri="{BB962C8B-B14F-4D97-AF65-F5344CB8AC3E}">
        <p14:creationId xmlns:p14="http://schemas.microsoft.com/office/powerpoint/2010/main" val="221581261"/>
      </p:ext>
    </p:extLst>
  </p:cSld>
  <p:clrMapOvr>
    <a:masterClrMapping/>
  </p:clrMapOvr>
  <p:hf/>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280E2-E397-41BF-8D9F-C475A3601407}" type="datetimeFigureOut">
              <a:rPr lang="fr-FR" smtClean="0"/>
              <a:pPr/>
              <a:t>16/03/2022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3C019FC-38DB-4071-A5D8-1DE4CA75251A}" type="slidenum">
              <a:rPr lang="fr-FR" smtClean="0"/>
              <a:pPr/>
              <a:t>‹N°›</a:t>
            </a:fld>
            <a:endParaRPr lang="fr-FR"/>
          </a:p>
        </p:txBody>
      </p:sp>
    </p:spTree>
    <p:extLst>
      <p:ext uri="{BB962C8B-B14F-4D97-AF65-F5344CB8AC3E}">
        <p14:creationId xmlns:p14="http://schemas.microsoft.com/office/powerpoint/2010/main" val="1691736163"/>
      </p:ext>
    </p:extLst>
  </p:cSld>
  <p:clrMapOvr>
    <a:masterClrMapping/>
  </p:clrMapOvr>
  <p:hf/>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Freeform 11"/>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fr-FR"/>
              <a:t>Modifiez le style du titre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a:xfrm>
            <a:off x="573789" y="6375679"/>
            <a:ext cx="925016" cy="348462"/>
          </a:xfrm>
        </p:spPr>
        <p:txBody>
          <a:bodyPr/>
          <a:lstStyle/>
          <a:p>
            <a:fld id="{48A87A34-81AB-432B-8DAE-1953F412C126}" type="datetimeFigureOut">
              <a:rPr lang="en-US" smtClean="0"/>
              <a:pPr/>
              <a:t>3/16/2022</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68261" y="6375679"/>
            <a:ext cx="924342" cy="345796"/>
          </a:xfrm>
        </p:spPr>
        <p:txBody>
          <a:bodyPr/>
          <a:lstStyle/>
          <a:p>
            <a:fld id="{6D22F896-40B5-4ADD-8801-0D06FADFA095}" type="slidenum">
              <a:rPr lang="en-US" smtClean="0"/>
              <a:pPr/>
              <a:t>‹N°›</a:t>
            </a:fld>
            <a:endParaRPr lang="en-US" dirty="0"/>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5210685"/>
      </p:ext>
    </p:extLst>
  </p:cSld>
  <p:clrMapOvr>
    <a:masterClrMapping/>
  </p:clrMapOvr>
  <p:hf/>
  <p:extLst>
    <p:ext uri="{DCECCB84-F9BA-43D5-87BE-67443E8EF086}">
      <p15:sldGuideLst xmlns:p15="http://schemas.microsoft.com/office/powerpoint/2012/main">
        <p15:guide id="1" orient="horz" pos="69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11" name="Freeform 11"/>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fr-FR"/>
              <a:t>Modifiez le style du titre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a:xfrm>
            <a:off x="574463" y="6375679"/>
            <a:ext cx="924342" cy="348462"/>
          </a:xfrm>
        </p:spPr>
        <p:txBody>
          <a:bodyPr/>
          <a:lstStyle/>
          <a:p>
            <a:fld id="{B61BEF0D-F0BB-DE4B-95CE-6DB70DBA9567}" type="datetimeFigureOut">
              <a:rPr lang="en-US" smtClean="0"/>
              <a:pPr/>
              <a:t>3/16/2022</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56153" y="6375679"/>
            <a:ext cx="947460" cy="345796"/>
          </a:xfrm>
        </p:spPr>
        <p:txBody>
          <a:bodyPr/>
          <a:lstStyle/>
          <a:p>
            <a:fld id="{D57F1E4F-1CFF-5643-939E-217C01CDF565}" type="slidenum">
              <a:rPr lang="en-US" smtClean="0"/>
              <a:pPr/>
              <a:t>‹N°›</a:t>
            </a:fld>
            <a:endParaRPr lang="en-US" dirty="0"/>
          </a:p>
        </p:txBody>
      </p:sp>
      <p:sp>
        <p:nvSpPr>
          <p:cNvPr id="13" name="Rectangle 12"/>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90000445"/>
      </p:ext>
    </p:extLst>
  </p:cSld>
  <p:clrMapOvr>
    <a:masterClrMapping/>
  </p:clrMapOvr>
  <p:hf/>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096143781"/>
      </p:ext>
    </p:extLst>
  </p:cSld>
  <p:clrMapOvr>
    <a:masterClrMapping/>
  </p:clrMapOvr>
  <p:hf/>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839550633"/>
      </p:ext>
    </p:extLst>
  </p:cSld>
  <p:clrMapOvr>
    <a:masterClrMapping/>
  </p:clrMapOvr>
  <p:hf/>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re de section">
    <p:spTree>
      <p:nvGrpSpPr>
        <p:cNvPr id="1" name=""/>
        <p:cNvGrpSpPr/>
        <p:nvPr/>
      </p:nvGrpSpPr>
      <p:grpSpPr bwMode="auto">
        <a:xfrm>
          <a:off x="0" y="0"/>
          <a:ext cx="0" cy="0"/>
          <a:chOff x="0" y="0"/>
          <a:chExt cx="0" cy="0"/>
        </a:xfrm>
      </p:grpSpPr>
      <p:pic>
        <p:nvPicPr>
          <p:cNvPr id="4" name="Picture 6" descr="logo2bis"/>
          <p:cNvPicPr>
            <a:picLocks noChangeAspect="1" noChangeArrowheads="1"/>
          </p:cNvPicPr>
          <p:nvPr/>
        </p:nvPicPr>
        <p:blipFill>
          <a:blip r:embed="rId2"/>
          <a:stretch/>
        </p:blipFill>
        <p:spPr bwMode="auto">
          <a:xfrm>
            <a:off x="468313" y="2276475"/>
            <a:ext cx="8424862" cy="2089150"/>
          </a:xfrm>
          <a:prstGeom prst="rect">
            <a:avLst/>
          </a:prstGeom>
          <a:noFill/>
          <a:ln w="9525">
            <a:noFill/>
            <a:miter lim="800000"/>
            <a:headEnd/>
            <a:tailEnd/>
          </a:ln>
        </p:spPr>
      </p:pic>
      <p:pic>
        <p:nvPicPr>
          <p:cNvPr id="5" name="Picture 9"/>
          <p:cNvPicPr>
            <a:picLocks noChangeAspect="1" noChangeArrowheads="1"/>
          </p:cNvPicPr>
          <p:nvPr/>
        </p:nvPicPr>
        <p:blipFill>
          <a:blip r:embed="rId3"/>
          <a:stretch/>
        </p:blipFill>
        <p:spPr bwMode="auto">
          <a:xfrm>
            <a:off x="7308850" y="6238875"/>
            <a:ext cx="1325563" cy="571500"/>
          </a:xfrm>
          <a:prstGeom prst="rect">
            <a:avLst/>
          </a:prstGeom>
          <a:noFill/>
          <a:ln w="9525">
            <a:noFill/>
            <a:miter lim="800000"/>
            <a:headEnd/>
            <a:tailEnd/>
          </a:ln>
        </p:spPr>
      </p:pic>
      <p:sp>
        <p:nvSpPr>
          <p:cNvPr id="6" name="Espace réservé du numéro de diapositive 6"/>
          <p:cNvSpPr>
            <a:spLocks/>
          </p:cNvSpPr>
          <p:nvPr/>
        </p:nvSpPr>
        <p:spPr bwMode="auto">
          <a:xfrm>
            <a:off x="250825" y="6256338"/>
            <a:ext cx="801688" cy="268287"/>
          </a:xfrm>
          <a:prstGeom prst="rect">
            <a:avLst/>
          </a:prstGeom>
        </p:spPr>
        <p:txBody>
          <a:bodyPr/>
          <a:lstStyle>
            <a:lvl1pPr algn="r">
              <a:defRPr sz="900">
                <a:solidFill>
                  <a:srgbClr val="0062A8"/>
                </a:solidFill>
              </a:defRPr>
            </a:lvl1pPr>
          </a:lstStyle>
          <a:p>
            <a:pPr>
              <a:defRPr/>
            </a:pPr>
            <a:r>
              <a:rPr lang="fr-FR">
                <a:solidFill>
                  <a:srgbClr val="454545"/>
                </a:solidFill>
                <a:latin typeface="Arial"/>
                <a:cs typeface="Arial"/>
              </a:rPr>
              <a:t>Page </a:t>
            </a:r>
            <a:fld id="{BE03060C-659A-446F-83A7-BFE98761B8E6}" type="slidenum">
              <a:rPr lang="fr-FR">
                <a:solidFill>
                  <a:srgbClr val="454545"/>
                </a:solidFill>
                <a:latin typeface="Arial"/>
                <a:cs typeface="Arial"/>
              </a:rPr>
              <a:pPr>
                <a:defRPr/>
              </a:pPr>
              <a:t>‹N°›</a:t>
            </a:fld>
            <a:endParaRPr lang="fr-FR">
              <a:solidFill>
                <a:srgbClr val="454545"/>
              </a:solidFill>
              <a:latin typeface="Arial"/>
              <a:cs typeface="Arial"/>
            </a:endParaRPr>
          </a:p>
        </p:txBody>
      </p:sp>
      <p:sp>
        <p:nvSpPr>
          <p:cNvPr id="7" name="Titre 1"/>
          <p:cNvSpPr>
            <a:spLocks noGrp="1"/>
          </p:cNvSpPr>
          <p:nvPr>
            <p:ph type="title"/>
          </p:nvPr>
        </p:nvSpPr>
        <p:spPr bwMode="auto">
          <a:xfrm>
            <a:off x="1115616" y="2924944"/>
            <a:ext cx="7272808" cy="720080"/>
          </a:xfrm>
          <a:prstGeom prst="rect">
            <a:avLst/>
          </a:prstGeom>
        </p:spPr>
        <p:txBody>
          <a:bodyPr anchor="b"/>
          <a:lstStyle>
            <a:lvl1pPr marL="0" algn="l" defTabSz="914400">
              <a:spcBef>
                <a:spcPts val="0"/>
              </a:spcBef>
              <a:spcAft>
                <a:spcPts val="0"/>
              </a:spcAft>
              <a:buClr>
                <a:srgbClr val="4F76AE"/>
              </a:buClr>
              <a:buSzPct val="80000"/>
              <a:buFont typeface="Wingdings"/>
              <a:buChar char="è"/>
              <a:defRPr lang="fr-FR" sz="3200" b="1">
                <a:solidFill>
                  <a:srgbClr val="454545"/>
                </a:solidFill>
                <a:latin typeface="Calibri"/>
                <a:ea typeface="+mn-ea"/>
                <a:cs typeface="+mn-cs"/>
              </a:defRPr>
            </a:lvl1pPr>
          </a:lstStyle>
          <a:p>
            <a:pPr>
              <a:defRPr/>
            </a:pPr>
            <a:r>
              <a:rPr lang="fr-FR"/>
              <a:t>Cliquez pour modifier le style du titre</a:t>
            </a:r>
          </a:p>
        </p:txBody>
      </p:sp>
    </p:spTree>
  </p:cSld>
  <p:clrMapOvr>
    <a:masterClrMapping/>
  </p:clrMapOvr>
  <p:hf/>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_Disposition personnalisée">
    <p:spTree>
      <p:nvGrpSpPr>
        <p:cNvPr id="1" name=""/>
        <p:cNvGrpSpPr/>
        <p:nvPr/>
      </p:nvGrpSpPr>
      <p:grpSpPr bwMode="auto">
        <a:xfrm>
          <a:off x="0" y="0"/>
          <a:ext cx="0" cy="0"/>
          <a:chOff x="0" y="0"/>
          <a:chExt cx="0" cy="0"/>
        </a:xfrm>
      </p:grpSpPr>
      <p:pic>
        <p:nvPicPr>
          <p:cNvPr id="4" name="Picture 6" descr="logo2bis"/>
          <p:cNvPicPr>
            <a:picLocks noChangeAspect="1" noChangeArrowheads="1"/>
          </p:cNvPicPr>
          <p:nvPr/>
        </p:nvPicPr>
        <p:blipFill>
          <a:blip r:embed="rId2"/>
          <a:stretch/>
        </p:blipFill>
        <p:spPr bwMode="auto">
          <a:xfrm>
            <a:off x="360363" y="187325"/>
            <a:ext cx="8423275" cy="1225550"/>
          </a:xfrm>
          <a:prstGeom prst="rect">
            <a:avLst/>
          </a:prstGeom>
          <a:noFill/>
          <a:ln w="9525">
            <a:noFill/>
            <a:miter lim="800000"/>
            <a:headEnd/>
            <a:tailEnd/>
          </a:ln>
        </p:spPr>
      </p:pic>
      <p:sp>
        <p:nvSpPr>
          <p:cNvPr id="5" name="Titre 1"/>
          <p:cNvSpPr>
            <a:spLocks noGrp="1"/>
          </p:cNvSpPr>
          <p:nvPr>
            <p:ph type="title"/>
          </p:nvPr>
        </p:nvSpPr>
        <p:spPr bwMode="auto">
          <a:xfrm>
            <a:off x="755576" y="440010"/>
            <a:ext cx="7272808" cy="720080"/>
          </a:xfrm>
          <a:prstGeom prst="rect">
            <a:avLst/>
          </a:prstGeom>
        </p:spPr>
        <p:txBody>
          <a:bodyPr anchor="b"/>
          <a:lstStyle>
            <a:lvl1pPr marL="0" algn="l" defTabSz="914400">
              <a:spcBef>
                <a:spcPts val="0"/>
              </a:spcBef>
              <a:spcAft>
                <a:spcPts val="0"/>
              </a:spcAft>
              <a:buClr>
                <a:srgbClr val="4F76AE"/>
              </a:buClr>
              <a:buSzPct val="80000"/>
              <a:buFont typeface="Wingdings"/>
              <a:buChar char="è"/>
              <a:defRPr lang="fr-FR" sz="3200" b="1">
                <a:solidFill>
                  <a:srgbClr val="454545"/>
                </a:solidFill>
                <a:latin typeface="Calibri"/>
                <a:ea typeface="+mn-ea"/>
                <a:cs typeface="+mn-cs"/>
              </a:defRPr>
            </a:lvl1pPr>
          </a:lstStyle>
          <a:p>
            <a:pPr>
              <a:defRPr/>
            </a:pPr>
            <a:r>
              <a:rPr lang="fr-FR"/>
              <a:t>Cliquez pour modifier le style du titre</a:t>
            </a:r>
          </a:p>
        </p:txBody>
      </p:sp>
    </p:spTree>
  </p:cSld>
  <p:clrMapOvr>
    <a:masterClrMapping/>
  </p:clrMapOvr>
  <p:hf/>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734888" y="274638"/>
            <a:ext cx="8229600" cy="1143000"/>
          </a:xfrm>
          <a:prstGeom prst="rect">
            <a:avLst/>
          </a:prstGeom>
        </p:spPr>
        <p:txBody>
          <a:bodyPr/>
          <a:lstStyle/>
          <a:p>
            <a:pPr>
              <a:defRPr/>
            </a:pPr>
            <a:r>
              <a:rPr lang="fr-FR"/>
              <a:t>Cliquez pour modifier le style du titre</a:t>
            </a:r>
          </a:p>
        </p:txBody>
      </p:sp>
      <p:sp>
        <p:nvSpPr>
          <p:cNvPr id="5" name="Espace réservé du contenu 2"/>
          <p:cNvSpPr>
            <a:spLocks noGrp="1"/>
          </p:cNvSpPr>
          <p:nvPr>
            <p:ph idx="1"/>
          </p:nvPr>
        </p:nvSpPr>
        <p:spPr bwMode="auto"/>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Tree>
  </p:cSld>
  <p:clrMapOvr>
    <a:masterClrMapping/>
  </p:clrMapOvr>
  <p:hf/>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Disposition personnalisé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735013" y="274638"/>
            <a:ext cx="8229600" cy="1143000"/>
          </a:xfrm>
          <a:prstGeom prst="rect">
            <a:avLst/>
          </a:prstGeom>
        </p:spPr>
        <p:txBody>
          <a:bodyPr/>
          <a:lstStyle/>
          <a:p>
            <a:pPr>
              <a:defRPr/>
            </a:pPr>
            <a:r>
              <a:rPr lang="fr-FR"/>
              <a:t>Cliquez pour modifier le style du titre</a:t>
            </a:r>
          </a:p>
        </p:txBody>
      </p:sp>
    </p:spTree>
  </p:cSld>
  <p:clrMapOvr>
    <a:masterClrMapping/>
  </p:clrMapOvr>
  <p:hf/>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fr-FR"/>
              <a:t>Modifiez le style du titre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157280E2-E397-41BF-8D9F-C475A3601407}" type="datetimeFigureOut">
              <a:rPr lang="fr-FR" smtClean="0"/>
              <a:pPr/>
              <a:t>16/03/2022</a:t>
            </a:fld>
            <a:endParaRPr lang="fr-F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fr-FR"/>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E3C019FC-38DB-4071-A5D8-1DE4CA75251A}" type="slidenum">
              <a:rPr lang="fr-FR" smtClean="0"/>
              <a:pPr/>
              <a:t>‹N°›</a:t>
            </a:fld>
            <a:endParaRPr lang="fr-FR"/>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48321748"/>
      </p:ext>
    </p:extLst>
  </p:cSld>
  <p:clrMapOvr>
    <a:masterClrMapping/>
  </p:clrMapOvr>
  <p:hf/>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645446151"/>
      </p:ext>
    </p:extLst>
  </p:cSld>
  <p:clrMapOvr>
    <a:masterClrMapping/>
  </p:clrMapOvr>
  <p:hf/>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157280E2-E397-41BF-8D9F-C475A3601407}" type="datetimeFigureOut">
              <a:rPr lang="fr-FR" smtClean="0"/>
              <a:pPr/>
              <a:t>16/03/2022</a:t>
            </a:fld>
            <a:endParaRPr lang="fr-F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fr-FR"/>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E3C019FC-38DB-4071-A5D8-1DE4CA75251A}" type="slidenum">
              <a:rPr lang="fr-FR" smtClean="0"/>
              <a:pPr/>
              <a:t>‹N°›</a:t>
            </a:fld>
            <a:endParaRPr lang="fr-FR"/>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p:cNvGrpSpPr/>
          <p:nvPr/>
        </p:nvGrpSpPr>
        <p:grpSpPr>
          <a:xfrm>
            <a:off x="0" y="0"/>
            <a:ext cx="2110979" cy="6858000"/>
            <a:chOff x="0" y="0"/>
            <a:chExt cx="2110979" cy="6858000"/>
          </a:xfrm>
        </p:grpSpPr>
        <p:sp>
          <p:nvSpPr>
            <p:cNvPr id="9" name="Freeform 8"/>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118906855"/>
      </p:ext>
    </p:extLst>
  </p:cSld>
  <p:clrMapOvr>
    <a:overrideClrMapping bg1="dk1" tx1="lt1" bg2="dk2" tx2="lt2" accent1="accent1" accent2="accent2" accent3="accent3" accent4="accent4" accent5="accent5" accent6="accent6" hlink="hlink" folHlink="folHlink"/>
  </p:clrMapOvr>
  <p:hf/>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53697509"/>
      </p:ext>
    </p:extLst>
  </p:cSld>
  <p:clrMapOvr>
    <a:masterClrMapping/>
  </p:clrMapOvr>
  <p:hf/>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bwMode="auto">
        <a:xfrm>
          <a:off x="0" y="0"/>
          <a:ext cx="0" cy="0"/>
          <a:chOff x="0" y="0"/>
          <a:chExt cx="0" cy="0"/>
        </a:xfrm>
      </p:grpSpPr>
      <p:pic>
        <p:nvPicPr>
          <p:cNvPr id="4" name="Image 1"/>
          <p:cNvPicPr>
            <a:picLocks noChangeAspect="1"/>
          </p:cNvPicPr>
          <p:nvPr/>
        </p:nvPicPr>
        <p:blipFill>
          <a:blip r:embed="rId7"/>
          <a:stretch/>
        </p:blipFill>
        <p:spPr bwMode="auto">
          <a:xfrm>
            <a:off x="-12700" y="0"/>
            <a:ext cx="5883275" cy="6858000"/>
          </a:xfrm>
          <a:prstGeom prst="rect">
            <a:avLst/>
          </a:prstGeom>
          <a:noFill/>
          <a:ln w="9525">
            <a:noFill/>
            <a:miter lim="800000"/>
            <a:headEnd/>
            <a:tailEnd/>
          </a:ln>
        </p:spPr>
      </p:pic>
      <p:sp>
        <p:nvSpPr>
          <p:cNvPr id="5"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pic>
        <p:nvPicPr>
          <p:cNvPr id="6" name="Picture 9"/>
          <p:cNvPicPr>
            <a:picLocks noChangeAspect="1" noChangeArrowheads="1"/>
          </p:cNvPicPr>
          <p:nvPr/>
        </p:nvPicPr>
        <p:blipFill>
          <a:blip r:embed="rId8"/>
          <a:stretch/>
        </p:blipFill>
        <p:spPr bwMode="auto">
          <a:xfrm>
            <a:off x="7380288" y="6165850"/>
            <a:ext cx="1295400" cy="557213"/>
          </a:xfrm>
          <a:prstGeom prst="rect">
            <a:avLst/>
          </a:prstGeom>
          <a:noFill/>
          <a:ln w="9525">
            <a:noFill/>
            <a:miter lim="800000"/>
            <a:headEnd/>
            <a:tailEnd/>
          </a:ln>
        </p:spPr>
      </p:pic>
      <p:sp>
        <p:nvSpPr>
          <p:cNvPr id="7" name="Espace réservé du numéro de diapositive 6"/>
          <p:cNvSpPr>
            <a:spLocks/>
          </p:cNvSpPr>
          <p:nvPr/>
        </p:nvSpPr>
        <p:spPr bwMode="auto">
          <a:xfrm>
            <a:off x="250825" y="6256338"/>
            <a:ext cx="801688" cy="268287"/>
          </a:xfrm>
          <a:prstGeom prst="rect">
            <a:avLst/>
          </a:prstGeom>
        </p:spPr>
        <p:txBody>
          <a:bodyPr/>
          <a:lstStyle>
            <a:lvl1pPr algn="r">
              <a:defRPr sz="900">
                <a:solidFill>
                  <a:srgbClr val="0062A8"/>
                </a:solidFill>
              </a:defRPr>
            </a:lvl1pPr>
          </a:lstStyle>
          <a:p>
            <a:pPr>
              <a:defRPr/>
            </a:pPr>
            <a:r>
              <a:rPr lang="fr-FR">
                <a:solidFill>
                  <a:srgbClr val="454545"/>
                </a:solidFill>
                <a:latin typeface="Arial"/>
                <a:cs typeface="Arial"/>
              </a:rPr>
              <a:t>Page </a:t>
            </a:r>
            <a:fld id="{DCCD45CD-3E33-4179-B929-BE69DBD81B30}" type="slidenum">
              <a:rPr lang="fr-FR">
                <a:solidFill>
                  <a:srgbClr val="454545"/>
                </a:solidFill>
                <a:latin typeface="Arial"/>
                <a:cs typeface="Arial"/>
              </a:rPr>
              <a:pPr>
                <a:defRPr/>
              </a:pPr>
              <a:t>‹N°›</a:t>
            </a:fld>
            <a:endParaRPr lang="fr-FR">
              <a:solidFill>
                <a:srgbClr val="454545"/>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p:txStyles>
    <p:titleStyle>
      <a:lvl1pPr algn="l">
        <a:spcBef>
          <a:spcPts val="0"/>
        </a:spcBef>
        <a:spcAft>
          <a:spcPts val="0"/>
        </a:spcAft>
        <a:defRPr lang="fr-FR" sz="2800" b="1">
          <a:solidFill>
            <a:srgbClr val="454545"/>
          </a:solidFill>
          <a:latin typeface="+mj-lt"/>
          <a:ea typeface="+mj-ea"/>
          <a:cs typeface="+mj-cs"/>
        </a:defRPr>
      </a:lvl1pPr>
      <a:lvl2pPr algn="l">
        <a:spcBef>
          <a:spcPts val="0"/>
        </a:spcBef>
        <a:spcAft>
          <a:spcPts val="0"/>
        </a:spcAft>
        <a:defRPr sz="2800" b="1">
          <a:solidFill>
            <a:srgbClr val="454545"/>
          </a:solidFill>
          <a:latin typeface="Calibri"/>
        </a:defRPr>
      </a:lvl2pPr>
      <a:lvl3pPr algn="l">
        <a:spcBef>
          <a:spcPts val="0"/>
        </a:spcBef>
        <a:spcAft>
          <a:spcPts val="0"/>
        </a:spcAft>
        <a:defRPr sz="2800" b="1">
          <a:solidFill>
            <a:srgbClr val="454545"/>
          </a:solidFill>
          <a:latin typeface="Calibri"/>
        </a:defRPr>
      </a:lvl3pPr>
      <a:lvl4pPr algn="l">
        <a:spcBef>
          <a:spcPts val="0"/>
        </a:spcBef>
        <a:spcAft>
          <a:spcPts val="0"/>
        </a:spcAft>
        <a:defRPr sz="2800" b="1">
          <a:solidFill>
            <a:srgbClr val="454545"/>
          </a:solidFill>
          <a:latin typeface="Calibri"/>
        </a:defRPr>
      </a:lvl4pPr>
      <a:lvl5pPr algn="l">
        <a:spcBef>
          <a:spcPts val="0"/>
        </a:spcBef>
        <a:spcAft>
          <a:spcPts val="0"/>
        </a:spcAft>
        <a:defRPr sz="2800" b="1">
          <a:solidFill>
            <a:srgbClr val="454545"/>
          </a:solidFill>
          <a:latin typeface="Calibri"/>
        </a:defRPr>
      </a:lvl5pPr>
      <a:lvl6pPr marL="457200" algn="l">
        <a:spcBef>
          <a:spcPts val="0"/>
        </a:spcBef>
        <a:spcAft>
          <a:spcPts val="0"/>
        </a:spcAft>
        <a:defRPr sz="2800" b="1">
          <a:solidFill>
            <a:srgbClr val="454545"/>
          </a:solidFill>
          <a:latin typeface="Calibri"/>
        </a:defRPr>
      </a:lvl6pPr>
      <a:lvl7pPr marL="914400" algn="l">
        <a:spcBef>
          <a:spcPts val="0"/>
        </a:spcBef>
        <a:spcAft>
          <a:spcPts val="0"/>
        </a:spcAft>
        <a:defRPr sz="2800" b="1">
          <a:solidFill>
            <a:srgbClr val="454545"/>
          </a:solidFill>
          <a:latin typeface="Calibri"/>
        </a:defRPr>
      </a:lvl7pPr>
      <a:lvl8pPr marL="1371600" algn="l">
        <a:spcBef>
          <a:spcPts val="0"/>
        </a:spcBef>
        <a:spcAft>
          <a:spcPts val="0"/>
        </a:spcAft>
        <a:defRPr sz="2800" b="1">
          <a:solidFill>
            <a:srgbClr val="454545"/>
          </a:solidFill>
          <a:latin typeface="Calibri"/>
        </a:defRPr>
      </a:lvl8pPr>
      <a:lvl9pPr marL="1828800" algn="l">
        <a:spcBef>
          <a:spcPts val="0"/>
        </a:spcBef>
        <a:spcAft>
          <a:spcPts val="0"/>
        </a:spcAft>
        <a:defRPr sz="2800" b="1">
          <a:solidFill>
            <a:srgbClr val="454545"/>
          </a:solidFill>
          <a:latin typeface="Calibri"/>
        </a:defRPr>
      </a:lvl9pPr>
    </p:titleStyle>
    <p:bodyStyle>
      <a:lvl1pPr marL="342900" indent="-342900" algn="l">
        <a:spcBef>
          <a:spcPts val="0"/>
        </a:spcBef>
        <a:spcAft>
          <a:spcPts val="0"/>
        </a:spcAft>
        <a:buFont typeface="Arial"/>
        <a:buChar char="•"/>
        <a:defRPr lang="fr-FR" sz="1600" b="1">
          <a:solidFill>
            <a:srgbClr val="5175B2"/>
          </a:solidFill>
          <a:latin typeface="+mn-lt"/>
          <a:ea typeface="+mn-ea"/>
          <a:cs typeface="+mn-cs"/>
        </a:defRPr>
      </a:lvl1pPr>
      <a:lvl2pPr marL="742950" indent="-285750" algn="l">
        <a:spcBef>
          <a:spcPts val="0"/>
        </a:spcBef>
        <a:spcAft>
          <a:spcPts val="0"/>
        </a:spcAft>
        <a:buFont typeface="Arial"/>
        <a:buChar char="–"/>
        <a:defRPr lang="fr-FR" sz="1600">
          <a:solidFill>
            <a:srgbClr val="454545"/>
          </a:solidFill>
          <a:latin typeface="+mn-lt"/>
          <a:ea typeface="+mn-ea"/>
          <a:cs typeface="+mn-cs"/>
        </a:defRPr>
      </a:lvl2pPr>
      <a:lvl3pPr marL="1143000" indent="-228600" algn="l">
        <a:spcBef>
          <a:spcPts val="0"/>
        </a:spcBef>
        <a:spcAft>
          <a:spcPts val="0"/>
        </a:spcAft>
        <a:buFont typeface="Arial"/>
        <a:buChar char="•"/>
        <a:defRPr lang="fr-FR" sz="1600">
          <a:solidFill>
            <a:srgbClr val="454545"/>
          </a:solidFill>
          <a:latin typeface="Calibri"/>
          <a:ea typeface="+mn-ea"/>
          <a:cs typeface="+mn-cs"/>
        </a:defRPr>
      </a:lvl3pPr>
      <a:lvl4pPr marL="1600200" indent="-228600" algn="l">
        <a:spcBef>
          <a:spcPts val="0"/>
        </a:spcBef>
        <a:spcAft>
          <a:spcPts val="0"/>
        </a:spcAft>
        <a:buFont typeface="Arial"/>
        <a:buChar char="–"/>
        <a:defRPr sz="2000">
          <a:solidFill>
            <a:schemeClr val="tx1"/>
          </a:solidFill>
          <a:latin typeface="+mn-lt"/>
          <a:ea typeface="+mn-ea"/>
          <a:cs typeface="+mn-cs"/>
        </a:defRPr>
      </a:lvl4pPr>
      <a:lvl5pPr marL="2057400" indent="-228600" algn="l">
        <a:spcBef>
          <a:spcPts val="0"/>
        </a:spcBef>
        <a:spcAft>
          <a:spcPts val="0"/>
        </a:spcAft>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9334D819-9F07-4261-B09B-9E467E5D9002}" type="datetimeFigureOut">
              <a:rPr lang="en-US" dirty="0"/>
              <a:pPr/>
              <a:t>3/16/2022</a:t>
            </a:fld>
            <a:endParaRPr lang="en-US" dirty="0"/>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1766878-3199-4EAB-94E7-2D6D11070E14}" type="slidenum">
              <a:rPr lang="en-US" dirty="0"/>
              <a:pPr/>
              <a:t>‹N°›</a:t>
            </a:fld>
            <a:endParaRPr lang="en-US" dirty="0"/>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1474216018"/>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hf/>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94">
          <p15:clr>
            <a:srgbClr val="F26B43"/>
          </p15:clr>
        </p15:guide>
        <p15:guide id="1" pos="792">
          <p15:clr>
            <a:srgbClr val="F26B43"/>
          </p15:clr>
        </p15:guide>
        <p15:guide id="2" pos="7200">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duscol.education.fr/cid47128/pfmp-stages.htm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education.gouv.fr/bo/21/Hebdo31/MENE2121269N.ht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onisep.fr/Pres-de-chez-vous/Hauts-de-France/Amiens/Equipes-educatives/Mettre-en-oeuvre-le-parcours-Avenir/Le-parcours-Avenir/Qu-est-ce-que-le-parcours-Avenir" TargetMode="External"/><Relationship Id="rId7" Type="http://schemas.openxmlformats.org/officeDocument/2006/relationships/hyperlink" Target="https://www.iledefrance.fr/trouvez-un-stage"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eduscol.education.fr/cid47128/pfmp-stages.html" TargetMode="External"/><Relationship Id="rId5" Type="http://schemas.openxmlformats.org/officeDocument/2006/relationships/hyperlink" Target="https://agence.erasmusplus.fr/wp-content/uploads/2019/12/GUIDE-COMPETENCES-WEB-1.pdf" TargetMode="External"/><Relationship Id="rId4" Type="http://schemas.openxmlformats.org/officeDocument/2006/relationships/hyperlink" Target="https://www.docendi.com/blog/soft-skills-revolution-lentreprise-loffre-de-formation/"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15.xml"/><Relationship Id="rId2" Type="http://schemas.openxmlformats.org/officeDocument/2006/relationships/slide" Target="slide3.xml"/><Relationship Id="rId1" Type="http://schemas.openxmlformats.org/officeDocument/2006/relationships/slideLayout" Target="../slideLayouts/slideLayout12.xml"/><Relationship Id="rId6" Type="http://schemas.openxmlformats.org/officeDocument/2006/relationships/slide" Target="slide9.xml"/><Relationship Id="rId11" Type="http://schemas.openxmlformats.org/officeDocument/2006/relationships/slide" Target="slide14.xml"/><Relationship Id="rId5" Type="http://schemas.openxmlformats.org/officeDocument/2006/relationships/slide" Target="slide8.xml"/><Relationship Id="rId10" Type="http://schemas.openxmlformats.org/officeDocument/2006/relationships/slide" Target="slide13.xml"/><Relationship Id="rId4" Type="http://schemas.openxmlformats.org/officeDocument/2006/relationships/slide" Target="slide7.xml"/><Relationship Id="rId9" Type="http://schemas.openxmlformats.org/officeDocument/2006/relationships/slide" Target="slide12.xml"/><Relationship Id="rId14" Type="http://schemas.openxmlformats.org/officeDocument/2006/relationships/slide" Target="slide18.xml"/></Relationships>
</file>

<file path=ppt/slides/_rels/slide3.xml.rels><?xml version="1.0" encoding="UTF-8" standalone="yes"?>
<Relationships xmlns="http://schemas.openxmlformats.org/package/2006/relationships"><Relationship Id="rId3" Type="http://schemas.openxmlformats.org/officeDocument/2006/relationships/hyperlink" Target="http://www.education.gouv.fr/pid285/bulletin_officiel.html?cid_bo=100538"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education.gouv.fr/bo/2000/25/default.ht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eduscol.education.fr/pid34101/poles-stages.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s://www.iledefrance.fr/trouvez-un-stag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education.gouv.fr/le-parcours-avenir-7598"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eduscol.education.fr/666/periodes-de-formation-en-milieu-professionnel-pfmp"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docendi.com/blog/soft-skills-revolution-lentreprise-loffre-de-formation/" TargetMode="External"/><Relationship Id="rId1" Type="http://schemas.openxmlformats.org/officeDocument/2006/relationships/slideLayout" Target="../slideLayouts/slideLayout7.xml"/><Relationship Id="rId5" Type="http://schemas.openxmlformats.org/officeDocument/2006/relationships/hyperlink" Target="https://youtu.be/qUFny_YhKoQ"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9592" y="2492896"/>
            <a:ext cx="7560840" cy="1515533"/>
          </a:xfrm>
        </p:spPr>
        <p:txBody>
          <a:bodyPr>
            <a:noAutofit/>
          </a:bodyPr>
          <a:lstStyle/>
          <a:p>
            <a:r>
              <a:rPr lang="fr-FR" sz="3600" dirty="0">
                <a:solidFill>
                  <a:srgbClr val="0070C0"/>
                </a:solidFill>
              </a:rPr>
              <a:t>COMMENT PROFESSIONNALISER</a:t>
            </a:r>
            <a:br>
              <a:rPr lang="fr-FR" sz="3600" dirty="0">
                <a:solidFill>
                  <a:srgbClr val="0070C0"/>
                </a:solidFill>
              </a:rPr>
            </a:br>
            <a:r>
              <a:rPr lang="fr-FR" sz="3600" dirty="0">
                <a:solidFill>
                  <a:srgbClr val="0070C0"/>
                </a:solidFill>
              </a:rPr>
              <a:t> LA PFMP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41A508-D26A-4106-83A2-FACA7F3A56AF}"/>
              </a:ext>
            </a:extLst>
          </p:cNvPr>
          <p:cNvSpPr>
            <a:spLocks noGrp="1"/>
          </p:cNvSpPr>
          <p:nvPr>
            <p:ph type="title"/>
          </p:nvPr>
        </p:nvSpPr>
        <p:spPr>
          <a:xfrm>
            <a:off x="755576" y="260648"/>
            <a:ext cx="8507288" cy="1143000"/>
          </a:xfrm>
        </p:spPr>
        <p:txBody>
          <a:bodyPr>
            <a:noAutofit/>
          </a:bodyPr>
          <a:lstStyle/>
          <a:p>
            <a:r>
              <a:rPr lang="fr-FR" sz="3200" dirty="0">
                <a:solidFill>
                  <a:srgbClr val="0070C0"/>
                </a:solidFill>
              </a:rPr>
              <a:t>Développer les compétences requises </a:t>
            </a:r>
            <a:br>
              <a:rPr lang="fr-FR" sz="3200" dirty="0">
                <a:solidFill>
                  <a:srgbClr val="0070C0"/>
                </a:solidFill>
              </a:rPr>
            </a:br>
            <a:r>
              <a:rPr lang="fr-FR" sz="3200" dirty="0">
                <a:solidFill>
                  <a:srgbClr val="0070C0"/>
                </a:solidFill>
              </a:rPr>
              <a:t>pour l’obtention du diplôme </a:t>
            </a:r>
          </a:p>
        </p:txBody>
      </p:sp>
      <p:sp>
        <p:nvSpPr>
          <p:cNvPr id="3" name="Espace réservé du contenu 2">
            <a:extLst>
              <a:ext uri="{FF2B5EF4-FFF2-40B4-BE49-F238E27FC236}">
                <a16:creationId xmlns:a16="http://schemas.microsoft.com/office/drawing/2014/main" id="{337DC032-280C-47AE-AAE4-EA7CCBB8D960}"/>
              </a:ext>
            </a:extLst>
          </p:cNvPr>
          <p:cNvSpPr>
            <a:spLocks noGrp="1"/>
          </p:cNvSpPr>
          <p:nvPr>
            <p:ph idx="1"/>
          </p:nvPr>
        </p:nvSpPr>
        <p:spPr/>
        <p:txBody>
          <a:bodyPr>
            <a:normAutofit/>
          </a:bodyPr>
          <a:lstStyle/>
          <a:p>
            <a:pPr lvl="0" algn="just"/>
            <a:r>
              <a:rPr lang="fr-FR" sz="1700" dirty="0">
                <a:solidFill>
                  <a:schemeClr val="tx1"/>
                </a:solidFill>
                <a:latin typeface="Arial" pitchFamily="34" charset="0"/>
                <a:cs typeface="Arial" pitchFamily="34" charset="0"/>
              </a:rPr>
              <a:t>L’évaluation formative : </a:t>
            </a:r>
          </a:p>
          <a:p>
            <a:pPr lvl="1" algn="just"/>
            <a:r>
              <a:rPr lang="fr-FR" sz="1700" dirty="0">
                <a:solidFill>
                  <a:schemeClr val="tx1"/>
                </a:solidFill>
                <a:latin typeface="Arial" pitchFamily="34" charset="0"/>
                <a:cs typeface="Arial" pitchFamily="34" charset="0"/>
              </a:rPr>
              <a:t>mesure le niveau de maitrise des compétences pendant ou après la PFMP,</a:t>
            </a:r>
          </a:p>
          <a:p>
            <a:pPr lvl="1" algn="just"/>
            <a:r>
              <a:rPr lang="fr-FR" sz="1700" dirty="0">
                <a:solidFill>
                  <a:schemeClr val="tx1"/>
                </a:solidFill>
                <a:latin typeface="Arial" pitchFamily="34" charset="0"/>
                <a:cs typeface="Arial" pitchFamily="34" charset="0"/>
              </a:rPr>
              <a:t>permet le repérage des réussites et des difficultés des élèves au terme de chaque situation d’apprentissage. C’est un moment privilégié de dialogue et de remédiation entre l’élève, le tuteur et le professeur référent.</a:t>
            </a:r>
          </a:p>
          <a:p>
            <a:pPr lvl="0" algn="just"/>
            <a:endParaRPr lang="fr-FR" sz="1700" dirty="0">
              <a:solidFill>
                <a:schemeClr val="tx1"/>
              </a:solidFill>
              <a:latin typeface="Arial" pitchFamily="34" charset="0"/>
              <a:cs typeface="Arial" pitchFamily="34" charset="0"/>
            </a:endParaRPr>
          </a:p>
          <a:p>
            <a:pPr lvl="0" algn="just"/>
            <a:r>
              <a:rPr lang="fr-FR" sz="1700" dirty="0">
                <a:solidFill>
                  <a:schemeClr val="tx1"/>
                </a:solidFill>
                <a:latin typeface="Arial" pitchFamily="34" charset="0"/>
                <a:cs typeface="Arial" pitchFamily="34" charset="0"/>
              </a:rPr>
              <a:t>Il n'y a pas d'évaluation certificative en classe de seconde professionnelle, afin de laisser au jeune du temps pour les apprentissages.</a:t>
            </a:r>
          </a:p>
        </p:txBody>
      </p:sp>
    </p:spTree>
    <p:extLst>
      <p:ext uri="{BB962C8B-B14F-4D97-AF65-F5344CB8AC3E}">
        <p14:creationId xmlns:p14="http://schemas.microsoft.com/office/powerpoint/2010/main" val="15371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500"/>
                                        <p:tgtEl>
                                          <p:spTgt spid="3">
                                            <p:txEl>
                                              <p:pRg st="0" end="0"/>
                                            </p:txEl>
                                          </p:spTgt>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slide(fromBottom)">
                                      <p:cBhvr>
                                        <p:cTn id="14" dur="500"/>
                                        <p:tgtEl>
                                          <p:spTgt spid="3">
                                            <p:txEl>
                                              <p:pRg st="1" end="1"/>
                                            </p:tx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slide(fromBottom)">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solidFill>
                  <a:srgbClr val="0070C0"/>
                </a:solidFill>
              </a:rPr>
              <a:t>Avoir un suivi individualisé de l’élève</a:t>
            </a:r>
            <a:endParaRPr lang="fr-FR" sz="3200" dirty="0"/>
          </a:p>
        </p:txBody>
      </p:sp>
      <p:sp>
        <p:nvSpPr>
          <p:cNvPr id="3" name="Espace réservé du contenu 2"/>
          <p:cNvSpPr>
            <a:spLocks noGrp="1"/>
          </p:cNvSpPr>
          <p:nvPr>
            <p:ph idx="1"/>
          </p:nvPr>
        </p:nvSpPr>
        <p:spPr>
          <a:xfrm>
            <a:off x="785786" y="1428736"/>
            <a:ext cx="7633742" cy="3593591"/>
          </a:xfrm>
        </p:spPr>
        <p:txBody>
          <a:bodyPr>
            <a:normAutofit fontScale="62500" lnSpcReduction="20000"/>
          </a:bodyPr>
          <a:lstStyle/>
          <a:p>
            <a:pPr lvl="0">
              <a:buNone/>
            </a:pPr>
            <a:endParaRPr lang="fr-FR" sz="1800" dirty="0">
              <a:solidFill>
                <a:schemeClr val="tx1"/>
              </a:solidFill>
              <a:latin typeface="Arial" pitchFamily="34" charset="0"/>
              <a:cs typeface="Arial" pitchFamily="34" charset="0"/>
            </a:endParaRPr>
          </a:p>
          <a:p>
            <a:pPr algn="just"/>
            <a:r>
              <a:rPr lang="fr-FR" sz="2400" dirty="0">
                <a:solidFill>
                  <a:schemeClr val="tx1"/>
                </a:solidFill>
                <a:latin typeface="Arial" pitchFamily="34" charset="0"/>
                <a:cs typeface="Arial" pitchFamily="34" charset="0"/>
              </a:rPr>
              <a:t>Le suivi des périodes de formation en milieu professionnel poursuit les objectifs suivants :</a:t>
            </a:r>
          </a:p>
          <a:p>
            <a:pPr lvl="2" algn="just"/>
            <a:r>
              <a:rPr lang="fr-FR" sz="2400" b="1" dirty="0">
                <a:solidFill>
                  <a:schemeClr val="tx1"/>
                </a:solidFill>
                <a:latin typeface="Arial" pitchFamily="34" charset="0"/>
                <a:cs typeface="Arial" pitchFamily="34" charset="0"/>
              </a:rPr>
              <a:t>s'assurer du bon déroulement de ladite période</a:t>
            </a:r>
            <a:r>
              <a:rPr lang="fr-FR" sz="2400" dirty="0">
                <a:solidFill>
                  <a:schemeClr val="tx1"/>
                </a:solidFill>
                <a:latin typeface="Arial" pitchFamily="34" charset="0"/>
                <a:cs typeface="Arial" pitchFamily="34" charset="0"/>
              </a:rPr>
              <a:t> ;</a:t>
            </a:r>
          </a:p>
          <a:p>
            <a:pPr lvl="2" algn="just"/>
            <a:r>
              <a:rPr lang="fr-FR" sz="2400" b="1" dirty="0">
                <a:solidFill>
                  <a:schemeClr val="tx1"/>
                </a:solidFill>
                <a:latin typeface="Arial" pitchFamily="34" charset="0"/>
                <a:cs typeface="Arial" pitchFamily="34" charset="0"/>
              </a:rPr>
              <a:t>faire le point sur les activités de l'élève et ses progrès</a:t>
            </a:r>
            <a:r>
              <a:rPr lang="fr-FR" sz="2400" dirty="0">
                <a:solidFill>
                  <a:schemeClr val="tx1"/>
                </a:solidFill>
                <a:latin typeface="Arial" pitchFamily="34" charset="0"/>
                <a:cs typeface="Arial" pitchFamily="34" charset="0"/>
              </a:rPr>
              <a:t> ;</a:t>
            </a:r>
          </a:p>
          <a:p>
            <a:pPr lvl="2" algn="just"/>
            <a:r>
              <a:rPr lang="fr-FR" sz="2400" b="1" dirty="0">
                <a:solidFill>
                  <a:schemeClr val="tx1"/>
                </a:solidFill>
                <a:latin typeface="Arial" pitchFamily="34" charset="0"/>
                <a:cs typeface="Arial" pitchFamily="34" charset="0"/>
              </a:rPr>
              <a:t>compléter ou rectifier le choix des activités</a:t>
            </a:r>
            <a:r>
              <a:rPr lang="fr-FR" sz="2400" dirty="0">
                <a:solidFill>
                  <a:schemeClr val="tx1"/>
                </a:solidFill>
                <a:latin typeface="Arial" pitchFamily="34" charset="0"/>
                <a:cs typeface="Arial" pitchFamily="34" charset="0"/>
              </a:rPr>
              <a:t> qui lui sont confiées en application de la convention de stage ;</a:t>
            </a:r>
          </a:p>
          <a:p>
            <a:pPr lvl="2" algn="just"/>
            <a:r>
              <a:rPr lang="fr-FR" sz="2400" b="1" dirty="0">
                <a:solidFill>
                  <a:schemeClr val="tx1"/>
                </a:solidFill>
                <a:latin typeface="Arial" pitchFamily="34" charset="0"/>
                <a:cs typeface="Arial" pitchFamily="34" charset="0"/>
              </a:rPr>
              <a:t>réaliser les évaluations</a:t>
            </a:r>
            <a:r>
              <a:rPr lang="fr-FR" sz="2400" dirty="0">
                <a:solidFill>
                  <a:schemeClr val="tx1"/>
                </a:solidFill>
                <a:latin typeface="Arial" pitchFamily="34" charset="0"/>
                <a:cs typeface="Arial" pitchFamily="34" charset="0"/>
              </a:rPr>
              <a:t> prévues dans le règlement d'examen de certains diplômes.</a:t>
            </a:r>
          </a:p>
          <a:p>
            <a:pPr lvl="0" algn="just"/>
            <a:r>
              <a:rPr lang="fr-FR" sz="2400" dirty="0">
                <a:solidFill>
                  <a:schemeClr val="tx1"/>
                </a:solidFill>
                <a:latin typeface="Arial" pitchFamily="34" charset="0"/>
                <a:cs typeface="Arial" pitchFamily="34" charset="0"/>
              </a:rPr>
              <a:t>Le suivi pédagogique des périodes de formation en milieu professionnel implique les professeurs de toutes les disciplines, aussi bien générales que professionnelles.</a:t>
            </a:r>
          </a:p>
          <a:p>
            <a:pPr>
              <a:buNone/>
            </a:pPr>
            <a:endParaRPr lang="fr-FR" dirty="0">
              <a:solidFill>
                <a:schemeClr val="tx1"/>
              </a:solidFill>
              <a:latin typeface="Arial" pitchFamily="34" charset="0"/>
              <a:cs typeface="Arial" pitchFamily="34" charset="0"/>
              <a:hlinkClick r:id="rId2">
                <a:extLst>
                  <a:ext uri="{A12FA001-AC4F-418D-AE19-62706E023703}">
                    <ahyp:hlinkClr xmlns:ahyp="http://schemas.microsoft.com/office/drawing/2018/hyperlinkcolor" val="tx"/>
                  </a:ext>
                </a:extLst>
              </a:hlinkClick>
            </a:endParaRPr>
          </a:p>
          <a:p>
            <a:pPr>
              <a:buNone/>
            </a:pPr>
            <a:r>
              <a:rPr lang="fr-FR" dirty="0">
                <a:solidFill>
                  <a:schemeClr val="tx1"/>
                </a:solidFill>
                <a:latin typeface="Arial" pitchFamily="34" charset="0"/>
                <a:cs typeface="Arial" pitchFamily="34" charset="0"/>
                <a:hlinkClick r:id="rId2">
                  <a:extLst>
                    <a:ext uri="{A12FA001-AC4F-418D-AE19-62706E023703}">
                      <ahyp:hlinkClr xmlns:ahyp="http://schemas.microsoft.com/office/drawing/2018/hyperlinkcolor" val="tx"/>
                    </a:ext>
                  </a:extLst>
                </a:hlinkClick>
              </a:rPr>
              <a:t>https://eduscol.education.fr/cid47128/pfmp-stages.html</a:t>
            </a:r>
            <a:r>
              <a:rPr lang="fr-FR" dirty="0">
                <a:solidFill>
                  <a:schemeClr val="tx1"/>
                </a:solidFill>
                <a:latin typeface="Arial" pitchFamily="34" charset="0"/>
                <a:cs typeface="Arial" pitchFamily="34" charset="0"/>
              </a:rPr>
              <a:t> </a:t>
            </a:r>
          </a:p>
          <a:p>
            <a:endParaRPr lang="fr-FR" dirty="0"/>
          </a:p>
        </p:txBody>
      </p:sp>
      <p:pic>
        <p:nvPicPr>
          <p:cNvPr id="3074" name="Picture 2"/>
          <p:cNvPicPr>
            <a:picLocks noChangeAspect="1" noChangeArrowheads="1"/>
          </p:cNvPicPr>
          <p:nvPr/>
        </p:nvPicPr>
        <p:blipFill>
          <a:blip r:embed="rId3"/>
          <a:srcRect/>
          <a:stretch>
            <a:fillRect/>
          </a:stretch>
        </p:blipFill>
        <p:spPr bwMode="auto">
          <a:xfrm>
            <a:off x="3000364" y="5072074"/>
            <a:ext cx="3155031" cy="158587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
                                            <p:txEl>
                                              <p:pRg st="2" end="2"/>
                                            </p:txEl>
                                          </p:spTgt>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3">
                                            <p:txEl>
                                              <p:pRg st="4" end="4"/>
                                            </p:txEl>
                                          </p:spTgt>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p:cTn id="44"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6" dur="500"/>
                                        <p:tgtEl>
                                          <p:spTgt spid="3">
                                            <p:txEl>
                                              <p:pRg st="8" end="8"/>
                                            </p:txEl>
                                          </p:spTgt>
                                        </p:tgtEl>
                                      </p:cBhvr>
                                    </p:animEffect>
                                  </p:childTnLst>
                                </p:cTn>
                              </p:par>
                            </p:childTnLst>
                          </p:cTn>
                        </p:par>
                        <p:par>
                          <p:cTn id="47" fill="hold">
                            <p:stCondLst>
                              <p:cond delay="500"/>
                            </p:stCondLst>
                            <p:childTnLst>
                              <p:par>
                                <p:cTn id="48" presetID="6" presetClass="entr" presetSubtype="16" fill="hold" nodeType="afterEffect">
                                  <p:stCondLst>
                                    <p:cond delay="0"/>
                                  </p:stCondLst>
                                  <p:childTnLst>
                                    <p:set>
                                      <p:cBhvr>
                                        <p:cTn id="49" dur="1" fill="hold">
                                          <p:stCondLst>
                                            <p:cond delay="0"/>
                                          </p:stCondLst>
                                        </p:cTn>
                                        <p:tgtEl>
                                          <p:spTgt spid="3074"/>
                                        </p:tgtEl>
                                        <p:attrNameLst>
                                          <p:attrName>style.visibility</p:attrName>
                                        </p:attrNameLst>
                                      </p:cBhvr>
                                      <p:to>
                                        <p:strVal val="visible"/>
                                      </p:to>
                                    </p:set>
                                    <p:animEffect transition="in" filter="circle(in)">
                                      <p:cBhvr>
                                        <p:cTn id="50"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B4D1A9-9F08-4B7B-B6CA-9B722AF7D2F6}"/>
              </a:ext>
            </a:extLst>
          </p:cNvPr>
          <p:cNvSpPr>
            <a:spLocks noGrp="1"/>
          </p:cNvSpPr>
          <p:nvPr>
            <p:ph type="title"/>
          </p:nvPr>
        </p:nvSpPr>
        <p:spPr>
          <a:xfrm>
            <a:off x="683568" y="188640"/>
            <a:ext cx="8568952" cy="1368152"/>
          </a:xfrm>
        </p:spPr>
        <p:txBody>
          <a:bodyPr>
            <a:normAutofit fontScale="90000"/>
          </a:bodyPr>
          <a:lstStyle/>
          <a:p>
            <a:r>
              <a:rPr lang="fr-FR" sz="3600" dirty="0">
                <a:solidFill>
                  <a:srgbClr val="0070C0"/>
                </a:solidFill>
              </a:rPr>
              <a:t>S’appuyer sur l’Expérience des élèves pour préparer ses </a:t>
            </a:r>
            <a:r>
              <a:rPr lang="fr-FR" sz="3600" dirty="0" err="1">
                <a:solidFill>
                  <a:srgbClr val="0070C0"/>
                </a:solidFill>
              </a:rPr>
              <a:t>SéQUENCES</a:t>
            </a:r>
            <a:r>
              <a:rPr lang="fr-FR" sz="3600" dirty="0">
                <a:solidFill>
                  <a:srgbClr val="0070C0"/>
                </a:solidFill>
              </a:rPr>
              <a:t> et Donner du sens à la formation</a:t>
            </a:r>
            <a:br>
              <a:rPr lang="fr-FR" dirty="0"/>
            </a:br>
            <a:r>
              <a:rPr lang="fr-FR" dirty="0">
                <a:solidFill>
                  <a:srgbClr val="0070C0"/>
                </a:solidFill>
              </a:rPr>
              <a:t> </a:t>
            </a:r>
          </a:p>
        </p:txBody>
      </p:sp>
      <p:sp>
        <p:nvSpPr>
          <p:cNvPr id="3" name="Espace réservé du contenu 2">
            <a:extLst>
              <a:ext uri="{FF2B5EF4-FFF2-40B4-BE49-F238E27FC236}">
                <a16:creationId xmlns:a16="http://schemas.microsoft.com/office/drawing/2014/main" id="{184F2C33-0751-4979-934D-7355C5E67090}"/>
              </a:ext>
            </a:extLst>
          </p:cNvPr>
          <p:cNvSpPr>
            <a:spLocks noGrp="1"/>
          </p:cNvSpPr>
          <p:nvPr>
            <p:ph idx="1"/>
          </p:nvPr>
        </p:nvSpPr>
        <p:spPr>
          <a:xfrm>
            <a:off x="755129" y="1844824"/>
            <a:ext cx="7633742" cy="4608512"/>
          </a:xfrm>
        </p:spPr>
        <p:txBody>
          <a:bodyPr>
            <a:normAutofit fontScale="77500" lnSpcReduction="20000"/>
          </a:bodyPr>
          <a:lstStyle/>
          <a:p>
            <a:pPr lvl="0" algn="just"/>
            <a:r>
              <a:rPr lang="fr-FR" sz="1800" dirty="0">
                <a:solidFill>
                  <a:schemeClr val="tx1"/>
                </a:solidFill>
                <a:latin typeface="Arial" pitchFamily="34" charset="0"/>
                <a:cs typeface="Arial" pitchFamily="34" charset="0"/>
              </a:rPr>
              <a:t>Valoriser l’expérience acquise lors des PFMP en l’intégrant au parcours de formation</a:t>
            </a:r>
          </a:p>
          <a:p>
            <a:pPr lvl="0" algn="just"/>
            <a:endParaRPr lang="fr-FR" sz="1800" dirty="0">
              <a:solidFill>
                <a:schemeClr val="tx1"/>
              </a:solidFill>
              <a:latin typeface="Arial" pitchFamily="34" charset="0"/>
              <a:cs typeface="Arial" pitchFamily="34" charset="0"/>
            </a:endParaRPr>
          </a:p>
          <a:p>
            <a:pPr lvl="0" algn="just"/>
            <a:r>
              <a:rPr lang="fr-FR" sz="1800" dirty="0">
                <a:solidFill>
                  <a:schemeClr val="tx1"/>
                </a:solidFill>
                <a:latin typeface="Arial" pitchFamily="34" charset="0"/>
                <a:cs typeface="Arial" pitchFamily="34" charset="0"/>
              </a:rPr>
              <a:t>Les PFMP doivent être formalisées et exploitées dans la continuité du cycle de formation. </a:t>
            </a:r>
            <a:r>
              <a:rPr lang="fr-FR" sz="1800" b="1" dirty="0">
                <a:solidFill>
                  <a:schemeClr val="tx1"/>
                </a:solidFill>
                <a:latin typeface="Arial" pitchFamily="34" charset="0"/>
                <a:cs typeface="Arial" pitchFamily="34" charset="0"/>
              </a:rPr>
              <a:t>L'enjeu </a:t>
            </a:r>
            <a:r>
              <a:rPr lang="fr-FR" sz="1800" dirty="0">
                <a:solidFill>
                  <a:schemeClr val="tx1"/>
                </a:solidFill>
                <a:latin typeface="Arial" pitchFamily="34" charset="0"/>
                <a:cs typeface="Arial" pitchFamily="34" charset="0"/>
              </a:rPr>
              <a:t>: réinvestir les compétences développées et s'appuyer sur le vécu des élèves pour les rendre auteurs, acteurs de leur formation.</a:t>
            </a:r>
          </a:p>
          <a:p>
            <a:pPr lvl="0" algn="just"/>
            <a:endParaRPr lang="fr-FR" sz="1800" dirty="0">
              <a:solidFill>
                <a:schemeClr val="tx1"/>
              </a:solidFill>
              <a:latin typeface="Arial" pitchFamily="34" charset="0"/>
              <a:cs typeface="Arial" pitchFamily="34" charset="0"/>
            </a:endParaRPr>
          </a:p>
          <a:p>
            <a:pPr lvl="0" algn="just"/>
            <a:r>
              <a:rPr lang="fr-FR" sz="1800" dirty="0">
                <a:solidFill>
                  <a:schemeClr val="tx1"/>
                </a:solidFill>
                <a:latin typeface="Arial" pitchFamily="34" charset="0"/>
                <a:cs typeface="Arial" pitchFamily="34" charset="0"/>
              </a:rPr>
              <a:t>Retour PFMP, si possible avec plusieurs membres de l’équipe pédagogique afin de développer les compétences transversales des élèves : les élèves doivent pouvoir échanger, comparer, s'enrichir de l'expérience des autres. </a:t>
            </a:r>
          </a:p>
          <a:p>
            <a:pPr lvl="0" algn="just">
              <a:buNone/>
            </a:pPr>
            <a:r>
              <a:rPr lang="fr-FR" sz="1800" dirty="0">
                <a:solidFill>
                  <a:schemeClr val="tx1"/>
                </a:solidFill>
                <a:latin typeface="Arial" pitchFamily="34" charset="0"/>
                <a:cs typeface="Arial" pitchFamily="34" charset="0"/>
              </a:rPr>
              <a:t>	2 possibilités : </a:t>
            </a:r>
          </a:p>
          <a:p>
            <a:pPr lvl="1" algn="just"/>
            <a:r>
              <a:rPr lang="fr-FR" sz="1800" dirty="0">
                <a:solidFill>
                  <a:schemeClr val="tx1"/>
                </a:solidFill>
                <a:latin typeface="Arial" pitchFamily="34" charset="0"/>
                <a:cs typeface="Arial" pitchFamily="34" charset="0"/>
              </a:rPr>
              <a:t>Prévoir un retour des élèves en établissement scolaire à l'issue de la PFMP afin de consacrer un temps de restitution</a:t>
            </a:r>
          </a:p>
          <a:p>
            <a:pPr lvl="1" algn="just"/>
            <a:r>
              <a:rPr lang="fr-FR" sz="1800" dirty="0">
                <a:solidFill>
                  <a:schemeClr val="tx1"/>
                </a:solidFill>
                <a:latin typeface="Arial" pitchFamily="34" charset="0"/>
                <a:cs typeface="Arial" pitchFamily="34" charset="0"/>
              </a:rPr>
              <a:t>Envisager une restitution dès la semaine de rentrée (avec possibilité de banaliser la journée de retour)</a:t>
            </a:r>
          </a:p>
          <a:p>
            <a:pPr marL="173038" lvl="1" indent="0" algn="just">
              <a:buNone/>
            </a:pPr>
            <a:r>
              <a:rPr lang="fr-FR" dirty="0">
                <a:solidFill>
                  <a:schemeClr val="tx1"/>
                </a:solidFill>
                <a:latin typeface="Arial" panose="020B0604020202020204" pitchFamily="34" charset="0"/>
                <a:cs typeface="Arial" panose="020B0604020202020204" pitchFamily="34" charset="0"/>
              </a:rPr>
              <a:t>Il convient de montrer des liens entre le lycée et le milieu professionnel si l’on ne veut pas que la formation en alternance soit vécue comme une juxtaposition de lieux et de contenus. Il faut donc</a:t>
            </a:r>
            <a:r>
              <a:rPr lang="fr-FR" i="1" dirty="0">
                <a:solidFill>
                  <a:schemeClr val="tx1"/>
                </a:solidFill>
                <a:latin typeface="Arial" pitchFamily="34" charset="0"/>
                <a:cs typeface="Arial" pitchFamily="34" charset="0"/>
              </a:rPr>
              <a:t> donner du sens à l’immersion professionnelle, et aider chacun à prendre conscience de la complémentarité d’une formation en interne au lycée et en externe sur les lieux d’accueil.</a:t>
            </a:r>
            <a:endParaRPr lang="fr-FR" dirty="0">
              <a:solidFill>
                <a:schemeClr val="tx1"/>
              </a:solidFill>
              <a:latin typeface="Arial" panose="020B0604020202020204" pitchFamily="34" charset="0"/>
              <a:cs typeface="Arial" panose="020B0604020202020204" pitchFamily="34" charset="0"/>
            </a:endParaRPr>
          </a:p>
          <a:p>
            <a:pPr marL="457200" lvl="1" indent="0" algn="just">
              <a:buNone/>
            </a:pPr>
            <a:endParaRPr lang="fr-FR" dirty="0">
              <a:latin typeface="Arial" pitchFamily="34" charset="0"/>
              <a:cs typeface="Arial" pitchFamily="34" charset="0"/>
            </a:endParaRPr>
          </a:p>
        </p:txBody>
      </p:sp>
    </p:spTree>
    <p:extLst>
      <p:ext uri="{BB962C8B-B14F-4D97-AF65-F5344CB8AC3E}">
        <p14:creationId xmlns:p14="http://schemas.microsoft.com/office/powerpoint/2010/main" val="168987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500"/>
                                        <p:tgtEl>
                                          <p:spTgt spid="3">
                                            <p:txEl>
                                              <p:pRg st="0" end="0"/>
                                            </p:txEl>
                                          </p:spTgt>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slide(fromBottom)">
                                      <p:cBhvr>
                                        <p:cTn id="14" dur="500"/>
                                        <p:tgtEl>
                                          <p:spTgt spid="3">
                                            <p:txEl>
                                              <p:pRg st="2" end="2"/>
                                            </p:tx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slide(fromBottom)">
                                      <p:cBhvr>
                                        <p:cTn id="20" dur="500"/>
                                        <p:tgtEl>
                                          <p:spTgt spid="3">
                                            <p:txEl>
                                              <p:pRg st="5" end="5"/>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slide(fromBottom)">
                                      <p:cBhvr>
                                        <p:cTn id="23" dur="500"/>
                                        <p:tgtEl>
                                          <p:spTgt spid="3">
                                            <p:txEl>
                                              <p:pRg st="6" end="6"/>
                                            </p:txEl>
                                          </p:spTgt>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slide(fromBottom)">
                                      <p:cBhvr>
                                        <p:cTn id="26" dur="500"/>
                                        <p:tgtEl>
                                          <p:spTgt spid="3">
                                            <p:txEl>
                                              <p:pRg st="7" end="7"/>
                                            </p:txEl>
                                          </p:spTgt>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slide(fromBottom)">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7224" y="357166"/>
            <a:ext cx="7929590" cy="617723"/>
          </a:xfrm>
        </p:spPr>
        <p:txBody>
          <a:bodyPr>
            <a:normAutofit/>
          </a:bodyPr>
          <a:lstStyle/>
          <a:p>
            <a:r>
              <a:rPr lang="fr-FR" sz="3200" dirty="0">
                <a:solidFill>
                  <a:srgbClr val="0070C0"/>
                </a:solidFill>
              </a:rPr>
              <a:t>Bien penser la programmation des PFMP</a:t>
            </a:r>
            <a:r>
              <a:rPr sz="3200" dirty="0">
                <a:solidFill>
                  <a:srgbClr val="0070C0"/>
                </a:solidFill>
              </a:rPr>
              <a:t> </a:t>
            </a:r>
            <a:endParaRPr lang="fr-FR" sz="3200" dirty="0">
              <a:solidFill>
                <a:srgbClr val="0070C0"/>
              </a:solidFill>
            </a:endParaRPr>
          </a:p>
        </p:txBody>
      </p:sp>
      <p:sp>
        <p:nvSpPr>
          <p:cNvPr id="3" name="Espace réservé du contenu 2"/>
          <p:cNvSpPr>
            <a:spLocks noGrp="1"/>
          </p:cNvSpPr>
          <p:nvPr>
            <p:ph idx="1"/>
          </p:nvPr>
        </p:nvSpPr>
        <p:spPr>
          <a:xfrm>
            <a:off x="500034" y="1000108"/>
            <a:ext cx="8229600" cy="4525963"/>
          </a:xfrm>
        </p:spPr>
        <p:txBody>
          <a:bodyPr>
            <a:normAutofit fontScale="92500" lnSpcReduction="10000"/>
          </a:bodyPr>
          <a:lstStyle/>
          <a:p>
            <a:pPr lvl="0"/>
            <a:endParaRPr lang="fr-FR" dirty="0">
              <a:solidFill>
                <a:schemeClr val="tx1"/>
              </a:solidFill>
            </a:endParaRPr>
          </a:p>
          <a:p>
            <a:pPr algn="just"/>
            <a:r>
              <a:rPr lang="fr-FR" sz="1800" dirty="0">
                <a:solidFill>
                  <a:schemeClr val="tx1"/>
                </a:solidFill>
                <a:latin typeface="Arial" pitchFamily="34" charset="0"/>
                <a:cs typeface="Arial" pitchFamily="34" charset="0"/>
              </a:rPr>
              <a:t>Élaborer une répartition cohérente des différentes périodes de formation en milieu professionnel sur le cycle de formation.</a:t>
            </a:r>
            <a:r>
              <a:rPr lang="fr-FR" sz="1800" dirty="0">
                <a:solidFill>
                  <a:schemeClr val="tx1"/>
                </a:solidFill>
              </a:rPr>
              <a:t> </a:t>
            </a:r>
            <a:r>
              <a:rPr lang="fr-FR" sz="1800" dirty="0">
                <a:solidFill>
                  <a:schemeClr val="tx1"/>
                </a:solidFill>
                <a:latin typeface="Arial" pitchFamily="34" charset="0"/>
                <a:cs typeface="Arial" pitchFamily="34" charset="0"/>
              </a:rPr>
              <a:t>La répartition nécessite une programmation réfléchie, afin de mettre en place une alternance efficace s’inscrivant dans une réelle continuité pédagogique.</a:t>
            </a:r>
          </a:p>
          <a:p>
            <a:pPr algn="just">
              <a:buNone/>
            </a:pPr>
            <a:r>
              <a:rPr lang="fr-FR" sz="1800" dirty="0">
                <a:solidFill>
                  <a:schemeClr val="tx1"/>
                </a:solidFill>
                <a:latin typeface="Arial" pitchFamily="34" charset="0"/>
                <a:cs typeface="Arial" pitchFamily="34" charset="0"/>
              </a:rPr>
              <a:t>	Un départ en fin de premier trimestre permet d’enclencher la professionnalisation et de conforter le choix professionnel du jeune.</a:t>
            </a:r>
          </a:p>
          <a:p>
            <a:pPr algn="just">
              <a:buNone/>
            </a:pPr>
            <a:endParaRPr lang="fr-FR" sz="1800" dirty="0">
              <a:solidFill>
                <a:schemeClr val="tx1"/>
              </a:solidFill>
              <a:latin typeface="Arial" pitchFamily="34" charset="0"/>
              <a:cs typeface="Arial" pitchFamily="34" charset="0"/>
            </a:endParaRPr>
          </a:p>
          <a:p>
            <a:pPr lvl="0" algn="just"/>
            <a:r>
              <a:rPr lang="fr-FR" sz="1800" dirty="0">
                <a:solidFill>
                  <a:schemeClr val="tx1"/>
                </a:solidFill>
                <a:latin typeface="Arial" pitchFamily="34" charset="0"/>
                <a:cs typeface="Arial" pitchFamily="34" charset="0"/>
              </a:rPr>
              <a:t>Art R124-10 du code de l’éducation, le nombre de stagiaires dont la convention de stage est en cours pendant une même semaine civile dans l’organisme d’accueil doté de la personnalité morale ne peut excéder :</a:t>
            </a:r>
          </a:p>
          <a:p>
            <a:pPr lvl="1" algn="just"/>
            <a:r>
              <a:rPr lang="fr-FR" sz="1800" dirty="0">
                <a:solidFill>
                  <a:schemeClr val="tx1"/>
                </a:solidFill>
                <a:latin typeface="Arial" pitchFamily="34" charset="0"/>
                <a:cs typeface="Arial" pitchFamily="34" charset="0"/>
              </a:rPr>
              <a:t>15 % de l’effectif arrondis à l’entier supérieur pour les organismes d’accueil dont l’effectif est supérieur ou égal à 20 ;</a:t>
            </a:r>
          </a:p>
          <a:p>
            <a:pPr lvl="1" algn="just"/>
            <a:r>
              <a:rPr lang="fr-FR" dirty="0">
                <a:solidFill>
                  <a:schemeClr val="tx1"/>
                </a:solidFill>
                <a:latin typeface="Arial" pitchFamily="34" charset="0"/>
                <a:cs typeface="Arial" pitchFamily="34" charset="0"/>
              </a:rPr>
              <a:t>t</a:t>
            </a:r>
            <a:r>
              <a:rPr lang="fr-FR" sz="1800" dirty="0">
                <a:solidFill>
                  <a:schemeClr val="tx1"/>
                </a:solidFill>
                <a:latin typeface="Arial" pitchFamily="34" charset="0"/>
                <a:cs typeface="Arial" pitchFamily="34" charset="0"/>
              </a:rPr>
              <a:t>rois stagiaires pour les organismes d’accueil dont l’effectif est inférieur à 20.</a:t>
            </a:r>
          </a:p>
          <a:p>
            <a:pPr lvl="1"/>
            <a:endParaRPr lang="fr-FR" sz="1800" dirty="0">
              <a:solidFill>
                <a:schemeClr val="tx1"/>
              </a:solidFill>
              <a:latin typeface="Arial" pitchFamily="34" charset="0"/>
              <a:cs typeface="Arial" pitchFamily="34" charset="0"/>
            </a:endParaRPr>
          </a:p>
          <a:p>
            <a:pPr lvl="1">
              <a:buNone/>
            </a:pPr>
            <a:endParaRPr lang="fr-FR" sz="1800" dirty="0">
              <a:solidFill>
                <a:schemeClr val="tx1"/>
              </a:solidFill>
              <a:latin typeface="Arial" pitchFamily="34" charset="0"/>
              <a:cs typeface="Arial" pitchFamily="34" charset="0"/>
            </a:endParaRPr>
          </a:p>
          <a:p>
            <a:endParaRPr lang="fr-FR" dirty="0">
              <a:solidFill>
                <a:schemeClr val="tx1"/>
              </a:solidFill>
            </a:endParaRPr>
          </a:p>
        </p:txBody>
      </p:sp>
      <p:pic>
        <p:nvPicPr>
          <p:cNvPr id="5124" name="Picture 4"/>
          <p:cNvPicPr>
            <a:picLocks noChangeAspect="1" noChangeArrowheads="1"/>
          </p:cNvPicPr>
          <p:nvPr/>
        </p:nvPicPr>
        <p:blipFill>
          <a:blip r:embed="rId3"/>
          <a:srcRect/>
          <a:stretch>
            <a:fillRect/>
          </a:stretch>
        </p:blipFill>
        <p:spPr bwMode="auto">
          <a:xfrm>
            <a:off x="3500430" y="5357826"/>
            <a:ext cx="1810127" cy="129539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Bottom)">
                                      <p:cBhvr>
                                        <p:cTn id="11" dur="500"/>
                                        <p:tgtEl>
                                          <p:spTgt spid="3">
                                            <p:txEl>
                                              <p:pRg st="1" end="1"/>
                                            </p:txEl>
                                          </p:spTgt>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slide(fromBottom)">
                                      <p:cBhvr>
                                        <p:cTn id="14" dur="500"/>
                                        <p:tgtEl>
                                          <p:spTgt spid="3">
                                            <p:txEl>
                                              <p:pRg st="2" end="2"/>
                                            </p:tx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slide(fromBottom)">
                                      <p:cBhvr>
                                        <p:cTn id="20" dur="500"/>
                                        <p:tgtEl>
                                          <p:spTgt spid="3">
                                            <p:txEl>
                                              <p:pRg st="5" end="5"/>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slide(fromBottom)">
                                      <p:cBhvr>
                                        <p:cTn id="23" dur="500"/>
                                        <p:tgtEl>
                                          <p:spTgt spid="3">
                                            <p:txEl>
                                              <p:pRg st="6" end="6"/>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5124"/>
                                        </p:tgtEl>
                                        <p:attrNameLst>
                                          <p:attrName>style.visibility</p:attrName>
                                        </p:attrNameLst>
                                      </p:cBhvr>
                                      <p:to>
                                        <p:strVal val="visible"/>
                                      </p:to>
                                    </p:set>
                                    <p:animEffect transition="in" filter="circle(in)">
                                      <p:cBhvr>
                                        <p:cTn id="26"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4E560D-6F61-45DF-8E57-45678E446DFD}"/>
              </a:ext>
            </a:extLst>
          </p:cNvPr>
          <p:cNvSpPr>
            <a:spLocks noGrp="1"/>
          </p:cNvSpPr>
          <p:nvPr>
            <p:ph type="title"/>
          </p:nvPr>
        </p:nvSpPr>
        <p:spPr>
          <a:xfrm>
            <a:off x="863578" y="340012"/>
            <a:ext cx="8507288" cy="1143000"/>
          </a:xfrm>
        </p:spPr>
        <p:txBody>
          <a:bodyPr>
            <a:normAutofit/>
          </a:bodyPr>
          <a:lstStyle/>
          <a:p>
            <a:r>
              <a:rPr lang="fr-FR" sz="3200" dirty="0">
                <a:solidFill>
                  <a:srgbClr val="0070C0"/>
                </a:solidFill>
              </a:rPr>
              <a:t>CHRONOLOGIE D’UNE PFMP</a:t>
            </a:r>
          </a:p>
        </p:txBody>
      </p:sp>
      <p:pic>
        <p:nvPicPr>
          <p:cNvPr id="4" name="Image 3">
            <a:extLst>
              <a:ext uri="{FF2B5EF4-FFF2-40B4-BE49-F238E27FC236}">
                <a16:creationId xmlns:a16="http://schemas.microsoft.com/office/drawing/2014/main" id="{EB70A9F5-5E4E-4B40-A24E-9F1426F00316}"/>
              </a:ext>
            </a:extLst>
          </p:cNvPr>
          <p:cNvPicPr/>
          <p:nvPr/>
        </p:nvPicPr>
        <p:blipFill>
          <a:blip r:embed="rId2"/>
          <a:srcRect/>
          <a:stretch>
            <a:fillRect/>
          </a:stretch>
        </p:blipFill>
        <p:spPr bwMode="auto">
          <a:xfrm>
            <a:off x="863578" y="1413387"/>
            <a:ext cx="7416844" cy="3961601"/>
          </a:xfrm>
          <a:prstGeom prst="rect">
            <a:avLst/>
          </a:prstGeom>
          <a:noFill/>
          <a:ln w="9525">
            <a:noFill/>
            <a:miter lim="800000"/>
            <a:headEnd/>
            <a:tailEnd/>
          </a:ln>
        </p:spPr>
      </p:pic>
    </p:spTree>
    <p:extLst>
      <p:ext uri="{BB962C8B-B14F-4D97-AF65-F5344CB8AC3E}">
        <p14:creationId xmlns:p14="http://schemas.microsoft.com/office/powerpoint/2010/main" val="404913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Bottom)">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4750EB-0127-4E11-A16B-5BEB5425E270}"/>
              </a:ext>
            </a:extLst>
          </p:cNvPr>
          <p:cNvSpPr>
            <a:spLocks noGrp="1"/>
          </p:cNvSpPr>
          <p:nvPr>
            <p:ph type="title"/>
          </p:nvPr>
        </p:nvSpPr>
        <p:spPr>
          <a:xfrm>
            <a:off x="925175" y="406907"/>
            <a:ext cx="8507288" cy="1143000"/>
          </a:xfrm>
        </p:spPr>
        <p:txBody>
          <a:bodyPr>
            <a:noAutofit/>
          </a:bodyPr>
          <a:lstStyle/>
          <a:p>
            <a:r>
              <a:rPr lang="fr-FR" sz="3200" dirty="0">
                <a:solidFill>
                  <a:srgbClr val="0070C0"/>
                </a:solidFill>
              </a:rPr>
              <a:t>Lutter contre le décrochage </a:t>
            </a:r>
            <a:r>
              <a:rPr lang="fr-FR" sz="3200">
                <a:solidFill>
                  <a:srgbClr val="0070C0"/>
                </a:solidFill>
              </a:rPr>
              <a:t>scolaire  GRÂCE </a:t>
            </a:r>
            <a:r>
              <a:rPr lang="fr-FR" sz="3200" dirty="0">
                <a:solidFill>
                  <a:srgbClr val="0070C0"/>
                </a:solidFill>
              </a:rPr>
              <a:t>AUX </a:t>
            </a:r>
            <a:r>
              <a:rPr lang="fr-FR" sz="3200" dirty="0" err="1">
                <a:solidFill>
                  <a:srgbClr val="0070C0"/>
                </a:solidFill>
              </a:rPr>
              <a:t>pfmp</a:t>
            </a:r>
            <a:endParaRPr lang="fr-FR" sz="3200" dirty="0">
              <a:solidFill>
                <a:srgbClr val="0070C0"/>
              </a:solidFill>
            </a:endParaRPr>
          </a:p>
        </p:txBody>
      </p:sp>
      <p:sp>
        <p:nvSpPr>
          <p:cNvPr id="3" name="Espace réservé du contenu 2">
            <a:extLst>
              <a:ext uri="{FF2B5EF4-FFF2-40B4-BE49-F238E27FC236}">
                <a16:creationId xmlns:a16="http://schemas.microsoft.com/office/drawing/2014/main" id="{A7D0DA8B-E598-44B4-87A9-48115D64676B}"/>
              </a:ext>
            </a:extLst>
          </p:cNvPr>
          <p:cNvSpPr>
            <a:spLocks noGrp="1"/>
          </p:cNvSpPr>
          <p:nvPr>
            <p:ph idx="1"/>
          </p:nvPr>
        </p:nvSpPr>
        <p:spPr>
          <a:xfrm>
            <a:off x="938758" y="2286002"/>
            <a:ext cx="5433442" cy="3593591"/>
          </a:xfrm>
        </p:spPr>
        <p:txBody>
          <a:bodyPr>
            <a:normAutofit/>
          </a:bodyPr>
          <a:lstStyle/>
          <a:p>
            <a:pPr algn="just">
              <a:buNone/>
            </a:pPr>
            <a:r>
              <a:rPr lang="fr-FR" sz="1800" dirty="0">
                <a:solidFill>
                  <a:schemeClr val="tx1"/>
                </a:solidFill>
                <a:latin typeface="Arial" pitchFamily="34" charset="0"/>
                <a:cs typeface="Arial" pitchFamily="34" charset="0"/>
              </a:rPr>
              <a:t>Les PFMP permettent :</a:t>
            </a:r>
          </a:p>
          <a:p>
            <a:pPr algn="just">
              <a:buNone/>
            </a:pPr>
            <a:endParaRPr lang="fr-FR" sz="1800" dirty="0">
              <a:solidFill>
                <a:schemeClr val="tx1"/>
              </a:solidFill>
              <a:latin typeface="Arial" pitchFamily="34" charset="0"/>
              <a:cs typeface="Arial" pitchFamily="34" charset="0"/>
            </a:endParaRPr>
          </a:p>
          <a:p>
            <a:pPr algn="just"/>
            <a:r>
              <a:rPr lang="fr-FR" sz="1800" dirty="0">
                <a:solidFill>
                  <a:schemeClr val="tx1"/>
                </a:solidFill>
                <a:latin typeface="Arial" pitchFamily="34" charset="0"/>
                <a:cs typeface="Arial" pitchFamily="34" charset="0"/>
              </a:rPr>
              <a:t>d'identifier et valoriser les réussites des élèves ;</a:t>
            </a:r>
          </a:p>
          <a:p>
            <a:pPr lvl="0" algn="just"/>
            <a:r>
              <a:rPr lang="fr-FR" sz="1800" dirty="0">
                <a:solidFill>
                  <a:schemeClr val="tx1"/>
                </a:solidFill>
                <a:latin typeface="Arial" pitchFamily="34" charset="0"/>
                <a:cs typeface="Arial" pitchFamily="34" charset="0"/>
              </a:rPr>
              <a:t>d'analyser leurs pratiques, ce qui les rend acteurs de leur formation et permet d'accroitre leur motivation.</a:t>
            </a:r>
          </a:p>
          <a:p>
            <a:pPr algn="just"/>
            <a:r>
              <a:rPr lang="fr-FR" sz="1800" dirty="0">
                <a:solidFill>
                  <a:schemeClr val="tx1"/>
                </a:solidFill>
                <a:latin typeface="Arial" pitchFamily="34" charset="0"/>
                <a:cs typeface="Arial" pitchFamily="34" charset="0"/>
              </a:rPr>
              <a:t>de </a:t>
            </a:r>
            <a:r>
              <a:rPr sz="1800" dirty="0">
                <a:solidFill>
                  <a:schemeClr val="tx1"/>
                </a:solidFill>
                <a:latin typeface="Arial" pitchFamily="34" charset="0"/>
                <a:cs typeface="Arial" pitchFamily="34" charset="0"/>
              </a:rPr>
              <a:t>(</a:t>
            </a:r>
            <a:r>
              <a:rPr lang="fr-FR" sz="1800" dirty="0" err="1">
                <a:solidFill>
                  <a:schemeClr val="tx1"/>
                </a:solidFill>
                <a:latin typeface="Arial" pitchFamily="34" charset="0"/>
                <a:cs typeface="Arial" pitchFamily="34" charset="0"/>
              </a:rPr>
              <a:t>re</a:t>
            </a:r>
            <a:r>
              <a:rPr lang="fr-FR" sz="1800" dirty="0">
                <a:solidFill>
                  <a:schemeClr val="tx1"/>
                </a:solidFill>
                <a:latin typeface="Arial" pitchFamily="34" charset="0"/>
                <a:cs typeface="Arial" pitchFamily="34" charset="0"/>
              </a:rPr>
              <a:t>)trouver </a:t>
            </a:r>
            <a:r>
              <a:rPr sz="1800" dirty="0">
                <a:solidFill>
                  <a:schemeClr val="tx1"/>
                </a:solidFill>
                <a:latin typeface="Arial" pitchFamily="34" charset="0"/>
                <a:cs typeface="Arial" pitchFamily="34" charset="0"/>
              </a:rPr>
              <a:t>de l’intérêt pour l</a:t>
            </a:r>
            <a:r>
              <a:rPr lang="fr-FR" sz="1800" dirty="0" err="1">
                <a:solidFill>
                  <a:schemeClr val="tx1"/>
                </a:solidFill>
                <a:latin typeface="Arial" pitchFamily="34" charset="0"/>
                <a:cs typeface="Arial" pitchFamily="34" charset="0"/>
              </a:rPr>
              <a:t>eur</a:t>
            </a:r>
            <a:r>
              <a:rPr sz="1800" dirty="0">
                <a:solidFill>
                  <a:schemeClr val="tx1"/>
                </a:solidFill>
                <a:latin typeface="Arial" pitchFamily="34" charset="0"/>
                <a:cs typeface="Arial" pitchFamily="34" charset="0"/>
              </a:rPr>
              <a:t> formation </a:t>
            </a:r>
            <a:r>
              <a:rPr sz="1800" dirty="0" err="1">
                <a:solidFill>
                  <a:schemeClr val="tx1"/>
                </a:solidFill>
                <a:latin typeface="Arial" pitchFamily="34" charset="0"/>
                <a:cs typeface="Arial" pitchFamily="34" charset="0"/>
              </a:rPr>
              <a:t>en</a:t>
            </a:r>
            <a:r>
              <a:rPr lang="fr-FR" sz="1800" dirty="0">
                <a:solidFill>
                  <a:schemeClr val="tx1"/>
                </a:solidFill>
                <a:latin typeface="Arial" pitchFamily="34" charset="0"/>
                <a:cs typeface="Arial" pitchFamily="34" charset="0"/>
              </a:rPr>
              <a:t> les</a:t>
            </a:r>
            <a:r>
              <a:rPr sz="1800" dirty="0">
                <a:solidFill>
                  <a:schemeClr val="tx1"/>
                </a:solidFill>
                <a:latin typeface="Arial" pitchFamily="34" charset="0"/>
                <a:cs typeface="Arial" pitchFamily="34" charset="0"/>
              </a:rPr>
              <a:t> informant</a:t>
            </a:r>
            <a:r>
              <a:rPr lang="fr-FR" sz="1800" dirty="0">
                <a:solidFill>
                  <a:schemeClr val="tx1"/>
                </a:solidFill>
                <a:latin typeface="Arial" pitchFamily="34" charset="0"/>
                <a:cs typeface="Arial" pitchFamily="34" charset="0"/>
              </a:rPr>
              <a:t> </a:t>
            </a:r>
            <a:r>
              <a:rPr sz="1800" dirty="0">
                <a:solidFill>
                  <a:schemeClr val="tx1"/>
                </a:solidFill>
                <a:latin typeface="Arial" pitchFamily="34" charset="0"/>
                <a:cs typeface="Arial" pitchFamily="34" charset="0"/>
              </a:rPr>
              <a:t>sur les différents métiers et formations possibles </a:t>
            </a:r>
            <a:r>
              <a:rPr sz="1800" dirty="0" err="1">
                <a:solidFill>
                  <a:schemeClr val="tx1"/>
                </a:solidFill>
                <a:latin typeface="Arial" pitchFamily="34" charset="0"/>
                <a:cs typeface="Arial" pitchFamily="34" charset="0"/>
              </a:rPr>
              <a:t>en</a:t>
            </a:r>
            <a:r>
              <a:rPr sz="1800" dirty="0">
                <a:solidFill>
                  <a:schemeClr val="tx1"/>
                </a:solidFill>
                <a:latin typeface="Arial" pitchFamily="34" charset="0"/>
                <a:cs typeface="Arial" pitchFamily="34" charset="0"/>
              </a:rPr>
              <a:t> </a:t>
            </a:r>
            <a:r>
              <a:rPr sz="1800" dirty="0" err="1">
                <a:solidFill>
                  <a:schemeClr val="tx1"/>
                </a:solidFill>
                <a:latin typeface="Arial" pitchFamily="34" charset="0"/>
                <a:cs typeface="Arial" pitchFamily="34" charset="0"/>
              </a:rPr>
              <a:t>tertiaire</a:t>
            </a:r>
            <a:endParaRPr sz="1800" dirty="0">
              <a:solidFill>
                <a:schemeClr val="tx1"/>
              </a:solidFill>
              <a:latin typeface="Arial" pitchFamily="34" charset="0"/>
              <a:cs typeface="Arial" pitchFamily="34" charset="0"/>
            </a:endParaRPr>
          </a:p>
          <a:p>
            <a:pPr lvl="0"/>
            <a:endParaRPr sz="1800" dirty="0">
              <a:solidFill>
                <a:schemeClr val="tx1"/>
              </a:solidFill>
              <a:latin typeface="Arial" pitchFamily="34" charset="0"/>
              <a:cs typeface="Arial" pitchFamily="34" charset="0"/>
            </a:endParaRPr>
          </a:p>
          <a:p>
            <a:endParaRPr lang="fr-FR"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7020272" y="3051588"/>
            <a:ext cx="1443033" cy="2062417"/>
          </a:xfrm>
          <a:prstGeom prst="rect">
            <a:avLst/>
          </a:prstGeom>
          <a:noFill/>
          <a:ln w="9525">
            <a:noFill/>
            <a:miter lim="800000"/>
            <a:headEnd/>
            <a:tailEnd/>
          </a:ln>
          <a:effectLst/>
        </p:spPr>
      </p:pic>
    </p:spTree>
    <p:extLst>
      <p:ext uri="{BB962C8B-B14F-4D97-AF65-F5344CB8AC3E}">
        <p14:creationId xmlns:p14="http://schemas.microsoft.com/office/powerpoint/2010/main" val="234593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500"/>
                                        <p:tgtEl>
                                          <p:spTgt spid="3">
                                            <p:txEl>
                                              <p:pRg st="0" end="0"/>
                                            </p:txEl>
                                          </p:spTgt>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500"/>
                                        <p:tgtEl>
                                          <p:spTgt spid="3">
                                            <p:txEl>
                                              <p:pRg st="2" end="2"/>
                                            </p:txEl>
                                          </p:spTgt>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lide(fromBottom)">
                                      <p:cBhvr>
                                        <p:cTn id="19" dur="500"/>
                                        <p:tgtEl>
                                          <p:spTgt spid="3">
                                            <p:txEl>
                                              <p:pRg st="3" end="3"/>
                                            </p:txEl>
                                          </p:spTgt>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lide(fromBottom)">
                                      <p:cBhvr>
                                        <p:cTn id="23" dur="500"/>
                                        <p:tgtEl>
                                          <p:spTgt spid="3">
                                            <p:txEl>
                                              <p:pRg st="4" end="4"/>
                                            </p:txEl>
                                          </p:spTgt>
                                        </p:tgtEl>
                                      </p:cBhvr>
                                    </p:animEffect>
                                  </p:childTnLst>
                                </p:cTn>
                              </p:par>
                            </p:childTnLst>
                          </p:cTn>
                        </p:par>
                        <p:par>
                          <p:cTn id="24" fill="hold">
                            <p:stCondLst>
                              <p:cond delay="2500"/>
                            </p:stCondLst>
                            <p:childTnLst>
                              <p:par>
                                <p:cTn id="25" presetID="6" presetClass="entr" presetSubtype="16"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circle(in)">
                                      <p:cBhvr>
                                        <p:cTn id="2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solidFill>
                  <a:srgbClr val="0070C0"/>
                </a:solidFill>
              </a:rPr>
              <a:t>Impliquer tous les enseignants</a:t>
            </a:r>
          </a:p>
        </p:txBody>
      </p:sp>
      <p:sp>
        <p:nvSpPr>
          <p:cNvPr id="3" name="Espace réservé du contenu 2"/>
          <p:cNvSpPr>
            <a:spLocks noGrp="1"/>
          </p:cNvSpPr>
          <p:nvPr>
            <p:ph idx="1"/>
          </p:nvPr>
        </p:nvSpPr>
        <p:spPr>
          <a:xfrm>
            <a:off x="642910" y="2000240"/>
            <a:ext cx="8215370" cy="3214710"/>
          </a:xfrm>
        </p:spPr>
        <p:txBody>
          <a:bodyPr>
            <a:noAutofit/>
          </a:bodyPr>
          <a:lstStyle/>
          <a:p>
            <a:pPr algn="just"/>
            <a:r>
              <a:rPr lang="fr-FR" sz="1700" dirty="0">
                <a:solidFill>
                  <a:schemeClr val="tx1"/>
                </a:solidFill>
                <a:latin typeface="Arial" panose="020B0604020202020204" pitchFamily="34" charset="0"/>
                <a:cs typeface="Arial" panose="020B0604020202020204" pitchFamily="34" charset="0"/>
              </a:rPr>
              <a:t>Toutes les PFMP doivent faire l’objet d’une évaluation formative. Cette évaluation doit intéresser les professeurs de toutes les disciplines et peut prendre la forme d’un bilan réalisé avec le tuteur et l’élève.</a:t>
            </a:r>
          </a:p>
          <a:p>
            <a:pPr algn="just"/>
            <a:r>
              <a:rPr lang="fr-FR" sz="1700" dirty="0">
                <a:solidFill>
                  <a:schemeClr val="tx1"/>
                </a:solidFill>
                <a:latin typeface="Arial" panose="020B0604020202020204" pitchFamily="34" charset="0"/>
                <a:cs typeface="Arial" panose="020B0604020202020204" pitchFamily="34" charset="0"/>
              </a:rPr>
              <a:t>Informer l’équipe pédagogique des objectifs et des modalités de chacune des périodes (une réunion de l’ensemble de l’équipe est indispensable en début de chaque année scolaire).</a:t>
            </a:r>
          </a:p>
          <a:p>
            <a:pPr algn="just"/>
            <a:r>
              <a:rPr lang="fr-FR" sz="1700" dirty="0">
                <a:solidFill>
                  <a:schemeClr val="tx1"/>
                </a:solidFill>
                <a:latin typeface="Arial" panose="020B0604020202020204" pitchFamily="34" charset="0"/>
                <a:cs typeface="Arial" panose="020B0604020202020204" pitchFamily="34" charset="0"/>
              </a:rPr>
              <a:t>Proposer un suivi personnalisé de chaque élève : chaque élève se verra désigner un </a:t>
            </a:r>
            <a:r>
              <a:rPr lang="fr-FR" sz="1700" dirty="0">
                <a:solidFill>
                  <a:schemeClr val="tx1"/>
                </a:solidFill>
                <a:latin typeface="Arial" panose="020B0604020202020204" pitchFamily="34" charset="0"/>
                <a:cs typeface="Arial" panose="020B0604020202020204" pitchFamily="34" charset="0"/>
                <a:hlinkClick r:id="rId2"/>
              </a:rPr>
              <a:t>professeur référent </a:t>
            </a:r>
            <a:r>
              <a:rPr lang="fr-FR" sz="1700" dirty="0">
                <a:solidFill>
                  <a:schemeClr val="tx1"/>
                </a:solidFill>
                <a:latin typeface="Arial" panose="020B0604020202020204" pitchFamily="34" charset="0"/>
                <a:cs typeface="Arial" panose="020B0604020202020204" pitchFamily="34" charset="0"/>
              </a:rPr>
              <a:t>dont le rôle sera de l’accompagner dans la recherche de lieux d’accueil et d’assurer son suivi.</a:t>
            </a:r>
          </a:p>
          <a:p>
            <a:endParaRPr lang="fr-FR"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solidFill>
                  <a:srgbClr val="0070C0"/>
                </a:solidFill>
              </a:rPr>
              <a:t>Impliquer tous les enseignants</a:t>
            </a:r>
          </a:p>
        </p:txBody>
      </p:sp>
      <p:sp>
        <p:nvSpPr>
          <p:cNvPr id="3" name="Espace réservé du contenu 2"/>
          <p:cNvSpPr>
            <a:spLocks noGrp="1"/>
          </p:cNvSpPr>
          <p:nvPr>
            <p:ph idx="1"/>
          </p:nvPr>
        </p:nvSpPr>
        <p:spPr>
          <a:xfrm>
            <a:off x="571472" y="1928802"/>
            <a:ext cx="8215370" cy="3857652"/>
          </a:xfrm>
        </p:spPr>
        <p:txBody>
          <a:bodyPr>
            <a:noAutofit/>
          </a:bodyPr>
          <a:lstStyle/>
          <a:p>
            <a:pPr algn="just"/>
            <a:r>
              <a:rPr lang="fr-FR" sz="1700" dirty="0">
                <a:solidFill>
                  <a:schemeClr val="tx1"/>
                </a:solidFill>
                <a:latin typeface="Arial" panose="020B0604020202020204" pitchFamily="34" charset="0"/>
                <a:cs typeface="Arial" panose="020B0604020202020204" pitchFamily="34" charset="0"/>
              </a:rPr>
              <a:t>Transmettre les documents relatifs aux PFMP : les professeurs référents auront connaissance du listing des lieux d’accueil, des documents de suivi et grilles d’évaluation.</a:t>
            </a:r>
          </a:p>
          <a:p>
            <a:pPr algn="just"/>
            <a:r>
              <a:rPr lang="fr-FR" sz="1700" dirty="0">
                <a:solidFill>
                  <a:schemeClr val="tx1"/>
                </a:solidFill>
                <a:latin typeface="Arial" panose="020B0604020202020204" pitchFamily="34" charset="0"/>
                <a:cs typeface="Arial" panose="020B0604020202020204" pitchFamily="34" charset="0"/>
              </a:rPr>
              <a:t>S’assurer que les lieux d’accueil répondent bien aux objectifs de formation : première amorce du suivi, une négociation avec le tuteur est nécessaire afin de se conformer aux objectifs de la formation.</a:t>
            </a:r>
          </a:p>
          <a:p>
            <a:pPr algn="just"/>
            <a:r>
              <a:rPr lang="fr-FR" sz="1700" dirty="0">
                <a:solidFill>
                  <a:schemeClr val="tx1"/>
                </a:solidFill>
                <a:latin typeface="Arial" panose="020B0604020202020204" pitchFamily="34" charset="0"/>
                <a:cs typeface="Arial" panose="020B0604020202020204" pitchFamily="34" charset="0"/>
              </a:rPr>
              <a:t>Le suivi les professeurs de disciplines générales portent sur cette période de l'élève en entreprise une appréciation qui complète le point de vue des enseignants des disciplines professionnelles et qui contribue à faire de ce temps, un moment de formation complet, incluant toutes les dimensions exigées dans le diplôme préparé.</a:t>
            </a:r>
          </a:p>
          <a:p>
            <a:endParaRPr lang="fr-FR" sz="1600" dirty="0">
              <a:solidFill>
                <a:schemeClr val="tx1"/>
              </a:solidFill>
            </a:endParaRPr>
          </a:p>
        </p:txBody>
      </p:sp>
      <p:pic>
        <p:nvPicPr>
          <p:cNvPr id="4" name="Picture 2"/>
          <p:cNvPicPr>
            <a:picLocks noChangeAspect="1" noChangeArrowheads="1"/>
          </p:cNvPicPr>
          <p:nvPr/>
        </p:nvPicPr>
        <p:blipFill>
          <a:blip r:embed="rId2">
            <a:clrChange>
              <a:clrFrom>
                <a:srgbClr val="F7F7F7"/>
              </a:clrFrom>
              <a:clrTo>
                <a:srgbClr val="F7F7F7">
                  <a:alpha val="0"/>
                </a:srgbClr>
              </a:clrTo>
            </a:clrChange>
          </a:blip>
          <a:srcRect/>
          <a:stretch>
            <a:fillRect/>
          </a:stretch>
        </p:blipFill>
        <p:spPr bwMode="auto">
          <a:xfrm>
            <a:off x="4071934" y="5143512"/>
            <a:ext cx="1504950" cy="15430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2500"/>
                            </p:stCondLst>
                            <p:childTnLst>
                              <p:par>
                                <p:cTn id="9" presetID="1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500"/>
                                        <p:tgtEl>
                                          <p:spTgt spid="3">
                                            <p:txEl>
                                              <p:pRg st="0" end="0"/>
                                            </p:txEl>
                                          </p:spTgt>
                                        </p:tgtEl>
                                      </p:cBhvr>
                                    </p:animEffect>
                                  </p:childTnLst>
                                </p:cTn>
                              </p:par>
                            </p:childTnLst>
                          </p:cTn>
                        </p:par>
                        <p:par>
                          <p:cTn id="12" fill="hold">
                            <p:stCondLst>
                              <p:cond delay="3000"/>
                            </p:stCondLst>
                            <p:childTnLst>
                              <p:par>
                                <p:cTn id="13" presetID="1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childTnLst>
                          </p:cTn>
                        </p:par>
                        <p:par>
                          <p:cTn id="16" fill="hold">
                            <p:stCondLst>
                              <p:cond delay="3500"/>
                            </p:stCondLst>
                            <p:childTnLst>
                              <p:par>
                                <p:cTn id="17" presetID="12" presetClass="entr" presetSubtype="4"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lide(fromBottom)">
                                      <p:cBhvr>
                                        <p:cTn id="19" dur="500"/>
                                        <p:tgtEl>
                                          <p:spTgt spid="3">
                                            <p:txEl>
                                              <p:pRg st="2" end="2"/>
                                            </p:txEl>
                                          </p:spTgt>
                                        </p:tgtEl>
                                      </p:cBhvr>
                                    </p:animEffect>
                                  </p:childTnLst>
                                </p:cTn>
                              </p:par>
                            </p:childTnLst>
                          </p:cTn>
                        </p:par>
                        <p:par>
                          <p:cTn id="20" fill="hold">
                            <p:stCondLst>
                              <p:cond delay="4000"/>
                            </p:stCondLst>
                            <p:childTnLst>
                              <p:par>
                                <p:cTn id="21" presetID="6"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F81BB9-E67E-45F5-A6B3-5E283669C3C1}"/>
              </a:ext>
            </a:extLst>
          </p:cNvPr>
          <p:cNvSpPr>
            <a:spLocks noGrp="1"/>
          </p:cNvSpPr>
          <p:nvPr>
            <p:ph type="title"/>
          </p:nvPr>
        </p:nvSpPr>
        <p:spPr>
          <a:xfrm>
            <a:off x="961124" y="620688"/>
            <a:ext cx="7754280" cy="1143000"/>
          </a:xfrm>
        </p:spPr>
        <p:txBody>
          <a:bodyPr>
            <a:normAutofit/>
          </a:bodyPr>
          <a:lstStyle/>
          <a:p>
            <a:r>
              <a:rPr lang="fr-FR" sz="3200" dirty="0">
                <a:solidFill>
                  <a:srgbClr val="0070C0"/>
                </a:solidFill>
              </a:rPr>
              <a:t>Ressources</a:t>
            </a:r>
          </a:p>
        </p:txBody>
      </p:sp>
      <p:sp>
        <p:nvSpPr>
          <p:cNvPr id="3" name="Espace réservé du contenu 2">
            <a:extLst>
              <a:ext uri="{FF2B5EF4-FFF2-40B4-BE49-F238E27FC236}">
                <a16:creationId xmlns:a16="http://schemas.microsoft.com/office/drawing/2014/main" id="{609776E5-03FC-40A7-9355-6939A3B5947C}"/>
              </a:ext>
            </a:extLst>
          </p:cNvPr>
          <p:cNvSpPr>
            <a:spLocks noGrp="1"/>
          </p:cNvSpPr>
          <p:nvPr>
            <p:ph idx="1"/>
          </p:nvPr>
        </p:nvSpPr>
        <p:spPr/>
        <p:txBody>
          <a:bodyPr>
            <a:normAutofit fontScale="70000" lnSpcReduction="20000"/>
          </a:bodyPr>
          <a:lstStyle/>
          <a:p>
            <a:pPr algn="just"/>
            <a:r>
              <a:rPr lang="fr-FR"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http://www.onisep.fr/Pres-de-chez-vous/Hauts-de-France/Amiens/Equipes-educatives/Mettre-en-oeuvre-le-parcours-Avenir/Le-parcours-Avenir/Qu-est-ce-que-le-parcours-Avenir</a:t>
            </a:r>
            <a:endParaRPr lang="fr-FR" dirty="0">
              <a:solidFill>
                <a:schemeClr val="tx1"/>
              </a:solidFill>
              <a:latin typeface="Arial" panose="020B0604020202020204" pitchFamily="34" charset="0"/>
              <a:cs typeface="Arial" panose="020B0604020202020204" pitchFamily="34" charset="0"/>
            </a:endParaRPr>
          </a:p>
          <a:p>
            <a:pPr algn="just"/>
            <a:endParaRPr lang="fr-FR" dirty="0">
              <a:solidFill>
                <a:schemeClr val="tx1"/>
              </a:solidFill>
              <a:latin typeface="Arial" panose="020B0604020202020204" pitchFamily="34" charset="0"/>
              <a:cs typeface="Arial" panose="020B0604020202020204" pitchFamily="34" charset="0"/>
            </a:endParaRPr>
          </a:p>
          <a:p>
            <a:pPr algn="just"/>
            <a:r>
              <a:rPr lang="fr-FR"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https://www.docendi.com/blog/soft-skills-revolution-lentreprise-loffre-de-formation/</a:t>
            </a:r>
            <a:endParaRPr lang="fr-FR" dirty="0">
              <a:solidFill>
                <a:schemeClr val="tx1"/>
              </a:solidFill>
              <a:latin typeface="Arial" panose="020B0604020202020204" pitchFamily="34" charset="0"/>
              <a:cs typeface="Arial" panose="020B0604020202020204" pitchFamily="34" charset="0"/>
            </a:endParaRPr>
          </a:p>
          <a:p>
            <a:pPr algn="just"/>
            <a:endParaRPr lang="fr-FR" dirty="0">
              <a:solidFill>
                <a:schemeClr val="tx1"/>
              </a:solidFill>
              <a:latin typeface="Arial" panose="020B0604020202020204" pitchFamily="34" charset="0"/>
              <a:cs typeface="Arial" panose="020B0604020202020204" pitchFamily="34" charset="0"/>
            </a:endParaRPr>
          </a:p>
          <a:p>
            <a:pPr algn="just"/>
            <a:r>
              <a:rPr lang="fr-FR" dirty="0">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https://agence.erasmusplus.fr/wp-content/uploads/2019/12/GUIDE-COMPETENCES-WEB-1.pdf</a:t>
            </a:r>
            <a:endParaRPr lang="fr-FR" dirty="0">
              <a:solidFill>
                <a:schemeClr val="tx1"/>
              </a:solidFill>
              <a:latin typeface="Arial" panose="020B0604020202020204" pitchFamily="34" charset="0"/>
              <a:cs typeface="Arial" panose="020B0604020202020204" pitchFamily="34" charset="0"/>
            </a:endParaRPr>
          </a:p>
          <a:p>
            <a:pPr algn="just"/>
            <a:endParaRPr lang="fr-FR" dirty="0">
              <a:solidFill>
                <a:schemeClr val="tx1"/>
              </a:solidFill>
              <a:latin typeface="Arial" panose="020B0604020202020204" pitchFamily="34" charset="0"/>
              <a:cs typeface="Arial" panose="020B0604020202020204" pitchFamily="34" charset="0"/>
            </a:endParaRPr>
          </a:p>
          <a:p>
            <a:pPr algn="just"/>
            <a:r>
              <a:rPr lang="fr-FR" dirty="0">
                <a:solidFill>
                  <a:schemeClr val="tx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https://eduscol.education.fr/cid47128/pfmp-stages.html</a:t>
            </a:r>
            <a:endParaRPr lang="fr-FR" dirty="0">
              <a:solidFill>
                <a:schemeClr val="tx1"/>
              </a:solidFill>
              <a:latin typeface="Arial" panose="020B0604020202020204" pitchFamily="34" charset="0"/>
              <a:cs typeface="Arial" panose="020B0604020202020204" pitchFamily="34" charset="0"/>
            </a:endParaRPr>
          </a:p>
          <a:p>
            <a:pPr algn="just"/>
            <a:endParaRPr lang="fr-FR" dirty="0">
              <a:solidFill>
                <a:schemeClr val="tx1"/>
              </a:solidFill>
              <a:latin typeface="Arial" panose="020B0604020202020204" pitchFamily="34" charset="0"/>
              <a:cs typeface="Arial" panose="020B0604020202020204" pitchFamily="34" charset="0"/>
            </a:endParaRPr>
          </a:p>
          <a:p>
            <a:pPr algn="just"/>
            <a:r>
              <a:rPr lang="fr-FR" dirty="0">
                <a:solidFill>
                  <a:schemeClr val="tx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https://www.iledefrance.fr/trouvez-un-stage</a:t>
            </a:r>
            <a:endParaRPr lang="fr-FR" dirty="0">
              <a:solidFill>
                <a:schemeClr val="tx1"/>
              </a:solidFill>
              <a:latin typeface="Arial" panose="020B0604020202020204" pitchFamily="34" charset="0"/>
              <a:cs typeface="Arial" panose="020B0604020202020204" pitchFamily="34" charset="0"/>
            </a:endParaRPr>
          </a:p>
          <a:p>
            <a:pPr algn="just"/>
            <a:endParaRPr lang="fr-FR" dirty="0">
              <a:solidFill>
                <a:schemeClr val="tx1"/>
              </a:solidFill>
              <a:latin typeface="Arial" panose="020B0604020202020204" pitchFamily="34" charset="0"/>
              <a:cs typeface="Arial" panose="020B0604020202020204" pitchFamily="34" charset="0"/>
            </a:endParaRPr>
          </a:p>
          <a:p>
            <a:pPr algn="just"/>
            <a:endParaRPr lang="fr-FR" dirty="0">
              <a:solidFill>
                <a:schemeClr val="tx1"/>
              </a:solidFill>
              <a:latin typeface="Arial" panose="020B0604020202020204" pitchFamily="34" charset="0"/>
              <a:cs typeface="Arial" panose="020B0604020202020204" pitchFamily="34" charset="0"/>
            </a:endParaRPr>
          </a:p>
          <a:p>
            <a:endParaRPr lang="fr-FR" dirty="0">
              <a:solidFill>
                <a:schemeClr val="tx1"/>
              </a:solidFill>
              <a:latin typeface="Arial" panose="020B0604020202020204" pitchFamily="34" charset="0"/>
              <a:cs typeface="Arial" panose="020B0604020202020204" pitchFamily="34" charset="0"/>
            </a:endParaRPr>
          </a:p>
        </p:txBody>
      </p:sp>
      <p:pic>
        <p:nvPicPr>
          <p:cNvPr id="7171" name="Picture 3"/>
          <p:cNvPicPr>
            <a:picLocks noChangeAspect="1" noChangeArrowheads="1"/>
          </p:cNvPicPr>
          <p:nvPr/>
        </p:nvPicPr>
        <p:blipFill>
          <a:blip r:embed="rId8"/>
          <a:srcRect/>
          <a:stretch>
            <a:fillRect/>
          </a:stretch>
        </p:blipFill>
        <p:spPr bwMode="auto">
          <a:xfrm>
            <a:off x="6429388" y="4572008"/>
            <a:ext cx="2171704" cy="1900241"/>
          </a:xfrm>
          <a:prstGeom prst="rect">
            <a:avLst/>
          </a:prstGeom>
          <a:noFill/>
          <a:ln w="9525">
            <a:noFill/>
            <a:miter lim="800000"/>
            <a:headEnd/>
            <a:tailEnd/>
          </a:ln>
          <a:effectLst/>
        </p:spPr>
      </p:pic>
    </p:spTree>
    <p:extLst>
      <p:ext uri="{BB962C8B-B14F-4D97-AF65-F5344CB8AC3E}">
        <p14:creationId xmlns:p14="http://schemas.microsoft.com/office/powerpoint/2010/main" val="208414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2500"/>
                            </p:stCondLst>
                            <p:childTnLst>
                              <p:par>
                                <p:cTn id="9" presetID="53"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par>
                          <p:cTn id="14" fill="hold">
                            <p:stCondLst>
                              <p:cond delay="3000"/>
                            </p:stCondLst>
                            <p:childTnLst>
                              <p:par>
                                <p:cTn id="15" presetID="53" presetClass="entr" presetSubtype="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par>
                          <p:cTn id="20" fill="hold">
                            <p:stCondLst>
                              <p:cond delay="3500"/>
                            </p:stCondLst>
                            <p:childTnLst>
                              <p:par>
                                <p:cTn id="21" presetID="53"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5" dur="500"/>
                                        <p:tgtEl>
                                          <p:spTgt spid="3">
                                            <p:txEl>
                                              <p:pRg st="4" end="4"/>
                                            </p:txEl>
                                          </p:spTgt>
                                        </p:tgtEl>
                                      </p:cBhvr>
                                    </p:animEffect>
                                  </p:childTnLst>
                                </p:cTn>
                              </p:par>
                            </p:childTnLst>
                          </p:cTn>
                        </p:par>
                        <p:par>
                          <p:cTn id="26" fill="hold">
                            <p:stCondLst>
                              <p:cond delay="4000"/>
                            </p:stCondLst>
                            <p:childTnLst>
                              <p:par>
                                <p:cTn id="27" presetID="53" presetClass="entr" presetSubtype="0" fill="hold" grpId="0"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p:cTn id="2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1" dur="500"/>
                                        <p:tgtEl>
                                          <p:spTgt spid="3">
                                            <p:txEl>
                                              <p:pRg st="6" end="6"/>
                                            </p:txEl>
                                          </p:spTgt>
                                        </p:tgtEl>
                                      </p:cBhvr>
                                    </p:animEffect>
                                  </p:childTnLst>
                                </p:cTn>
                              </p:par>
                            </p:childTnLst>
                          </p:cTn>
                        </p:par>
                        <p:par>
                          <p:cTn id="32" fill="hold">
                            <p:stCondLst>
                              <p:cond delay="4500"/>
                            </p:stCondLst>
                            <p:childTnLst>
                              <p:par>
                                <p:cTn id="33" presetID="53" presetClass="entr" presetSubtype="0" fill="hold" grpId="0"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3">
                                            <p:txEl>
                                              <p:pRg st="8" end="8"/>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7171"/>
                                        </p:tgtEl>
                                        <p:attrNameLst>
                                          <p:attrName>style.visibility</p:attrName>
                                        </p:attrNameLst>
                                      </p:cBhvr>
                                      <p:to>
                                        <p:strVal val="visible"/>
                                      </p:to>
                                    </p:set>
                                    <p:animEffect transition="in" filter="circle(in)">
                                      <p:cBhvr>
                                        <p:cTn id="40"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785786" y="357167"/>
            <a:ext cx="7643866" cy="5293757"/>
          </a:xfrm>
          <a:prstGeom prst="rect">
            <a:avLst/>
          </a:prstGeom>
          <a:noFill/>
        </p:spPr>
        <p:txBody>
          <a:bodyPr wrap="square" rtlCol="0">
            <a:spAutoFit/>
          </a:bodyPr>
          <a:lstStyle/>
          <a:p>
            <a:pPr algn="ctr"/>
            <a:r>
              <a:rPr lang="fr-FR" sz="3200" b="1" dirty="0">
                <a:latin typeface="+mj-lt"/>
              </a:rPr>
              <a:t>SOMMAIRE</a:t>
            </a:r>
            <a:endParaRPr lang="fr-FR" b="1" dirty="0">
              <a:latin typeface="+mj-lt"/>
            </a:endParaRPr>
          </a:p>
          <a:p>
            <a:endParaRPr lang="fr-FR" dirty="0"/>
          </a:p>
          <a:p>
            <a:endParaRPr lang="fr-FR" dirty="0"/>
          </a:p>
          <a:p>
            <a:r>
              <a:rPr lang="fr-FR" dirty="0">
                <a:latin typeface="Arial" pitchFamily="34" charset="0"/>
                <a:cs typeface="Arial" pitchFamily="34" charset="0"/>
                <a:hlinkClick r:id="rId2" action="ppaction://hlinksldjump"/>
              </a:rPr>
              <a:t>Conforter le projet de formation de l’élève et l’aider dans son orientation</a:t>
            </a:r>
            <a:endParaRPr lang="fr-FR" dirty="0">
              <a:latin typeface="Arial" pitchFamily="34" charset="0"/>
              <a:cs typeface="Arial" pitchFamily="34" charset="0"/>
            </a:endParaRPr>
          </a:p>
          <a:p>
            <a:r>
              <a:rPr lang="fr-FR" dirty="0">
                <a:latin typeface="Arial" pitchFamily="34" charset="0"/>
                <a:cs typeface="Arial" pitchFamily="34" charset="0"/>
                <a:hlinkClick r:id="rId3" action="ppaction://hlinksldjump"/>
              </a:rPr>
              <a:t>Créer un partenariat avec les entreprises</a:t>
            </a:r>
            <a:endParaRPr lang="fr-FR" dirty="0">
              <a:latin typeface="Arial" pitchFamily="34" charset="0"/>
              <a:cs typeface="Arial" pitchFamily="34" charset="0"/>
            </a:endParaRPr>
          </a:p>
          <a:p>
            <a:r>
              <a:rPr lang="fr-FR" dirty="0">
                <a:latin typeface="Arial" pitchFamily="34" charset="0"/>
                <a:cs typeface="Arial" pitchFamily="34" charset="0"/>
                <a:hlinkClick r:id="rId4" action="ppaction://hlinksldjump"/>
              </a:rPr>
              <a:t>Enclencher la professionnalisation de l’élève</a:t>
            </a:r>
            <a:endParaRPr lang="fr-FR" dirty="0">
              <a:latin typeface="Arial" pitchFamily="34" charset="0"/>
              <a:cs typeface="Arial" pitchFamily="34" charset="0"/>
            </a:endParaRPr>
          </a:p>
          <a:p>
            <a:r>
              <a:rPr lang="fr-FR" dirty="0">
                <a:latin typeface="Arial" pitchFamily="34" charset="0"/>
                <a:cs typeface="Arial" pitchFamily="34" charset="0"/>
                <a:hlinkClick r:id="rId5" action="ppaction://hlinksldjump"/>
              </a:rPr>
              <a:t>Placer l’élève dans des situations professionnelles réelles</a:t>
            </a:r>
            <a:endParaRPr lang="fr-FR" dirty="0">
              <a:latin typeface="Arial" pitchFamily="34" charset="0"/>
              <a:cs typeface="Arial" pitchFamily="34" charset="0"/>
            </a:endParaRPr>
          </a:p>
          <a:p>
            <a:r>
              <a:rPr lang="fr-FR" dirty="0">
                <a:latin typeface="Arial" pitchFamily="34" charset="0"/>
                <a:cs typeface="Arial" pitchFamily="34" charset="0"/>
                <a:hlinkClick r:id="rId6" action="ppaction://hlinksldjump"/>
              </a:rPr>
              <a:t>Développer l’esprit d’initiative de l’élève, son autonomie et sa prise de responsabilité</a:t>
            </a:r>
            <a:endParaRPr lang="fr-FR" dirty="0">
              <a:latin typeface="Arial" pitchFamily="34" charset="0"/>
              <a:cs typeface="Arial" pitchFamily="34" charset="0"/>
            </a:endParaRPr>
          </a:p>
          <a:p>
            <a:r>
              <a:rPr lang="fr-FR" dirty="0">
                <a:latin typeface="Arial" pitchFamily="34" charset="0"/>
                <a:cs typeface="Arial" pitchFamily="34" charset="0"/>
                <a:hlinkClick r:id="rId7" action="ppaction://hlinksldjump"/>
              </a:rPr>
              <a:t>Développer les compétences requises pour l’obtention du diplôme </a:t>
            </a:r>
            <a:endParaRPr lang="fr-FR" dirty="0">
              <a:latin typeface="Arial" pitchFamily="34" charset="0"/>
              <a:cs typeface="Arial" pitchFamily="34" charset="0"/>
            </a:endParaRPr>
          </a:p>
          <a:p>
            <a:r>
              <a:rPr lang="fr-FR" dirty="0">
                <a:latin typeface="Arial" pitchFamily="34" charset="0"/>
                <a:cs typeface="Arial" pitchFamily="34" charset="0"/>
                <a:hlinkClick r:id="rId8" action="ppaction://hlinksldjump"/>
              </a:rPr>
              <a:t>Avoir un suivi individualisé de l’élève</a:t>
            </a:r>
            <a:endParaRPr lang="fr-FR" dirty="0">
              <a:latin typeface="Arial" pitchFamily="34" charset="0"/>
              <a:cs typeface="Arial" pitchFamily="34" charset="0"/>
            </a:endParaRPr>
          </a:p>
          <a:p>
            <a:r>
              <a:rPr lang="fr-FR" dirty="0">
                <a:latin typeface="Arial" pitchFamily="34" charset="0"/>
                <a:cs typeface="Arial" pitchFamily="34" charset="0"/>
                <a:hlinkClick r:id="rId9" action="ppaction://hlinksldjump"/>
              </a:rPr>
              <a:t>S’appuyer sur l’expérience des élèves pour préparer ses séquences et donner du sens à la formation</a:t>
            </a:r>
            <a:endParaRPr lang="fr-FR" dirty="0">
              <a:latin typeface="Arial" pitchFamily="34" charset="0"/>
              <a:cs typeface="Arial" pitchFamily="34" charset="0"/>
            </a:endParaRPr>
          </a:p>
          <a:p>
            <a:r>
              <a:rPr lang="fr-FR" dirty="0">
                <a:latin typeface="Arial" pitchFamily="34" charset="0"/>
                <a:cs typeface="Arial" pitchFamily="34" charset="0"/>
                <a:hlinkClick r:id="rId10" action="ppaction://hlinksldjump"/>
              </a:rPr>
              <a:t>Bien penser la programmation des PFMP </a:t>
            </a:r>
            <a:endParaRPr lang="fr-FR" dirty="0">
              <a:latin typeface="Arial" pitchFamily="34" charset="0"/>
              <a:cs typeface="Arial" pitchFamily="34" charset="0"/>
            </a:endParaRPr>
          </a:p>
          <a:p>
            <a:r>
              <a:rPr lang="fr-FR" dirty="0">
                <a:latin typeface="Arial" pitchFamily="34" charset="0"/>
                <a:cs typeface="Arial" pitchFamily="34" charset="0"/>
                <a:hlinkClick r:id="rId11" action="ppaction://hlinksldjump"/>
              </a:rPr>
              <a:t>Chronologie d’une PFMP</a:t>
            </a:r>
            <a:endParaRPr lang="fr-FR" dirty="0">
              <a:latin typeface="Arial" pitchFamily="34" charset="0"/>
              <a:cs typeface="Arial" pitchFamily="34" charset="0"/>
            </a:endParaRPr>
          </a:p>
          <a:p>
            <a:r>
              <a:rPr lang="fr-FR" dirty="0">
                <a:latin typeface="Arial" pitchFamily="34" charset="0"/>
                <a:cs typeface="Arial" pitchFamily="34" charset="0"/>
                <a:hlinkClick r:id="rId12" action="ppaction://hlinksldjump"/>
              </a:rPr>
              <a:t>Lutter contre le décrochage scolaire  grâce aux PFMP</a:t>
            </a:r>
            <a:endParaRPr lang="fr-FR" dirty="0">
              <a:latin typeface="Arial" pitchFamily="34" charset="0"/>
              <a:cs typeface="Arial" pitchFamily="34" charset="0"/>
            </a:endParaRPr>
          </a:p>
          <a:p>
            <a:r>
              <a:rPr lang="fr-FR" dirty="0">
                <a:latin typeface="Arial" pitchFamily="34" charset="0"/>
                <a:cs typeface="Arial" pitchFamily="34" charset="0"/>
                <a:hlinkClick r:id="rId13" action="ppaction://hlinksldjump"/>
              </a:rPr>
              <a:t>Impliquer tous les enseignants </a:t>
            </a:r>
            <a:endParaRPr lang="fr-FR" dirty="0">
              <a:latin typeface="Arial" pitchFamily="34" charset="0"/>
              <a:cs typeface="Arial" pitchFamily="34" charset="0"/>
            </a:endParaRPr>
          </a:p>
          <a:p>
            <a:r>
              <a:rPr lang="fr-FR" dirty="0">
                <a:latin typeface="Arial" pitchFamily="34" charset="0"/>
                <a:cs typeface="Arial" pitchFamily="34" charset="0"/>
                <a:hlinkClick r:id="rId14" action="ppaction://hlinksldjump"/>
              </a:rPr>
              <a:t>Ressources</a:t>
            </a:r>
            <a:endParaRPr lang="fr-FR"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E2BB16-D7EA-46CE-8C1A-B95AFB0C2F50}"/>
              </a:ext>
            </a:extLst>
          </p:cNvPr>
          <p:cNvSpPr>
            <a:spLocks noGrp="1"/>
          </p:cNvSpPr>
          <p:nvPr>
            <p:ph type="title"/>
          </p:nvPr>
        </p:nvSpPr>
        <p:spPr>
          <a:xfrm>
            <a:off x="656518" y="406907"/>
            <a:ext cx="8344638" cy="1143000"/>
          </a:xfrm>
        </p:spPr>
        <p:txBody>
          <a:bodyPr>
            <a:noAutofit/>
          </a:bodyPr>
          <a:lstStyle/>
          <a:p>
            <a:r>
              <a:rPr lang="fr-FR" sz="3200" dirty="0">
                <a:solidFill>
                  <a:srgbClr val="0070C0"/>
                </a:solidFill>
              </a:rPr>
              <a:t>Conforter le projet de formation de </a:t>
            </a:r>
            <a:br>
              <a:rPr lang="fr-FR" sz="3200" dirty="0">
                <a:solidFill>
                  <a:srgbClr val="0070C0"/>
                </a:solidFill>
              </a:rPr>
            </a:br>
            <a:r>
              <a:rPr lang="fr-FR" sz="3200" dirty="0">
                <a:solidFill>
                  <a:srgbClr val="0070C0"/>
                </a:solidFill>
              </a:rPr>
              <a:t>l’élève ET L’Aider dans son orientation</a:t>
            </a:r>
          </a:p>
        </p:txBody>
      </p:sp>
      <p:sp>
        <p:nvSpPr>
          <p:cNvPr id="3" name="Espace réservé du contenu 2">
            <a:extLst>
              <a:ext uri="{FF2B5EF4-FFF2-40B4-BE49-F238E27FC236}">
                <a16:creationId xmlns:a16="http://schemas.microsoft.com/office/drawing/2014/main" id="{785F5FCD-33D4-45A9-9D0E-CA5F1FC445FC}"/>
              </a:ext>
            </a:extLst>
          </p:cNvPr>
          <p:cNvSpPr>
            <a:spLocks noGrp="1"/>
          </p:cNvSpPr>
          <p:nvPr>
            <p:ph idx="1"/>
          </p:nvPr>
        </p:nvSpPr>
        <p:spPr>
          <a:xfrm>
            <a:off x="938758" y="2051642"/>
            <a:ext cx="7633742" cy="4329686"/>
          </a:xfrm>
        </p:spPr>
        <p:txBody>
          <a:bodyPr>
            <a:normAutofit fontScale="55000" lnSpcReduction="20000"/>
          </a:bodyPr>
          <a:lstStyle/>
          <a:p>
            <a:pPr marL="0" indent="0" algn="just">
              <a:buNone/>
            </a:pPr>
            <a:r>
              <a:rPr lang="fr-FR" sz="3100" dirty="0">
                <a:solidFill>
                  <a:schemeClr val="tx1"/>
                </a:solidFill>
                <a:latin typeface="Arial" pitchFamily="34" charset="0"/>
                <a:cs typeface="Arial" pitchFamily="34" charset="0"/>
              </a:rPr>
              <a:t>Réussir l’entrée en LP et conforter le parcours d’orientation de l’élève : une semaine de préparation à l'arrivée en milieu professionnel doit être suivie par tous les élèves de seconde professionnelle soit avant la première période de formation en milieu professionnel, soit au tout début de cette période (TVP)</a:t>
            </a:r>
          </a:p>
          <a:p>
            <a:pPr marL="0" indent="0">
              <a:buNone/>
            </a:pPr>
            <a:r>
              <a:rPr lang="fr-FR" sz="3100" u="sng" dirty="0">
                <a:solidFill>
                  <a:schemeClr val="tx1"/>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Réussir l'entrée au lycée professionnel, circulaire n° 2016-055 du 29 mars 2016</a:t>
            </a:r>
            <a:endParaRPr lang="fr-FR" sz="3100" u="sng" dirty="0">
              <a:solidFill>
                <a:schemeClr val="tx1"/>
              </a:solidFill>
              <a:latin typeface="Arial" pitchFamily="34" charset="0"/>
              <a:cs typeface="Arial" pitchFamily="34" charset="0"/>
            </a:endParaRPr>
          </a:p>
          <a:p>
            <a:pPr marL="0" indent="358775" algn="just">
              <a:buNone/>
              <a:tabLst>
                <a:tab pos="0" algn="l"/>
              </a:tabLst>
            </a:pPr>
            <a:r>
              <a:rPr lang="fr-FR" dirty="0">
                <a:solidFill>
                  <a:schemeClr val="tx1"/>
                </a:solidFill>
                <a:latin typeface="Arial" pitchFamily="34" charset="0"/>
                <a:cs typeface="Arial" pitchFamily="34" charset="0"/>
                <a:sym typeface="Wingdings"/>
              </a:rPr>
              <a:t></a:t>
            </a:r>
            <a:r>
              <a:rPr lang="fr-FR" sz="3100" dirty="0">
                <a:solidFill>
                  <a:schemeClr val="tx1"/>
                </a:solidFill>
                <a:latin typeface="Arial" pitchFamily="34" charset="0"/>
                <a:cs typeface="Arial" pitchFamily="34" charset="0"/>
              </a:rPr>
              <a:t>Cette semaine a pour objectif de faire découvrir aux élèves de seconde le métier dans lequel ils se sont orientés. Elle est ponctuée de visites d’entreprises de différents secteurs, d’interventions de professionnels au LP qui permet aux élèves d’entendre un discours commun entre les professeurs et les professionnels. L’équipe pédagogique peut tout au long de la formation s’appuyer sur les activités de cette semaine qui restent souvent bien ancrée dans l’esprit des élèves</a:t>
            </a:r>
          </a:p>
          <a:p>
            <a:pPr marL="0" indent="0" algn="just">
              <a:buNone/>
            </a:pPr>
            <a:r>
              <a:rPr lang="fr-FR" sz="3100" dirty="0">
                <a:solidFill>
                  <a:schemeClr val="tx1"/>
                </a:solidFill>
                <a:latin typeface="Arial" pitchFamily="34" charset="0"/>
                <a:cs typeface="Arial" pitchFamily="34" charset="0"/>
              </a:rPr>
              <a:t>Le choix d'orientation est réversible et l'élève a la possibilité de changer d'avis, sans pour autant que son parcours scolaire n'en soit affecté.</a:t>
            </a:r>
          </a:p>
          <a:p>
            <a:pPr marL="363538" indent="0">
              <a:buNone/>
            </a:pPr>
            <a:endParaRPr sz="1200" u="sng" dirty="0">
              <a:solidFill>
                <a:schemeClr val="tx1"/>
              </a:solidFill>
              <a:latin typeface="Arial" pitchFamily="34" charset="0"/>
              <a:cs typeface="Arial" pitchFamily="34" charset="0"/>
            </a:endParaRPr>
          </a:p>
          <a:p>
            <a:pPr>
              <a:buNone/>
            </a:pPr>
            <a:endParaRPr sz="1200" u="sng"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7897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500"/>
                                        <p:tgtEl>
                                          <p:spTgt spid="3">
                                            <p:txEl>
                                              <p:pRg st="0" end="0"/>
                                            </p:txEl>
                                          </p:spTgt>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slide(fromBottom)">
                                      <p:cBhvr>
                                        <p:cTn id="14" dur="500"/>
                                        <p:tgtEl>
                                          <p:spTgt spid="3">
                                            <p:txEl>
                                              <p:pRg st="1" end="1"/>
                                            </p:tx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slide(fromBottom)">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solidFill>
                  <a:srgbClr val="0070C0"/>
                </a:solidFill>
              </a:rPr>
              <a:t>Conforter le projet de formation de l’élève ET L’Aider dans son orientation</a:t>
            </a:r>
            <a:endParaRPr lang="fr-FR" sz="3200" dirty="0"/>
          </a:p>
        </p:txBody>
      </p:sp>
      <p:sp>
        <p:nvSpPr>
          <p:cNvPr id="3" name="Espace réservé du contenu 2"/>
          <p:cNvSpPr>
            <a:spLocks noGrp="1"/>
          </p:cNvSpPr>
          <p:nvPr>
            <p:ph idx="1"/>
          </p:nvPr>
        </p:nvSpPr>
        <p:spPr>
          <a:xfrm>
            <a:off x="899592" y="1988840"/>
            <a:ext cx="7633742" cy="3593591"/>
          </a:xfrm>
        </p:spPr>
        <p:txBody>
          <a:bodyPr>
            <a:normAutofit/>
          </a:bodyPr>
          <a:lstStyle/>
          <a:p>
            <a:pPr algn="just"/>
            <a:r>
              <a:rPr lang="fr-FR" sz="1700" dirty="0">
                <a:solidFill>
                  <a:schemeClr val="tx1"/>
                </a:solidFill>
                <a:latin typeface="Arial" pitchFamily="34" charset="0"/>
                <a:cs typeface="Arial" pitchFamily="34" charset="0"/>
              </a:rPr>
              <a:t>Période de consolidation : cette période prend appui sur la connaissance de l'équipe pédagogique de l'acquis des élèves et de leurs motivations grâce à un positionnement pédagogique et des entretiens individuels. Cette période permet de confirmer, de consolider et d’ajuster le projet de l'élève. Un élève qui s'est manifestement trompé d'orientation peut, jusqu'aux vacances de la Toussaint, sur proposition de l'équipe pédagogique et avec l'accord de l'élève et de sa famille, changer de secteur professionnel, ou de voie d'orientation en rejoignant la voie générale et technologique s'il s'avère que la formation qu'il suit ne lui correspond pas.</a:t>
            </a:r>
          </a:p>
          <a:p>
            <a:endParaRPr lang="fr-FR" dirty="0"/>
          </a:p>
        </p:txBody>
      </p:sp>
      <p:pic>
        <p:nvPicPr>
          <p:cNvPr id="6" name="Picture 2">
            <a:extLst>
              <a:ext uri="{FF2B5EF4-FFF2-40B4-BE49-F238E27FC236}">
                <a16:creationId xmlns:a16="http://schemas.microsoft.com/office/drawing/2014/main" id="{B98BF98F-3804-4396-80FA-D9885338EE83}"/>
              </a:ext>
            </a:extLst>
          </p:cNvPr>
          <p:cNvPicPr>
            <a:picLocks noChangeAspect="1" noChangeArrowheads="1"/>
          </p:cNvPicPr>
          <p:nvPr/>
        </p:nvPicPr>
        <p:blipFill>
          <a:blip r:embed="rId2"/>
          <a:srcRect/>
          <a:stretch>
            <a:fillRect/>
          </a:stretch>
        </p:blipFill>
        <p:spPr bwMode="auto">
          <a:xfrm>
            <a:off x="3643306" y="5097535"/>
            <a:ext cx="1857388" cy="15641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47839" y="332656"/>
            <a:ext cx="8229600" cy="922114"/>
          </a:xfrm>
        </p:spPr>
        <p:txBody>
          <a:bodyPr>
            <a:noAutofit/>
          </a:bodyPr>
          <a:lstStyle/>
          <a:p>
            <a:pPr>
              <a:defRPr/>
            </a:pPr>
            <a:r>
              <a:rPr lang="fr-FR" sz="3200" dirty="0">
                <a:solidFill>
                  <a:srgbClr val="0070C0"/>
                </a:solidFill>
              </a:rPr>
              <a:t>Créer un partenariat avec les entreprises </a:t>
            </a:r>
            <a:endParaRPr lang="fr-FR" sz="3200" u="sng" dirty="0">
              <a:solidFill>
                <a:srgbClr val="0070C0"/>
              </a:solidFill>
            </a:endParaRPr>
          </a:p>
        </p:txBody>
      </p:sp>
      <p:sp>
        <p:nvSpPr>
          <p:cNvPr id="6" name="ZoneTexte 5"/>
          <p:cNvSpPr txBox="1"/>
          <p:nvPr/>
        </p:nvSpPr>
        <p:spPr>
          <a:xfrm>
            <a:off x="857224" y="1500174"/>
            <a:ext cx="7643866" cy="6986528"/>
          </a:xfrm>
          <a:prstGeom prst="rect">
            <a:avLst/>
          </a:prstGeom>
          <a:noFill/>
        </p:spPr>
        <p:txBody>
          <a:bodyPr wrap="square" rtlCol="0">
            <a:spAutoFit/>
          </a:bodyPr>
          <a:lstStyle/>
          <a:p>
            <a:endParaRPr lang="fr-FR" sz="1700" b="1" dirty="0">
              <a:solidFill>
                <a:schemeClr val="accent1">
                  <a:lumMod val="75000"/>
                </a:schemeClr>
              </a:solidFill>
            </a:endParaRPr>
          </a:p>
          <a:p>
            <a:r>
              <a:rPr lang="fr-FR" sz="1700" dirty="0">
                <a:latin typeface="Arial" pitchFamily="34" charset="0"/>
                <a:cs typeface="Arial" pitchFamily="34" charset="0"/>
              </a:rPr>
              <a:t>Constituer un vivier d’entreprises pour proposer un lieu d’accueil à chaque élève (responsabilité de l’établissement).</a:t>
            </a:r>
          </a:p>
          <a:p>
            <a:endParaRPr lang="fr-FR" sz="1700" dirty="0">
              <a:latin typeface="Arial" pitchFamily="34" charset="0"/>
              <a:cs typeface="Arial" pitchFamily="34" charset="0"/>
            </a:endParaRPr>
          </a:p>
          <a:p>
            <a:r>
              <a:rPr lang="fr-FR" sz="1700" b="1" dirty="0">
                <a:latin typeface="Arial" pitchFamily="34" charset="0"/>
                <a:cs typeface="Arial" pitchFamily="34" charset="0"/>
              </a:rPr>
              <a:t>Réglementairement :</a:t>
            </a:r>
          </a:p>
          <a:p>
            <a:pPr algn="just"/>
            <a:r>
              <a:rPr lang="fr-FR" sz="1700" u="sng" dirty="0">
                <a:latin typeface="Arial" pitchFamily="34" charset="0"/>
                <a:cs typeface="Arial" pitchFamily="34" charset="0"/>
              </a:rPr>
              <a:t>Circulaire 2011-056 du 4/4/11 </a:t>
            </a:r>
            <a:r>
              <a:rPr lang="fr-FR" sz="1700" dirty="0">
                <a:latin typeface="Arial" pitchFamily="34" charset="0"/>
                <a:cs typeface="Arial" pitchFamily="34" charset="0"/>
              </a:rPr>
              <a:t>: le chef de travaux (DDF) joue un rôle majeur dans le développement des relations avec les milieux professionnels dont il est l’un des interlocuteurs privilégiées. Son action dans ce domaine doit contribuer au développement des partenariats, à l’insertion professionnelle des élèves via le renforcement des liens et des échanges avec les acteurs du monde professionnel de la formation et de l’insertion.</a:t>
            </a:r>
          </a:p>
          <a:p>
            <a:pPr algn="just"/>
            <a:endParaRPr lang="fr-FR" sz="1700" dirty="0">
              <a:latin typeface="Arial" pitchFamily="34" charset="0"/>
              <a:cs typeface="Arial" pitchFamily="34" charset="0"/>
            </a:endParaRPr>
          </a:p>
          <a:p>
            <a:pPr algn="just"/>
            <a:r>
              <a:rPr lang="fr-FR" sz="1700" u="sng" dirty="0">
                <a:latin typeface="Arial" pitchFamily="34" charset="0"/>
                <a:cs typeface="Arial" pitchFamily="34" charset="0"/>
              </a:rPr>
              <a:t>Circulaire n°2000-095 du 26/06/00  </a:t>
            </a:r>
            <a:r>
              <a:rPr lang="fr-FR" sz="1700" dirty="0">
                <a:latin typeface="Arial" pitchFamily="34" charset="0"/>
                <a:cs typeface="Arial" pitchFamily="34" charset="0"/>
              </a:rPr>
              <a:t>: L’établissement doit trouver pour chaque élève un lieu d’accueil pour les périodes en entreprise. La recherche et le choix de l’entreprise relèvent de l’équipe pédagogique qui doit prendre en charge les contacts nécessaires. Sous la responsabilité des enseignants, les élèves peuvent contribuer à cette recherche. L’équipe pédagogique veillera particulièrement à protéger les élèves d’éventuelles pratiques discriminatoires à l’entrée des périodes en entreprise. </a:t>
            </a:r>
          </a:p>
          <a:p>
            <a:pPr algn="just"/>
            <a:endParaRPr lang="fr-FR" sz="1700" dirty="0">
              <a:latin typeface="Arial" pitchFamily="34" charset="0"/>
              <a:cs typeface="Arial" pitchFamily="34" charset="0"/>
            </a:endParaRPr>
          </a:p>
          <a:p>
            <a:pPr algn="just"/>
            <a:endParaRPr lang="fr-FR" dirty="0"/>
          </a:p>
          <a:p>
            <a:pPr algn="just"/>
            <a:endParaRPr lang="fr-FR" dirty="0"/>
          </a:p>
          <a:p>
            <a:pPr algn="just"/>
            <a:endParaRPr lang="fr-FR" dirty="0">
              <a:hlinkClick r:id="rId3"/>
            </a:endParaRPr>
          </a:p>
          <a:p>
            <a:pPr algn="just"/>
            <a:endParaRPr lang="fr-FR" dirty="0">
              <a:hlinkClick r:id="rId3"/>
            </a:endParaRPr>
          </a:p>
          <a:p>
            <a:endParaRPr lang="fr-FR" dirty="0">
              <a:hlinkClick r:id="rId3"/>
            </a:endParaRPr>
          </a:p>
          <a:p>
            <a:endParaRPr lang="fr-FR" dirty="0"/>
          </a:p>
        </p:txBody>
      </p:sp>
    </p:spTree>
    <p:extLst>
      <p:ext uri="{BB962C8B-B14F-4D97-AF65-F5344CB8AC3E}">
        <p14:creationId xmlns:p14="http://schemas.microsoft.com/office/powerpoint/2010/main" val="77646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Bottom)">
                                      <p:cBhvr>
                                        <p:cTn id="11" dur="500"/>
                                        <p:tgtEl>
                                          <p:spTgt spid="6"/>
                                        </p:tgtEl>
                                      </p:cBhvr>
                                    </p:animEffect>
                                  </p:childTnLst>
                                </p:cTn>
                              </p:par>
                            </p:childTnLst>
                          </p:cTn>
                        </p:par>
                        <p:par>
                          <p:cTn id="12" fill="hold">
                            <p:stCondLst>
                              <p:cond delay="1000"/>
                            </p:stCondLst>
                            <p:childTnLst>
                              <p:par>
                                <p:cTn id="13" presetID="4" presetClass="entr" presetSubtype="16" fill="hold" grpId="2"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4" grpId="2"/>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6828" y="620688"/>
            <a:ext cx="7753603" cy="1303867"/>
          </a:xfrm>
        </p:spPr>
        <p:txBody>
          <a:bodyPr>
            <a:noAutofit/>
          </a:bodyPr>
          <a:lstStyle/>
          <a:p>
            <a:r>
              <a:rPr lang="fr-FR" sz="3200" dirty="0">
                <a:solidFill>
                  <a:srgbClr val="0070C0"/>
                </a:solidFill>
              </a:rPr>
              <a:t>Créer un partenariat avec les entreprises </a:t>
            </a:r>
            <a:endParaRPr lang="fr-FR" sz="3200" dirty="0"/>
          </a:p>
        </p:txBody>
      </p:sp>
      <p:sp>
        <p:nvSpPr>
          <p:cNvPr id="3" name="Espace réservé du contenu 2"/>
          <p:cNvSpPr>
            <a:spLocks noGrp="1"/>
          </p:cNvSpPr>
          <p:nvPr>
            <p:ph idx="1"/>
          </p:nvPr>
        </p:nvSpPr>
        <p:spPr/>
        <p:txBody>
          <a:bodyPr>
            <a:normAutofit/>
          </a:bodyPr>
          <a:lstStyle/>
          <a:p>
            <a:pPr algn="just">
              <a:buNone/>
            </a:pPr>
            <a:r>
              <a:rPr lang="fr-FR" sz="1800" b="1" dirty="0">
                <a:solidFill>
                  <a:schemeClr val="tx1"/>
                </a:solidFill>
                <a:latin typeface="Arial" pitchFamily="34" charset="0"/>
                <a:cs typeface="Arial" pitchFamily="34" charset="0"/>
              </a:rPr>
              <a:t>Pour vous aider </a:t>
            </a:r>
            <a:r>
              <a:rPr lang="fr-FR" sz="1800" dirty="0">
                <a:solidFill>
                  <a:schemeClr val="tx1"/>
                </a:solidFill>
                <a:latin typeface="Arial" pitchFamily="34" charset="0"/>
                <a:cs typeface="Arial" pitchFamily="34" charset="0"/>
              </a:rPr>
              <a:t>: </a:t>
            </a:r>
          </a:p>
          <a:p>
            <a:pPr algn="just"/>
            <a:r>
              <a:rPr lang="fr-FR" sz="1800" dirty="0">
                <a:solidFill>
                  <a:schemeClr val="tx1"/>
                </a:solidFill>
              </a:rPr>
              <a:t>Les </a:t>
            </a:r>
            <a:r>
              <a:rPr lang="fr-FR" sz="1800" u="sng" dirty="0">
                <a:solidFill>
                  <a:schemeClr val="tx1"/>
                </a:solidFill>
                <a:hlinkClick r:id="rId3">
                  <a:extLst>
                    <a:ext uri="{A12FA001-AC4F-418D-AE19-62706E023703}">
                      <ahyp:hlinkClr xmlns:ahyp="http://schemas.microsoft.com/office/drawing/2018/hyperlinkcolor" val="tx"/>
                    </a:ext>
                  </a:extLst>
                </a:hlinkClick>
              </a:rPr>
              <a:t>pôles de stages</a:t>
            </a:r>
            <a:r>
              <a:rPr lang="fr-FR" sz="1800" dirty="0">
                <a:solidFill>
                  <a:schemeClr val="tx1"/>
                </a:solidFill>
              </a:rPr>
              <a:t> pourront aider l'équipe pédagogique dans la recherche d'un lieu d'accueil, en cas de difficulté. </a:t>
            </a:r>
          </a:p>
          <a:p>
            <a:pPr algn="just"/>
            <a:endParaRPr lang="fr-FR" sz="1800" dirty="0">
              <a:solidFill>
                <a:schemeClr val="tx1"/>
              </a:solidFill>
              <a:latin typeface="Arial" pitchFamily="34" charset="0"/>
              <a:cs typeface="Arial" pitchFamily="34" charset="0"/>
            </a:endParaRPr>
          </a:p>
          <a:p>
            <a:pPr algn="just"/>
            <a:r>
              <a:rPr lang="fr-FR" sz="1800" dirty="0">
                <a:solidFill>
                  <a:schemeClr val="tx1"/>
                </a:solidFill>
                <a:hlinkClick r:id="rId4">
                  <a:extLst>
                    <a:ext uri="{A12FA001-AC4F-418D-AE19-62706E023703}">
                      <ahyp:hlinkClr xmlns:ahyp="http://schemas.microsoft.com/office/drawing/2018/hyperlinkcolor" val="tx"/>
                    </a:ext>
                  </a:extLst>
                </a:hlinkClick>
              </a:rPr>
              <a:t>https://www.iledefrance.fr/trouvez-un-stage</a:t>
            </a:r>
            <a:endParaRPr lang="fr-FR" sz="1800" dirty="0">
              <a:solidFill>
                <a:schemeClr val="tx1"/>
              </a:solidFill>
            </a:endParaRPr>
          </a:p>
          <a:p>
            <a:pPr algn="just"/>
            <a:endParaRPr lang="fr-FR" sz="1800" dirty="0">
              <a:latin typeface="Arial" pitchFamily="34" charset="0"/>
              <a:cs typeface="Arial" pitchFamily="34" charset="0"/>
            </a:endParaRPr>
          </a:p>
          <a:p>
            <a:endParaRPr lang="fr-FR" dirty="0"/>
          </a:p>
        </p:txBody>
      </p:sp>
      <p:pic>
        <p:nvPicPr>
          <p:cNvPr id="4" name="Picture 2"/>
          <p:cNvPicPr>
            <a:picLocks noChangeAspect="1" noChangeArrowheads="1"/>
          </p:cNvPicPr>
          <p:nvPr/>
        </p:nvPicPr>
        <p:blipFill>
          <a:blip r:embed="rId5"/>
          <a:srcRect/>
          <a:stretch>
            <a:fillRect/>
          </a:stretch>
        </p:blipFill>
        <p:spPr bwMode="auto">
          <a:xfrm>
            <a:off x="3000364" y="4643446"/>
            <a:ext cx="3068562" cy="1214446"/>
          </a:xfrm>
          <a:prstGeom prst="rect">
            <a:avLst/>
          </a:prstGeom>
          <a:noFill/>
          <a:ln w="9525">
            <a:noFill/>
            <a:miter lim="800000"/>
            <a:headEnd/>
            <a:tailEnd/>
          </a:ln>
          <a:effec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par>
                          <p:cTn id="20" fill="hold">
                            <p:stCondLst>
                              <p:cond delay="3500"/>
                            </p:stCondLst>
                            <p:childTnLst>
                              <p:par>
                                <p:cTn id="21" presetID="6"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0977F2-437D-4911-A7F7-6B4D86CF9124}"/>
              </a:ext>
            </a:extLst>
          </p:cNvPr>
          <p:cNvSpPr>
            <a:spLocks noGrp="1"/>
          </p:cNvSpPr>
          <p:nvPr>
            <p:ph type="title"/>
          </p:nvPr>
        </p:nvSpPr>
        <p:spPr/>
        <p:txBody>
          <a:bodyPr>
            <a:normAutofit fontScale="90000"/>
          </a:bodyPr>
          <a:lstStyle/>
          <a:p>
            <a:r>
              <a:rPr lang="fr-FR" sz="3100" dirty="0">
                <a:solidFill>
                  <a:srgbClr val="0070C0"/>
                </a:solidFill>
              </a:rPr>
              <a:t>Enclencher la professionnalisation de l’élève </a:t>
            </a:r>
            <a:br>
              <a:rPr lang="fr-FR" dirty="0"/>
            </a:br>
            <a:endParaRPr lang="fr-FR" dirty="0"/>
          </a:p>
        </p:txBody>
      </p:sp>
      <p:sp>
        <p:nvSpPr>
          <p:cNvPr id="3" name="Espace réservé du contenu 2">
            <a:extLst>
              <a:ext uri="{FF2B5EF4-FFF2-40B4-BE49-F238E27FC236}">
                <a16:creationId xmlns:a16="http://schemas.microsoft.com/office/drawing/2014/main" id="{2A9BF0F8-9C36-401B-9E58-422B8BBFFCC5}"/>
              </a:ext>
            </a:extLst>
          </p:cNvPr>
          <p:cNvSpPr>
            <a:spLocks noGrp="1"/>
          </p:cNvSpPr>
          <p:nvPr>
            <p:ph idx="1"/>
          </p:nvPr>
        </p:nvSpPr>
        <p:spPr>
          <a:xfrm>
            <a:off x="857224" y="1214422"/>
            <a:ext cx="7919522" cy="4525963"/>
          </a:xfrm>
        </p:spPr>
        <p:txBody>
          <a:bodyPr>
            <a:normAutofit/>
          </a:bodyPr>
          <a:lstStyle/>
          <a:p>
            <a:pPr marL="0" indent="0">
              <a:buNone/>
            </a:pPr>
            <a:r>
              <a:rPr lang="fr-FR" sz="1700" dirty="0">
                <a:solidFill>
                  <a:schemeClr val="tx1"/>
                </a:solidFill>
              </a:rPr>
              <a:t>Les PFMP font parties du dispositif </a:t>
            </a:r>
            <a:r>
              <a:rPr lang="fr-FR" sz="1700" dirty="0">
                <a:solidFill>
                  <a:schemeClr val="tx1"/>
                </a:solidFill>
                <a:hlinkClick r:id="rId3"/>
              </a:rPr>
              <a:t>parcours avenir </a:t>
            </a:r>
            <a:endParaRPr lang="fr-FR" sz="1700" dirty="0">
              <a:solidFill>
                <a:schemeClr val="tx1"/>
              </a:solidFill>
            </a:endParaRPr>
          </a:p>
          <a:p>
            <a:pPr marL="0" indent="0">
              <a:buNone/>
            </a:pPr>
            <a:r>
              <a:rPr lang="fr-FR" sz="1700" dirty="0">
                <a:solidFill>
                  <a:schemeClr val="tx1"/>
                </a:solidFill>
                <a:latin typeface="Arial" panose="020B0604020202020204" pitchFamily="34" charset="0"/>
                <a:cs typeface="Arial" panose="020B0604020202020204" pitchFamily="34" charset="0"/>
              </a:rPr>
              <a:t>L’élève s’implique dans la vie de l’entreprise :</a:t>
            </a:r>
          </a:p>
          <a:p>
            <a:r>
              <a:rPr lang="fr-FR" sz="1700" dirty="0">
                <a:solidFill>
                  <a:schemeClr val="tx1"/>
                </a:solidFill>
                <a:latin typeface="Arial" panose="020B0604020202020204" pitchFamily="34" charset="0"/>
                <a:cs typeface="Arial" panose="020B0604020202020204" pitchFamily="34" charset="0"/>
              </a:rPr>
              <a:t>Il découvre le fonctionnement d’une entreprise</a:t>
            </a:r>
          </a:p>
          <a:p>
            <a:r>
              <a:rPr lang="fr-FR" sz="1700" dirty="0">
                <a:solidFill>
                  <a:schemeClr val="tx1"/>
                </a:solidFill>
                <a:latin typeface="Arial" panose="020B0604020202020204" pitchFamily="34" charset="0"/>
                <a:cs typeface="Arial" panose="020B0604020202020204" pitchFamily="34" charset="0"/>
              </a:rPr>
              <a:t>Il effectue différentes tâches et missions</a:t>
            </a:r>
          </a:p>
          <a:p>
            <a:r>
              <a:rPr lang="fr-FR" sz="1700" dirty="0">
                <a:solidFill>
                  <a:schemeClr val="tx1"/>
                </a:solidFill>
                <a:latin typeface="Arial" panose="020B0604020202020204" pitchFamily="34" charset="0"/>
                <a:cs typeface="Arial" panose="020B0604020202020204" pitchFamily="34" charset="0"/>
              </a:rPr>
              <a:t>Il acquiert des compétences professionnelles, en développe de nouvelles :</a:t>
            </a:r>
          </a:p>
          <a:p>
            <a:pPr lvl="1" algn="just"/>
            <a:r>
              <a:rPr lang="fr-FR" sz="1700" dirty="0">
                <a:solidFill>
                  <a:schemeClr val="tx1"/>
                </a:solidFill>
                <a:latin typeface="Arial" panose="020B0604020202020204" pitchFamily="34" charset="0"/>
                <a:cs typeface="Arial" panose="020B0604020202020204" pitchFamily="34" charset="0"/>
              </a:rPr>
              <a:t>Il développe des savoir-être et des savoir-faire, une meilleure connaissance de soi</a:t>
            </a:r>
          </a:p>
          <a:p>
            <a:pPr lvl="1" algn="just"/>
            <a:r>
              <a:rPr lang="fr-FR" sz="1700" dirty="0">
                <a:solidFill>
                  <a:schemeClr val="tx1"/>
                </a:solidFill>
                <a:latin typeface="Arial" panose="020B0604020202020204" pitchFamily="34" charset="0"/>
                <a:cs typeface="Arial" panose="020B0604020202020204" pitchFamily="34" charset="0"/>
              </a:rPr>
              <a:t>Il fait preuve d’autonomie et de capacités d’adaptation</a:t>
            </a:r>
          </a:p>
          <a:p>
            <a:pPr algn="just"/>
            <a:r>
              <a:rPr lang="fr-FR" sz="1700" dirty="0">
                <a:solidFill>
                  <a:schemeClr val="tx1"/>
                </a:solidFill>
                <a:latin typeface="Arial" panose="020B0604020202020204" pitchFamily="34" charset="0"/>
                <a:cs typeface="Arial" panose="020B0604020202020204" pitchFamily="34" charset="0"/>
              </a:rPr>
              <a:t>Il développe un réseau</a:t>
            </a:r>
          </a:p>
          <a:p>
            <a:r>
              <a:rPr lang="fr-FR" sz="1700" dirty="0">
                <a:solidFill>
                  <a:schemeClr val="tx1"/>
                </a:solidFill>
                <a:latin typeface="Arial" panose="020B0604020202020204" pitchFamily="34" charset="0"/>
                <a:cs typeface="Arial" panose="020B0604020202020204" pitchFamily="34" charset="0"/>
              </a:rPr>
              <a:t>Il acquiert une maturité professionnelle</a:t>
            </a:r>
          </a:p>
          <a:p>
            <a:r>
              <a:rPr lang="fr-FR" sz="1700" dirty="0">
                <a:solidFill>
                  <a:schemeClr val="tx1"/>
                </a:solidFill>
                <a:latin typeface="Arial" panose="020B0604020202020204" pitchFamily="34" charset="0"/>
                <a:cs typeface="Arial" panose="020B0604020202020204" pitchFamily="34" charset="0"/>
              </a:rPr>
              <a:t>Il valide ou non son projet professionnel</a:t>
            </a:r>
          </a:p>
          <a:p>
            <a:pPr lvl="0"/>
            <a:endParaRPr lang="fr-FR" dirty="0">
              <a:solidFill>
                <a:schemeClr val="tx1"/>
              </a:solidFill>
            </a:endParaRPr>
          </a:p>
          <a:p>
            <a:endParaRPr lang="fr-FR" dirty="0"/>
          </a:p>
        </p:txBody>
      </p:sp>
      <p:pic>
        <p:nvPicPr>
          <p:cNvPr id="4" name="Image 3">
            <a:extLst>
              <a:ext uri="{FF2B5EF4-FFF2-40B4-BE49-F238E27FC236}">
                <a16:creationId xmlns:a16="http://schemas.microsoft.com/office/drawing/2014/main" id="{640173D2-1101-4923-93DD-EF19235104F7}"/>
              </a:ext>
            </a:extLst>
          </p:cNvPr>
          <p:cNvPicPr>
            <a:picLocks noChangeAspect="1"/>
          </p:cNvPicPr>
          <p:nvPr/>
        </p:nvPicPr>
        <p:blipFill>
          <a:blip r:embed="rId4"/>
          <a:stretch>
            <a:fillRect/>
          </a:stretch>
        </p:blipFill>
        <p:spPr>
          <a:xfrm>
            <a:off x="1428728" y="5286388"/>
            <a:ext cx="6429420" cy="1325414"/>
          </a:xfrm>
          <a:prstGeom prst="rect">
            <a:avLst/>
          </a:prstGeom>
        </p:spPr>
      </p:pic>
    </p:spTree>
    <p:extLst>
      <p:ext uri="{BB962C8B-B14F-4D97-AF65-F5344CB8AC3E}">
        <p14:creationId xmlns:p14="http://schemas.microsoft.com/office/powerpoint/2010/main" val="29375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500"/>
                                        <p:tgtEl>
                                          <p:spTgt spid="3">
                                            <p:txEl>
                                              <p:pRg st="0" end="0"/>
                                            </p:txEl>
                                          </p:spTgt>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lide(fromBottom)">
                                      <p:cBhvr>
                                        <p:cTn id="21" dur="500"/>
                                        <p:tgtEl>
                                          <p:spTgt spid="3">
                                            <p:txEl>
                                              <p:pRg st="3" end="3"/>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500"/>
                                        <p:tgtEl>
                                          <p:spTgt spid="3">
                                            <p:txEl>
                                              <p:pRg st="4" end="4"/>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slide(fromBottom)">
                                      <p:cBhvr>
                                        <p:cTn id="30" dur="500"/>
                                        <p:tgtEl>
                                          <p:spTgt spid="3">
                                            <p:txEl>
                                              <p:pRg st="6" end="6"/>
                                            </p:txEl>
                                          </p:spTgt>
                                        </p:tgtEl>
                                      </p:cBhvr>
                                    </p:animEffect>
                                  </p:childTnLst>
                                </p:cTn>
                              </p:par>
                            </p:childTnLst>
                          </p:cTn>
                        </p:par>
                        <p:par>
                          <p:cTn id="31" fill="hold">
                            <p:stCondLst>
                              <p:cond delay="1500"/>
                            </p:stCondLst>
                            <p:childTnLst>
                              <p:par>
                                <p:cTn id="32" presetID="12" presetClass="entr" presetSubtype="4" fill="hold" grpId="0"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slide(fromBottom)">
                                      <p:cBhvr>
                                        <p:cTn id="34" dur="500"/>
                                        <p:tgtEl>
                                          <p:spTgt spid="3">
                                            <p:txEl>
                                              <p:pRg st="7" end="7"/>
                                            </p:tx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slide(fromBottom)">
                                      <p:cBhvr>
                                        <p:cTn id="37" dur="500"/>
                                        <p:tgtEl>
                                          <p:spTgt spid="3">
                                            <p:txEl>
                                              <p:pRg st="8" end="8"/>
                                            </p:txEl>
                                          </p:spTgt>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slide(fromBottom)">
                                      <p:cBhvr>
                                        <p:cTn id="40" dur="500"/>
                                        <p:tgtEl>
                                          <p:spTgt spid="3">
                                            <p:txEl>
                                              <p:pRg st="9" end="9"/>
                                            </p:txEl>
                                          </p:spTgt>
                                        </p:tgtEl>
                                      </p:cBhvr>
                                    </p:animEffect>
                                  </p:childTnLst>
                                </p:cTn>
                              </p:par>
                            </p:childTnLst>
                          </p:cTn>
                        </p:par>
                        <p:par>
                          <p:cTn id="41" fill="hold">
                            <p:stCondLst>
                              <p:cond delay="2000"/>
                            </p:stCondLst>
                            <p:childTnLst>
                              <p:par>
                                <p:cTn id="42" presetID="12" presetClass="entr" presetSubtype="4"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slide(fromBottom)">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0357E3-1FA7-4CBA-8365-A572ADA2570D}"/>
              </a:ext>
            </a:extLst>
          </p:cNvPr>
          <p:cNvSpPr>
            <a:spLocks noGrp="1"/>
          </p:cNvSpPr>
          <p:nvPr>
            <p:ph type="title"/>
          </p:nvPr>
        </p:nvSpPr>
        <p:spPr>
          <a:xfrm>
            <a:off x="827584" y="260648"/>
            <a:ext cx="8507288" cy="1143000"/>
          </a:xfrm>
        </p:spPr>
        <p:txBody>
          <a:bodyPr>
            <a:noAutofit/>
          </a:bodyPr>
          <a:lstStyle/>
          <a:p>
            <a:r>
              <a:rPr lang="fr-FR" sz="3200" dirty="0">
                <a:solidFill>
                  <a:srgbClr val="0070C0"/>
                </a:solidFill>
              </a:rPr>
              <a:t>Placer l’élève dans des situations professionnelles réelles </a:t>
            </a:r>
          </a:p>
        </p:txBody>
      </p:sp>
      <p:sp>
        <p:nvSpPr>
          <p:cNvPr id="3" name="Espace réservé du contenu 2">
            <a:extLst>
              <a:ext uri="{FF2B5EF4-FFF2-40B4-BE49-F238E27FC236}">
                <a16:creationId xmlns:a16="http://schemas.microsoft.com/office/drawing/2014/main" id="{9C46DA9B-5B57-4EB8-BABA-751F9DD86B84}"/>
              </a:ext>
            </a:extLst>
          </p:cNvPr>
          <p:cNvSpPr>
            <a:spLocks noGrp="1"/>
          </p:cNvSpPr>
          <p:nvPr>
            <p:ph idx="1"/>
          </p:nvPr>
        </p:nvSpPr>
        <p:spPr>
          <a:xfrm>
            <a:off x="642910" y="1500174"/>
            <a:ext cx="8229600" cy="4525963"/>
          </a:xfrm>
        </p:spPr>
        <p:txBody>
          <a:bodyPr>
            <a:normAutofit fontScale="85000" lnSpcReduction="10000"/>
          </a:bodyPr>
          <a:lstStyle/>
          <a:p>
            <a:r>
              <a:rPr lang="fr-FR" sz="1800" dirty="0">
                <a:solidFill>
                  <a:schemeClr val="tx1"/>
                </a:solidFill>
                <a:latin typeface="Arial" pitchFamily="34" charset="0"/>
                <a:cs typeface="Arial" pitchFamily="34" charset="0"/>
              </a:rPr>
              <a:t>Informer le lieu d’accueil sur les objectifs de la PFMP. </a:t>
            </a:r>
          </a:p>
          <a:p>
            <a:pPr algn="just">
              <a:buNone/>
            </a:pPr>
            <a:r>
              <a:rPr lang="fr-FR" sz="1800" dirty="0">
                <a:solidFill>
                  <a:schemeClr val="tx1"/>
                </a:solidFill>
                <a:latin typeface="Arial" pitchFamily="34" charset="0"/>
                <a:cs typeface="Arial" pitchFamily="34" charset="0"/>
              </a:rPr>
              <a:t>	L'entreprise est le lieu où l’élève acquiert certaines compétences professionnelles définies dans le diplôme qui ne peuvent être obtenues qu'au contact de la réalité professionnelle. </a:t>
            </a:r>
          </a:p>
          <a:p>
            <a:pPr algn="just"/>
            <a:endParaRPr lang="fr-FR" sz="1800" dirty="0">
              <a:solidFill>
                <a:schemeClr val="tx1"/>
              </a:solidFill>
              <a:latin typeface="Arial" pitchFamily="34" charset="0"/>
              <a:cs typeface="Arial" pitchFamily="34" charset="0"/>
            </a:endParaRPr>
          </a:p>
          <a:p>
            <a:pPr algn="just"/>
            <a:r>
              <a:rPr lang="fr-FR" sz="1800" dirty="0">
                <a:solidFill>
                  <a:schemeClr val="tx1"/>
                </a:solidFill>
                <a:latin typeface="Arial" pitchFamily="34" charset="0"/>
                <a:cs typeface="Arial" pitchFamily="34" charset="0"/>
              </a:rPr>
              <a:t>La préparation pédagogique de la période de formation en milieu professionnel concerne à la fois :</a:t>
            </a:r>
          </a:p>
          <a:p>
            <a:pPr lvl="1" algn="just"/>
            <a:r>
              <a:rPr lang="fr-FR" sz="1800" dirty="0">
                <a:solidFill>
                  <a:schemeClr val="tx1"/>
                </a:solidFill>
                <a:latin typeface="Arial" pitchFamily="34" charset="0"/>
                <a:cs typeface="Arial" pitchFamily="34" charset="0"/>
              </a:rPr>
              <a:t>l'élève (que toute l'équipe pédagogique doit aider à acquérir les savoirs, les savoir-faire et savoir-être nécessaires à une bonne intégration dans le milieu professionnel);</a:t>
            </a:r>
          </a:p>
          <a:p>
            <a:pPr lvl="1" algn="just"/>
            <a:r>
              <a:rPr lang="fr-FR" sz="1800" dirty="0">
                <a:solidFill>
                  <a:schemeClr val="tx1"/>
                </a:solidFill>
                <a:latin typeface="Arial" pitchFamily="34" charset="0"/>
                <a:cs typeface="Arial" pitchFamily="34" charset="0"/>
              </a:rPr>
              <a:t>l'organisme d'accueil (que l'établissement scolaire doit informer de la manière la plus exhaustive possible sur les caractéristiques de la formation suivie par l'élève et sur les objectifs de la période de formation  en milieu professionnel )</a:t>
            </a:r>
          </a:p>
          <a:p>
            <a:pPr lvl="1" algn="just">
              <a:buNone/>
            </a:pPr>
            <a:endParaRPr lang="fr-FR" sz="1800" dirty="0">
              <a:solidFill>
                <a:schemeClr val="tx1"/>
              </a:solidFill>
              <a:latin typeface="Arial" pitchFamily="34" charset="0"/>
              <a:cs typeface="Arial" pitchFamily="34" charset="0"/>
            </a:endParaRPr>
          </a:p>
          <a:p>
            <a:pPr algn="just"/>
            <a:r>
              <a:rPr lang="fr-FR" sz="1800" dirty="0">
                <a:solidFill>
                  <a:schemeClr val="tx1"/>
                </a:solidFill>
                <a:latin typeface="Arial" pitchFamily="34" charset="0"/>
                <a:cs typeface="Arial" pitchFamily="34" charset="0"/>
              </a:rPr>
              <a:t>Le professeur référent définit avec le responsable de l'organisme d'accueil les modalités de déroulement du séjour en entreprise et les tâches qui seront confiées à l'élève. L'entreprise désigne de son côté  un tuteur de stage. (</a:t>
            </a:r>
            <a:r>
              <a:rPr lang="fr-FR" sz="1800" dirty="0" err="1">
                <a:solidFill>
                  <a:schemeClr val="tx1"/>
                </a:solidFill>
                <a:latin typeface="Arial" pitchFamily="34" charset="0"/>
                <a:cs typeface="Arial" pitchFamily="34" charset="0"/>
                <a:hlinkClick r:id="rId3"/>
              </a:rPr>
              <a:t>eduscol</a:t>
            </a:r>
            <a:r>
              <a:rPr lang="fr-FR" sz="1800" dirty="0">
                <a:solidFill>
                  <a:schemeClr val="tx1"/>
                </a:solidFill>
                <a:latin typeface="Arial" pitchFamily="34" charset="0"/>
                <a:cs typeface="Arial" pitchFamily="34" charset="0"/>
              </a:rPr>
              <a:t>)</a:t>
            </a:r>
            <a:endParaRPr lang="fr-FR" sz="1800" dirty="0">
              <a:solidFill>
                <a:srgbClr val="FF0000"/>
              </a:solidFill>
              <a:latin typeface="Arial" pitchFamily="34" charset="0"/>
              <a:cs typeface="Arial" pitchFamily="34" charset="0"/>
            </a:endParaRPr>
          </a:p>
          <a:p>
            <a:endParaRPr lang="fr-FR" dirty="0">
              <a:solidFill>
                <a:schemeClr val="tx1"/>
              </a:solidFill>
            </a:endParaRPr>
          </a:p>
        </p:txBody>
      </p:sp>
    </p:spTree>
    <p:extLst>
      <p:ext uri="{BB962C8B-B14F-4D97-AF65-F5344CB8AC3E}">
        <p14:creationId xmlns:p14="http://schemas.microsoft.com/office/powerpoint/2010/main" val="11249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500"/>
                                        <p:tgtEl>
                                          <p:spTgt spid="3">
                                            <p:txEl>
                                              <p:pRg st="0" end="0"/>
                                            </p:txEl>
                                          </p:spTgt>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lide(fromBottom)">
                                      <p:cBhvr>
                                        <p:cTn id="18" dur="500"/>
                                        <p:tgtEl>
                                          <p:spTgt spid="3">
                                            <p:txEl>
                                              <p:pRg st="3" end="3"/>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slide(fromBottom)">
                                      <p:cBhvr>
                                        <p:cTn id="21" dur="500"/>
                                        <p:tgtEl>
                                          <p:spTgt spid="3">
                                            <p:txEl>
                                              <p:pRg st="4" end="4"/>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slide(fromBottom)">
                                      <p:cBhvr>
                                        <p:cTn id="24" dur="500"/>
                                        <p:tgtEl>
                                          <p:spTgt spid="3">
                                            <p:txEl>
                                              <p:pRg st="5" end="5"/>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slide(fromBottom)">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solidFill>
                  <a:srgbClr val="0070C0"/>
                </a:solidFill>
              </a:rPr>
              <a:t>Développer L’esprit d’initiative de l’élève, son autonomie et sa prise de responsabilité</a:t>
            </a:r>
            <a:endParaRPr lang="fr-FR" sz="3200" dirty="0"/>
          </a:p>
        </p:txBody>
      </p:sp>
      <p:sp>
        <p:nvSpPr>
          <p:cNvPr id="3" name="Espace réservé du contenu 2"/>
          <p:cNvSpPr>
            <a:spLocks noGrp="1"/>
          </p:cNvSpPr>
          <p:nvPr>
            <p:ph idx="1"/>
          </p:nvPr>
        </p:nvSpPr>
        <p:spPr>
          <a:xfrm>
            <a:off x="1000100" y="2071678"/>
            <a:ext cx="7633742" cy="3593591"/>
          </a:xfrm>
        </p:spPr>
        <p:txBody>
          <a:bodyPr/>
          <a:lstStyle/>
          <a:p>
            <a:r>
              <a:rPr lang="fr-FR" dirty="0">
                <a:hlinkClick r:id="rId2"/>
              </a:rPr>
              <a:t>https://www.docendi.com/blog/soft-skills-revolution-lentreprise-loffre-de-formation/</a:t>
            </a:r>
            <a:endParaRPr lang="fr-FR" dirty="0"/>
          </a:p>
          <a:p>
            <a:pPr marL="0" indent="0">
              <a:buNone/>
            </a:pPr>
            <a:endParaRPr lang="fr-FR" dirty="0"/>
          </a:p>
        </p:txBody>
      </p:sp>
      <p:pic>
        <p:nvPicPr>
          <p:cNvPr id="7" name="Image 6">
            <a:extLst>
              <a:ext uri="{FF2B5EF4-FFF2-40B4-BE49-F238E27FC236}">
                <a16:creationId xmlns:a16="http://schemas.microsoft.com/office/drawing/2014/main" id="{0D88BC70-DF04-4667-9F17-A2C76568B847}"/>
              </a:ext>
            </a:extLst>
          </p:cNvPr>
          <p:cNvPicPr>
            <a:picLocks noChangeAspect="1"/>
          </p:cNvPicPr>
          <p:nvPr/>
        </p:nvPicPr>
        <p:blipFill rotWithShape="1">
          <a:blip r:embed="rId3"/>
          <a:srcRect l="1083" t="2445" r="1083"/>
          <a:stretch/>
        </p:blipFill>
        <p:spPr>
          <a:xfrm>
            <a:off x="1643042" y="2786058"/>
            <a:ext cx="5334292" cy="2475150"/>
          </a:xfrm>
          <a:prstGeom prst="rect">
            <a:avLst/>
          </a:prstGeom>
        </p:spPr>
      </p:pic>
      <p:pic>
        <p:nvPicPr>
          <p:cNvPr id="8194" name="Picture 2"/>
          <p:cNvPicPr>
            <a:picLocks noChangeAspect="1" noChangeArrowheads="1"/>
          </p:cNvPicPr>
          <p:nvPr/>
        </p:nvPicPr>
        <p:blipFill>
          <a:blip r:embed="rId4" cstate="print"/>
          <a:srcRect/>
          <a:stretch>
            <a:fillRect/>
          </a:stretch>
        </p:blipFill>
        <p:spPr bwMode="auto">
          <a:xfrm>
            <a:off x="6572264" y="5429264"/>
            <a:ext cx="2328808" cy="1176326"/>
          </a:xfrm>
          <a:prstGeom prst="rect">
            <a:avLst/>
          </a:prstGeom>
          <a:noFill/>
          <a:ln w="9525">
            <a:noFill/>
            <a:miter lim="800000"/>
            <a:headEnd/>
            <a:tailEnd/>
          </a:ln>
          <a:effectLst/>
        </p:spPr>
      </p:pic>
      <p:sp>
        <p:nvSpPr>
          <p:cNvPr id="4" name="ZoneTexte 3">
            <a:extLst>
              <a:ext uri="{FF2B5EF4-FFF2-40B4-BE49-F238E27FC236}">
                <a16:creationId xmlns:a16="http://schemas.microsoft.com/office/drawing/2014/main" id="{70370335-01DC-40CD-92C7-AB404C8CD7AF}"/>
              </a:ext>
            </a:extLst>
          </p:cNvPr>
          <p:cNvSpPr txBox="1"/>
          <p:nvPr/>
        </p:nvSpPr>
        <p:spPr>
          <a:xfrm>
            <a:off x="2726260" y="5807048"/>
            <a:ext cx="3167855" cy="646331"/>
          </a:xfrm>
          <a:prstGeom prst="rect">
            <a:avLst/>
          </a:prstGeom>
          <a:noFill/>
        </p:spPr>
        <p:txBody>
          <a:bodyPr wrap="none" rtlCol="0">
            <a:spAutoFit/>
          </a:bodyPr>
          <a:lstStyle/>
          <a:p>
            <a:r>
              <a:rPr lang="fr-FR" dirty="0">
                <a:hlinkClick r:id="rId5"/>
              </a:rPr>
              <a:t>https://youtu.be/qUFny_YhKoQ</a:t>
            </a:r>
            <a:endParaRPr lang="fr-FR" dirty="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2012_concertation_masque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3607</TotalTime>
  <Words>1799</Words>
  <Application>Microsoft Office PowerPoint</Application>
  <DocSecurity>0</DocSecurity>
  <PresentationFormat>Affichage à l'écran (4:3)</PresentationFormat>
  <Paragraphs>136</Paragraphs>
  <Slides>18</Slides>
  <Notes>9</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18</vt:i4>
      </vt:variant>
    </vt:vector>
  </HeadingPairs>
  <TitlesOfParts>
    <vt:vector size="25" baseType="lpstr">
      <vt:lpstr>Arial</vt:lpstr>
      <vt:lpstr>Calibri</vt:lpstr>
      <vt:lpstr>Gill Sans MT</vt:lpstr>
      <vt:lpstr>Impact</vt:lpstr>
      <vt:lpstr>Wingdings</vt:lpstr>
      <vt:lpstr>2012_concertation_masque ppt</vt:lpstr>
      <vt:lpstr>Badge</vt:lpstr>
      <vt:lpstr>COMMENT PROFESSIONNALISER  LA PFMP ?</vt:lpstr>
      <vt:lpstr>Présentation PowerPoint</vt:lpstr>
      <vt:lpstr>Conforter le projet de formation de  l’élève ET L’Aider dans son orientation</vt:lpstr>
      <vt:lpstr>Conforter le projet de formation de l’élève ET L’Aider dans son orientation</vt:lpstr>
      <vt:lpstr>Créer un partenariat avec les entreprises </vt:lpstr>
      <vt:lpstr>Créer un partenariat avec les entreprises </vt:lpstr>
      <vt:lpstr>Enclencher la professionnalisation de l’élève  </vt:lpstr>
      <vt:lpstr>Placer l’élève dans des situations professionnelles réelles </vt:lpstr>
      <vt:lpstr>Développer L’esprit d’initiative de l’élève, son autonomie et sa prise de responsabilité</vt:lpstr>
      <vt:lpstr>Développer les compétences requises  pour l’obtention du diplôme </vt:lpstr>
      <vt:lpstr>Avoir un suivi individualisé de l’élève</vt:lpstr>
      <vt:lpstr>S’appuyer sur l’Expérience des élèves pour préparer ses SéQUENCES et Donner du sens à la formation  </vt:lpstr>
      <vt:lpstr>Bien penser la programmation des PFMP </vt:lpstr>
      <vt:lpstr>CHRONOLOGIE D’UNE PFMP</vt:lpstr>
      <vt:lpstr>Lutter contre le décrochage scolaire  GRÂCE AUX pfmp</vt:lpstr>
      <vt:lpstr>Impliquer tous les enseignants</vt:lpstr>
      <vt:lpstr>Impliquer tous les enseignants</vt:lpstr>
      <vt:lpstr>Ressources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Organisation du BEP MRCU SESSION 2014</dc:title>
  <dc:creator>Niccolas AUFRERE</dc:creator>
  <cp:lastModifiedBy>fabienne mauri</cp:lastModifiedBy>
  <cp:revision>480</cp:revision>
  <dcterms:created xsi:type="dcterms:W3CDTF">2014-02-07T18:56:34Z</dcterms:created>
  <dcterms:modified xsi:type="dcterms:W3CDTF">2022-03-16T06:48:00Z</dcterms:modified>
  <dc:identifier/>
  <dc:language/>
  <cp:version/>
</cp:coreProperties>
</file>