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33691" y="2243293"/>
            <a:ext cx="4550502" cy="4599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992112" y="4243641"/>
            <a:ext cx="1592199" cy="1168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25385" y="5644095"/>
            <a:ext cx="1564005" cy="10290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7632" y="132715"/>
            <a:ext cx="6888734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-155956"/>
            <a:ext cx="8986520" cy="1562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C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6476" y="1849501"/>
            <a:ext cx="8335645" cy="433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75082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PLAN </a:t>
            </a:r>
            <a:r>
              <a:rPr dirty="0" spc="-30"/>
              <a:t>NATIONAL </a:t>
            </a:r>
            <a:r>
              <a:rPr dirty="0" spc="-5"/>
              <a:t>DE</a:t>
            </a:r>
            <a:r>
              <a:rPr dirty="0" spc="-70"/>
              <a:t> </a:t>
            </a:r>
            <a:r>
              <a:rPr dirty="0" spc="-30"/>
              <a:t>FORMATION</a:t>
            </a:r>
          </a:p>
          <a:p>
            <a:pPr algn="ctr" marL="2752725">
              <a:lnSpc>
                <a:spcPct val="100000"/>
              </a:lnSpc>
            </a:pPr>
            <a:r>
              <a:rPr dirty="0" spc="-5"/>
              <a:t>Du </a:t>
            </a:r>
            <a:r>
              <a:rPr dirty="0"/>
              <a:t>20 au </a:t>
            </a:r>
            <a:r>
              <a:rPr dirty="0" spc="-10"/>
              <a:t>23 janvier</a:t>
            </a:r>
            <a:r>
              <a:rPr dirty="0" spc="-55"/>
              <a:t> </a:t>
            </a:r>
            <a:r>
              <a:rPr dirty="0" spc="-5"/>
              <a:t>2020</a:t>
            </a:r>
          </a:p>
        </p:txBody>
      </p:sp>
      <p:sp>
        <p:nvSpPr>
          <p:cNvPr id="3" name="object 3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42517" y="1592402"/>
            <a:ext cx="736536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3200" spc="-3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44511" y="2297048"/>
            <a:ext cx="1439799" cy="1180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2296" y="4018026"/>
            <a:ext cx="1439799" cy="10504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5398" y="2606954"/>
            <a:ext cx="1428115" cy="10171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3141" rIns="0" bIns="0" rtlCol="0" vert="horz">
            <a:spAutoFit/>
          </a:bodyPr>
          <a:lstStyle/>
          <a:p>
            <a:pPr marL="106680" marR="5080">
              <a:lnSpc>
                <a:spcPts val="4320"/>
              </a:lnSpc>
              <a:spcBef>
                <a:spcPts val="640"/>
              </a:spcBef>
            </a:pPr>
            <a:r>
              <a:rPr dirty="0" spc="-175">
                <a:solidFill>
                  <a:srgbClr val="FDC200"/>
                </a:solidFill>
              </a:rPr>
              <a:t>L’insertion </a:t>
            </a:r>
            <a:r>
              <a:rPr dirty="0" spc="-165">
                <a:solidFill>
                  <a:srgbClr val="FDC200"/>
                </a:solidFill>
                <a:latin typeface="Trebuchet MS"/>
                <a:cs typeface="Trebuchet MS"/>
              </a:rPr>
              <a:t>des </a:t>
            </a:r>
            <a:r>
              <a:rPr dirty="0" spc="-175">
                <a:solidFill>
                  <a:srgbClr val="FDC200"/>
                </a:solidFill>
              </a:rPr>
              <a:t>détenteurs </a:t>
            </a:r>
            <a:r>
              <a:rPr dirty="0" spc="-130">
                <a:solidFill>
                  <a:srgbClr val="FDC200"/>
                </a:solidFill>
              </a:rPr>
              <a:t>d’un </a:t>
            </a:r>
            <a:r>
              <a:rPr dirty="0" spc="-625">
                <a:solidFill>
                  <a:srgbClr val="FDC200"/>
                </a:solidFill>
              </a:rPr>
              <a:t>CAP  </a:t>
            </a:r>
            <a:r>
              <a:rPr dirty="0" spc="-254">
                <a:solidFill>
                  <a:srgbClr val="FDC200"/>
                </a:solidFill>
                <a:latin typeface="Trebuchet MS"/>
                <a:cs typeface="Trebuchet MS"/>
              </a:rPr>
              <a:t>commercial </a:t>
            </a:r>
            <a:r>
              <a:rPr dirty="0" spc="-420">
                <a:solidFill>
                  <a:srgbClr val="FDC200"/>
                </a:solidFill>
                <a:latin typeface="Trebuchet MS"/>
                <a:cs typeface="Trebuchet MS"/>
              </a:rPr>
              <a:t>: </a:t>
            </a:r>
            <a:r>
              <a:rPr dirty="0" spc="-135">
                <a:solidFill>
                  <a:srgbClr val="FDC200"/>
                </a:solidFill>
              </a:rPr>
              <a:t>l’une </a:t>
            </a:r>
            <a:r>
              <a:rPr dirty="0" spc="-165">
                <a:solidFill>
                  <a:srgbClr val="FDC200"/>
                </a:solidFill>
                <a:latin typeface="Trebuchet MS"/>
                <a:cs typeface="Trebuchet MS"/>
              </a:rPr>
              <a:t>des </a:t>
            </a:r>
            <a:r>
              <a:rPr dirty="0" spc="-180">
                <a:solidFill>
                  <a:srgbClr val="FDC200"/>
                </a:solidFill>
                <a:latin typeface="Trebuchet MS"/>
                <a:cs typeface="Trebuchet MS"/>
              </a:rPr>
              <a:t>plus</a:t>
            </a:r>
            <a:r>
              <a:rPr dirty="0" spc="-64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20">
                <a:solidFill>
                  <a:srgbClr val="FDC200"/>
                </a:solidFill>
                <a:latin typeface="Trebuchet MS"/>
                <a:cs typeface="Trebuchet MS"/>
              </a:rPr>
              <a:t>problématiques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92986"/>
            <a:ext cx="7851775" cy="44551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ts val="281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CAP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commerciaux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distinguent par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 </a:t>
            </a:r>
            <a:r>
              <a:rPr dirty="0" u="heavy" sz="26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très</a:t>
            </a:r>
            <a:r>
              <a:rPr dirty="0" u="heavy" sz="2600" spc="-14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6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faible</a:t>
            </a:r>
            <a:endParaRPr sz="2600">
              <a:latin typeface="Carlito"/>
              <a:cs typeface="Carlito"/>
            </a:endParaRPr>
          </a:p>
          <a:p>
            <a:pPr marL="241300">
              <a:lnSpc>
                <a:spcPts val="2805"/>
              </a:lnSpc>
              <a:tabLst>
                <a:tab pos="2205990" algn="l"/>
              </a:tabLst>
            </a:pPr>
            <a:r>
              <a:rPr dirty="0" u="heavy" sz="2600" spc="-6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600" spc="-8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taux</a:t>
            </a:r>
            <a:r>
              <a:rPr dirty="0" u="heavy" sz="2600" spc="-1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600" spc="-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d’emploi	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post-diplôme</a:t>
            </a:r>
            <a:r>
              <a:rPr dirty="0" u="heavy" sz="26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:</a:t>
            </a:r>
            <a:endParaRPr sz="2600">
              <a:latin typeface="Carlito"/>
              <a:cs typeface="Carlito"/>
            </a:endParaRPr>
          </a:p>
          <a:p>
            <a:pPr algn="just" lvl="1" marL="698500" marR="15240" indent="-2286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200" spc="-5">
                <a:latin typeface="Carlito"/>
                <a:cs typeface="Carlito"/>
              </a:rPr>
              <a:t>15,5% </a:t>
            </a:r>
            <a:r>
              <a:rPr dirty="0" sz="2200" spc="-10">
                <a:latin typeface="Carlito"/>
                <a:cs typeface="Carlito"/>
              </a:rPr>
              <a:t>seulement des sortants scolaires </a:t>
            </a:r>
            <a:r>
              <a:rPr dirty="0" sz="2200" spc="-5">
                <a:latin typeface="Carlito"/>
                <a:cs typeface="Carlito"/>
              </a:rPr>
              <a:t>de </a:t>
            </a:r>
            <a:r>
              <a:rPr dirty="0" sz="2200" spc="-10">
                <a:latin typeface="Carlito"/>
                <a:cs typeface="Carlito"/>
              </a:rPr>
              <a:t>CAP sont </a:t>
            </a:r>
            <a:r>
              <a:rPr dirty="0" sz="2200" spc="-5">
                <a:latin typeface="Carlito"/>
                <a:cs typeface="Carlito"/>
              </a:rPr>
              <a:t>en emploi  </a:t>
            </a:r>
            <a:r>
              <a:rPr dirty="0" sz="2200" spc="-10">
                <a:latin typeface="Carlito"/>
                <a:cs typeface="Carlito"/>
              </a:rPr>
              <a:t>(moyenne pour </a:t>
            </a:r>
            <a:r>
              <a:rPr dirty="0" sz="2200" spc="-5">
                <a:latin typeface="Carlito"/>
                <a:cs typeface="Carlito"/>
              </a:rPr>
              <a:t>les </a:t>
            </a:r>
            <a:r>
              <a:rPr dirty="0" sz="2200">
                <a:latin typeface="Carlito"/>
                <a:cs typeface="Carlito"/>
              </a:rPr>
              <a:t>services </a:t>
            </a:r>
            <a:r>
              <a:rPr dirty="0" sz="2200" spc="-5">
                <a:latin typeface="Carlito"/>
                <a:cs typeface="Carlito"/>
              </a:rPr>
              <a:t>:</a:t>
            </a:r>
            <a:r>
              <a:rPr dirty="0" sz="2200" spc="35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30,2%).</a:t>
            </a:r>
            <a:endParaRPr sz="2200">
              <a:latin typeface="Carlito"/>
              <a:cs typeface="Carlito"/>
            </a:endParaRPr>
          </a:p>
          <a:p>
            <a:pPr algn="just" lvl="1" marL="698500" marR="118110" indent="-228600">
              <a:lnSpc>
                <a:spcPct val="80000"/>
              </a:lnSpc>
              <a:spcBef>
                <a:spcPts val="495"/>
              </a:spcBef>
              <a:buChar char="•"/>
              <a:tabLst>
                <a:tab pos="699135" algn="l"/>
              </a:tabLst>
            </a:pPr>
            <a:r>
              <a:rPr dirty="0" sz="2200" spc="-220">
                <a:latin typeface="Arial"/>
                <a:cs typeface="Arial"/>
              </a:rPr>
              <a:t>Le </a:t>
            </a:r>
            <a:r>
              <a:rPr dirty="0" sz="2200" spc="-75">
                <a:latin typeface="Arial"/>
                <a:cs typeface="Arial"/>
              </a:rPr>
              <a:t>taux </a:t>
            </a:r>
            <a:r>
              <a:rPr dirty="0" sz="2200" spc="-65">
                <a:latin typeface="Arial"/>
                <a:cs typeface="Arial"/>
              </a:rPr>
              <a:t>d’emploi </a:t>
            </a:r>
            <a:r>
              <a:rPr dirty="0" sz="2200" spc="-150">
                <a:latin typeface="Arial"/>
                <a:cs typeface="Arial"/>
              </a:rPr>
              <a:t>des </a:t>
            </a:r>
            <a:r>
              <a:rPr dirty="0" sz="2200" spc="-10">
                <a:latin typeface="Carlito"/>
                <a:cs typeface="Carlito"/>
              </a:rPr>
              <a:t>apprentis </a:t>
            </a:r>
            <a:r>
              <a:rPr dirty="0" sz="2200" spc="-15">
                <a:latin typeface="Carlito"/>
                <a:cs typeface="Carlito"/>
              </a:rPr>
              <a:t>préparent </a:t>
            </a:r>
            <a:r>
              <a:rPr dirty="0" sz="2200" spc="-5">
                <a:latin typeface="Carlito"/>
                <a:cs typeface="Carlito"/>
              </a:rPr>
              <a:t>un CAP </a:t>
            </a:r>
            <a:r>
              <a:rPr dirty="0" sz="2200" spc="-15">
                <a:latin typeface="Carlito"/>
                <a:cs typeface="Carlito"/>
              </a:rPr>
              <a:t>commercial,  </a:t>
            </a:r>
            <a:r>
              <a:rPr dirty="0" sz="2200" spc="-10">
                <a:latin typeface="Carlito"/>
                <a:cs typeface="Carlito"/>
              </a:rPr>
              <a:t>est supérieur </a:t>
            </a:r>
            <a:r>
              <a:rPr dirty="0" sz="2200" spc="-5">
                <a:latin typeface="Carlito"/>
                <a:cs typeface="Carlito"/>
              </a:rPr>
              <a:t>à celui </a:t>
            </a:r>
            <a:r>
              <a:rPr dirty="0" sz="2200" spc="-10">
                <a:latin typeface="Carlito"/>
                <a:cs typeface="Carlito"/>
              </a:rPr>
              <a:t>des scolaires, </a:t>
            </a:r>
            <a:r>
              <a:rPr dirty="0" sz="2200" spc="-5">
                <a:latin typeface="Carlito"/>
                <a:cs typeface="Carlito"/>
              </a:rPr>
              <a:t>mais </a:t>
            </a:r>
            <a:r>
              <a:rPr dirty="0" sz="2200" spc="-10">
                <a:latin typeface="Carlito"/>
                <a:cs typeface="Carlito"/>
              </a:rPr>
              <a:t>demeure </a:t>
            </a:r>
            <a:r>
              <a:rPr dirty="0" sz="2200" spc="-30">
                <a:latin typeface="Arial"/>
                <a:cs typeface="Arial"/>
              </a:rPr>
              <a:t>l’un </a:t>
            </a:r>
            <a:r>
              <a:rPr dirty="0" sz="2200" spc="-155">
                <a:latin typeface="Arial"/>
                <a:cs typeface="Arial"/>
              </a:rPr>
              <a:t>des </a:t>
            </a:r>
            <a:r>
              <a:rPr dirty="0" sz="2200" spc="-100">
                <a:latin typeface="Arial"/>
                <a:cs typeface="Arial"/>
              </a:rPr>
              <a:t>plus  </a:t>
            </a:r>
            <a:r>
              <a:rPr dirty="0" sz="2200" spc="-10">
                <a:latin typeface="Carlito"/>
                <a:cs typeface="Carlito"/>
              </a:rPr>
              <a:t>bas des </a:t>
            </a:r>
            <a:r>
              <a:rPr dirty="0" sz="2200">
                <a:latin typeface="Carlito"/>
                <a:cs typeface="Carlito"/>
              </a:rPr>
              <a:t>services </a:t>
            </a:r>
            <a:r>
              <a:rPr dirty="0" sz="2200" spc="-5">
                <a:latin typeface="Carlito"/>
                <a:cs typeface="Carlito"/>
              </a:rPr>
              <a:t>(47,7% </a:t>
            </a:r>
            <a:r>
              <a:rPr dirty="0" sz="2200" spc="-35">
                <a:latin typeface="Carlito"/>
                <a:cs typeface="Carlito"/>
              </a:rPr>
              <a:t>Vs. </a:t>
            </a:r>
            <a:r>
              <a:rPr dirty="0" sz="2200" spc="-5">
                <a:latin typeface="Carlito"/>
                <a:cs typeface="Carlito"/>
              </a:rPr>
              <a:t>58,8% </a:t>
            </a:r>
            <a:r>
              <a:rPr dirty="0" sz="2200" spc="-10">
                <a:latin typeface="Carlito"/>
                <a:cs typeface="Carlito"/>
              </a:rPr>
              <a:t>pour </a:t>
            </a:r>
            <a:r>
              <a:rPr dirty="0" sz="2200" spc="-5">
                <a:latin typeface="Carlito"/>
                <a:cs typeface="Carlito"/>
              </a:rPr>
              <a:t>les </a:t>
            </a:r>
            <a:r>
              <a:rPr dirty="0" sz="2200">
                <a:latin typeface="Carlito"/>
                <a:cs typeface="Carlito"/>
              </a:rPr>
              <a:t>services</a:t>
            </a:r>
            <a:r>
              <a:rPr dirty="0" sz="2200" spc="80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).</a:t>
            </a:r>
            <a:endParaRPr sz="2200">
              <a:latin typeface="Carlito"/>
              <a:cs typeface="Carlito"/>
            </a:endParaRPr>
          </a:p>
          <a:p>
            <a:pPr marL="241300" indent="-228600">
              <a:lnSpc>
                <a:spcPts val="3110"/>
              </a:lnSpc>
              <a:spcBef>
                <a:spcPts val="3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Quelques </a:t>
            </a:r>
            <a:r>
              <a:rPr dirty="0" u="heavy" sz="26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leviers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pour une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insertion </a:t>
            </a:r>
            <a:r>
              <a:rPr dirty="0" u="heavy" sz="26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améliorée</a:t>
            </a:r>
            <a:r>
              <a:rPr dirty="0" u="heavy" sz="2600" spc="-1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60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</a:t>
            </a:r>
            <a:endParaRPr sz="2600">
              <a:latin typeface="Carlito"/>
              <a:cs typeface="Carlito"/>
            </a:endParaRPr>
          </a:p>
          <a:p>
            <a:pPr lvl="1" marL="698500" indent="-229235">
              <a:lnSpc>
                <a:spcPts val="2620"/>
              </a:lnSpc>
              <a:buChar char="•"/>
              <a:tabLst>
                <a:tab pos="698500" algn="l"/>
                <a:tab pos="699135" algn="l"/>
              </a:tabLst>
            </a:pPr>
            <a:r>
              <a:rPr dirty="0" sz="2200" spc="-80">
                <a:latin typeface="Arial"/>
                <a:cs typeface="Arial"/>
              </a:rPr>
              <a:t>L’obtention </a:t>
            </a:r>
            <a:r>
              <a:rPr dirty="0" sz="2200" spc="-75">
                <a:latin typeface="Arial"/>
                <a:cs typeface="Arial"/>
              </a:rPr>
              <a:t>du </a:t>
            </a:r>
            <a:r>
              <a:rPr dirty="0" sz="2200" spc="-60">
                <a:latin typeface="Arial"/>
                <a:cs typeface="Arial"/>
              </a:rPr>
              <a:t>diplôme </a:t>
            </a:r>
            <a:r>
              <a:rPr dirty="0" sz="2200" spc="-90">
                <a:latin typeface="Arial"/>
                <a:cs typeface="Arial"/>
              </a:rPr>
              <a:t>est </a:t>
            </a:r>
            <a:r>
              <a:rPr dirty="0" sz="2200" spc="-75">
                <a:latin typeface="Arial"/>
                <a:cs typeface="Arial"/>
              </a:rPr>
              <a:t>un </a:t>
            </a:r>
            <a:r>
              <a:rPr dirty="0" sz="2200" spc="-25">
                <a:latin typeface="Arial"/>
                <a:cs typeface="Arial"/>
              </a:rPr>
              <a:t>atout</a:t>
            </a:r>
            <a:r>
              <a:rPr dirty="0" sz="2200" spc="-459">
                <a:latin typeface="Arial"/>
                <a:cs typeface="Arial"/>
              </a:rPr>
              <a:t> </a:t>
            </a:r>
            <a:r>
              <a:rPr dirty="0" sz="2200" spc="-45">
                <a:latin typeface="Arial"/>
                <a:cs typeface="Arial"/>
              </a:rPr>
              <a:t>pour </a:t>
            </a:r>
            <a:r>
              <a:rPr dirty="0" sz="2200" spc="-35">
                <a:latin typeface="Arial"/>
                <a:cs typeface="Arial"/>
              </a:rPr>
              <a:t>obtenir </a:t>
            </a:r>
            <a:r>
              <a:rPr dirty="0" sz="2200" spc="-75">
                <a:latin typeface="Arial"/>
                <a:cs typeface="Arial"/>
              </a:rPr>
              <a:t>un </a:t>
            </a:r>
            <a:r>
              <a:rPr dirty="0" sz="2200" spc="-10">
                <a:latin typeface="Carlito"/>
                <a:cs typeface="Carlito"/>
              </a:rPr>
              <a:t>emploi.</a:t>
            </a:r>
            <a:endParaRPr sz="2200">
              <a:latin typeface="Carlito"/>
              <a:cs typeface="Carlito"/>
            </a:endParaRPr>
          </a:p>
          <a:p>
            <a:pPr lvl="1" marL="698500" marR="250825" indent="-228600">
              <a:lnSpc>
                <a:spcPct val="80000"/>
              </a:lnSpc>
              <a:spcBef>
                <a:spcPts val="515"/>
              </a:spcBef>
              <a:buChar char="•"/>
              <a:tabLst>
                <a:tab pos="698500" algn="l"/>
                <a:tab pos="699135" algn="l"/>
              </a:tabLst>
            </a:pPr>
            <a:r>
              <a:rPr dirty="0" sz="2200" spc="-70">
                <a:latin typeface="Arial"/>
                <a:cs typeface="Arial"/>
              </a:rPr>
              <a:t>L’orientation </a:t>
            </a:r>
            <a:r>
              <a:rPr dirty="0" sz="2200" spc="-130">
                <a:latin typeface="Arial"/>
                <a:cs typeface="Arial"/>
              </a:rPr>
              <a:t>vers </a:t>
            </a:r>
            <a:r>
              <a:rPr dirty="0" sz="2200" spc="-95">
                <a:latin typeface="Arial"/>
                <a:cs typeface="Arial"/>
              </a:rPr>
              <a:t>une </a:t>
            </a:r>
            <a:r>
              <a:rPr dirty="0" sz="2200" spc="-35">
                <a:latin typeface="Arial"/>
                <a:cs typeface="Arial"/>
              </a:rPr>
              <a:t>formation </a:t>
            </a:r>
            <a:r>
              <a:rPr dirty="0" sz="2200" spc="-95">
                <a:latin typeface="Arial"/>
                <a:cs typeface="Arial"/>
              </a:rPr>
              <a:t>choisie </a:t>
            </a:r>
            <a:r>
              <a:rPr dirty="0" sz="2200" spc="-70">
                <a:latin typeface="Arial"/>
                <a:cs typeface="Arial"/>
              </a:rPr>
              <a:t>améliore </a:t>
            </a:r>
            <a:r>
              <a:rPr dirty="0" sz="2200" spc="-120">
                <a:latin typeface="Arial"/>
                <a:cs typeface="Arial"/>
              </a:rPr>
              <a:t>les</a:t>
            </a:r>
            <a:r>
              <a:rPr dirty="0" sz="2200" spc="-280">
                <a:latin typeface="Arial"/>
                <a:cs typeface="Arial"/>
              </a:rPr>
              <a:t> </a:t>
            </a:r>
            <a:r>
              <a:rPr dirty="0" sz="2200" spc="-150">
                <a:latin typeface="Arial"/>
                <a:cs typeface="Arial"/>
              </a:rPr>
              <a:t>chances  </a:t>
            </a:r>
            <a:r>
              <a:rPr dirty="0" sz="2200" spc="-40">
                <a:latin typeface="Arial"/>
                <a:cs typeface="Arial"/>
              </a:rPr>
              <a:t>d’insertion.</a:t>
            </a:r>
            <a:endParaRPr sz="2200">
              <a:latin typeface="Arial"/>
              <a:cs typeface="Arial"/>
            </a:endParaRPr>
          </a:p>
          <a:p>
            <a:pPr lvl="1" marL="698500" marR="5080" indent="-228600">
              <a:lnSpc>
                <a:spcPts val="2110"/>
              </a:lnSpc>
              <a:spcBef>
                <a:spcPts val="490"/>
              </a:spcBef>
              <a:buChar char="•"/>
              <a:tabLst>
                <a:tab pos="698500" algn="l"/>
                <a:tab pos="699135" algn="l"/>
              </a:tabLst>
            </a:pPr>
            <a:r>
              <a:rPr dirty="0" sz="2200" spc="-220">
                <a:latin typeface="Arial"/>
                <a:cs typeface="Arial"/>
              </a:rPr>
              <a:t>Le </a:t>
            </a:r>
            <a:r>
              <a:rPr dirty="0" sz="2200" spc="-55">
                <a:latin typeface="Arial"/>
                <a:cs typeface="Arial"/>
              </a:rPr>
              <a:t>recrutement </a:t>
            </a:r>
            <a:r>
              <a:rPr dirty="0" sz="2200" spc="-145">
                <a:latin typeface="Arial"/>
                <a:cs typeface="Arial"/>
              </a:rPr>
              <a:t>dans </a:t>
            </a:r>
            <a:r>
              <a:rPr dirty="0" sz="2200" spc="-60">
                <a:latin typeface="Arial"/>
                <a:cs typeface="Arial"/>
              </a:rPr>
              <a:t>l’entreprise </a:t>
            </a:r>
            <a:r>
              <a:rPr dirty="0" sz="2200" spc="-100">
                <a:latin typeface="Arial"/>
                <a:cs typeface="Arial"/>
              </a:rPr>
              <a:t>d’accueil </a:t>
            </a:r>
            <a:r>
              <a:rPr dirty="0" sz="2200" spc="-90">
                <a:latin typeface="Arial"/>
                <a:cs typeface="Arial"/>
              </a:rPr>
              <a:t>est </a:t>
            </a:r>
            <a:r>
              <a:rPr dirty="0" sz="2200" spc="-75">
                <a:latin typeface="Arial"/>
                <a:cs typeface="Arial"/>
              </a:rPr>
              <a:t>supérieur </a:t>
            </a:r>
            <a:r>
              <a:rPr dirty="0" sz="2200" spc="-145">
                <a:latin typeface="Arial"/>
                <a:cs typeface="Arial"/>
              </a:rPr>
              <a:t>dans </a:t>
            </a:r>
            <a:r>
              <a:rPr dirty="0" sz="2200" spc="-60">
                <a:latin typeface="Arial"/>
                <a:cs typeface="Arial"/>
              </a:rPr>
              <a:t>le  </a:t>
            </a:r>
            <a:r>
              <a:rPr dirty="0" sz="2200" spc="-210">
                <a:latin typeface="Arial"/>
                <a:cs typeface="Arial"/>
              </a:rPr>
              <a:t>cas </a:t>
            </a:r>
            <a:r>
              <a:rPr dirty="0" sz="2200" spc="-105">
                <a:latin typeface="Arial"/>
                <a:cs typeface="Arial"/>
              </a:rPr>
              <a:t>de </a:t>
            </a:r>
            <a:r>
              <a:rPr dirty="0" sz="2200" spc="-100">
                <a:latin typeface="Arial"/>
                <a:cs typeface="Arial"/>
              </a:rPr>
              <a:t>l’apprentissage </a:t>
            </a:r>
            <a:r>
              <a:rPr dirty="0" sz="2200" spc="-175">
                <a:latin typeface="Arial"/>
                <a:cs typeface="Arial"/>
              </a:rPr>
              <a:t>(Vs. </a:t>
            </a:r>
            <a:r>
              <a:rPr dirty="0" sz="2200" spc="-60">
                <a:latin typeface="Arial"/>
                <a:cs typeface="Arial"/>
              </a:rPr>
              <a:t>le </a:t>
            </a:r>
            <a:r>
              <a:rPr dirty="0" sz="2200" spc="-55">
                <a:latin typeface="Arial"/>
                <a:cs typeface="Arial"/>
              </a:rPr>
              <a:t>recrutement </a:t>
            </a:r>
            <a:r>
              <a:rPr dirty="0" sz="2200" spc="-145">
                <a:latin typeface="Arial"/>
                <a:cs typeface="Arial"/>
              </a:rPr>
              <a:t>dans </a:t>
            </a:r>
            <a:r>
              <a:rPr dirty="0" sz="2200" spc="-60">
                <a:latin typeface="Arial"/>
                <a:cs typeface="Arial"/>
              </a:rPr>
              <a:t>l’entreprise  </a:t>
            </a:r>
            <a:r>
              <a:rPr dirty="0" sz="2200" spc="-10">
                <a:latin typeface="Carlito"/>
                <a:cs typeface="Carlito"/>
              </a:rPr>
              <a:t>accueillant </a:t>
            </a:r>
            <a:r>
              <a:rPr dirty="0" sz="2200" spc="-5">
                <a:latin typeface="Carlito"/>
                <a:cs typeface="Carlito"/>
              </a:rPr>
              <a:t>un</a:t>
            </a:r>
            <a:r>
              <a:rPr dirty="0" sz="2200" spc="-10">
                <a:latin typeface="Carlito"/>
                <a:cs typeface="Carlito"/>
              </a:rPr>
              <a:t> stagiaire).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381750"/>
            <a:chOff x="0" y="0"/>
            <a:chExt cx="9144000" cy="638175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3999" cy="63813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635883" y="1268730"/>
              <a:ext cx="1872614" cy="288290"/>
            </a:xfrm>
            <a:custGeom>
              <a:avLst/>
              <a:gdLst/>
              <a:ahLst/>
              <a:cxnLst/>
              <a:rect l="l" t="t" r="r" b="b"/>
              <a:pathLst>
                <a:path w="1872614" h="288290">
                  <a:moveTo>
                    <a:pt x="0" y="144018"/>
                  </a:moveTo>
                  <a:lnTo>
                    <a:pt x="27205" y="109420"/>
                  </a:lnTo>
                  <a:lnTo>
                    <a:pt x="73562" y="87975"/>
                  </a:lnTo>
                  <a:lnTo>
                    <a:pt x="140248" y="68171"/>
                  </a:lnTo>
                  <a:lnTo>
                    <a:pt x="180612" y="58978"/>
                  </a:lnTo>
                  <a:lnTo>
                    <a:pt x="225335" y="50307"/>
                  </a:lnTo>
                  <a:lnTo>
                    <a:pt x="274177" y="42195"/>
                  </a:lnTo>
                  <a:lnTo>
                    <a:pt x="326896" y="34680"/>
                  </a:lnTo>
                  <a:lnTo>
                    <a:pt x="383252" y="27797"/>
                  </a:lnTo>
                  <a:lnTo>
                    <a:pt x="443004" y="21586"/>
                  </a:lnTo>
                  <a:lnTo>
                    <a:pt x="505911" y="16082"/>
                  </a:lnTo>
                  <a:lnTo>
                    <a:pt x="571732" y="11322"/>
                  </a:lnTo>
                  <a:lnTo>
                    <a:pt x="640226" y="7345"/>
                  </a:lnTo>
                  <a:lnTo>
                    <a:pt x="711152" y="4187"/>
                  </a:lnTo>
                  <a:lnTo>
                    <a:pt x="784270" y="1885"/>
                  </a:lnTo>
                  <a:lnTo>
                    <a:pt x="859338" y="477"/>
                  </a:lnTo>
                  <a:lnTo>
                    <a:pt x="936116" y="0"/>
                  </a:lnTo>
                  <a:lnTo>
                    <a:pt x="1012895" y="477"/>
                  </a:lnTo>
                  <a:lnTo>
                    <a:pt x="1087963" y="1885"/>
                  </a:lnTo>
                  <a:lnTo>
                    <a:pt x="1161081" y="4187"/>
                  </a:lnTo>
                  <a:lnTo>
                    <a:pt x="1232007" y="7345"/>
                  </a:lnTo>
                  <a:lnTo>
                    <a:pt x="1300501" y="11322"/>
                  </a:lnTo>
                  <a:lnTo>
                    <a:pt x="1366322" y="16082"/>
                  </a:lnTo>
                  <a:lnTo>
                    <a:pt x="1429229" y="21586"/>
                  </a:lnTo>
                  <a:lnTo>
                    <a:pt x="1488981" y="27797"/>
                  </a:lnTo>
                  <a:lnTo>
                    <a:pt x="1545337" y="34680"/>
                  </a:lnTo>
                  <a:lnTo>
                    <a:pt x="1598056" y="42195"/>
                  </a:lnTo>
                  <a:lnTo>
                    <a:pt x="1646898" y="50307"/>
                  </a:lnTo>
                  <a:lnTo>
                    <a:pt x="1691621" y="58978"/>
                  </a:lnTo>
                  <a:lnTo>
                    <a:pt x="1731985" y="68171"/>
                  </a:lnTo>
                  <a:lnTo>
                    <a:pt x="1798671" y="87975"/>
                  </a:lnTo>
                  <a:lnTo>
                    <a:pt x="1845028" y="109420"/>
                  </a:lnTo>
                  <a:lnTo>
                    <a:pt x="1872233" y="144018"/>
                  </a:lnTo>
                  <a:lnTo>
                    <a:pt x="1869130" y="155824"/>
                  </a:lnTo>
                  <a:lnTo>
                    <a:pt x="1824511" y="189524"/>
                  </a:lnTo>
                  <a:lnTo>
                    <a:pt x="1767748" y="210186"/>
                  </a:lnTo>
                  <a:lnTo>
                    <a:pt x="1691621" y="229057"/>
                  </a:lnTo>
                  <a:lnTo>
                    <a:pt x="1646898" y="237728"/>
                  </a:lnTo>
                  <a:lnTo>
                    <a:pt x="1598056" y="245840"/>
                  </a:lnTo>
                  <a:lnTo>
                    <a:pt x="1545337" y="253355"/>
                  </a:lnTo>
                  <a:lnTo>
                    <a:pt x="1488981" y="260238"/>
                  </a:lnTo>
                  <a:lnTo>
                    <a:pt x="1429229" y="266449"/>
                  </a:lnTo>
                  <a:lnTo>
                    <a:pt x="1366322" y="271953"/>
                  </a:lnTo>
                  <a:lnTo>
                    <a:pt x="1300501" y="276713"/>
                  </a:lnTo>
                  <a:lnTo>
                    <a:pt x="1232007" y="280690"/>
                  </a:lnTo>
                  <a:lnTo>
                    <a:pt x="1161081" y="283848"/>
                  </a:lnTo>
                  <a:lnTo>
                    <a:pt x="1087963" y="286150"/>
                  </a:lnTo>
                  <a:lnTo>
                    <a:pt x="1012895" y="287558"/>
                  </a:lnTo>
                  <a:lnTo>
                    <a:pt x="936116" y="288036"/>
                  </a:lnTo>
                  <a:lnTo>
                    <a:pt x="859338" y="287558"/>
                  </a:lnTo>
                  <a:lnTo>
                    <a:pt x="784270" y="286150"/>
                  </a:lnTo>
                  <a:lnTo>
                    <a:pt x="711152" y="283848"/>
                  </a:lnTo>
                  <a:lnTo>
                    <a:pt x="640226" y="280690"/>
                  </a:lnTo>
                  <a:lnTo>
                    <a:pt x="571732" y="276713"/>
                  </a:lnTo>
                  <a:lnTo>
                    <a:pt x="505911" y="271953"/>
                  </a:lnTo>
                  <a:lnTo>
                    <a:pt x="443004" y="266449"/>
                  </a:lnTo>
                  <a:lnTo>
                    <a:pt x="383252" y="260238"/>
                  </a:lnTo>
                  <a:lnTo>
                    <a:pt x="326896" y="253355"/>
                  </a:lnTo>
                  <a:lnTo>
                    <a:pt x="274177" y="245840"/>
                  </a:lnTo>
                  <a:lnTo>
                    <a:pt x="225335" y="237728"/>
                  </a:lnTo>
                  <a:lnTo>
                    <a:pt x="180612" y="229057"/>
                  </a:lnTo>
                  <a:lnTo>
                    <a:pt x="140248" y="219864"/>
                  </a:lnTo>
                  <a:lnTo>
                    <a:pt x="73562" y="200060"/>
                  </a:lnTo>
                  <a:lnTo>
                    <a:pt x="27205" y="178615"/>
                  </a:lnTo>
                  <a:lnTo>
                    <a:pt x="0" y="144018"/>
                  </a:lnTo>
                  <a:close/>
                </a:path>
              </a:pathLst>
            </a:custGeom>
            <a:ln w="444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811" y="276605"/>
            <a:ext cx="8301990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90">
                <a:solidFill>
                  <a:srgbClr val="FDC200"/>
                </a:solidFill>
                <a:latin typeface="Trebuchet MS"/>
                <a:cs typeface="Trebuchet MS"/>
              </a:rPr>
              <a:t>Le </a:t>
            </a:r>
            <a:r>
              <a:rPr dirty="0" spc="-270">
                <a:solidFill>
                  <a:srgbClr val="FDC200"/>
                </a:solidFill>
                <a:latin typeface="Trebuchet MS"/>
                <a:cs typeface="Trebuchet MS"/>
              </a:rPr>
              <a:t>contexte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professionnel </a:t>
            </a:r>
            <a:r>
              <a:rPr dirty="0" spc="-160">
                <a:solidFill>
                  <a:srgbClr val="FDC200"/>
                </a:solidFill>
                <a:latin typeface="Trebuchet MS"/>
                <a:cs typeface="Trebuchet MS"/>
              </a:rPr>
              <a:t>dans </a:t>
            </a:r>
            <a:r>
              <a:rPr dirty="0" spc="-240">
                <a:solidFill>
                  <a:srgbClr val="FDC200"/>
                </a:solidFill>
                <a:latin typeface="Trebuchet MS"/>
                <a:cs typeface="Trebuchet MS"/>
              </a:rPr>
              <a:t>lequel  </a:t>
            </a:r>
            <a:r>
              <a:rPr dirty="0" spc="-204">
                <a:solidFill>
                  <a:srgbClr val="FDC200"/>
                </a:solidFill>
              </a:rPr>
              <a:t>évolue </a:t>
            </a:r>
            <a:r>
              <a:rPr dirty="0" spc="-130">
                <a:solidFill>
                  <a:srgbClr val="FDC200"/>
                </a:solidFill>
              </a:rPr>
              <a:t>le détenteur d’un</a:t>
            </a:r>
            <a:r>
              <a:rPr dirty="0" spc="-855">
                <a:solidFill>
                  <a:srgbClr val="FDC200"/>
                </a:solidFill>
              </a:rPr>
              <a:t> </a:t>
            </a:r>
            <a:r>
              <a:rPr dirty="0" spc="-625">
                <a:solidFill>
                  <a:srgbClr val="FDC200"/>
                </a:solidFill>
              </a:rPr>
              <a:t>CAP </a:t>
            </a:r>
            <a:r>
              <a:rPr dirty="0" spc="-210">
                <a:solidFill>
                  <a:srgbClr val="FDC200"/>
                </a:solidFill>
              </a:rPr>
              <a:t>commercial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495" y="1691462"/>
            <a:ext cx="7824470" cy="463804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algn="just" marL="241300" marR="5080" indent="-228600">
              <a:lnSpc>
                <a:spcPct val="79900"/>
              </a:lnSpc>
              <a:spcBef>
                <a:spcPts val="77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Un </a:t>
            </a:r>
            <a:r>
              <a:rPr dirty="0" sz="2800">
                <a:latin typeface="Arial"/>
                <a:cs typeface="Arial"/>
              </a:rPr>
              <a:t>impact </a:t>
            </a:r>
            <a:r>
              <a:rPr dirty="0" sz="2800" spc="-5">
                <a:latin typeface="Arial"/>
                <a:cs typeface="Arial"/>
              </a:rPr>
              <a:t>stratégique de la </a:t>
            </a:r>
            <a:r>
              <a:rPr dirty="0" sz="2800">
                <a:latin typeface="Arial"/>
                <a:cs typeface="Arial"/>
              </a:rPr>
              <a:t>digitalisation </a:t>
            </a:r>
            <a:r>
              <a:rPr dirty="0" sz="2800" spc="-5">
                <a:latin typeface="Arial"/>
                <a:cs typeface="Arial"/>
              </a:rPr>
              <a:t>sur  l’organisation </a:t>
            </a:r>
            <a:r>
              <a:rPr dirty="0" sz="2800">
                <a:latin typeface="Arial"/>
                <a:cs typeface="Arial"/>
              </a:rPr>
              <a:t>des </a:t>
            </a:r>
            <a:r>
              <a:rPr dirty="0" sz="2800" spc="-10">
                <a:latin typeface="Arial"/>
                <a:cs typeface="Arial"/>
              </a:rPr>
              <a:t>UC, </a:t>
            </a:r>
            <a:r>
              <a:rPr dirty="0" sz="2800">
                <a:latin typeface="Arial"/>
                <a:cs typeface="Arial"/>
              </a:rPr>
              <a:t>sur </a:t>
            </a:r>
            <a:r>
              <a:rPr dirty="0" sz="2800" spc="-5">
                <a:latin typeface="Arial"/>
                <a:cs typeface="Arial"/>
              </a:rPr>
              <a:t>leur </a:t>
            </a:r>
            <a:r>
              <a:rPr dirty="0" sz="2800">
                <a:latin typeface="Arial"/>
                <a:cs typeface="Arial"/>
              </a:rPr>
              <a:t>assortiment  </a:t>
            </a:r>
            <a:r>
              <a:rPr dirty="0" sz="2800" spc="-5">
                <a:latin typeface="Arial"/>
                <a:cs typeface="Arial"/>
              </a:rPr>
              <a:t>effectif, sur leur </a:t>
            </a:r>
            <a:r>
              <a:rPr dirty="0" sz="2800">
                <a:latin typeface="Arial"/>
                <a:cs typeface="Arial"/>
              </a:rPr>
              <a:t>agencement et donc sur </a:t>
            </a:r>
            <a:r>
              <a:rPr dirty="0" sz="2800" spc="-5">
                <a:latin typeface="Arial"/>
                <a:cs typeface="Arial"/>
              </a:rPr>
              <a:t>les  </a:t>
            </a:r>
            <a:r>
              <a:rPr dirty="0" sz="2800">
                <a:latin typeface="Arial"/>
                <a:cs typeface="Arial"/>
              </a:rPr>
              <a:t>rôles </a:t>
            </a:r>
            <a:r>
              <a:rPr dirty="0" sz="2800" spc="-5">
                <a:latin typeface="Arial"/>
                <a:cs typeface="Arial"/>
              </a:rPr>
              <a:t>et les </a:t>
            </a:r>
            <a:r>
              <a:rPr dirty="0" sz="2800">
                <a:latin typeface="Arial"/>
                <a:cs typeface="Arial"/>
              </a:rPr>
              <a:t>missions </a:t>
            </a:r>
            <a:r>
              <a:rPr dirty="0" sz="2800" spc="-5">
                <a:latin typeface="Arial"/>
                <a:cs typeface="Arial"/>
              </a:rPr>
              <a:t>des</a:t>
            </a:r>
            <a:r>
              <a:rPr dirty="0" sz="2800" spc="3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personnels.</a:t>
            </a:r>
            <a:endParaRPr sz="2800">
              <a:latin typeface="Arial"/>
              <a:cs typeface="Arial"/>
            </a:endParaRPr>
          </a:p>
          <a:p>
            <a:pPr algn="just" marL="241300" indent="-228600">
              <a:lnSpc>
                <a:spcPts val="3329"/>
              </a:lnSpc>
              <a:spcBef>
                <a:spcPts val="34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Le développement du multicanal</a:t>
            </a:r>
            <a:r>
              <a:rPr dirty="0" sz="2800" spc="9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algn="just" lvl="1" marL="698500" marR="5080" indent="-228600">
              <a:lnSpc>
                <a:spcPct val="80000"/>
              </a:lnSpc>
              <a:spcBef>
                <a:spcPts val="550"/>
              </a:spcBef>
              <a:buChar char="•"/>
              <a:tabLst>
                <a:tab pos="699135" algn="l"/>
              </a:tabLst>
            </a:pPr>
            <a:r>
              <a:rPr dirty="0" sz="2400" spc="-5">
                <a:latin typeface="Arial"/>
                <a:cs typeface="Arial"/>
              </a:rPr>
              <a:t>diversifie et complexifie les parcours d’achat et  d’accès à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l’information.</a:t>
            </a:r>
            <a:endParaRPr sz="2400">
              <a:latin typeface="Arial"/>
              <a:cs typeface="Arial"/>
            </a:endParaRPr>
          </a:p>
          <a:p>
            <a:pPr algn="just" lvl="1" marL="698500" marR="5080" indent="-228600">
              <a:lnSpc>
                <a:spcPct val="80000"/>
              </a:lnSpc>
              <a:spcBef>
                <a:spcPts val="495"/>
              </a:spcBef>
              <a:buChar char="•"/>
              <a:tabLst>
                <a:tab pos="699135" algn="l"/>
              </a:tabLst>
            </a:pPr>
            <a:r>
              <a:rPr dirty="0" sz="2400" spc="-5">
                <a:latin typeface="Arial"/>
                <a:cs typeface="Arial"/>
              </a:rPr>
              <a:t>contribue </a:t>
            </a:r>
            <a:r>
              <a:rPr dirty="0" sz="2400">
                <a:latin typeface="Arial"/>
                <a:cs typeface="Arial"/>
              </a:rPr>
              <a:t>à améliorer </a:t>
            </a:r>
            <a:r>
              <a:rPr dirty="0" sz="2400" spc="-5">
                <a:latin typeface="Arial"/>
                <a:cs typeface="Arial"/>
              </a:rPr>
              <a:t>les performances, </a:t>
            </a:r>
            <a:r>
              <a:rPr dirty="0" sz="2400">
                <a:latin typeface="Arial"/>
                <a:cs typeface="Arial"/>
              </a:rPr>
              <a:t>à enrichir  </a:t>
            </a:r>
            <a:r>
              <a:rPr dirty="0" sz="2400" spc="-10">
                <a:latin typeface="Arial"/>
                <a:cs typeface="Arial"/>
              </a:rPr>
              <a:t>l’offre </a:t>
            </a:r>
            <a:r>
              <a:rPr dirty="0" sz="2400" spc="-5">
                <a:latin typeface="Arial"/>
                <a:cs typeface="Arial"/>
              </a:rPr>
              <a:t>avec notamment un nombre </a:t>
            </a:r>
            <a:r>
              <a:rPr dirty="0" sz="2400">
                <a:latin typeface="Arial"/>
                <a:cs typeface="Arial"/>
              </a:rPr>
              <a:t>croissant </a:t>
            </a:r>
            <a:r>
              <a:rPr dirty="0" sz="2400" spc="-10">
                <a:latin typeface="Arial"/>
                <a:cs typeface="Arial"/>
              </a:rPr>
              <a:t>de  </a:t>
            </a:r>
            <a:r>
              <a:rPr dirty="0" sz="2400" spc="-5">
                <a:latin typeface="Arial"/>
                <a:cs typeface="Arial"/>
              </a:rPr>
              <a:t>services, à générer du trafic et à optimiser  </a:t>
            </a:r>
            <a:r>
              <a:rPr dirty="0" sz="2400" spc="-10">
                <a:latin typeface="Arial"/>
                <a:cs typeface="Arial"/>
              </a:rPr>
              <a:t>l’expérience</a:t>
            </a:r>
            <a:r>
              <a:rPr dirty="0" sz="2400" spc="5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client.</a:t>
            </a:r>
            <a:endParaRPr sz="2400">
              <a:latin typeface="Arial"/>
              <a:cs typeface="Arial"/>
            </a:endParaRPr>
          </a:p>
          <a:p>
            <a:pPr marL="241300" marR="8255" indent="-228600">
              <a:lnSpc>
                <a:spcPts val="2690"/>
              </a:lnSpc>
              <a:spcBef>
                <a:spcPts val="970"/>
              </a:spcBef>
              <a:tabLst>
                <a:tab pos="1713230" algn="l"/>
                <a:tab pos="2430145" algn="l"/>
                <a:tab pos="3128010" algn="l"/>
                <a:tab pos="4914265" algn="l"/>
                <a:tab pos="5691505" algn="l"/>
              </a:tabLst>
            </a:pPr>
            <a:r>
              <a:rPr dirty="0" sz="2800" spc="-5">
                <a:latin typeface="Symbol"/>
                <a:cs typeface="Symbol"/>
              </a:rPr>
              <a:t></a:t>
            </a:r>
            <a:r>
              <a:rPr dirty="0" sz="2800" spc="8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Arial"/>
                <a:cs typeface="Arial"/>
              </a:rPr>
              <a:t>impa</a:t>
            </a:r>
            <a:r>
              <a:rPr dirty="0" sz="2800" spc="5">
                <a:latin typeface="Arial"/>
                <a:cs typeface="Arial"/>
              </a:rPr>
              <a:t>c</a:t>
            </a:r>
            <a:r>
              <a:rPr dirty="0" sz="2800">
                <a:latin typeface="Arial"/>
                <a:cs typeface="Arial"/>
              </a:rPr>
              <a:t>t	</a:t>
            </a:r>
            <a:r>
              <a:rPr dirty="0" sz="2800" spc="-15">
                <a:latin typeface="Arial"/>
                <a:cs typeface="Arial"/>
              </a:rPr>
              <a:t>f</a:t>
            </a:r>
            <a:r>
              <a:rPr dirty="0" sz="2800" spc="-5">
                <a:latin typeface="Arial"/>
                <a:cs typeface="Arial"/>
              </a:rPr>
              <a:t>ort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sur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10">
                <a:latin typeface="Arial"/>
                <a:cs typeface="Arial"/>
              </a:rPr>
              <a:t>l’évo</a:t>
            </a:r>
            <a:r>
              <a:rPr dirty="0" sz="2800">
                <a:latin typeface="Arial"/>
                <a:cs typeface="Arial"/>
              </a:rPr>
              <a:t>l</a:t>
            </a:r>
            <a:r>
              <a:rPr dirty="0" sz="2800" spc="-10">
                <a:latin typeface="Arial"/>
                <a:cs typeface="Arial"/>
              </a:rPr>
              <a:t>ut</a:t>
            </a:r>
            <a:r>
              <a:rPr dirty="0" sz="2800">
                <a:latin typeface="Arial"/>
                <a:cs typeface="Arial"/>
              </a:rPr>
              <a:t>i</a:t>
            </a:r>
            <a:r>
              <a:rPr dirty="0" sz="2800" spc="-10">
                <a:latin typeface="Arial"/>
                <a:cs typeface="Arial"/>
              </a:rPr>
              <a:t>o</a:t>
            </a:r>
            <a:r>
              <a:rPr dirty="0" sz="2800" spc="-5">
                <a:latin typeface="Arial"/>
                <a:cs typeface="Arial"/>
              </a:rPr>
              <a:t>n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des</a:t>
            </a:r>
            <a:r>
              <a:rPr dirty="0" sz="2800">
                <a:latin typeface="Arial"/>
                <a:cs typeface="Arial"/>
              </a:rPr>
              <a:t>	</a:t>
            </a:r>
            <a:r>
              <a:rPr dirty="0" sz="2800" spc="-5">
                <a:latin typeface="Arial"/>
                <a:cs typeface="Arial"/>
              </a:rPr>
              <a:t>compéte</a:t>
            </a:r>
            <a:r>
              <a:rPr dirty="0" sz="2800">
                <a:latin typeface="Arial"/>
                <a:cs typeface="Arial"/>
              </a:rPr>
              <a:t>n</a:t>
            </a:r>
            <a:r>
              <a:rPr dirty="0" sz="2800" spc="5">
                <a:latin typeface="Arial"/>
                <a:cs typeface="Arial"/>
              </a:rPr>
              <a:t>c</a:t>
            </a:r>
            <a:r>
              <a:rPr dirty="0" sz="2800" spc="-5">
                <a:latin typeface="Arial"/>
                <a:cs typeface="Arial"/>
              </a:rPr>
              <a:t>es  </a:t>
            </a:r>
            <a:r>
              <a:rPr dirty="0" sz="2800" spc="-5">
                <a:latin typeface="Arial"/>
                <a:cs typeface="Arial"/>
              </a:rPr>
              <a:t>attendues </a:t>
            </a:r>
            <a:r>
              <a:rPr dirty="0" sz="2800">
                <a:latin typeface="Arial"/>
                <a:cs typeface="Arial"/>
              </a:rPr>
              <a:t>des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personnels.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2773" rIns="0" bIns="0" rtlCol="0" vert="horz">
            <a:spAutoFit/>
          </a:bodyPr>
          <a:lstStyle/>
          <a:p>
            <a:pPr marL="101600" marR="5080">
              <a:lnSpc>
                <a:spcPts val="4320"/>
              </a:lnSpc>
              <a:spcBef>
                <a:spcPts val="640"/>
              </a:spcBef>
            </a:pPr>
            <a:r>
              <a:rPr dirty="0" spc="-290">
                <a:solidFill>
                  <a:srgbClr val="FDC200"/>
                </a:solidFill>
                <a:latin typeface="Trebuchet MS"/>
                <a:cs typeface="Trebuchet MS"/>
              </a:rPr>
              <a:t>Le </a:t>
            </a:r>
            <a:r>
              <a:rPr dirty="0" spc="-270">
                <a:solidFill>
                  <a:srgbClr val="FDC200"/>
                </a:solidFill>
                <a:latin typeface="Trebuchet MS"/>
                <a:cs typeface="Trebuchet MS"/>
              </a:rPr>
              <a:t>contexte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professionnel </a:t>
            </a:r>
            <a:r>
              <a:rPr dirty="0" spc="-160">
                <a:solidFill>
                  <a:srgbClr val="FDC200"/>
                </a:solidFill>
                <a:latin typeface="Trebuchet MS"/>
                <a:cs typeface="Trebuchet MS"/>
              </a:rPr>
              <a:t>dans </a:t>
            </a:r>
            <a:r>
              <a:rPr dirty="0" spc="-235">
                <a:solidFill>
                  <a:srgbClr val="FDC200"/>
                </a:solidFill>
                <a:latin typeface="Trebuchet MS"/>
                <a:cs typeface="Trebuchet MS"/>
              </a:rPr>
              <a:t>lequel  </a:t>
            </a:r>
            <a:r>
              <a:rPr dirty="0" spc="-204">
                <a:solidFill>
                  <a:srgbClr val="FDC200"/>
                </a:solidFill>
              </a:rPr>
              <a:t>évolue </a:t>
            </a:r>
            <a:r>
              <a:rPr dirty="0" spc="-130">
                <a:solidFill>
                  <a:srgbClr val="FDC200"/>
                </a:solidFill>
              </a:rPr>
              <a:t>le </a:t>
            </a:r>
            <a:r>
              <a:rPr dirty="0" spc="-125">
                <a:solidFill>
                  <a:srgbClr val="FDC200"/>
                </a:solidFill>
              </a:rPr>
              <a:t>détenteur </a:t>
            </a:r>
            <a:r>
              <a:rPr dirty="0" spc="-130">
                <a:solidFill>
                  <a:srgbClr val="FDC200"/>
                </a:solidFill>
              </a:rPr>
              <a:t>d’un </a:t>
            </a:r>
            <a:r>
              <a:rPr dirty="0" spc="-625">
                <a:solidFill>
                  <a:srgbClr val="FDC200"/>
                </a:solidFill>
              </a:rPr>
              <a:t>CAP</a:t>
            </a:r>
            <a:r>
              <a:rPr dirty="0" spc="-860">
                <a:solidFill>
                  <a:srgbClr val="FDC200"/>
                </a:solidFill>
              </a:rPr>
              <a:t> </a:t>
            </a:r>
            <a:r>
              <a:rPr dirty="0" spc="-204">
                <a:solidFill>
                  <a:srgbClr val="FDC200"/>
                </a:solidFill>
              </a:rPr>
              <a:t>commercial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522" y="1621917"/>
            <a:ext cx="7979409" cy="441515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algn="just" marL="127000" marR="5080">
              <a:lnSpc>
                <a:spcPts val="3020"/>
              </a:lnSpc>
              <a:spcBef>
                <a:spcPts val="480"/>
              </a:spcBef>
            </a:pPr>
            <a:r>
              <a:rPr dirty="0" sz="2800">
                <a:latin typeface="Arial"/>
                <a:cs typeface="Arial"/>
              </a:rPr>
              <a:t>Les </a:t>
            </a:r>
            <a:r>
              <a:rPr dirty="0" sz="2800" spc="-5">
                <a:latin typeface="Arial"/>
                <a:cs typeface="Arial"/>
              </a:rPr>
              <a:t>enjeux du </a:t>
            </a:r>
            <a:r>
              <a:rPr dirty="0" sz="2800">
                <a:latin typeface="Arial"/>
                <a:cs typeface="Arial"/>
              </a:rPr>
              <a:t>développement </a:t>
            </a:r>
            <a:r>
              <a:rPr dirty="0" sz="2800" spc="-5">
                <a:latin typeface="Arial"/>
                <a:cs typeface="Arial"/>
              </a:rPr>
              <a:t>du multicanal =  </a:t>
            </a:r>
            <a:r>
              <a:rPr dirty="0" sz="2800">
                <a:latin typeface="Arial"/>
                <a:cs typeface="Arial"/>
              </a:rPr>
              <a:t>fournir aux </a:t>
            </a:r>
            <a:r>
              <a:rPr dirty="0" sz="2800" spc="-5">
                <a:latin typeface="Arial"/>
                <a:cs typeface="Arial"/>
              </a:rPr>
              <a:t>clients le niveau de </a:t>
            </a:r>
            <a:r>
              <a:rPr dirty="0" sz="2800">
                <a:latin typeface="Arial"/>
                <a:cs typeface="Arial"/>
              </a:rPr>
              <a:t>service </a:t>
            </a:r>
            <a:r>
              <a:rPr dirty="0" sz="2800" spc="-5">
                <a:latin typeface="Arial"/>
                <a:cs typeface="Arial"/>
              </a:rPr>
              <a:t>exigé à  </a:t>
            </a:r>
            <a:r>
              <a:rPr dirty="0" sz="2800">
                <a:latin typeface="Arial"/>
                <a:cs typeface="Arial"/>
              </a:rPr>
              <a:t>travers tous </a:t>
            </a:r>
            <a:r>
              <a:rPr dirty="0" sz="2800" spc="-5">
                <a:latin typeface="Arial"/>
                <a:cs typeface="Arial"/>
              </a:rPr>
              <a:t>les canaux pour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algn="just" marL="241300" indent="-228600">
              <a:lnSpc>
                <a:spcPct val="100000"/>
              </a:lnSpc>
              <a:spcBef>
                <a:spcPts val="625"/>
              </a:spcBef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pour toujours </a:t>
            </a:r>
            <a:r>
              <a:rPr dirty="0" sz="2800" spc="-5">
                <a:latin typeface="Arial"/>
                <a:cs typeface="Arial"/>
              </a:rPr>
              <a:t>mieux les</a:t>
            </a:r>
            <a:r>
              <a:rPr dirty="0" sz="2800" spc="3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servir,</a:t>
            </a:r>
            <a:endParaRPr sz="2800">
              <a:latin typeface="Arial"/>
              <a:cs typeface="Arial"/>
            </a:endParaRPr>
          </a:p>
          <a:p>
            <a:pPr algn="just" marL="241300" indent="-228600">
              <a:lnSpc>
                <a:spcPct val="100000"/>
              </a:lnSpc>
              <a:spcBef>
                <a:spcPts val="670"/>
              </a:spcBef>
              <a:buChar char="•"/>
              <a:tabLst>
                <a:tab pos="241300" algn="l"/>
              </a:tabLst>
            </a:pPr>
            <a:r>
              <a:rPr dirty="0" sz="2800">
                <a:latin typeface="Arial"/>
                <a:cs typeface="Arial"/>
              </a:rPr>
              <a:t>pour </a:t>
            </a:r>
            <a:r>
              <a:rPr dirty="0" sz="2800" spc="-5">
                <a:latin typeface="Arial"/>
                <a:cs typeface="Arial"/>
              </a:rPr>
              <a:t>réduire les</a:t>
            </a:r>
            <a:r>
              <a:rPr dirty="0" sz="2800" spc="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coûts,</a:t>
            </a:r>
            <a:endParaRPr sz="2800">
              <a:latin typeface="Arial"/>
              <a:cs typeface="Arial"/>
            </a:endParaRPr>
          </a:p>
          <a:p>
            <a:pPr algn="just" marL="241300" marR="5080" indent="-228600">
              <a:lnSpc>
                <a:spcPts val="3020"/>
              </a:lnSpc>
              <a:spcBef>
                <a:spcPts val="1050"/>
              </a:spcBef>
              <a:buChar char="•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pour </a:t>
            </a:r>
            <a:r>
              <a:rPr dirty="0" sz="2800">
                <a:latin typeface="Arial"/>
                <a:cs typeface="Arial"/>
              </a:rPr>
              <a:t>augmenter les ventes </a:t>
            </a:r>
            <a:r>
              <a:rPr dirty="0" sz="2800" spc="-5">
                <a:latin typeface="Arial"/>
                <a:cs typeface="Arial"/>
              </a:rPr>
              <a:t>en </a:t>
            </a:r>
            <a:r>
              <a:rPr dirty="0" sz="2800">
                <a:latin typeface="Arial"/>
                <a:cs typeface="Arial"/>
              </a:rPr>
              <a:t>conjuguant </a:t>
            </a:r>
            <a:r>
              <a:rPr dirty="0" sz="2800" spc="-5">
                <a:latin typeface="Arial"/>
                <a:cs typeface="Arial"/>
              </a:rPr>
              <a:t>de  façon cohérente </a:t>
            </a:r>
            <a:r>
              <a:rPr dirty="0" sz="2800">
                <a:latin typeface="Arial"/>
                <a:cs typeface="Arial"/>
              </a:rPr>
              <a:t>tous </a:t>
            </a:r>
            <a:r>
              <a:rPr dirty="0" sz="2800" spc="-5">
                <a:latin typeface="Arial"/>
                <a:cs typeface="Arial"/>
              </a:rPr>
              <a:t>les </a:t>
            </a:r>
            <a:r>
              <a:rPr dirty="0" sz="2800">
                <a:latin typeface="Arial"/>
                <a:cs typeface="Arial"/>
              </a:rPr>
              <a:t>canaux et </a:t>
            </a:r>
            <a:r>
              <a:rPr dirty="0" sz="2800" spc="-5">
                <a:latin typeface="Arial"/>
                <a:cs typeface="Arial"/>
              </a:rPr>
              <a:t>en </a:t>
            </a:r>
            <a:r>
              <a:rPr dirty="0" sz="2800">
                <a:latin typeface="Arial"/>
                <a:cs typeface="Arial"/>
              </a:rPr>
              <a:t>en  </a:t>
            </a:r>
            <a:r>
              <a:rPr dirty="0" sz="2800" spc="-5">
                <a:latin typeface="Arial"/>
                <a:cs typeface="Arial"/>
              </a:rPr>
              <a:t>maximisant les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bénéfices,</a:t>
            </a:r>
            <a:endParaRPr sz="2800">
              <a:latin typeface="Arial"/>
              <a:cs typeface="Arial"/>
            </a:endParaRPr>
          </a:p>
          <a:p>
            <a:pPr algn="just" marL="241300" marR="5080" indent="-228600">
              <a:lnSpc>
                <a:spcPts val="3010"/>
              </a:lnSpc>
              <a:spcBef>
                <a:spcPts val="1015"/>
              </a:spcBef>
              <a:buChar char="•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pour se différencier sur </a:t>
            </a:r>
            <a:r>
              <a:rPr dirty="0" sz="2800">
                <a:latin typeface="Arial"/>
                <a:cs typeface="Arial"/>
              </a:rPr>
              <a:t>des marchés toujours  </a:t>
            </a:r>
            <a:r>
              <a:rPr dirty="0" sz="2800" spc="-5">
                <a:latin typeface="Arial"/>
                <a:cs typeface="Arial"/>
              </a:rPr>
              <a:t>plus</a:t>
            </a:r>
            <a:r>
              <a:rPr dirty="0" sz="2800" spc="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concurrentiels.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1541" rIns="0" bIns="0" rtlCol="0" vert="horz">
            <a:spAutoFit/>
          </a:bodyPr>
          <a:lstStyle/>
          <a:p>
            <a:pPr marL="317500" marR="5080">
              <a:lnSpc>
                <a:spcPts val="4320"/>
              </a:lnSpc>
              <a:spcBef>
                <a:spcPts val="640"/>
              </a:spcBef>
            </a:pPr>
            <a:r>
              <a:rPr dirty="0" spc="-290">
                <a:solidFill>
                  <a:srgbClr val="FDC200"/>
                </a:solidFill>
                <a:latin typeface="Trebuchet MS"/>
                <a:cs typeface="Trebuchet MS"/>
              </a:rPr>
              <a:t>Le </a:t>
            </a:r>
            <a:r>
              <a:rPr dirty="0" spc="-270">
                <a:solidFill>
                  <a:srgbClr val="FDC200"/>
                </a:solidFill>
                <a:latin typeface="Trebuchet MS"/>
                <a:cs typeface="Trebuchet MS"/>
              </a:rPr>
              <a:t>contexte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professionnel </a:t>
            </a:r>
            <a:r>
              <a:rPr dirty="0" spc="-160">
                <a:solidFill>
                  <a:srgbClr val="FDC200"/>
                </a:solidFill>
                <a:latin typeface="Trebuchet MS"/>
                <a:cs typeface="Trebuchet MS"/>
              </a:rPr>
              <a:t>dans </a:t>
            </a:r>
            <a:r>
              <a:rPr dirty="0" spc="-240">
                <a:solidFill>
                  <a:srgbClr val="FDC200"/>
                </a:solidFill>
                <a:latin typeface="Trebuchet MS"/>
                <a:cs typeface="Trebuchet MS"/>
              </a:rPr>
              <a:t>lequel  </a:t>
            </a:r>
            <a:r>
              <a:rPr dirty="0" spc="-204">
                <a:solidFill>
                  <a:srgbClr val="FDC200"/>
                </a:solidFill>
              </a:rPr>
              <a:t>évolue </a:t>
            </a:r>
            <a:r>
              <a:rPr dirty="0" spc="-130">
                <a:solidFill>
                  <a:srgbClr val="FDC200"/>
                </a:solidFill>
              </a:rPr>
              <a:t>le détenteur d’un </a:t>
            </a:r>
            <a:r>
              <a:rPr dirty="0" spc="-625">
                <a:solidFill>
                  <a:srgbClr val="FDC200"/>
                </a:solidFill>
              </a:rPr>
              <a:t>CAP</a:t>
            </a:r>
            <a:r>
              <a:rPr dirty="0" spc="-840">
                <a:solidFill>
                  <a:srgbClr val="FDC200"/>
                </a:solidFill>
              </a:rPr>
              <a:t> </a:t>
            </a:r>
            <a:r>
              <a:rPr dirty="0" spc="-210">
                <a:solidFill>
                  <a:srgbClr val="FDC200"/>
                </a:solidFill>
              </a:rPr>
              <a:t>commercial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826513"/>
            <a:ext cx="8164195" cy="339534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just" marL="241300" marR="5080" indent="-228600">
              <a:lnSpc>
                <a:spcPct val="90000"/>
              </a:lnSpc>
              <a:spcBef>
                <a:spcPts val="43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La nécessaire prise en compte de l’accroissement  </a:t>
            </a:r>
            <a:r>
              <a:rPr dirty="0" sz="2800">
                <a:latin typeface="Arial"/>
                <a:cs typeface="Arial"/>
              </a:rPr>
              <a:t>continu </a:t>
            </a:r>
            <a:r>
              <a:rPr dirty="0" sz="2800" spc="-5">
                <a:latin typeface="Arial"/>
                <a:cs typeface="Arial"/>
              </a:rPr>
              <a:t>des </a:t>
            </a:r>
            <a:r>
              <a:rPr dirty="0" sz="2800">
                <a:latin typeface="Arial"/>
                <a:cs typeface="Arial"/>
              </a:rPr>
              <a:t>exigences </a:t>
            </a:r>
            <a:r>
              <a:rPr dirty="0" sz="2800" spc="-5">
                <a:latin typeface="Arial"/>
                <a:cs typeface="Arial"/>
              </a:rPr>
              <a:t>de </a:t>
            </a:r>
            <a:r>
              <a:rPr dirty="0" sz="2800">
                <a:latin typeface="Arial"/>
                <a:cs typeface="Arial"/>
              </a:rPr>
              <a:t>consommateurs </a:t>
            </a:r>
            <a:r>
              <a:rPr dirty="0" sz="2800" spc="-5">
                <a:latin typeface="Arial"/>
                <a:cs typeface="Arial"/>
              </a:rPr>
              <a:t>sans  </a:t>
            </a:r>
            <a:r>
              <a:rPr dirty="0" sz="2800">
                <a:latin typeface="Arial"/>
                <a:cs typeface="Arial"/>
              </a:rPr>
              <a:t>cesse </a:t>
            </a:r>
            <a:r>
              <a:rPr dirty="0" sz="2800" spc="-5">
                <a:latin typeface="Arial"/>
                <a:cs typeface="Arial"/>
              </a:rPr>
              <a:t>mieux informés </a:t>
            </a:r>
            <a:r>
              <a:rPr dirty="0" sz="2800">
                <a:latin typeface="Arial"/>
                <a:cs typeface="Arial"/>
              </a:rPr>
              <a:t>et </a:t>
            </a:r>
            <a:r>
              <a:rPr dirty="0" sz="2800" spc="-5">
                <a:latin typeface="Arial"/>
                <a:cs typeface="Arial"/>
              </a:rPr>
              <a:t>les </a:t>
            </a:r>
            <a:r>
              <a:rPr dirty="0" sz="2800">
                <a:latin typeface="Arial"/>
                <a:cs typeface="Arial"/>
              </a:rPr>
              <a:t>préoccupations  </a:t>
            </a:r>
            <a:r>
              <a:rPr dirty="0" sz="2800" spc="-5">
                <a:latin typeface="Arial"/>
                <a:cs typeface="Arial"/>
              </a:rPr>
              <a:t>concernant le développement durable</a:t>
            </a:r>
            <a:r>
              <a:rPr dirty="0" sz="2800" spc="11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algn="just" marL="241300" marR="7620" indent="-228600">
              <a:lnSpc>
                <a:spcPts val="3020"/>
              </a:lnSpc>
              <a:spcBef>
                <a:spcPts val="1045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Des </a:t>
            </a:r>
            <a:r>
              <a:rPr dirty="0" sz="2800">
                <a:latin typeface="Arial"/>
                <a:cs typeface="Arial"/>
              </a:rPr>
              <a:t>règlementations renforcées liées </a:t>
            </a:r>
            <a:r>
              <a:rPr dirty="0" sz="2800" spc="-5">
                <a:latin typeface="Arial"/>
                <a:cs typeface="Arial"/>
              </a:rPr>
              <a:t>à l’hygiène,  à la sécurité, à la tenue </a:t>
            </a:r>
            <a:r>
              <a:rPr dirty="0" sz="2800">
                <a:latin typeface="Arial"/>
                <a:cs typeface="Arial"/>
              </a:rPr>
              <a:t>professionnelle</a:t>
            </a:r>
            <a:r>
              <a:rPr dirty="0" sz="2800" spc="9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;</a:t>
            </a:r>
            <a:endParaRPr sz="2800">
              <a:latin typeface="Arial"/>
              <a:cs typeface="Arial"/>
            </a:endParaRPr>
          </a:p>
          <a:p>
            <a:pPr algn="just" marL="241300" marR="6985" indent="-228600">
              <a:lnSpc>
                <a:spcPts val="3030"/>
              </a:lnSpc>
              <a:spcBef>
                <a:spcPts val="101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2800" spc="-5">
                <a:latin typeface="Arial"/>
                <a:cs typeface="Arial"/>
              </a:rPr>
              <a:t>La nécessité de davantage </a:t>
            </a:r>
            <a:r>
              <a:rPr dirty="0" sz="2800">
                <a:latin typeface="Arial"/>
                <a:cs typeface="Arial"/>
              </a:rPr>
              <a:t>préserver </a:t>
            </a:r>
            <a:r>
              <a:rPr dirty="0" sz="2800" spc="-5">
                <a:latin typeface="Arial"/>
                <a:cs typeface="Arial"/>
              </a:rPr>
              <a:t>la santé </a:t>
            </a:r>
            <a:r>
              <a:rPr dirty="0" sz="2800">
                <a:latin typeface="Arial"/>
                <a:cs typeface="Arial"/>
              </a:rPr>
              <a:t>au  travail (gestes </a:t>
            </a:r>
            <a:r>
              <a:rPr dirty="0" sz="2800" spc="-5">
                <a:latin typeface="Arial"/>
                <a:cs typeface="Arial"/>
              </a:rPr>
              <a:t>et </a:t>
            </a:r>
            <a:r>
              <a:rPr dirty="0" sz="2800">
                <a:latin typeface="Arial"/>
                <a:cs typeface="Arial"/>
              </a:rPr>
              <a:t>postures</a:t>
            </a:r>
            <a:r>
              <a:rPr dirty="0" sz="2800" spc="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notamment).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310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30"/>
              </a:spcBef>
            </a:pPr>
            <a:r>
              <a:rPr dirty="0" sz="3600" spc="-204">
                <a:solidFill>
                  <a:srgbClr val="FDC200"/>
                </a:solidFill>
                <a:latin typeface="Trebuchet MS"/>
                <a:cs typeface="Trebuchet MS"/>
              </a:rPr>
              <a:t>Les</a:t>
            </a:r>
            <a:r>
              <a:rPr dirty="0" sz="3600" spc="-34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204">
                <a:solidFill>
                  <a:srgbClr val="FDC200"/>
                </a:solidFill>
                <a:latin typeface="Trebuchet MS"/>
                <a:cs typeface="Trebuchet MS"/>
              </a:rPr>
              <a:t>principales</a:t>
            </a:r>
            <a:r>
              <a:rPr dirty="0" sz="360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170">
                <a:solidFill>
                  <a:srgbClr val="FDC200"/>
                </a:solidFill>
                <a:latin typeface="Trebuchet MS"/>
                <a:cs typeface="Trebuchet MS"/>
              </a:rPr>
              <a:t>conclusions</a:t>
            </a:r>
            <a:r>
              <a:rPr dirty="0" sz="360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204">
                <a:solidFill>
                  <a:srgbClr val="FDC200"/>
                </a:solidFill>
                <a:latin typeface="Trebuchet MS"/>
                <a:cs typeface="Trebuchet MS"/>
              </a:rPr>
              <a:t>tirées</a:t>
            </a:r>
            <a:r>
              <a:rPr dirty="0" sz="360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145">
                <a:solidFill>
                  <a:srgbClr val="FDC200"/>
                </a:solidFill>
                <a:latin typeface="Trebuchet MS"/>
                <a:cs typeface="Trebuchet MS"/>
              </a:rPr>
              <a:t>des</a:t>
            </a:r>
            <a:r>
              <a:rPr dirty="0" sz="3600" spc="-32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180">
                <a:solidFill>
                  <a:srgbClr val="FDC200"/>
                </a:solidFill>
                <a:latin typeface="Trebuchet MS"/>
                <a:cs typeface="Trebuchet MS"/>
              </a:rPr>
              <a:t>échanges  </a:t>
            </a:r>
            <a:r>
              <a:rPr dirty="0" sz="3600" spc="-245">
                <a:solidFill>
                  <a:srgbClr val="FDC200"/>
                </a:solidFill>
                <a:latin typeface="Trebuchet MS"/>
                <a:cs typeface="Trebuchet MS"/>
              </a:rPr>
              <a:t>avec </a:t>
            </a:r>
            <a:r>
              <a:rPr dirty="0" sz="3600" spc="-180">
                <a:solidFill>
                  <a:srgbClr val="FDC200"/>
                </a:solidFill>
                <a:latin typeface="Trebuchet MS"/>
                <a:cs typeface="Trebuchet MS"/>
              </a:rPr>
              <a:t>les </a:t>
            </a:r>
            <a:r>
              <a:rPr dirty="0" sz="3600" spc="-200">
                <a:solidFill>
                  <a:srgbClr val="FDC200"/>
                </a:solidFill>
                <a:latin typeface="Trebuchet MS"/>
                <a:cs typeface="Trebuchet MS"/>
              </a:rPr>
              <a:t>représentants </a:t>
            </a:r>
            <a:r>
              <a:rPr dirty="0" sz="3600" spc="-145">
                <a:solidFill>
                  <a:srgbClr val="FDC200"/>
                </a:solidFill>
                <a:latin typeface="Trebuchet MS"/>
                <a:cs typeface="Trebuchet MS"/>
              </a:rPr>
              <a:t>des </a:t>
            </a:r>
            <a:r>
              <a:rPr dirty="0" sz="3600" spc="-195">
                <a:solidFill>
                  <a:srgbClr val="FDC200"/>
                </a:solidFill>
                <a:latin typeface="Trebuchet MS"/>
                <a:cs typeface="Trebuchet MS"/>
              </a:rPr>
              <a:t>secteurs  </a:t>
            </a:r>
            <a:r>
              <a:rPr dirty="0" sz="3600" spc="-180">
                <a:solidFill>
                  <a:srgbClr val="FDC200"/>
                </a:solidFill>
                <a:latin typeface="Trebuchet MS"/>
                <a:cs typeface="Trebuchet MS"/>
              </a:rPr>
              <a:t>professionnels</a:t>
            </a:r>
            <a:r>
              <a:rPr dirty="0" sz="3600" spc="-35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3600" spc="-195">
                <a:solidFill>
                  <a:srgbClr val="FDC200"/>
                </a:solidFill>
                <a:latin typeface="Trebuchet MS"/>
                <a:cs typeface="Trebuchet MS"/>
              </a:rPr>
              <a:t>rencontrés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9363" y="1457324"/>
            <a:ext cx="7747634" cy="47948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241300" marR="86360" indent="-228600">
              <a:lnSpc>
                <a:spcPct val="70000"/>
              </a:lnSpc>
              <a:spcBef>
                <a:spcPts val="885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2200" spc="-210">
                <a:latin typeface="Arial"/>
                <a:cs typeface="Arial"/>
              </a:rPr>
              <a:t>Des </a:t>
            </a:r>
            <a:r>
              <a:rPr dirty="0" sz="2200" spc="-105">
                <a:latin typeface="Arial"/>
                <a:cs typeface="Arial"/>
              </a:rPr>
              <a:t>perspectives </a:t>
            </a:r>
            <a:r>
              <a:rPr dirty="0" sz="2200" spc="-65">
                <a:latin typeface="Arial"/>
                <a:cs typeface="Arial"/>
              </a:rPr>
              <a:t>d’emploi </a:t>
            </a:r>
            <a:r>
              <a:rPr dirty="0" sz="2200">
                <a:latin typeface="Arial"/>
                <a:cs typeface="Arial"/>
              </a:rPr>
              <a:t>plutôt </a:t>
            </a:r>
            <a:r>
              <a:rPr dirty="0" sz="2200" spc="-105">
                <a:latin typeface="Arial"/>
                <a:cs typeface="Arial"/>
              </a:rPr>
              <a:t>favorables </a:t>
            </a:r>
            <a:r>
              <a:rPr dirty="0" sz="2200" spc="-100">
                <a:latin typeface="Arial"/>
                <a:cs typeface="Arial"/>
              </a:rPr>
              <a:t>sur </a:t>
            </a:r>
            <a:r>
              <a:rPr dirty="0" sz="2200" spc="-60">
                <a:latin typeface="Arial"/>
                <a:cs typeface="Arial"/>
              </a:rPr>
              <a:t>le </a:t>
            </a:r>
            <a:r>
              <a:rPr dirty="0" sz="2200" spc="-80">
                <a:latin typeface="Arial"/>
                <a:cs typeface="Arial"/>
              </a:rPr>
              <a:t>plan </a:t>
            </a:r>
            <a:r>
              <a:rPr dirty="0" sz="2200" spc="-20">
                <a:latin typeface="Arial"/>
                <a:cs typeface="Arial"/>
              </a:rPr>
              <a:t>quantitatif  </a:t>
            </a:r>
            <a:r>
              <a:rPr dirty="0" sz="2200" spc="-5">
                <a:latin typeface="Carlito"/>
                <a:cs typeface="Carlito"/>
              </a:rPr>
              <a:t>mais </a:t>
            </a:r>
            <a:r>
              <a:rPr dirty="0" sz="2200" spc="-10">
                <a:latin typeface="Carlito"/>
                <a:cs typeface="Carlito"/>
              </a:rPr>
              <a:t>très </a:t>
            </a:r>
            <a:r>
              <a:rPr dirty="0" sz="2200" spc="-15">
                <a:latin typeface="Carlito"/>
                <a:cs typeface="Carlito"/>
              </a:rPr>
              <a:t>fluctuantes </a:t>
            </a:r>
            <a:r>
              <a:rPr dirty="0" sz="2200" spc="-10">
                <a:latin typeface="Carlito"/>
                <a:cs typeface="Carlito"/>
              </a:rPr>
              <a:t>et difficiles </a:t>
            </a:r>
            <a:r>
              <a:rPr dirty="0" sz="2200" spc="-5">
                <a:latin typeface="Carlito"/>
                <a:cs typeface="Carlito"/>
              </a:rPr>
              <a:t>à </a:t>
            </a:r>
            <a:r>
              <a:rPr dirty="0" sz="2200" spc="-10">
                <a:latin typeface="Carlito"/>
                <a:cs typeface="Carlito"/>
              </a:rPr>
              <a:t>apprécier </a:t>
            </a:r>
            <a:r>
              <a:rPr dirty="0" sz="2200" spc="-5">
                <a:latin typeface="Carlito"/>
                <a:cs typeface="Carlito"/>
              </a:rPr>
              <a:t>sur le </a:t>
            </a:r>
            <a:r>
              <a:rPr dirty="0" sz="2200" spc="-10">
                <a:latin typeface="Carlito"/>
                <a:cs typeface="Carlito"/>
              </a:rPr>
              <a:t>plan</a:t>
            </a:r>
            <a:r>
              <a:rPr dirty="0" sz="2200" spc="145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qualitatif.</a:t>
            </a:r>
            <a:endParaRPr sz="22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204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2200" spc="-95">
                <a:latin typeface="Arial"/>
                <a:cs typeface="Arial"/>
              </a:rPr>
              <a:t>L’impact </a:t>
            </a:r>
            <a:r>
              <a:rPr dirty="0" sz="2200" spc="-105">
                <a:latin typeface="Arial"/>
                <a:cs typeface="Arial"/>
              </a:rPr>
              <a:t>de </a:t>
            </a:r>
            <a:r>
              <a:rPr dirty="0" sz="2200" spc="-80">
                <a:latin typeface="Arial"/>
                <a:cs typeface="Arial"/>
              </a:rPr>
              <a:t>la </a:t>
            </a:r>
            <a:r>
              <a:rPr dirty="0" sz="2200" spc="-55">
                <a:latin typeface="Arial"/>
                <a:cs typeface="Arial"/>
              </a:rPr>
              <a:t>digitalisation </a:t>
            </a:r>
            <a:r>
              <a:rPr dirty="0" sz="2200" spc="-100">
                <a:latin typeface="Arial"/>
                <a:cs typeface="Arial"/>
              </a:rPr>
              <a:t>sur </a:t>
            </a:r>
            <a:r>
              <a:rPr dirty="0" sz="2200" spc="-45">
                <a:latin typeface="Arial"/>
                <a:cs typeface="Arial"/>
              </a:rPr>
              <a:t>l’activité </a:t>
            </a:r>
            <a:r>
              <a:rPr dirty="0" sz="2200" spc="-95">
                <a:latin typeface="Arial"/>
                <a:cs typeface="Arial"/>
              </a:rPr>
              <a:t>est </a:t>
            </a:r>
            <a:r>
              <a:rPr dirty="0" sz="2200" spc="-85">
                <a:latin typeface="Arial"/>
                <a:cs typeface="Arial"/>
              </a:rPr>
              <a:t>diversement</a:t>
            </a:r>
            <a:r>
              <a:rPr dirty="0" sz="2200" spc="-295">
                <a:latin typeface="Arial"/>
                <a:cs typeface="Arial"/>
              </a:rPr>
              <a:t> </a:t>
            </a:r>
            <a:r>
              <a:rPr dirty="0" sz="2200" spc="-90">
                <a:latin typeface="Arial"/>
                <a:cs typeface="Arial"/>
              </a:rPr>
              <a:t>apprécié.</a:t>
            </a:r>
            <a:endParaRPr sz="2200">
              <a:latin typeface="Arial"/>
              <a:cs typeface="Arial"/>
            </a:endParaRPr>
          </a:p>
          <a:p>
            <a:pPr marL="241300" marR="1007744" indent="-228600">
              <a:lnSpc>
                <a:spcPct val="70100"/>
              </a:lnSpc>
              <a:spcBef>
                <a:spcPts val="994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2200" spc="-229">
                <a:latin typeface="Arial"/>
                <a:cs typeface="Arial"/>
              </a:rPr>
              <a:t>Les </a:t>
            </a:r>
            <a:r>
              <a:rPr dirty="0" sz="2200" spc="-70">
                <a:latin typeface="Arial"/>
                <a:cs typeface="Arial"/>
              </a:rPr>
              <a:t>attentes </a:t>
            </a:r>
            <a:r>
              <a:rPr dirty="0" sz="2200" spc="-110">
                <a:latin typeface="Arial"/>
                <a:cs typeface="Arial"/>
              </a:rPr>
              <a:t>exprimées </a:t>
            </a:r>
            <a:r>
              <a:rPr dirty="0" sz="2200" spc="-85">
                <a:latin typeface="Arial"/>
                <a:cs typeface="Arial"/>
              </a:rPr>
              <a:t>concernant </a:t>
            </a:r>
            <a:r>
              <a:rPr dirty="0" sz="2200" spc="-60">
                <a:latin typeface="Arial"/>
                <a:cs typeface="Arial"/>
              </a:rPr>
              <a:t>le </a:t>
            </a:r>
            <a:r>
              <a:rPr dirty="0" sz="2200" spc="-50">
                <a:latin typeface="Arial"/>
                <a:cs typeface="Arial"/>
              </a:rPr>
              <a:t>détenteur </a:t>
            </a:r>
            <a:r>
              <a:rPr dirty="0" sz="2200" spc="-55">
                <a:latin typeface="Arial"/>
                <a:cs typeface="Arial"/>
              </a:rPr>
              <a:t>d’un </a:t>
            </a:r>
            <a:r>
              <a:rPr dirty="0" sz="2200" spc="-325">
                <a:latin typeface="Arial"/>
                <a:cs typeface="Arial"/>
              </a:rPr>
              <a:t>CAP  </a:t>
            </a:r>
            <a:r>
              <a:rPr dirty="0" sz="2200" spc="-10">
                <a:latin typeface="Carlito"/>
                <a:cs typeface="Carlito"/>
              </a:rPr>
              <a:t>commercial</a:t>
            </a:r>
            <a:r>
              <a:rPr dirty="0" sz="2200" spc="10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  <a:p>
            <a:pPr lvl="1" marL="698500" indent="-229235">
              <a:lnSpc>
                <a:spcPts val="1955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200" spc="-10">
                <a:latin typeface="Carlito"/>
                <a:cs typeface="Carlito"/>
              </a:rPr>
              <a:t>Une </a:t>
            </a:r>
            <a:r>
              <a:rPr dirty="0" sz="2200" spc="-25">
                <a:latin typeface="Carlito"/>
                <a:cs typeface="Carlito"/>
              </a:rPr>
              <a:t>attente </a:t>
            </a:r>
            <a:r>
              <a:rPr dirty="0" sz="2200" spc="-15">
                <a:latin typeface="Carlito"/>
                <a:cs typeface="Carlito"/>
              </a:rPr>
              <a:t>systématique </a:t>
            </a:r>
            <a:r>
              <a:rPr dirty="0" sz="2200" spc="-10">
                <a:latin typeface="Carlito"/>
                <a:cs typeface="Carlito"/>
              </a:rPr>
              <a:t>concernant </a:t>
            </a:r>
            <a:r>
              <a:rPr dirty="0" sz="2200" spc="-90">
                <a:latin typeface="Arial"/>
                <a:cs typeface="Arial"/>
              </a:rPr>
              <a:t>l’accueil </a:t>
            </a:r>
            <a:r>
              <a:rPr dirty="0" sz="2200" spc="235">
                <a:latin typeface="Arial"/>
                <a:cs typeface="Arial"/>
              </a:rPr>
              <a:t>/ </a:t>
            </a:r>
            <a:r>
              <a:rPr dirty="0" sz="2200" spc="-80">
                <a:latin typeface="Arial"/>
                <a:cs typeface="Arial"/>
              </a:rPr>
              <a:t>la</a:t>
            </a:r>
            <a:r>
              <a:rPr dirty="0" sz="2200" spc="-375">
                <a:latin typeface="Arial"/>
                <a:cs typeface="Arial"/>
              </a:rPr>
              <a:t> </a:t>
            </a:r>
            <a:r>
              <a:rPr dirty="0" sz="2200" spc="-40">
                <a:latin typeface="Arial"/>
                <a:cs typeface="Arial"/>
              </a:rPr>
              <a:t>relation</a:t>
            </a:r>
            <a:endParaRPr sz="2200">
              <a:latin typeface="Arial"/>
              <a:cs typeface="Arial"/>
            </a:endParaRPr>
          </a:p>
          <a:p>
            <a:pPr marL="698500" marR="1007744">
              <a:lnSpc>
                <a:spcPct val="70000"/>
              </a:lnSpc>
              <a:spcBef>
                <a:spcPts val="395"/>
              </a:spcBef>
            </a:pPr>
            <a:r>
              <a:rPr dirty="0" sz="2200" spc="-10">
                <a:latin typeface="Carlito"/>
                <a:cs typeface="Carlito"/>
              </a:rPr>
              <a:t>client et </a:t>
            </a:r>
            <a:r>
              <a:rPr dirty="0" sz="2200" spc="-5">
                <a:latin typeface="Carlito"/>
                <a:cs typeface="Carlito"/>
              </a:rPr>
              <a:t>les </a:t>
            </a:r>
            <a:r>
              <a:rPr dirty="0" sz="2200" spc="-15">
                <a:latin typeface="Carlito"/>
                <a:cs typeface="Carlito"/>
              </a:rPr>
              <a:t>compétences transversales </a:t>
            </a:r>
            <a:r>
              <a:rPr dirty="0" sz="2200" spc="-5">
                <a:latin typeface="Carlito"/>
                <a:cs typeface="Carlito"/>
              </a:rPr>
              <a:t>: polyvalence,  </a:t>
            </a:r>
            <a:r>
              <a:rPr dirty="0" sz="2200" spc="-10">
                <a:latin typeface="Carlito"/>
                <a:cs typeface="Carlito"/>
              </a:rPr>
              <a:t>adaptabilité, </a:t>
            </a:r>
            <a:r>
              <a:rPr dirty="0" sz="2200" spc="-20">
                <a:latin typeface="Carlito"/>
                <a:cs typeface="Carlito"/>
              </a:rPr>
              <a:t>travail </a:t>
            </a:r>
            <a:r>
              <a:rPr dirty="0" sz="2200" spc="-5">
                <a:latin typeface="Carlito"/>
                <a:cs typeface="Carlito"/>
              </a:rPr>
              <a:t>en équipe, </a:t>
            </a:r>
            <a:r>
              <a:rPr dirty="0" sz="2200" spc="-10">
                <a:latin typeface="Carlito"/>
                <a:cs typeface="Carlito"/>
              </a:rPr>
              <a:t>autonomie,</a:t>
            </a:r>
            <a:r>
              <a:rPr dirty="0" sz="2200" spc="25">
                <a:latin typeface="Carlito"/>
                <a:cs typeface="Carlito"/>
              </a:rPr>
              <a:t> </a:t>
            </a:r>
            <a:r>
              <a:rPr dirty="0" sz="2200" spc="-5">
                <a:latin typeface="Carlito"/>
                <a:cs typeface="Carlito"/>
              </a:rPr>
              <a:t>rigueur</a:t>
            </a:r>
            <a:endParaRPr sz="2200">
              <a:latin typeface="Carlito"/>
              <a:cs typeface="Carlito"/>
            </a:endParaRPr>
          </a:p>
          <a:p>
            <a:pPr lvl="1" marL="698500" indent="-229235">
              <a:lnSpc>
                <a:spcPts val="196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200" spc="-5">
                <a:latin typeface="Carlito"/>
                <a:cs typeface="Carlito"/>
              </a:rPr>
              <a:t>Des </a:t>
            </a:r>
            <a:r>
              <a:rPr dirty="0" sz="2200" spc="-15">
                <a:latin typeface="Carlito"/>
                <a:cs typeface="Carlito"/>
              </a:rPr>
              <a:t>compétences </a:t>
            </a:r>
            <a:r>
              <a:rPr dirty="0" sz="2200" spc="-10">
                <a:latin typeface="Carlito"/>
                <a:cs typeface="Carlito"/>
              </a:rPr>
              <a:t>techniques </a:t>
            </a:r>
            <a:r>
              <a:rPr dirty="0" sz="2200" spc="-15">
                <a:latin typeface="Carlito"/>
                <a:cs typeface="Carlito"/>
              </a:rPr>
              <a:t>fondamentales </a:t>
            </a:r>
            <a:r>
              <a:rPr dirty="0" sz="2200" spc="-20">
                <a:latin typeface="Carlito"/>
                <a:cs typeface="Carlito"/>
              </a:rPr>
              <a:t>avec </a:t>
            </a:r>
            <a:r>
              <a:rPr dirty="0" sz="2200" spc="-5">
                <a:latin typeface="Carlito"/>
                <a:cs typeface="Carlito"/>
              </a:rPr>
              <a:t>des</a:t>
            </a:r>
            <a:r>
              <a:rPr dirty="0" sz="2200" spc="204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niveaux</a:t>
            </a:r>
            <a:endParaRPr sz="2200">
              <a:latin typeface="Carlito"/>
              <a:cs typeface="Carlito"/>
            </a:endParaRPr>
          </a:p>
          <a:p>
            <a:pPr marL="698500">
              <a:lnSpc>
                <a:spcPts val="1850"/>
              </a:lnSpc>
            </a:pPr>
            <a:r>
              <a:rPr dirty="0" sz="2200" spc="-70">
                <a:latin typeface="Arial"/>
                <a:cs typeface="Arial"/>
              </a:rPr>
              <a:t>d’autonomie </a:t>
            </a:r>
            <a:r>
              <a:rPr dirty="0" sz="2200" spc="-15">
                <a:latin typeface="Arial"/>
                <a:cs typeface="Arial"/>
              </a:rPr>
              <a:t>et </a:t>
            </a:r>
            <a:r>
              <a:rPr dirty="0" sz="2200" spc="-105">
                <a:latin typeface="Arial"/>
                <a:cs typeface="Arial"/>
              </a:rPr>
              <a:t>de </a:t>
            </a:r>
            <a:r>
              <a:rPr dirty="0" sz="2200" spc="-80">
                <a:latin typeface="Arial"/>
                <a:cs typeface="Arial"/>
              </a:rPr>
              <a:t>responsabilité </a:t>
            </a:r>
            <a:r>
              <a:rPr dirty="0" sz="2200" spc="-100">
                <a:latin typeface="Arial"/>
                <a:cs typeface="Arial"/>
              </a:rPr>
              <a:t>variables </a:t>
            </a:r>
            <a:r>
              <a:rPr dirty="0" sz="2200" spc="-105">
                <a:latin typeface="Arial"/>
                <a:cs typeface="Arial"/>
              </a:rPr>
              <a:t>(mise en</a:t>
            </a:r>
            <a:r>
              <a:rPr dirty="0" sz="2200" spc="-315">
                <a:latin typeface="Arial"/>
                <a:cs typeface="Arial"/>
              </a:rPr>
              <a:t> </a:t>
            </a:r>
            <a:r>
              <a:rPr dirty="0" sz="2200" spc="-95">
                <a:latin typeface="Arial"/>
                <a:cs typeface="Arial"/>
              </a:rPr>
              <a:t>rayon,</a:t>
            </a:r>
            <a:endParaRPr sz="2200">
              <a:latin typeface="Arial"/>
              <a:cs typeface="Arial"/>
            </a:endParaRPr>
          </a:p>
          <a:p>
            <a:pPr marL="698500">
              <a:lnSpc>
                <a:spcPts val="1850"/>
              </a:lnSpc>
            </a:pPr>
            <a:r>
              <a:rPr dirty="0" sz="2200" spc="-10">
                <a:latin typeface="Carlito"/>
                <a:cs typeface="Carlito"/>
              </a:rPr>
              <a:t>facing, balisage, </a:t>
            </a:r>
            <a:r>
              <a:rPr dirty="0" sz="2200" spc="-15">
                <a:latin typeface="Carlito"/>
                <a:cs typeface="Carlito"/>
              </a:rPr>
              <a:t>propreté, </a:t>
            </a:r>
            <a:r>
              <a:rPr dirty="0" sz="2200" spc="-20">
                <a:latin typeface="Carlito"/>
                <a:cs typeface="Carlito"/>
              </a:rPr>
              <a:t>comptage </a:t>
            </a:r>
            <a:r>
              <a:rPr dirty="0" sz="2200" spc="-10">
                <a:latin typeface="Carlito"/>
                <a:cs typeface="Carlito"/>
              </a:rPr>
              <a:t>et rendu </a:t>
            </a:r>
            <a:r>
              <a:rPr dirty="0" sz="2200" spc="-5">
                <a:latin typeface="Carlito"/>
                <a:cs typeface="Carlito"/>
              </a:rPr>
              <a:t>monnaie</a:t>
            </a:r>
            <a:r>
              <a:rPr dirty="0" sz="2200" spc="14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(pour</a:t>
            </a:r>
            <a:endParaRPr sz="2200">
              <a:latin typeface="Carlito"/>
              <a:cs typeface="Carlito"/>
            </a:endParaRPr>
          </a:p>
          <a:p>
            <a:pPr marL="698500">
              <a:lnSpc>
                <a:spcPts val="1850"/>
              </a:lnSpc>
            </a:pPr>
            <a:r>
              <a:rPr dirty="0" sz="2200" spc="-120">
                <a:latin typeface="Arial"/>
                <a:cs typeface="Arial"/>
              </a:rPr>
              <a:t>les </a:t>
            </a:r>
            <a:r>
              <a:rPr dirty="0" sz="2200" spc="-125">
                <a:latin typeface="Arial"/>
                <a:cs typeface="Arial"/>
              </a:rPr>
              <a:t>commerces </a:t>
            </a:r>
            <a:r>
              <a:rPr dirty="0" sz="2200" spc="-105">
                <a:latin typeface="Arial"/>
                <a:cs typeface="Arial"/>
              </a:rPr>
              <a:t>de </a:t>
            </a:r>
            <a:r>
              <a:rPr dirty="0" sz="2200" spc="-55">
                <a:latin typeface="Arial"/>
                <a:cs typeface="Arial"/>
              </a:rPr>
              <a:t>proximité), </a:t>
            </a:r>
            <a:r>
              <a:rPr dirty="0" sz="2200" spc="-35">
                <a:latin typeface="Arial"/>
                <a:cs typeface="Arial"/>
              </a:rPr>
              <a:t>utilisation</a:t>
            </a:r>
            <a:r>
              <a:rPr dirty="0" sz="2200" spc="-130">
                <a:latin typeface="Arial"/>
                <a:cs typeface="Arial"/>
              </a:rPr>
              <a:t> </a:t>
            </a:r>
            <a:r>
              <a:rPr dirty="0" sz="2200" spc="-120">
                <a:latin typeface="Arial"/>
                <a:cs typeface="Arial"/>
              </a:rPr>
              <a:t>d’encaissements</a:t>
            </a:r>
            <a:endParaRPr sz="2200">
              <a:latin typeface="Arial"/>
              <a:cs typeface="Arial"/>
            </a:endParaRPr>
          </a:p>
          <a:p>
            <a:pPr marL="698500">
              <a:lnSpc>
                <a:spcPts val="1850"/>
              </a:lnSpc>
            </a:pPr>
            <a:r>
              <a:rPr dirty="0" sz="2200" spc="-10">
                <a:latin typeface="Carlito"/>
                <a:cs typeface="Carlito"/>
              </a:rPr>
              <a:t>simples (magasins spécialisés)) et </a:t>
            </a:r>
            <a:r>
              <a:rPr dirty="0" sz="2200" spc="-5">
                <a:latin typeface="Carlito"/>
                <a:cs typeface="Carlito"/>
              </a:rPr>
              <a:t>dans </a:t>
            </a:r>
            <a:r>
              <a:rPr dirty="0" sz="2200" spc="-10">
                <a:latin typeface="Carlito"/>
                <a:cs typeface="Carlito"/>
              </a:rPr>
              <a:t>des</a:t>
            </a:r>
            <a:r>
              <a:rPr dirty="0" sz="2200" spc="45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contextes</a:t>
            </a:r>
            <a:endParaRPr sz="2200">
              <a:latin typeface="Carlito"/>
              <a:cs typeface="Carlito"/>
            </a:endParaRPr>
          </a:p>
          <a:p>
            <a:pPr marL="698500">
              <a:lnSpc>
                <a:spcPts val="1850"/>
              </a:lnSpc>
            </a:pPr>
            <a:r>
              <a:rPr dirty="0" sz="2200" spc="-90">
                <a:latin typeface="Arial"/>
                <a:cs typeface="Arial"/>
              </a:rPr>
              <a:t>d’organisations </a:t>
            </a:r>
            <a:r>
              <a:rPr dirty="0" sz="2200" spc="-10">
                <a:latin typeface="Arial"/>
                <a:cs typeface="Arial"/>
              </a:rPr>
              <a:t>et </a:t>
            </a:r>
            <a:r>
              <a:rPr dirty="0" sz="2200" spc="-105">
                <a:latin typeface="Arial"/>
                <a:cs typeface="Arial"/>
              </a:rPr>
              <a:t>de </a:t>
            </a:r>
            <a:r>
              <a:rPr dirty="0" sz="2200" spc="-120">
                <a:latin typeface="Arial"/>
                <a:cs typeface="Arial"/>
              </a:rPr>
              <a:t>services </a:t>
            </a:r>
            <a:r>
              <a:rPr dirty="0" sz="2200" spc="-100">
                <a:latin typeface="Arial"/>
                <a:cs typeface="Arial"/>
              </a:rPr>
              <a:t>en </a:t>
            </a:r>
            <a:r>
              <a:rPr dirty="0" sz="2200" spc="-50">
                <a:latin typeface="Arial"/>
                <a:cs typeface="Arial"/>
              </a:rPr>
              <a:t>évolution </a:t>
            </a:r>
            <a:r>
              <a:rPr dirty="0" sz="2200" spc="-95">
                <a:latin typeface="Arial"/>
                <a:cs typeface="Arial"/>
              </a:rPr>
              <a:t>constante </a:t>
            </a:r>
            <a:r>
              <a:rPr dirty="0" sz="2200" spc="-100">
                <a:latin typeface="Arial"/>
                <a:cs typeface="Arial"/>
              </a:rPr>
              <a:t>en</a:t>
            </a:r>
            <a:r>
              <a:rPr dirty="0" sz="2200" spc="-360">
                <a:latin typeface="Arial"/>
                <a:cs typeface="Arial"/>
              </a:rPr>
              <a:t> </a:t>
            </a:r>
            <a:r>
              <a:rPr dirty="0" sz="2200" spc="-45">
                <a:latin typeface="Arial"/>
                <a:cs typeface="Arial"/>
              </a:rPr>
              <a:t>lien</a:t>
            </a:r>
            <a:endParaRPr sz="2200">
              <a:latin typeface="Arial"/>
              <a:cs typeface="Arial"/>
            </a:endParaRPr>
          </a:p>
          <a:p>
            <a:pPr marL="698500" marR="478155">
              <a:lnSpc>
                <a:spcPct val="70000"/>
              </a:lnSpc>
              <a:spcBef>
                <a:spcPts val="395"/>
              </a:spcBef>
            </a:pPr>
            <a:r>
              <a:rPr dirty="0" sz="2200" spc="-20">
                <a:latin typeface="Carlito"/>
                <a:cs typeface="Carlito"/>
              </a:rPr>
              <a:t>avec </a:t>
            </a:r>
            <a:r>
              <a:rPr dirty="0" sz="2200" spc="-15">
                <a:latin typeface="Arial"/>
                <a:cs typeface="Arial"/>
              </a:rPr>
              <a:t>l’</a:t>
            </a:r>
            <a:r>
              <a:rPr dirty="0" sz="2200" spc="-15">
                <a:latin typeface="Carlito"/>
                <a:cs typeface="Carlito"/>
              </a:rPr>
              <a:t>omnicanalité </a:t>
            </a:r>
            <a:r>
              <a:rPr dirty="0" sz="2200" spc="-10">
                <a:latin typeface="Carlito"/>
                <a:cs typeface="Carlito"/>
              </a:rPr>
              <a:t>et </a:t>
            </a:r>
            <a:r>
              <a:rPr dirty="0" sz="2200" spc="-5">
                <a:latin typeface="Carlito"/>
                <a:cs typeface="Carlito"/>
              </a:rPr>
              <a:t>la </a:t>
            </a:r>
            <a:r>
              <a:rPr dirty="0" sz="2200" spc="-10">
                <a:latin typeface="Carlito"/>
                <a:cs typeface="Carlito"/>
              </a:rPr>
              <a:t>digitalisation </a:t>
            </a:r>
            <a:r>
              <a:rPr dirty="0" sz="2200" spc="-15">
                <a:latin typeface="Carlito"/>
                <a:cs typeface="Carlito"/>
              </a:rPr>
              <a:t>(préparation </a:t>
            </a:r>
            <a:r>
              <a:rPr dirty="0" sz="2200" spc="-10">
                <a:latin typeface="Carlito"/>
                <a:cs typeface="Carlito"/>
              </a:rPr>
              <a:t>de  commandes, livraisons, locations </a:t>
            </a:r>
            <a:r>
              <a:rPr dirty="0" sz="2200" spc="-5">
                <a:latin typeface="Carlito"/>
                <a:cs typeface="Carlito"/>
              </a:rPr>
              <a:t>de </a:t>
            </a:r>
            <a:r>
              <a:rPr dirty="0" sz="2200" spc="-10">
                <a:latin typeface="Carlito"/>
                <a:cs typeface="Carlito"/>
              </a:rPr>
              <a:t>matériels </a:t>
            </a:r>
            <a:r>
              <a:rPr dirty="0" sz="2200" spc="-15">
                <a:latin typeface="Carlito"/>
                <a:cs typeface="Carlito"/>
              </a:rPr>
              <a:t>divers,</a:t>
            </a:r>
            <a:r>
              <a:rPr dirty="0" sz="2200" spc="130">
                <a:latin typeface="Carlito"/>
                <a:cs typeface="Carlito"/>
              </a:rPr>
              <a:t> </a:t>
            </a:r>
            <a:r>
              <a:rPr dirty="0" sz="2200" spc="-15">
                <a:latin typeface="Carlito"/>
                <a:cs typeface="Carlito"/>
              </a:rPr>
              <a:t>etc.)</a:t>
            </a:r>
            <a:endParaRPr sz="2200">
              <a:latin typeface="Carlito"/>
              <a:cs typeface="Carlito"/>
            </a:endParaRPr>
          </a:p>
          <a:p>
            <a:pPr marL="355600" marR="474980" indent="-229235">
              <a:lnSpc>
                <a:spcPct val="70000"/>
              </a:lnSpc>
              <a:spcBef>
                <a:spcPts val="495"/>
              </a:spcBef>
              <a:buClr>
                <a:srgbClr val="5B9BD4"/>
              </a:buClr>
              <a:buFont typeface="Arial"/>
              <a:buChar char="•"/>
              <a:tabLst>
                <a:tab pos="355600" algn="l"/>
                <a:tab pos="356235" algn="l"/>
                <a:tab pos="5508625" algn="l"/>
              </a:tabLst>
            </a:pPr>
            <a:r>
              <a:rPr dirty="0" sz="2200" spc="-20">
                <a:latin typeface="Carlito"/>
                <a:cs typeface="Carlito"/>
              </a:rPr>
              <a:t>Peu </a:t>
            </a:r>
            <a:r>
              <a:rPr dirty="0" sz="2200" spc="-5">
                <a:latin typeface="Carlito"/>
                <a:cs typeface="Carlito"/>
              </a:rPr>
              <a:t>ou </a:t>
            </a:r>
            <a:r>
              <a:rPr dirty="0" sz="2200" spc="-10">
                <a:latin typeface="Carlito"/>
                <a:cs typeface="Carlito"/>
              </a:rPr>
              <a:t>pas </a:t>
            </a:r>
            <a:r>
              <a:rPr dirty="0" sz="2200" spc="-5">
                <a:latin typeface="Carlito"/>
                <a:cs typeface="Carlito"/>
              </a:rPr>
              <a:t>de </a:t>
            </a:r>
            <a:r>
              <a:rPr dirty="0" sz="2200" spc="-10">
                <a:latin typeface="Carlito"/>
                <a:cs typeface="Carlito"/>
              </a:rPr>
              <a:t>distinction </a:t>
            </a:r>
            <a:r>
              <a:rPr dirty="0" sz="2200" spc="-15">
                <a:latin typeface="Carlito"/>
                <a:cs typeface="Carlito"/>
              </a:rPr>
              <a:t>entre </a:t>
            </a:r>
            <a:r>
              <a:rPr dirty="0" sz="2200" spc="-5">
                <a:latin typeface="Carlito"/>
                <a:cs typeface="Carlito"/>
              </a:rPr>
              <a:t>les </a:t>
            </a:r>
            <a:r>
              <a:rPr dirty="0" sz="2200" spc="-20">
                <a:latin typeface="Carlito"/>
                <a:cs typeface="Carlito"/>
              </a:rPr>
              <a:t>différents </a:t>
            </a:r>
            <a:r>
              <a:rPr dirty="0" sz="2200" spc="-10">
                <a:latin typeface="Carlito"/>
                <a:cs typeface="Carlito"/>
              </a:rPr>
              <a:t>CAP </a:t>
            </a:r>
            <a:r>
              <a:rPr dirty="0" sz="2200" spc="-5">
                <a:latin typeface="Carlito"/>
                <a:cs typeface="Carlito"/>
              </a:rPr>
              <a:t>du </a:t>
            </a:r>
            <a:r>
              <a:rPr dirty="0" sz="2200" spc="-10">
                <a:latin typeface="Carlito"/>
                <a:cs typeface="Carlito"/>
              </a:rPr>
              <a:t>champ  </a:t>
            </a:r>
            <a:r>
              <a:rPr dirty="0" sz="2200" spc="-35">
                <a:latin typeface="Carlito"/>
                <a:cs typeface="Carlito"/>
              </a:rPr>
              <a:t>c</a:t>
            </a:r>
            <a:r>
              <a:rPr dirty="0" sz="2200" spc="-5">
                <a:latin typeface="Carlito"/>
                <a:cs typeface="Carlito"/>
              </a:rPr>
              <a:t>omm</a:t>
            </a:r>
            <a:r>
              <a:rPr dirty="0" sz="2200" spc="-15">
                <a:latin typeface="Carlito"/>
                <a:cs typeface="Carlito"/>
              </a:rPr>
              <a:t>e</a:t>
            </a:r>
            <a:r>
              <a:rPr dirty="0" sz="2200" spc="-40">
                <a:latin typeface="Carlito"/>
                <a:cs typeface="Carlito"/>
              </a:rPr>
              <a:t>r</a:t>
            </a:r>
            <a:r>
              <a:rPr dirty="0" sz="2200" spc="-5">
                <a:latin typeface="Carlito"/>
                <a:cs typeface="Carlito"/>
              </a:rPr>
              <a:t>cial</a:t>
            </a:r>
            <a:r>
              <a:rPr dirty="0" sz="2200" spc="15">
                <a:latin typeface="Carlito"/>
                <a:cs typeface="Carlito"/>
              </a:rPr>
              <a:t> </a:t>
            </a:r>
            <a:r>
              <a:rPr dirty="0" sz="2200" spc="-10">
                <a:latin typeface="Carlito"/>
                <a:cs typeface="Carlito"/>
              </a:rPr>
              <a:t>(</a:t>
            </a:r>
            <a:r>
              <a:rPr dirty="0" sz="2200" spc="-15">
                <a:latin typeface="Carlito"/>
                <a:cs typeface="Carlito"/>
              </a:rPr>
              <a:t>m</a:t>
            </a:r>
            <a:r>
              <a:rPr dirty="0" sz="2200" spc="-5">
                <a:latin typeface="Carlito"/>
                <a:cs typeface="Carlito"/>
              </a:rPr>
              <a:t>é</a:t>
            </a:r>
            <a:r>
              <a:rPr dirty="0" sz="2200" spc="-35">
                <a:latin typeface="Carlito"/>
                <a:cs typeface="Carlito"/>
              </a:rPr>
              <a:t>c</a:t>
            </a:r>
            <a:r>
              <a:rPr dirty="0" sz="2200" spc="-5">
                <a:latin typeface="Carlito"/>
                <a:cs typeface="Carlito"/>
              </a:rPr>
              <a:t>o</a:t>
            </a:r>
            <a:r>
              <a:rPr dirty="0" sz="2200" spc="-10">
                <a:latin typeface="Carlito"/>
                <a:cs typeface="Carlito"/>
              </a:rPr>
              <a:t>nnai</a:t>
            </a:r>
            <a:r>
              <a:rPr dirty="0" sz="2200" spc="-5">
                <a:latin typeface="Carlito"/>
                <a:cs typeface="Carlito"/>
              </a:rPr>
              <a:t>s</a:t>
            </a:r>
            <a:r>
              <a:rPr dirty="0" sz="2200" spc="-10">
                <a:latin typeface="Carlito"/>
                <a:cs typeface="Carlito"/>
              </a:rPr>
              <a:t>s</a:t>
            </a:r>
            <a:r>
              <a:rPr dirty="0" sz="2200">
                <a:latin typeface="Carlito"/>
                <a:cs typeface="Carlito"/>
              </a:rPr>
              <a:t>a</a:t>
            </a:r>
            <a:r>
              <a:rPr dirty="0" sz="2200" spc="-10">
                <a:latin typeface="Carlito"/>
                <a:cs typeface="Carlito"/>
              </a:rPr>
              <a:t>nc</a:t>
            </a:r>
            <a:r>
              <a:rPr dirty="0" sz="2200" spc="-5">
                <a:latin typeface="Carlito"/>
                <a:cs typeface="Carlito"/>
              </a:rPr>
              <a:t>e</a:t>
            </a:r>
            <a:r>
              <a:rPr dirty="0" sz="2200" spc="5">
                <a:latin typeface="Carlito"/>
                <a:cs typeface="Carlito"/>
              </a:rPr>
              <a:t> </a:t>
            </a:r>
            <a:r>
              <a:rPr dirty="0" sz="2200" spc="-20">
                <a:latin typeface="Carlito"/>
                <a:cs typeface="Carlito"/>
              </a:rPr>
              <a:t>e</a:t>
            </a:r>
            <a:r>
              <a:rPr dirty="0" sz="2200" spc="-5">
                <a:latin typeface="Carlito"/>
                <a:cs typeface="Carlito"/>
              </a:rPr>
              <a:t>t</a:t>
            </a:r>
            <a:r>
              <a:rPr dirty="0" sz="2200" spc="-45">
                <a:latin typeface="Carlito"/>
                <a:cs typeface="Carlito"/>
              </a:rPr>
              <a:t>/</a:t>
            </a:r>
            <a:r>
              <a:rPr dirty="0" sz="2200" spc="-5">
                <a:latin typeface="Carlito"/>
                <a:cs typeface="Carlito"/>
              </a:rPr>
              <a:t>ou</a:t>
            </a:r>
            <a:r>
              <a:rPr dirty="0" sz="2200">
                <a:latin typeface="Carlito"/>
                <a:cs typeface="Carlito"/>
              </a:rPr>
              <a:t> </a:t>
            </a:r>
            <a:r>
              <a:rPr dirty="0" sz="2200" spc="-25">
                <a:latin typeface="Carlito"/>
                <a:cs typeface="Carlito"/>
              </a:rPr>
              <a:t>a</a:t>
            </a:r>
            <a:r>
              <a:rPr dirty="0" sz="2200" spc="-45">
                <a:latin typeface="Carlito"/>
                <a:cs typeface="Carlito"/>
              </a:rPr>
              <a:t>t</a:t>
            </a:r>
            <a:r>
              <a:rPr dirty="0" sz="2200" spc="-35">
                <a:latin typeface="Carlito"/>
                <a:cs typeface="Carlito"/>
              </a:rPr>
              <a:t>t</a:t>
            </a:r>
            <a:r>
              <a:rPr dirty="0" sz="2200" spc="-5">
                <a:latin typeface="Carlito"/>
                <a:cs typeface="Carlito"/>
              </a:rPr>
              <a:t>e</a:t>
            </a:r>
            <a:r>
              <a:rPr dirty="0" sz="2200" spc="-35">
                <a:latin typeface="Carlito"/>
                <a:cs typeface="Carlito"/>
              </a:rPr>
              <a:t>nt</a:t>
            </a:r>
            <a:r>
              <a:rPr dirty="0" sz="2200" spc="-5">
                <a:latin typeface="Carlito"/>
                <a:cs typeface="Carlito"/>
              </a:rPr>
              <a:t>es</a:t>
            </a:r>
            <a:r>
              <a:rPr dirty="0" sz="2200">
                <a:latin typeface="Carlito"/>
                <a:cs typeface="Carlito"/>
              </a:rPr>
              <a:t>	</a:t>
            </a:r>
            <a:r>
              <a:rPr dirty="0" sz="2200" spc="-5">
                <a:latin typeface="Carlito"/>
                <a:cs typeface="Carlito"/>
              </a:rPr>
              <a:t>in</a:t>
            </a:r>
            <a:r>
              <a:rPr dirty="0" sz="2200" spc="-15">
                <a:latin typeface="Carlito"/>
                <a:cs typeface="Carlito"/>
              </a:rPr>
              <a:t>d</a:t>
            </a:r>
            <a:r>
              <a:rPr dirty="0" sz="2200" spc="-5">
                <a:latin typeface="Carlito"/>
                <a:cs typeface="Carlito"/>
              </a:rPr>
              <a:t>i</a:t>
            </a:r>
            <a:r>
              <a:rPr dirty="0" sz="2200" spc="-30">
                <a:latin typeface="Carlito"/>
                <a:cs typeface="Carlito"/>
              </a:rPr>
              <a:t>f</a:t>
            </a:r>
            <a:r>
              <a:rPr dirty="0" sz="2200" spc="-65">
                <a:latin typeface="Carlito"/>
                <a:cs typeface="Carlito"/>
              </a:rPr>
              <a:t>f</a:t>
            </a:r>
            <a:r>
              <a:rPr dirty="0" sz="2200" spc="-5">
                <a:latin typeface="Carlito"/>
                <a:cs typeface="Carlito"/>
              </a:rPr>
              <a:t>é</a:t>
            </a:r>
            <a:r>
              <a:rPr dirty="0" sz="2200" spc="-30">
                <a:latin typeface="Carlito"/>
                <a:cs typeface="Carlito"/>
              </a:rPr>
              <a:t>r</a:t>
            </a:r>
            <a:r>
              <a:rPr dirty="0" sz="2200" spc="-5">
                <a:latin typeface="Carlito"/>
                <a:cs typeface="Carlito"/>
              </a:rPr>
              <a:t>en</a:t>
            </a:r>
            <a:r>
              <a:rPr dirty="0" sz="2200" spc="-15">
                <a:latin typeface="Carlito"/>
                <a:cs typeface="Carlito"/>
              </a:rPr>
              <a:t>c</a:t>
            </a:r>
            <a:r>
              <a:rPr dirty="0" sz="2200" spc="-5">
                <a:latin typeface="Carlito"/>
                <a:cs typeface="Carlito"/>
              </a:rPr>
              <a:t>iée</a:t>
            </a:r>
            <a:r>
              <a:rPr dirty="0" sz="2200" spc="15">
                <a:latin typeface="Carlito"/>
                <a:cs typeface="Carlito"/>
              </a:rPr>
              <a:t>s</a:t>
            </a:r>
            <a:r>
              <a:rPr dirty="0" sz="2200" spc="-5">
                <a:latin typeface="Carlito"/>
                <a:cs typeface="Carlito"/>
              </a:rPr>
              <a:t>)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68071"/>
            <a:ext cx="7966075" cy="1466215"/>
          </a:xfrm>
          <a:prstGeom prst="rect"/>
        </p:spPr>
        <p:txBody>
          <a:bodyPr wrap="square" lIns="0" tIns="53975" rIns="0" bIns="0" rtlCol="0" vert="horz">
            <a:spAutoFit/>
          </a:bodyPr>
          <a:lstStyle/>
          <a:p>
            <a:pPr marL="12700" marR="247650">
              <a:lnSpc>
                <a:spcPts val="2590"/>
              </a:lnSpc>
              <a:spcBef>
                <a:spcPts val="425"/>
              </a:spcBef>
            </a:pPr>
            <a:r>
              <a:rPr dirty="0" sz="2400" spc="-65">
                <a:solidFill>
                  <a:srgbClr val="FDC200"/>
                </a:solidFill>
                <a:latin typeface="Trebuchet MS"/>
                <a:cs typeface="Trebuchet MS"/>
              </a:rPr>
              <a:t>«</a:t>
            </a:r>
            <a:r>
              <a:rPr dirty="0" sz="2400" spc="-204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30">
                <a:solidFill>
                  <a:srgbClr val="FDC200"/>
                </a:solidFill>
                <a:latin typeface="Trebuchet MS"/>
                <a:cs typeface="Trebuchet MS"/>
              </a:rPr>
              <a:t>Les</a:t>
            </a:r>
            <a:r>
              <a:rPr dirty="0" sz="2400" spc="-23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35">
                <a:solidFill>
                  <a:srgbClr val="FDC200"/>
                </a:solidFill>
                <a:latin typeface="Trebuchet MS"/>
                <a:cs typeface="Trebuchet MS"/>
              </a:rPr>
              <a:t>compétences</a:t>
            </a:r>
            <a:r>
              <a:rPr dirty="0" sz="2400" spc="-23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35">
                <a:solidFill>
                  <a:srgbClr val="FDC200"/>
                </a:solidFill>
                <a:latin typeface="Trebuchet MS"/>
                <a:cs typeface="Trebuchet MS"/>
              </a:rPr>
              <a:t>attendues</a:t>
            </a:r>
            <a:r>
              <a:rPr dirty="0" sz="2400" spc="-23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14">
                <a:solidFill>
                  <a:srgbClr val="FDC200"/>
                </a:solidFill>
                <a:latin typeface="Trebuchet MS"/>
                <a:cs typeface="Trebuchet MS"/>
              </a:rPr>
              <a:t>par</a:t>
            </a:r>
            <a:r>
              <a:rPr dirty="0" sz="2400" spc="-229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20">
                <a:solidFill>
                  <a:srgbClr val="FDC200"/>
                </a:solidFill>
                <a:latin typeface="Trebuchet MS"/>
                <a:cs typeface="Trebuchet MS"/>
              </a:rPr>
              <a:t>les</a:t>
            </a:r>
            <a:r>
              <a:rPr dirty="0" sz="2400" spc="-21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30">
                <a:solidFill>
                  <a:srgbClr val="FDC200"/>
                </a:solidFill>
                <a:latin typeface="Trebuchet MS"/>
                <a:cs typeface="Trebuchet MS"/>
              </a:rPr>
              <a:t>employeurs</a:t>
            </a:r>
            <a:r>
              <a:rPr dirty="0" sz="2400" spc="-23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85">
                <a:solidFill>
                  <a:srgbClr val="FDC200"/>
                </a:solidFill>
                <a:latin typeface="Trebuchet MS"/>
                <a:cs typeface="Trebuchet MS"/>
              </a:rPr>
              <a:t>du</a:t>
            </a:r>
            <a:r>
              <a:rPr dirty="0" sz="2400" spc="-22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165">
                <a:solidFill>
                  <a:srgbClr val="FDC200"/>
                </a:solidFill>
                <a:latin typeface="Trebuchet MS"/>
                <a:cs typeface="Trebuchet MS"/>
              </a:rPr>
              <a:t>commerce,  </a:t>
            </a:r>
            <a:r>
              <a:rPr dirty="0" sz="2400" spc="-145">
                <a:solidFill>
                  <a:srgbClr val="FDC200"/>
                </a:solidFill>
                <a:latin typeface="Trebuchet MS"/>
                <a:cs typeface="Trebuchet MS"/>
              </a:rPr>
              <a:t>vente </a:t>
            </a:r>
            <a:r>
              <a:rPr dirty="0" sz="2400" spc="-160">
                <a:solidFill>
                  <a:srgbClr val="FDC200"/>
                </a:solidFill>
                <a:latin typeface="Trebuchet MS"/>
                <a:cs typeface="Trebuchet MS"/>
              </a:rPr>
              <a:t>et </a:t>
            </a:r>
            <a:r>
              <a:rPr dirty="0" sz="2400" spc="-120">
                <a:solidFill>
                  <a:srgbClr val="FDC200"/>
                </a:solidFill>
                <a:latin typeface="Trebuchet MS"/>
                <a:cs typeface="Trebuchet MS"/>
              </a:rPr>
              <a:t>grande </a:t>
            </a:r>
            <a:r>
              <a:rPr dirty="0" sz="2400" spc="-125">
                <a:solidFill>
                  <a:srgbClr val="FDC200"/>
                </a:solidFill>
                <a:latin typeface="Trebuchet MS"/>
                <a:cs typeface="Trebuchet MS"/>
              </a:rPr>
              <a:t>distribution</a:t>
            </a:r>
            <a:r>
              <a:rPr dirty="0" sz="2400" spc="-52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2400" spc="-65">
                <a:solidFill>
                  <a:srgbClr val="FDC200"/>
                </a:solidFill>
                <a:latin typeface="Trebuchet MS"/>
                <a:cs typeface="Trebuchet MS"/>
              </a:rPr>
              <a:t>»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ts val="1939"/>
              </a:lnSpc>
              <a:spcBef>
                <a:spcPts val="35"/>
              </a:spcBef>
            </a:pPr>
            <a:r>
              <a:rPr dirty="0" sz="1800" spc="-90">
                <a:solidFill>
                  <a:srgbClr val="000000"/>
                </a:solidFill>
                <a:latin typeface="Trebuchet MS"/>
                <a:cs typeface="Trebuchet MS"/>
              </a:rPr>
              <a:t>Pôle emploi analyse les compétences attendues </a:t>
            </a:r>
            <a:r>
              <a:rPr dirty="0" sz="1800" spc="-85">
                <a:solidFill>
                  <a:srgbClr val="000000"/>
                </a:solidFill>
                <a:latin typeface="Trebuchet MS"/>
                <a:cs typeface="Trebuchet MS"/>
              </a:rPr>
              <a:t>par </a:t>
            </a:r>
            <a:r>
              <a:rPr dirty="0" sz="1800" spc="-90">
                <a:solidFill>
                  <a:srgbClr val="000000"/>
                </a:solidFill>
                <a:latin typeface="Trebuchet MS"/>
                <a:cs typeface="Trebuchet MS"/>
              </a:rPr>
              <a:t>les </a:t>
            </a:r>
            <a:r>
              <a:rPr dirty="0" sz="1800" spc="-85">
                <a:solidFill>
                  <a:srgbClr val="000000"/>
                </a:solidFill>
                <a:latin typeface="Trebuchet MS"/>
                <a:cs typeface="Trebuchet MS"/>
              </a:rPr>
              <a:t>employeurs </a:t>
            </a:r>
            <a:r>
              <a:rPr dirty="0" sz="1800" spc="-114">
                <a:solidFill>
                  <a:srgbClr val="000000"/>
                </a:solidFill>
                <a:latin typeface="Trebuchet MS"/>
                <a:cs typeface="Trebuchet MS"/>
              </a:rPr>
              <a:t>et </a:t>
            </a:r>
            <a:r>
              <a:rPr dirty="0" sz="1800" spc="-100">
                <a:solidFill>
                  <a:srgbClr val="000000"/>
                </a:solidFill>
                <a:latin typeface="Trebuchet MS"/>
                <a:cs typeface="Trebuchet MS"/>
              </a:rPr>
              <a:t>complète </a:t>
            </a:r>
            <a:r>
              <a:rPr dirty="0" sz="1800" spc="-40">
                <a:solidFill>
                  <a:srgbClr val="000000"/>
                </a:solidFill>
                <a:latin typeface="Trebuchet MS"/>
                <a:cs typeface="Trebuchet MS"/>
              </a:rPr>
              <a:t>son  </a:t>
            </a:r>
            <a:r>
              <a:rPr dirty="0" sz="1800" spc="-85">
                <a:solidFill>
                  <a:srgbClr val="000000"/>
                </a:solidFill>
                <a:latin typeface="Trebuchet MS"/>
                <a:cs typeface="Trebuchet MS"/>
              </a:rPr>
              <a:t>approche</a:t>
            </a:r>
            <a:r>
              <a:rPr dirty="0" sz="1800" spc="-14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000000"/>
                </a:solidFill>
                <a:latin typeface="Trebuchet MS"/>
                <a:cs typeface="Trebuchet MS"/>
              </a:rPr>
              <a:t>métier</a:t>
            </a:r>
            <a:r>
              <a:rPr dirty="0" sz="1800" spc="-11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60">
                <a:solidFill>
                  <a:srgbClr val="000000"/>
                </a:solidFill>
                <a:latin typeface="Trebuchet MS"/>
                <a:cs typeface="Trebuchet MS"/>
              </a:rPr>
              <a:t>pour</a:t>
            </a:r>
            <a:r>
              <a:rPr dirty="0" sz="1800" spc="-12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000000"/>
                </a:solidFill>
                <a:latin typeface="Trebuchet MS"/>
                <a:cs typeface="Trebuchet MS"/>
              </a:rPr>
              <a:t>mieux</a:t>
            </a:r>
            <a:r>
              <a:rPr dirty="0" sz="1800" spc="-13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80">
                <a:solidFill>
                  <a:srgbClr val="000000"/>
                </a:solidFill>
                <a:latin typeface="Trebuchet MS"/>
                <a:cs typeface="Trebuchet MS"/>
              </a:rPr>
              <a:t>répondre</a:t>
            </a:r>
            <a:r>
              <a:rPr dirty="0" sz="1800" spc="-14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100">
                <a:solidFill>
                  <a:srgbClr val="000000"/>
                </a:solidFill>
                <a:latin typeface="Trebuchet MS"/>
                <a:cs typeface="Trebuchet MS"/>
              </a:rPr>
              <a:t>aux</a:t>
            </a:r>
            <a:r>
              <a:rPr dirty="0" sz="1800" spc="-13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60">
                <a:solidFill>
                  <a:srgbClr val="000000"/>
                </a:solidFill>
                <a:latin typeface="Trebuchet MS"/>
                <a:cs typeface="Trebuchet MS"/>
              </a:rPr>
              <a:t>besoins</a:t>
            </a:r>
            <a:r>
              <a:rPr dirty="0" sz="1800" spc="-12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65">
                <a:solidFill>
                  <a:srgbClr val="000000"/>
                </a:solidFill>
                <a:latin typeface="Trebuchet MS"/>
                <a:cs typeface="Trebuchet MS"/>
              </a:rPr>
              <a:t>des</a:t>
            </a:r>
            <a:r>
              <a:rPr dirty="0" sz="1800" spc="-12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85">
                <a:solidFill>
                  <a:srgbClr val="000000"/>
                </a:solidFill>
                <a:latin typeface="Trebuchet MS"/>
                <a:cs typeface="Trebuchet MS"/>
              </a:rPr>
              <a:t>entreprises</a:t>
            </a:r>
            <a:r>
              <a:rPr dirty="0" sz="1800" spc="-13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114">
                <a:solidFill>
                  <a:srgbClr val="000000"/>
                </a:solidFill>
                <a:latin typeface="Trebuchet MS"/>
                <a:cs typeface="Trebuchet MS"/>
              </a:rPr>
              <a:t>et</a:t>
            </a:r>
            <a:r>
              <a:rPr dirty="0" sz="1800" spc="-135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65">
                <a:solidFill>
                  <a:srgbClr val="000000"/>
                </a:solidFill>
                <a:latin typeface="Trebuchet MS"/>
                <a:cs typeface="Trebuchet MS"/>
              </a:rPr>
              <a:t>des</a:t>
            </a:r>
            <a:r>
              <a:rPr dirty="0" sz="1800" spc="-13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1800" spc="-75">
                <a:solidFill>
                  <a:srgbClr val="000000"/>
                </a:solidFill>
                <a:latin typeface="Trebuchet MS"/>
                <a:cs typeface="Trebuchet MS"/>
              </a:rPr>
              <a:t>demandeurs  </a:t>
            </a:r>
            <a:r>
              <a:rPr dirty="0" sz="1800" spc="-75">
                <a:solidFill>
                  <a:srgbClr val="000000"/>
                </a:solidFill>
              </a:rPr>
              <a:t>d’emploi</a:t>
            </a:r>
            <a:r>
              <a:rPr dirty="0" sz="1400" spc="-75">
                <a:solidFill>
                  <a:srgbClr val="000000"/>
                </a:solidFill>
                <a:latin typeface="Trebuchet MS"/>
                <a:cs typeface="Trebuchet MS"/>
              </a:rPr>
              <a:t>.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523" y="1916772"/>
            <a:ext cx="7969377" cy="41765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6571" y="6230823"/>
            <a:ext cx="694626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i="1">
                <a:latin typeface="Carlito"/>
                <a:cs typeface="Carlito"/>
              </a:rPr>
              <a:t>Source </a:t>
            </a:r>
            <a:r>
              <a:rPr dirty="0" sz="1800" i="1">
                <a:latin typeface="Carlito"/>
                <a:cs typeface="Carlito"/>
              </a:rPr>
              <a:t>: </a:t>
            </a:r>
            <a:r>
              <a:rPr dirty="0" sz="1800" spc="-10" i="1">
                <a:latin typeface="Carlito"/>
                <a:cs typeface="Carlito"/>
              </a:rPr>
              <a:t>Éclairages </a:t>
            </a:r>
            <a:r>
              <a:rPr dirty="0" sz="1800" spc="-5" i="1">
                <a:latin typeface="Carlito"/>
                <a:cs typeface="Carlito"/>
              </a:rPr>
              <a:t>et </a:t>
            </a:r>
            <a:r>
              <a:rPr dirty="0" sz="1800" spc="-10" i="1">
                <a:latin typeface="Carlito"/>
                <a:cs typeface="Carlito"/>
              </a:rPr>
              <a:t>synthèse </a:t>
            </a:r>
            <a:r>
              <a:rPr dirty="0" sz="1800" spc="-105" i="1">
                <a:latin typeface="Arial"/>
                <a:cs typeface="Arial"/>
              </a:rPr>
              <a:t>– </a:t>
            </a:r>
            <a:r>
              <a:rPr dirty="0" sz="1800" spc="-10" i="1">
                <a:latin typeface="Carlito"/>
                <a:cs typeface="Carlito"/>
              </a:rPr>
              <a:t>Focus </a:t>
            </a:r>
            <a:r>
              <a:rPr dirty="0" sz="1800" spc="-5" i="1">
                <a:latin typeface="Carlito"/>
                <a:cs typeface="Carlito"/>
              </a:rPr>
              <a:t>sur les métiers du commerce,</a:t>
            </a:r>
            <a:r>
              <a:rPr dirty="0" sz="1800" spc="160" i="1">
                <a:latin typeface="Carlito"/>
                <a:cs typeface="Carlito"/>
              </a:rPr>
              <a:t> </a:t>
            </a:r>
            <a:r>
              <a:rPr dirty="0" sz="1800" spc="-10" i="1">
                <a:latin typeface="Carlito"/>
                <a:cs typeface="Carlito"/>
              </a:rPr>
              <a:t>vente,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5" i="1">
                <a:latin typeface="Carlito"/>
                <a:cs typeface="Carlito"/>
              </a:rPr>
              <a:t>grande </a:t>
            </a:r>
            <a:r>
              <a:rPr dirty="0" sz="1800" spc="-10" i="1">
                <a:latin typeface="Carlito"/>
                <a:cs typeface="Carlito"/>
              </a:rPr>
              <a:t>distribution </a:t>
            </a:r>
            <a:r>
              <a:rPr dirty="0" sz="1800" spc="-105" i="1">
                <a:latin typeface="Arial"/>
                <a:cs typeface="Arial"/>
              </a:rPr>
              <a:t>– </a:t>
            </a:r>
            <a:r>
              <a:rPr dirty="0" sz="1800" spc="-15" i="1">
                <a:latin typeface="Carlito"/>
                <a:cs typeface="Carlito"/>
              </a:rPr>
              <a:t>Pole </a:t>
            </a:r>
            <a:r>
              <a:rPr dirty="0" sz="1800" spc="-5" i="1">
                <a:latin typeface="Carlito"/>
                <a:cs typeface="Carlito"/>
              </a:rPr>
              <a:t>Emploi </a:t>
            </a:r>
            <a:r>
              <a:rPr dirty="0" sz="1800" spc="-10" i="1">
                <a:latin typeface="Carlito"/>
                <a:cs typeface="Carlito"/>
              </a:rPr>
              <a:t>Occitanie </a:t>
            </a:r>
            <a:r>
              <a:rPr dirty="0" sz="1800" spc="-105" i="1">
                <a:latin typeface="Arial"/>
                <a:cs typeface="Arial"/>
              </a:rPr>
              <a:t>– </a:t>
            </a:r>
            <a:r>
              <a:rPr dirty="0" sz="1800" spc="-10" i="1">
                <a:latin typeface="Carlito"/>
                <a:cs typeface="Carlito"/>
              </a:rPr>
              <a:t>Janvier</a:t>
            </a:r>
            <a:r>
              <a:rPr dirty="0" sz="1800" spc="160" i="1">
                <a:latin typeface="Carlito"/>
                <a:cs typeface="Carlito"/>
              </a:rPr>
              <a:t> </a:t>
            </a:r>
            <a:r>
              <a:rPr dirty="0" sz="1800" i="1">
                <a:latin typeface="Carlito"/>
                <a:cs typeface="Carlito"/>
              </a:rPr>
              <a:t>2019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31519"/>
            <a:ext cx="9143999" cy="5681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765" y="35874"/>
            <a:ext cx="8907371" cy="57309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1437" rIns="0" bIns="0" rtlCol="0" vert="horz">
            <a:spAutoFit/>
          </a:bodyPr>
          <a:lstStyle/>
          <a:p>
            <a:pPr marL="12700" marR="5080" indent="112395">
              <a:lnSpc>
                <a:spcPts val="4320"/>
              </a:lnSpc>
              <a:spcBef>
                <a:spcPts val="640"/>
              </a:spcBef>
            </a:pPr>
            <a:r>
              <a:rPr dirty="0" spc="-300">
                <a:solidFill>
                  <a:srgbClr val="FDC200"/>
                </a:solidFill>
                <a:latin typeface="Trebuchet MS"/>
                <a:cs typeface="Trebuchet MS"/>
              </a:rPr>
              <a:t>La</a:t>
            </a:r>
            <a:r>
              <a:rPr dirty="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25">
                <a:solidFill>
                  <a:srgbClr val="FDC200"/>
                </a:solidFill>
                <a:latin typeface="Trebuchet MS"/>
                <a:cs typeface="Trebuchet MS"/>
              </a:rPr>
              <a:t>perception</a:t>
            </a:r>
            <a:r>
              <a:rPr dirty="0" spc="-40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165">
                <a:solidFill>
                  <a:srgbClr val="FDC200"/>
                </a:solidFill>
                <a:latin typeface="Trebuchet MS"/>
                <a:cs typeface="Trebuchet MS"/>
              </a:rPr>
              <a:t>des</a:t>
            </a:r>
            <a:r>
              <a:rPr dirty="0" spc="-37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10">
                <a:solidFill>
                  <a:srgbClr val="FDC200"/>
                </a:solidFill>
                <a:latin typeface="Trebuchet MS"/>
                <a:cs typeface="Trebuchet MS"/>
              </a:rPr>
              <a:t>CAP</a:t>
            </a:r>
            <a:r>
              <a:rPr dirty="0" spc="-36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45">
                <a:solidFill>
                  <a:srgbClr val="FDC200"/>
                </a:solidFill>
                <a:latin typeface="Trebuchet MS"/>
                <a:cs typeface="Trebuchet MS"/>
              </a:rPr>
              <a:t>commerciaux</a:t>
            </a:r>
            <a:r>
              <a:rPr dirty="0" spc="-39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par</a:t>
            </a:r>
            <a:r>
              <a:rPr dirty="0" spc="-36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les  </a:t>
            </a:r>
            <a:r>
              <a:rPr dirty="0" spc="-195">
                <a:solidFill>
                  <a:srgbClr val="FDC200"/>
                </a:solidFill>
                <a:latin typeface="Trebuchet MS"/>
                <a:cs typeface="Trebuchet MS"/>
              </a:rPr>
              <a:t>enseignants </a:t>
            </a:r>
            <a:r>
              <a:rPr dirty="0" spc="-265">
                <a:solidFill>
                  <a:srgbClr val="FDC200"/>
                </a:solidFill>
                <a:latin typeface="Trebuchet MS"/>
                <a:cs typeface="Trebuchet MS"/>
              </a:rPr>
              <a:t>et </a:t>
            </a:r>
            <a:r>
              <a:rPr dirty="0" spc="-204">
                <a:solidFill>
                  <a:srgbClr val="FDC200"/>
                </a:solidFill>
                <a:latin typeface="Trebuchet MS"/>
                <a:cs typeface="Trebuchet MS"/>
              </a:rPr>
              <a:t>les </a:t>
            </a:r>
            <a:r>
              <a:rPr dirty="0" spc="-215">
                <a:solidFill>
                  <a:srgbClr val="FDC200"/>
                </a:solidFill>
                <a:latin typeface="Trebuchet MS"/>
                <a:cs typeface="Trebuchet MS"/>
              </a:rPr>
              <a:t>inspecteurs</a:t>
            </a:r>
            <a:r>
              <a:rPr dirty="0" spc="-86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65">
                <a:solidFill>
                  <a:srgbClr val="FDC200"/>
                </a:solidFill>
                <a:latin typeface="Trebuchet MS"/>
                <a:cs typeface="Trebuchet MS"/>
              </a:rPr>
              <a:t>territoriaux.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37106"/>
            <a:ext cx="7623175" cy="4259580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241300" marR="5080" indent="-228600">
              <a:lnSpc>
                <a:spcPct val="7000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rlito"/>
                <a:cs typeface="Carlito"/>
              </a:rPr>
              <a:t>Un </a:t>
            </a:r>
            <a:r>
              <a:rPr dirty="0" sz="2600" spc="-5">
                <a:latin typeface="Carlito"/>
                <a:cs typeface="Carlito"/>
              </a:rPr>
              <a:t>public </a:t>
            </a:r>
            <a:r>
              <a:rPr dirty="0" sz="2600">
                <a:latin typeface="Carlito"/>
                <a:cs typeface="Carlito"/>
              </a:rPr>
              <a:t>accueilli </a:t>
            </a:r>
            <a:r>
              <a:rPr dirty="0" sz="2600" spc="-5">
                <a:latin typeface="Carlito"/>
                <a:cs typeface="Carlito"/>
              </a:rPr>
              <a:t>de plus en plus </a:t>
            </a:r>
            <a:r>
              <a:rPr dirty="0" sz="2600" spc="-15">
                <a:latin typeface="Carlito"/>
                <a:cs typeface="Carlito"/>
              </a:rPr>
              <a:t>hétérogène, </a:t>
            </a:r>
            <a:r>
              <a:rPr dirty="0" sz="2600" spc="-5">
                <a:latin typeface="Carlito"/>
                <a:cs typeface="Carlito"/>
              </a:rPr>
              <a:t>jeune </a:t>
            </a:r>
            <a:r>
              <a:rPr dirty="0" sz="2600" spc="-10">
                <a:latin typeface="Carlito"/>
                <a:cs typeface="Carlito"/>
              </a:rPr>
              <a:t>et  </a:t>
            </a:r>
            <a:r>
              <a:rPr dirty="0" sz="2600" spc="-5">
                <a:latin typeface="Carlito"/>
                <a:cs typeface="Carlito"/>
              </a:rPr>
              <a:t>fragile, </a:t>
            </a:r>
            <a:r>
              <a:rPr dirty="0" sz="2600" spc="-10">
                <a:latin typeface="Carlito"/>
                <a:cs typeface="Carlito"/>
              </a:rPr>
              <a:t>souvent </a:t>
            </a:r>
            <a:r>
              <a:rPr dirty="0" sz="2600" spc="-20">
                <a:latin typeface="Carlito"/>
                <a:cs typeface="Carlito"/>
              </a:rPr>
              <a:t>affecté </a:t>
            </a:r>
            <a:r>
              <a:rPr dirty="0" sz="2600" spc="-5">
                <a:latin typeface="Carlito"/>
                <a:cs typeface="Carlito"/>
              </a:rPr>
              <a:t>par</a:t>
            </a:r>
            <a:r>
              <a:rPr dirty="0" sz="2600" spc="-70">
                <a:latin typeface="Carlito"/>
                <a:cs typeface="Carlito"/>
              </a:rPr>
              <a:t> </a:t>
            </a:r>
            <a:r>
              <a:rPr dirty="0" sz="2600" spc="-15">
                <a:latin typeface="Carlito"/>
                <a:cs typeface="Carlito"/>
              </a:rPr>
              <a:t>défaut.</a:t>
            </a:r>
            <a:endParaRPr sz="2600">
              <a:latin typeface="Carlito"/>
              <a:cs typeface="Carlito"/>
            </a:endParaRPr>
          </a:p>
          <a:p>
            <a:pPr marL="241300" marR="32766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Des </a:t>
            </a:r>
            <a:r>
              <a:rPr dirty="0" sz="2600" spc="-10">
                <a:latin typeface="Carlito"/>
                <a:cs typeface="Carlito"/>
              </a:rPr>
              <a:t>contenus </a:t>
            </a:r>
            <a:r>
              <a:rPr dirty="0" sz="2600" spc="-5">
                <a:latin typeface="Carlito"/>
                <a:cs typeface="Carlito"/>
              </a:rPr>
              <a:t>de </a:t>
            </a:r>
            <a:r>
              <a:rPr dirty="0" sz="2600" spc="-15">
                <a:latin typeface="Carlito"/>
                <a:cs typeface="Carlito"/>
              </a:rPr>
              <a:t>formation </a:t>
            </a:r>
            <a:r>
              <a:rPr dirty="0" sz="2600" spc="-10">
                <a:latin typeface="Carlito"/>
                <a:cs typeface="Carlito"/>
              </a:rPr>
              <a:t>notamment ECMS </a:t>
            </a:r>
            <a:r>
              <a:rPr dirty="0" sz="2600" spc="-5">
                <a:latin typeface="Carlito"/>
                <a:cs typeface="Carlito"/>
              </a:rPr>
              <a:t>et EVS  redondants </a:t>
            </a:r>
            <a:r>
              <a:rPr dirty="0" sz="2600" spc="-10">
                <a:latin typeface="Carlito"/>
                <a:cs typeface="Carlito"/>
              </a:rPr>
              <a:t>inter-formations, </a:t>
            </a:r>
            <a:r>
              <a:rPr dirty="0" sz="2600" spc="-5">
                <a:latin typeface="Carlito"/>
                <a:cs typeface="Carlito"/>
              </a:rPr>
              <a:t>désuets </a:t>
            </a:r>
            <a:r>
              <a:rPr dirty="0" sz="2600" spc="-10">
                <a:latin typeface="Carlito"/>
                <a:cs typeface="Carlito"/>
              </a:rPr>
              <a:t>et trop  </a:t>
            </a:r>
            <a:r>
              <a:rPr dirty="0" sz="2600" spc="-5">
                <a:latin typeface="Carlito"/>
                <a:cs typeface="Carlito"/>
              </a:rPr>
              <a:t>techniques </a:t>
            </a:r>
            <a:r>
              <a:rPr dirty="0" sz="2600">
                <a:latin typeface="Carlito"/>
                <a:cs typeface="Carlito"/>
              </a:rPr>
              <a:t>à ce </a:t>
            </a:r>
            <a:r>
              <a:rPr dirty="0" sz="2600" spc="-5">
                <a:latin typeface="Carlito"/>
                <a:cs typeface="Carlito"/>
              </a:rPr>
              <a:t>niveau de</a:t>
            </a:r>
            <a:r>
              <a:rPr dirty="0" sz="2600" spc="-95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formation.</a:t>
            </a:r>
            <a:endParaRPr sz="2600">
              <a:latin typeface="Carlito"/>
              <a:cs typeface="Carlito"/>
            </a:endParaRPr>
          </a:p>
          <a:p>
            <a:pPr marL="241300" marR="992505" indent="-228600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Des </a:t>
            </a:r>
            <a:r>
              <a:rPr dirty="0" sz="2600" spc="-10">
                <a:latin typeface="Carlito"/>
                <a:cs typeface="Carlito"/>
              </a:rPr>
              <a:t>interlocuteurs </a:t>
            </a:r>
            <a:r>
              <a:rPr dirty="0" sz="2600">
                <a:latin typeface="Carlito"/>
                <a:cs typeface="Carlito"/>
              </a:rPr>
              <a:t>en </a:t>
            </a:r>
            <a:r>
              <a:rPr dirty="0" sz="2600" spc="-5">
                <a:latin typeface="Carlito"/>
                <a:cs typeface="Carlito"/>
              </a:rPr>
              <a:t>entreprise qui </a:t>
            </a:r>
            <a:r>
              <a:rPr dirty="0" sz="2600">
                <a:latin typeface="Carlito"/>
                <a:cs typeface="Carlito"/>
              </a:rPr>
              <a:t>ne </a:t>
            </a:r>
            <a:r>
              <a:rPr dirty="0" sz="2600" spc="-25">
                <a:latin typeface="Carlito"/>
                <a:cs typeface="Carlito"/>
              </a:rPr>
              <a:t>font </a:t>
            </a:r>
            <a:r>
              <a:rPr dirty="0" sz="2600" spc="-5">
                <a:latin typeface="Carlito"/>
                <a:cs typeface="Carlito"/>
              </a:rPr>
              <a:t>pas  distinctions </a:t>
            </a:r>
            <a:r>
              <a:rPr dirty="0" sz="2600" spc="-10">
                <a:latin typeface="Carlito"/>
                <a:cs typeface="Carlito"/>
              </a:rPr>
              <a:t>entre </a:t>
            </a:r>
            <a:r>
              <a:rPr dirty="0" sz="2600">
                <a:latin typeface="Carlito"/>
                <a:cs typeface="Carlito"/>
              </a:rPr>
              <a:t>les </a:t>
            </a:r>
            <a:r>
              <a:rPr dirty="0" sz="2600" spc="-20">
                <a:latin typeface="Carlito"/>
                <a:cs typeface="Carlito"/>
              </a:rPr>
              <a:t>différents</a:t>
            </a:r>
            <a:r>
              <a:rPr dirty="0" sz="2600" spc="-90">
                <a:latin typeface="Carlito"/>
                <a:cs typeface="Carlito"/>
              </a:rPr>
              <a:t> </a:t>
            </a:r>
            <a:r>
              <a:rPr dirty="0" sz="2600" spc="-85">
                <a:latin typeface="Carlito"/>
                <a:cs typeface="Carlito"/>
              </a:rPr>
              <a:t>CAP.</a:t>
            </a:r>
            <a:endParaRPr sz="2600">
              <a:latin typeface="Carlito"/>
              <a:cs typeface="Carlito"/>
            </a:endParaRPr>
          </a:p>
          <a:p>
            <a:pPr marL="241300" marR="69215" indent="-228600">
              <a:lnSpc>
                <a:spcPct val="70000"/>
              </a:lnSpc>
              <a:spcBef>
                <a:spcPts val="101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spc="-5">
                <a:latin typeface="Carlito"/>
                <a:cs typeface="Carlito"/>
              </a:rPr>
              <a:t>En EVS </a:t>
            </a:r>
            <a:r>
              <a:rPr dirty="0" sz="2600">
                <a:latin typeface="Carlito"/>
                <a:cs typeface="Carlito"/>
              </a:rPr>
              <a:t>en </a:t>
            </a:r>
            <a:r>
              <a:rPr dirty="0" sz="2600" spc="-20">
                <a:latin typeface="Carlito"/>
                <a:cs typeface="Carlito"/>
              </a:rPr>
              <a:t>particulier, </a:t>
            </a:r>
            <a:r>
              <a:rPr dirty="0" sz="2600" spc="-5">
                <a:latin typeface="Carlito"/>
                <a:cs typeface="Carlito"/>
              </a:rPr>
              <a:t>des </a:t>
            </a:r>
            <a:r>
              <a:rPr dirty="0" sz="2600" spc="-10">
                <a:latin typeface="Carlito"/>
                <a:cs typeface="Carlito"/>
              </a:rPr>
              <a:t>difficultés </a:t>
            </a:r>
            <a:r>
              <a:rPr dirty="0" sz="2600" spc="-5">
                <a:latin typeface="Carlito"/>
                <a:cs typeface="Carlito"/>
              </a:rPr>
              <a:t>pour identifier des  </a:t>
            </a:r>
            <a:r>
              <a:rPr dirty="0" sz="2600" spc="-75">
                <a:latin typeface="Arial"/>
                <a:cs typeface="Arial"/>
              </a:rPr>
              <a:t>lieux </a:t>
            </a:r>
            <a:r>
              <a:rPr dirty="0" sz="2600" spc="-114">
                <a:latin typeface="Arial"/>
                <a:cs typeface="Arial"/>
              </a:rPr>
              <a:t>d’accueil </a:t>
            </a:r>
            <a:r>
              <a:rPr dirty="0" sz="2600" spc="-175">
                <a:latin typeface="Arial"/>
                <a:cs typeface="Arial"/>
              </a:rPr>
              <a:t>des </a:t>
            </a:r>
            <a:r>
              <a:rPr dirty="0" sz="2600" spc="-10">
                <a:latin typeface="Carlito"/>
                <a:cs typeface="Carlito"/>
              </a:rPr>
              <a:t>pfmp </a:t>
            </a:r>
            <a:r>
              <a:rPr dirty="0" sz="2600">
                <a:latin typeface="Carlito"/>
                <a:cs typeface="Carlito"/>
              </a:rPr>
              <a:t>en </a:t>
            </a:r>
            <a:r>
              <a:rPr dirty="0" sz="2600" spc="-5">
                <a:latin typeface="Carlito"/>
                <a:cs typeface="Carlito"/>
              </a:rPr>
              <a:t>adéquation </a:t>
            </a:r>
            <a:r>
              <a:rPr dirty="0" sz="2600" spc="-20">
                <a:latin typeface="Carlito"/>
                <a:cs typeface="Carlito"/>
              </a:rPr>
              <a:t>avec </a:t>
            </a:r>
            <a:r>
              <a:rPr dirty="0" sz="2600">
                <a:latin typeface="Carlito"/>
                <a:cs typeface="Carlito"/>
              </a:rPr>
              <a:t>les  </a:t>
            </a:r>
            <a:r>
              <a:rPr dirty="0" sz="2600" spc="-10">
                <a:latin typeface="Carlito"/>
                <a:cs typeface="Carlito"/>
              </a:rPr>
              <a:t>attendus.</a:t>
            </a:r>
            <a:endParaRPr sz="2600">
              <a:latin typeface="Carlito"/>
              <a:cs typeface="Carlito"/>
            </a:endParaRPr>
          </a:p>
          <a:p>
            <a:pPr algn="just" marL="241300" marR="445134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rlito"/>
                <a:cs typeface="Carlito"/>
              </a:rPr>
              <a:t>Une insertion </a:t>
            </a:r>
            <a:r>
              <a:rPr dirty="0" sz="2600" spc="-10">
                <a:latin typeface="Carlito"/>
                <a:cs typeface="Carlito"/>
              </a:rPr>
              <a:t>professionnelle directement post </a:t>
            </a:r>
            <a:r>
              <a:rPr dirty="0" sz="2600">
                <a:latin typeface="Carlito"/>
                <a:cs typeface="Carlito"/>
              </a:rPr>
              <a:t>CAP  </a:t>
            </a:r>
            <a:r>
              <a:rPr dirty="0" sz="2600" spc="-70">
                <a:latin typeface="Arial"/>
                <a:cs typeface="Arial"/>
              </a:rPr>
              <a:t>très</a:t>
            </a:r>
            <a:r>
              <a:rPr dirty="0" sz="2600" spc="-145">
                <a:latin typeface="Arial"/>
                <a:cs typeface="Arial"/>
              </a:rPr>
              <a:t> </a:t>
            </a:r>
            <a:r>
              <a:rPr dirty="0" sz="2600" spc="-30">
                <a:latin typeface="Arial"/>
                <a:cs typeface="Arial"/>
              </a:rPr>
              <a:t>difficile</a:t>
            </a:r>
            <a:r>
              <a:rPr dirty="0" sz="2600" spc="-170">
                <a:latin typeface="Arial"/>
                <a:cs typeface="Arial"/>
              </a:rPr>
              <a:t> </a:t>
            </a:r>
            <a:r>
              <a:rPr dirty="0" sz="2600" spc="-10">
                <a:latin typeface="Arial"/>
                <a:cs typeface="Arial"/>
              </a:rPr>
              <a:t>et</a:t>
            </a:r>
            <a:r>
              <a:rPr dirty="0" sz="2600" spc="-140">
                <a:latin typeface="Arial"/>
                <a:cs typeface="Arial"/>
              </a:rPr>
              <a:t> </a:t>
            </a:r>
            <a:r>
              <a:rPr dirty="0" sz="2600" spc="-110">
                <a:latin typeface="Arial"/>
                <a:cs typeface="Arial"/>
              </a:rPr>
              <a:t>peu</a:t>
            </a:r>
            <a:r>
              <a:rPr dirty="0" sz="2600" spc="-150">
                <a:latin typeface="Arial"/>
                <a:cs typeface="Arial"/>
              </a:rPr>
              <a:t> </a:t>
            </a:r>
            <a:r>
              <a:rPr dirty="0" sz="2600" spc="-120">
                <a:latin typeface="Arial"/>
                <a:cs typeface="Arial"/>
              </a:rPr>
              <a:t>de</a:t>
            </a:r>
            <a:r>
              <a:rPr dirty="0" sz="2600" spc="-155">
                <a:latin typeface="Arial"/>
                <a:cs typeface="Arial"/>
              </a:rPr>
              <a:t> </a:t>
            </a:r>
            <a:r>
              <a:rPr dirty="0" sz="2600" spc="-95">
                <a:latin typeface="Arial"/>
                <a:cs typeface="Arial"/>
              </a:rPr>
              <a:t>poursuites</a:t>
            </a:r>
            <a:r>
              <a:rPr dirty="0" sz="2600" spc="-155">
                <a:latin typeface="Arial"/>
                <a:cs typeface="Arial"/>
              </a:rPr>
              <a:t> </a:t>
            </a:r>
            <a:r>
              <a:rPr dirty="0" sz="2600" spc="-100">
                <a:latin typeface="Arial"/>
                <a:cs typeface="Arial"/>
              </a:rPr>
              <a:t>d’études</a:t>
            </a:r>
            <a:r>
              <a:rPr dirty="0" sz="2600" spc="-175">
                <a:latin typeface="Arial"/>
                <a:cs typeface="Arial"/>
              </a:rPr>
              <a:t> </a:t>
            </a:r>
            <a:r>
              <a:rPr dirty="0" sz="2600" spc="-140">
                <a:latin typeface="Arial"/>
                <a:cs typeface="Arial"/>
              </a:rPr>
              <a:t>possibles  </a:t>
            </a:r>
            <a:r>
              <a:rPr dirty="0" sz="2600" spc="-60">
                <a:latin typeface="Arial"/>
                <a:cs typeface="Arial"/>
              </a:rPr>
              <a:t>directement </a:t>
            </a:r>
            <a:r>
              <a:rPr dirty="0" sz="2600" spc="-114">
                <a:latin typeface="Arial"/>
                <a:cs typeface="Arial"/>
              </a:rPr>
              <a:t>en </a:t>
            </a:r>
            <a:r>
              <a:rPr dirty="0" sz="2600" spc="-75">
                <a:latin typeface="Arial"/>
                <a:cs typeface="Arial"/>
              </a:rPr>
              <a:t>première </a:t>
            </a:r>
            <a:r>
              <a:rPr dirty="0" sz="2600" spc="-165">
                <a:latin typeface="Arial"/>
                <a:cs typeface="Arial"/>
              </a:rPr>
              <a:t>bac </a:t>
            </a:r>
            <a:r>
              <a:rPr dirty="0" sz="2600" spc="-50">
                <a:latin typeface="Arial"/>
                <a:cs typeface="Arial"/>
              </a:rPr>
              <a:t>pro </a:t>
            </a:r>
            <a:r>
              <a:rPr dirty="0" sz="2600" spc="-60">
                <a:latin typeface="Arial"/>
                <a:cs typeface="Arial"/>
              </a:rPr>
              <a:t>faute</a:t>
            </a:r>
            <a:r>
              <a:rPr dirty="0" sz="2600" spc="-509">
                <a:latin typeface="Arial"/>
                <a:cs typeface="Arial"/>
              </a:rPr>
              <a:t> </a:t>
            </a:r>
            <a:r>
              <a:rPr dirty="0" sz="2600" spc="-120">
                <a:latin typeface="Arial"/>
                <a:cs typeface="Arial"/>
              </a:rPr>
              <a:t>de </a:t>
            </a:r>
            <a:r>
              <a:rPr dirty="0" sz="2600" spc="-225">
                <a:latin typeface="Arial"/>
                <a:cs typeface="Arial"/>
              </a:rPr>
              <a:t>places….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8707" y="132715"/>
            <a:ext cx="413766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PLAN </a:t>
            </a:r>
            <a:r>
              <a:rPr dirty="0" sz="2400" spc="-30" b="1">
                <a:latin typeface="Carlito"/>
                <a:cs typeface="Carlito"/>
              </a:rPr>
              <a:t>NATIONAL </a:t>
            </a:r>
            <a:r>
              <a:rPr dirty="0" sz="2400" spc="-5" b="1">
                <a:latin typeface="Carlito"/>
                <a:cs typeface="Carlito"/>
              </a:rPr>
              <a:t>DE</a:t>
            </a:r>
            <a:r>
              <a:rPr dirty="0" sz="2400" spc="-70" b="1">
                <a:latin typeface="Carlito"/>
                <a:cs typeface="Carlito"/>
              </a:rPr>
              <a:t> </a:t>
            </a:r>
            <a:r>
              <a:rPr dirty="0" sz="2400" spc="-30" b="1">
                <a:latin typeface="Carlito"/>
                <a:cs typeface="Carlito"/>
              </a:rPr>
              <a:t>FORMATION</a:t>
            </a:r>
            <a:endParaRPr sz="2400">
              <a:latin typeface="Carlito"/>
              <a:cs typeface="Carlito"/>
            </a:endParaRPr>
          </a:p>
          <a:p>
            <a:pPr algn="ctr" marL="1905">
              <a:lnSpc>
                <a:spcPct val="100000"/>
              </a:lnSpc>
            </a:pPr>
            <a:r>
              <a:rPr dirty="0" sz="2400" spc="-5" b="1">
                <a:latin typeface="Carlito"/>
                <a:cs typeface="Carlito"/>
              </a:rPr>
              <a:t>Du </a:t>
            </a:r>
            <a:r>
              <a:rPr dirty="0" sz="2400" b="1">
                <a:latin typeface="Carlito"/>
                <a:cs typeface="Carlito"/>
              </a:rPr>
              <a:t>20 au </a:t>
            </a:r>
            <a:r>
              <a:rPr dirty="0" sz="2400" spc="-10" b="1">
                <a:latin typeface="Carlito"/>
                <a:cs typeface="Carlito"/>
              </a:rPr>
              <a:t>23 janvier</a:t>
            </a:r>
            <a:r>
              <a:rPr dirty="0" sz="2400" spc="-5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2020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42517" y="1592402"/>
            <a:ext cx="736536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3200" spc="-3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955" y="2561970"/>
            <a:ext cx="7861934" cy="39287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Éléments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z="3200" spc="-20" b="1">
                <a:solidFill>
                  <a:srgbClr val="F6BA00"/>
                </a:solidFill>
                <a:latin typeface="Carlito"/>
                <a:cs typeface="Carlito"/>
              </a:rPr>
              <a:t>contexte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création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 diplôme</a:t>
            </a:r>
            <a:r>
              <a:rPr dirty="0" sz="3200" spc="-110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  <a:p>
            <a:pPr marL="469900" marR="106045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3200" spc="-10">
                <a:latin typeface="Carlito"/>
                <a:cs typeface="Carlito"/>
              </a:rPr>
              <a:t>Digitalisation </a:t>
            </a:r>
            <a:r>
              <a:rPr dirty="0" sz="3200">
                <a:latin typeface="Carlito"/>
                <a:cs typeface="Carlito"/>
              </a:rPr>
              <a:t>du </a:t>
            </a:r>
            <a:r>
              <a:rPr dirty="0" sz="3200" spc="-10">
                <a:latin typeface="Carlito"/>
                <a:cs typeface="Carlito"/>
              </a:rPr>
              <a:t>secteur </a:t>
            </a:r>
            <a:r>
              <a:rPr dirty="0" sz="3200">
                <a:latin typeface="Carlito"/>
                <a:cs typeface="Carlito"/>
              </a:rPr>
              <a:t>du </a:t>
            </a:r>
            <a:r>
              <a:rPr dirty="0" sz="3200" spc="-15">
                <a:latin typeface="Carlito"/>
                <a:cs typeface="Carlito"/>
              </a:rPr>
              <a:t>commerce </a:t>
            </a:r>
            <a:r>
              <a:rPr dirty="0" sz="3200" spc="-5">
                <a:latin typeface="Carlito"/>
                <a:cs typeface="Carlito"/>
              </a:rPr>
              <a:t>et de  </a:t>
            </a:r>
            <a:r>
              <a:rPr dirty="0" sz="3200">
                <a:latin typeface="Carlito"/>
                <a:cs typeface="Carlito"/>
              </a:rPr>
              <a:t>la </a:t>
            </a:r>
            <a:r>
              <a:rPr dirty="0" sz="3200" spc="-10">
                <a:latin typeface="Carlito"/>
                <a:cs typeface="Carlito"/>
              </a:rPr>
              <a:t>distribution</a:t>
            </a:r>
            <a:r>
              <a:rPr dirty="0" sz="3200" spc="45">
                <a:latin typeface="Carlito"/>
                <a:cs typeface="Carlito"/>
              </a:rPr>
              <a:t> </a:t>
            </a:r>
            <a:r>
              <a:rPr dirty="0" sz="3200">
                <a:latin typeface="Carlito"/>
                <a:cs typeface="Carlito"/>
              </a:rPr>
              <a:t>;</a:t>
            </a:r>
            <a:endParaRPr sz="3200">
              <a:latin typeface="Carlito"/>
              <a:cs typeface="Carlito"/>
            </a:endParaRPr>
          </a:p>
          <a:p>
            <a:pPr marL="469900" marR="1278255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3200" spc="-5">
                <a:latin typeface="Carlito"/>
                <a:cs typeface="Carlito"/>
              </a:rPr>
              <a:t>Loi pour </a:t>
            </a:r>
            <a:r>
              <a:rPr dirty="0" sz="3200">
                <a:latin typeface="Carlito"/>
                <a:cs typeface="Carlito"/>
              </a:rPr>
              <a:t>le </a:t>
            </a:r>
            <a:r>
              <a:rPr dirty="0" sz="3200" spc="-15">
                <a:latin typeface="Carlito"/>
                <a:cs typeface="Carlito"/>
              </a:rPr>
              <a:t>droit </a:t>
            </a:r>
            <a:r>
              <a:rPr dirty="0" sz="3200">
                <a:latin typeface="Carlito"/>
                <a:cs typeface="Carlito"/>
              </a:rPr>
              <a:t>de choisir </a:t>
            </a:r>
            <a:r>
              <a:rPr dirty="0" sz="3200" spc="-5">
                <a:latin typeface="Carlito"/>
                <a:cs typeface="Carlito"/>
              </a:rPr>
              <a:t>son </a:t>
            </a:r>
            <a:r>
              <a:rPr dirty="0" sz="3200" spc="-15">
                <a:latin typeface="Carlito"/>
                <a:cs typeface="Carlito"/>
              </a:rPr>
              <a:t>avenir  professionnel </a:t>
            </a:r>
            <a:r>
              <a:rPr dirty="0" sz="3200" spc="-5">
                <a:latin typeface="Carlito"/>
                <a:cs typeface="Carlito"/>
              </a:rPr>
              <a:t>(5 sept. 2018)</a:t>
            </a:r>
            <a:r>
              <a:rPr dirty="0" sz="3200" spc="35">
                <a:latin typeface="Carlito"/>
                <a:cs typeface="Carlito"/>
              </a:rPr>
              <a:t> </a:t>
            </a:r>
            <a:r>
              <a:rPr dirty="0" sz="3200">
                <a:latin typeface="Carlito"/>
                <a:cs typeface="Carlito"/>
              </a:rPr>
              <a:t>;</a:t>
            </a:r>
            <a:endParaRPr sz="3200">
              <a:latin typeface="Carlito"/>
              <a:cs typeface="Carlito"/>
            </a:endParaRPr>
          </a:p>
          <a:p>
            <a:pPr marL="469900" marR="92075" indent="-457834">
              <a:lnSpc>
                <a:spcPct val="100000"/>
              </a:lnSpc>
              <a:spcBef>
                <a:spcPts val="5"/>
              </a:spcBef>
              <a:buChar char="-"/>
              <a:tabLst>
                <a:tab pos="469900" algn="l"/>
                <a:tab pos="470534" algn="l"/>
              </a:tabLst>
            </a:pPr>
            <a:r>
              <a:rPr dirty="0" sz="3200" spc="-15">
                <a:latin typeface="Carlito"/>
                <a:cs typeface="Carlito"/>
              </a:rPr>
              <a:t>Hétérogénéité </a:t>
            </a:r>
            <a:r>
              <a:rPr dirty="0" sz="3200" spc="-10">
                <a:latin typeface="Carlito"/>
                <a:cs typeface="Carlito"/>
              </a:rPr>
              <a:t>et </a:t>
            </a:r>
            <a:r>
              <a:rPr dirty="0" sz="3200" spc="-15">
                <a:latin typeface="Carlito"/>
                <a:cs typeface="Carlito"/>
              </a:rPr>
              <a:t>fragilité </a:t>
            </a:r>
            <a:r>
              <a:rPr dirty="0" sz="3200">
                <a:latin typeface="Carlito"/>
                <a:cs typeface="Carlito"/>
              </a:rPr>
              <a:t>accrues </a:t>
            </a:r>
            <a:r>
              <a:rPr dirty="0" sz="3200" spc="-5">
                <a:latin typeface="Carlito"/>
                <a:cs typeface="Carlito"/>
              </a:rPr>
              <a:t>des </a:t>
            </a:r>
            <a:r>
              <a:rPr dirty="0" sz="3200" spc="-10">
                <a:latin typeface="Carlito"/>
                <a:cs typeface="Carlito"/>
              </a:rPr>
              <a:t>élèves  </a:t>
            </a:r>
            <a:r>
              <a:rPr dirty="0" sz="3200">
                <a:latin typeface="Carlito"/>
                <a:cs typeface="Carlito"/>
              </a:rPr>
              <a:t>accueillis en </a:t>
            </a:r>
            <a:r>
              <a:rPr dirty="0" sz="3200" spc="-5">
                <a:latin typeface="Carlito"/>
                <a:cs typeface="Carlito"/>
              </a:rPr>
              <a:t>CAP </a:t>
            </a:r>
            <a:r>
              <a:rPr dirty="0" sz="3200">
                <a:latin typeface="Carlito"/>
                <a:cs typeface="Carlito"/>
              </a:rPr>
              <a:t>;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3200" spc="-30">
                <a:latin typeface="Carlito"/>
                <a:cs typeface="Carlito"/>
              </a:rPr>
              <a:t>Transformation </a:t>
            </a:r>
            <a:r>
              <a:rPr dirty="0" sz="3200" spc="-5">
                <a:latin typeface="Carlito"/>
                <a:cs typeface="Carlito"/>
              </a:rPr>
              <a:t>de </a:t>
            </a:r>
            <a:r>
              <a:rPr dirty="0" sz="3200">
                <a:latin typeface="Carlito"/>
                <a:cs typeface="Carlito"/>
              </a:rPr>
              <a:t>la </a:t>
            </a:r>
            <a:r>
              <a:rPr dirty="0" sz="3200" spc="-10">
                <a:latin typeface="Carlito"/>
                <a:cs typeface="Carlito"/>
              </a:rPr>
              <a:t>voie</a:t>
            </a:r>
            <a:r>
              <a:rPr dirty="0" sz="3200" spc="30">
                <a:latin typeface="Carlito"/>
                <a:cs typeface="Carlito"/>
              </a:rPr>
              <a:t> </a:t>
            </a:r>
            <a:r>
              <a:rPr dirty="0" sz="3200" spc="-15">
                <a:latin typeface="Carlito"/>
                <a:cs typeface="Carlito"/>
              </a:rPr>
              <a:t>professionnelle.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2778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00">
                <a:solidFill>
                  <a:srgbClr val="FDC200"/>
                </a:solidFill>
                <a:latin typeface="Trebuchet MS"/>
                <a:cs typeface="Trebuchet MS"/>
              </a:rPr>
              <a:t>Diagnostic </a:t>
            </a:r>
            <a:r>
              <a:rPr dirty="0" spc="-175">
                <a:solidFill>
                  <a:srgbClr val="FDC200"/>
                </a:solidFill>
                <a:latin typeface="Trebuchet MS"/>
                <a:cs typeface="Trebuchet MS"/>
              </a:rPr>
              <a:t>plus </a:t>
            </a:r>
            <a:r>
              <a:rPr dirty="0" spc="-225">
                <a:solidFill>
                  <a:srgbClr val="FDC200"/>
                </a:solidFill>
                <a:latin typeface="Trebuchet MS"/>
                <a:cs typeface="Trebuchet MS"/>
              </a:rPr>
              <a:t>spécifique </a:t>
            </a:r>
            <a:r>
              <a:rPr dirty="0" spc="-260">
                <a:solidFill>
                  <a:srgbClr val="FDC200"/>
                </a:solidFill>
                <a:latin typeface="Trebuchet MS"/>
                <a:cs typeface="Trebuchet MS"/>
              </a:rPr>
              <a:t>lié </a:t>
            </a:r>
            <a:r>
              <a:rPr dirty="0" spc="-180">
                <a:solidFill>
                  <a:srgbClr val="FDC200"/>
                </a:solidFill>
                <a:latin typeface="Trebuchet MS"/>
                <a:cs typeface="Trebuchet MS"/>
              </a:rPr>
              <a:t>au </a:t>
            </a:r>
            <a:r>
              <a:rPr dirty="0" spc="-210">
                <a:solidFill>
                  <a:srgbClr val="FDC200"/>
                </a:solidFill>
                <a:latin typeface="Trebuchet MS"/>
                <a:cs typeface="Trebuchet MS"/>
              </a:rPr>
              <a:t>CAP </a:t>
            </a:r>
            <a:r>
              <a:rPr dirty="0" spc="-175">
                <a:solidFill>
                  <a:srgbClr val="FDC200"/>
                </a:solidFill>
                <a:latin typeface="Trebuchet MS"/>
                <a:cs typeface="Trebuchet MS"/>
              </a:rPr>
              <a:t>EVS</a:t>
            </a:r>
            <a:r>
              <a:rPr dirty="0" spc="-59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30">
                <a:solidFill>
                  <a:srgbClr val="FDC200"/>
                </a:solidFill>
                <a:latin typeface="Trebuchet MS"/>
                <a:cs typeface="Trebuchet MS"/>
              </a:rPr>
              <a:t>D  </a:t>
            </a:r>
            <a:r>
              <a:rPr dirty="0" spc="-285">
                <a:solidFill>
                  <a:srgbClr val="FDC200"/>
                </a:solidFill>
                <a:latin typeface="Trebuchet MS"/>
                <a:cs typeface="Trebuchet MS"/>
              </a:rPr>
              <a:t>(librairie, </a:t>
            </a:r>
            <a:r>
              <a:rPr dirty="0" spc="-270">
                <a:solidFill>
                  <a:srgbClr val="FDC200"/>
                </a:solidFill>
                <a:latin typeface="Trebuchet MS"/>
                <a:cs typeface="Trebuchet MS"/>
              </a:rPr>
              <a:t>papèterie,</a:t>
            </a:r>
            <a:r>
              <a:rPr dirty="0" spc="-4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00">
                <a:solidFill>
                  <a:srgbClr val="FDC200"/>
                </a:solidFill>
                <a:latin typeface="Trebuchet MS"/>
                <a:cs typeface="Trebuchet MS"/>
              </a:rPr>
              <a:t>presse)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562" y="1526489"/>
            <a:ext cx="7450455" cy="4586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ts val="1939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 spc="-5">
                <a:latin typeface="Carlito"/>
                <a:cs typeface="Carlito"/>
              </a:rPr>
              <a:t>2006, </a:t>
            </a:r>
            <a:r>
              <a:rPr dirty="0" sz="1900" spc="-10">
                <a:latin typeface="Carlito"/>
                <a:cs typeface="Carlito"/>
              </a:rPr>
              <a:t>création </a:t>
            </a:r>
            <a:r>
              <a:rPr dirty="0" sz="1900" spc="-5">
                <a:latin typeface="Carlito"/>
                <a:cs typeface="Carlito"/>
              </a:rPr>
              <a:t>à la </a:t>
            </a:r>
            <a:r>
              <a:rPr dirty="0" sz="1900" spc="-10">
                <a:latin typeface="Carlito"/>
                <a:cs typeface="Carlito"/>
              </a:rPr>
              <a:t>demande </a:t>
            </a:r>
            <a:r>
              <a:rPr dirty="0" sz="1900" spc="-5">
                <a:latin typeface="Carlito"/>
                <a:cs typeface="Carlito"/>
              </a:rPr>
              <a:t>des </a:t>
            </a:r>
            <a:r>
              <a:rPr dirty="0" sz="1900" spc="-15">
                <a:latin typeface="Carlito"/>
                <a:cs typeface="Carlito"/>
              </a:rPr>
              <a:t>professionnels </a:t>
            </a:r>
            <a:r>
              <a:rPr dirty="0" sz="1900" spc="-5">
                <a:latin typeface="Carlito"/>
                <a:cs typeface="Carlito"/>
              </a:rPr>
              <a:t>de la </a:t>
            </a:r>
            <a:r>
              <a:rPr dirty="0" sz="1900" spc="-15">
                <a:latin typeface="Carlito"/>
                <a:cs typeface="Carlito"/>
              </a:rPr>
              <a:t>vente </a:t>
            </a:r>
            <a:r>
              <a:rPr dirty="0" sz="1900" spc="-5">
                <a:latin typeface="Carlito"/>
                <a:cs typeface="Carlito"/>
              </a:rPr>
              <a:t>de</a:t>
            </a:r>
            <a:r>
              <a:rPr dirty="0" sz="1900" spc="155">
                <a:latin typeface="Carlito"/>
                <a:cs typeface="Carlito"/>
              </a:rPr>
              <a:t> </a:t>
            </a:r>
            <a:r>
              <a:rPr dirty="0" sz="1900" spc="-10">
                <a:latin typeface="Carlito"/>
                <a:cs typeface="Carlito"/>
              </a:rPr>
              <a:t>produits</a:t>
            </a:r>
            <a:endParaRPr sz="1900">
              <a:latin typeface="Carlito"/>
              <a:cs typeface="Carlito"/>
            </a:endParaRPr>
          </a:p>
          <a:p>
            <a:pPr marL="241300">
              <a:lnSpc>
                <a:spcPts val="1939"/>
              </a:lnSpc>
            </a:pPr>
            <a:r>
              <a:rPr dirty="0" sz="1900" spc="-10">
                <a:latin typeface="Carlito"/>
                <a:cs typeface="Carlito"/>
              </a:rPr>
              <a:t>presse </a:t>
            </a:r>
            <a:r>
              <a:rPr dirty="0" sz="1900" spc="-15">
                <a:latin typeface="Carlito"/>
                <a:cs typeface="Carlito"/>
              </a:rPr>
              <a:t>(diffuseurs, </a:t>
            </a:r>
            <a:r>
              <a:rPr dirty="0" sz="1900" spc="-10">
                <a:latin typeface="Carlito"/>
                <a:cs typeface="Carlito"/>
              </a:rPr>
              <a:t>dépositaires,</a:t>
            </a:r>
            <a:r>
              <a:rPr dirty="0" sz="1900" spc="65">
                <a:latin typeface="Carlito"/>
                <a:cs typeface="Carlito"/>
              </a:rPr>
              <a:t> </a:t>
            </a:r>
            <a:r>
              <a:rPr dirty="0" sz="1900" spc="-5">
                <a:latin typeface="Carlito"/>
                <a:cs typeface="Carlito"/>
              </a:rPr>
              <a:t>messageries)</a:t>
            </a:r>
            <a:endParaRPr sz="1900">
              <a:latin typeface="Carlito"/>
              <a:cs typeface="Carlito"/>
            </a:endParaRPr>
          </a:p>
          <a:p>
            <a:pPr marL="241300" indent="-228600">
              <a:lnSpc>
                <a:spcPts val="2190"/>
              </a:lnSpc>
              <a:spcBef>
                <a:spcPts val="315"/>
              </a:spcBef>
              <a:buChar char="•"/>
              <a:tabLst>
                <a:tab pos="240665" algn="l"/>
                <a:tab pos="241300" algn="l"/>
              </a:tabLst>
            </a:pPr>
            <a:r>
              <a:rPr dirty="0" sz="1900" spc="-90">
                <a:latin typeface="Arial"/>
                <a:cs typeface="Arial"/>
              </a:rPr>
              <a:t>Problème de </a:t>
            </a:r>
            <a:r>
              <a:rPr dirty="0" sz="1900" spc="-45">
                <a:latin typeface="Arial"/>
                <a:cs typeface="Arial"/>
              </a:rPr>
              <a:t>recrutement </a:t>
            </a:r>
            <a:r>
              <a:rPr dirty="0" sz="1900" spc="-105">
                <a:latin typeface="Arial"/>
                <a:cs typeface="Arial"/>
              </a:rPr>
              <a:t>d’élèves </a:t>
            </a:r>
            <a:r>
              <a:rPr dirty="0" sz="1900" spc="-70">
                <a:latin typeface="Arial"/>
                <a:cs typeface="Arial"/>
              </a:rPr>
              <a:t>motivés</a:t>
            </a:r>
            <a:r>
              <a:rPr dirty="0" sz="1900" spc="-65">
                <a:latin typeface="Arial"/>
                <a:cs typeface="Arial"/>
              </a:rPr>
              <a:t> </a:t>
            </a:r>
            <a:r>
              <a:rPr dirty="0" sz="1900" spc="-5">
                <a:latin typeface="Carlito"/>
                <a:cs typeface="Carlito"/>
              </a:rPr>
              <a:t>:</a:t>
            </a:r>
            <a:endParaRPr sz="1900">
              <a:latin typeface="Carlito"/>
              <a:cs typeface="Carlito"/>
            </a:endParaRPr>
          </a:p>
          <a:p>
            <a:pPr lvl="1" marL="698500" marR="202565" indent="-228600">
              <a:lnSpc>
                <a:spcPct val="70000"/>
              </a:lnSpc>
              <a:spcBef>
                <a:spcPts val="59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dirty="0" sz="1900" spc="-10">
                <a:latin typeface="Carlito"/>
                <a:cs typeface="Carlito"/>
              </a:rPr>
              <a:t>Orientation par </a:t>
            </a:r>
            <a:r>
              <a:rPr dirty="0" sz="1900" spc="-15">
                <a:latin typeface="Carlito"/>
                <a:cs typeface="Carlito"/>
              </a:rPr>
              <a:t>défaut </a:t>
            </a:r>
            <a:r>
              <a:rPr dirty="0" sz="1900" spc="-10">
                <a:latin typeface="Carlito"/>
                <a:cs typeface="Carlito"/>
              </a:rPr>
              <a:t>(manque </a:t>
            </a:r>
            <a:r>
              <a:rPr dirty="0" sz="1900" spc="-5">
                <a:latin typeface="Carlito"/>
                <a:cs typeface="Carlito"/>
              </a:rPr>
              <a:t>de places en sections </a:t>
            </a:r>
            <a:r>
              <a:rPr dirty="0" sz="1900" spc="-15">
                <a:latin typeface="Carlito"/>
                <a:cs typeface="Carlito"/>
              </a:rPr>
              <a:t>ECMS, </a:t>
            </a:r>
            <a:r>
              <a:rPr dirty="0" sz="1900" spc="-10">
                <a:latin typeface="Carlito"/>
                <a:cs typeface="Carlito"/>
              </a:rPr>
              <a:t>EVS </a:t>
            </a:r>
            <a:r>
              <a:rPr dirty="0" sz="1900" spc="-5">
                <a:latin typeface="Carlito"/>
                <a:cs typeface="Carlito"/>
              </a:rPr>
              <a:t>B  </a:t>
            </a:r>
            <a:r>
              <a:rPr dirty="0" sz="1900" spc="-10">
                <a:latin typeface="Carlito"/>
                <a:cs typeface="Carlito"/>
              </a:rPr>
              <a:t>et C)</a:t>
            </a:r>
            <a:endParaRPr sz="1900">
              <a:latin typeface="Carlito"/>
              <a:cs typeface="Carlito"/>
            </a:endParaRPr>
          </a:p>
          <a:p>
            <a:pPr lvl="1" marL="698500" indent="-228600">
              <a:lnSpc>
                <a:spcPts val="2000"/>
              </a:lnSpc>
              <a:buChar char="•"/>
              <a:tabLst>
                <a:tab pos="697865" algn="l"/>
                <a:tab pos="698500" algn="l"/>
              </a:tabLst>
            </a:pPr>
            <a:r>
              <a:rPr dirty="0" sz="1900" spc="-70">
                <a:latin typeface="Arial"/>
                <a:cs typeface="Arial"/>
              </a:rPr>
              <a:t>Inclusion </a:t>
            </a:r>
            <a:r>
              <a:rPr dirty="0" sz="1900" spc="-125">
                <a:latin typeface="Arial"/>
                <a:cs typeface="Arial"/>
              </a:rPr>
              <a:t>massive </a:t>
            </a:r>
            <a:r>
              <a:rPr dirty="0" sz="1900" spc="-105">
                <a:latin typeface="Arial"/>
                <a:cs typeface="Arial"/>
              </a:rPr>
              <a:t>d’élèves </a:t>
            </a:r>
            <a:r>
              <a:rPr dirty="0" sz="1900" spc="-90">
                <a:latin typeface="Arial"/>
                <a:cs typeface="Arial"/>
              </a:rPr>
              <a:t>en </a:t>
            </a:r>
            <a:r>
              <a:rPr dirty="0" sz="1900" spc="-35">
                <a:latin typeface="Arial"/>
                <a:cs typeface="Arial"/>
              </a:rPr>
              <a:t>situation </a:t>
            </a:r>
            <a:r>
              <a:rPr dirty="0" sz="1900" spc="-90">
                <a:latin typeface="Arial"/>
                <a:cs typeface="Arial"/>
              </a:rPr>
              <a:t>de</a:t>
            </a:r>
            <a:r>
              <a:rPr dirty="0" sz="1900" spc="-145">
                <a:latin typeface="Arial"/>
                <a:cs typeface="Arial"/>
              </a:rPr>
              <a:t> </a:t>
            </a:r>
            <a:r>
              <a:rPr dirty="0" sz="1900" spc="-90">
                <a:latin typeface="Arial"/>
                <a:cs typeface="Arial"/>
              </a:rPr>
              <a:t>handicap</a:t>
            </a:r>
            <a:endParaRPr sz="1900">
              <a:latin typeface="Arial"/>
              <a:cs typeface="Arial"/>
            </a:endParaRPr>
          </a:p>
          <a:p>
            <a:pPr lvl="1" marL="698500" indent="-228600">
              <a:lnSpc>
                <a:spcPts val="2190"/>
              </a:lnSpc>
              <a:buChar char="•"/>
              <a:tabLst>
                <a:tab pos="697865" algn="l"/>
                <a:tab pos="698500" algn="l"/>
              </a:tabLst>
            </a:pPr>
            <a:r>
              <a:rPr dirty="0" sz="1900" spc="-90">
                <a:latin typeface="Arial"/>
                <a:cs typeface="Arial"/>
              </a:rPr>
              <a:t>Accueil </a:t>
            </a:r>
            <a:r>
              <a:rPr dirty="0" sz="1900" spc="-105">
                <a:latin typeface="Arial"/>
                <a:cs typeface="Arial"/>
              </a:rPr>
              <a:t>d’élèves </a:t>
            </a:r>
            <a:r>
              <a:rPr dirty="0" sz="1900" spc="-35">
                <a:latin typeface="Arial"/>
                <a:cs typeface="Arial"/>
              </a:rPr>
              <a:t>primo </a:t>
            </a:r>
            <a:r>
              <a:rPr dirty="0" sz="1900" spc="-60">
                <a:latin typeface="Arial"/>
                <a:cs typeface="Arial"/>
              </a:rPr>
              <a:t>arrivants </a:t>
            </a:r>
            <a:r>
              <a:rPr dirty="0" sz="1900" spc="-90">
                <a:latin typeface="Arial"/>
                <a:cs typeface="Arial"/>
              </a:rPr>
              <a:t>ne </a:t>
            </a:r>
            <a:r>
              <a:rPr dirty="0" sz="1900" spc="-40">
                <a:latin typeface="Arial"/>
                <a:cs typeface="Arial"/>
              </a:rPr>
              <a:t>maitrisant </a:t>
            </a:r>
            <a:r>
              <a:rPr dirty="0" sz="1900" spc="-140">
                <a:latin typeface="Arial"/>
                <a:cs typeface="Arial"/>
              </a:rPr>
              <a:t>pas </a:t>
            </a:r>
            <a:r>
              <a:rPr dirty="0" sz="1900" spc="-70">
                <a:latin typeface="Arial"/>
                <a:cs typeface="Arial"/>
              </a:rPr>
              <a:t>la </a:t>
            </a:r>
            <a:r>
              <a:rPr dirty="0" sz="1900" spc="-90">
                <a:latin typeface="Arial"/>
                <a:cs typeface="Arial"/>
              </a:rPr>
              <a:t>langue</a:t>
            </a:r>
            <a:r>
              <a:rPr dirty="0" sz="1900" spc="-204">
                <a:latin typeface="Arial"/>
                <a:cs typeface="Arial"/>
              </a:rPr>
              <a:t> </a:t>
            </a:r>
            <a:r>
              <a:rPr dirty="0" sz="1900" spc="-10">
                <a:latin typeface="Carlito"/>
                <a:cs typeface="Carlito"/>
              </a:rPr>
              <a:t>française</a:t>
            </a:r>
            <a:endParaRPr sz="19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>
              <a:latin typeface="Carlito"/>
              <a:cs typeface="Carlito"/>
            </a:endParaRPr>
          </a:p>
          <a:p>
            <a:pPr marL="12700" marR="161290">
              <a:lnSpc>
                <a:spcPct val="70100"/>
              </a:lnSpc>
            </a:pPr>
            <a:r>
              <a:rPr dirty="0" sz="1900" spc="-5">
                <a:latin typeface="Carlito"/>
                <a:cs typeface="Carlito"/>
              </a:rPr>
              <a:t>Un </a:t>
            </a:r>
            <a:r>
              <a:rPr dirty="0" sz="1900" spc="-15">
                <a:latin typeface="Carlito"/>
                <a:cs typeface="Carlito"/>
              </a:rPr>
              <a:t>référentiel </a:t>
            </a:r>
            <a:r>
              <a:rPr dirty="0" sz="1900" spc="-5">
                <a:latin typeface="Carlito"/>
                <a:cs typeface="Carlito"/>
              </a:rPr>
              <a:t>dense </a:t>
            </a:r>
            <a:r>
              <a:rPr dirty="0" sz="1900" spc="-10">
                <a:latin typeface="Carlito"/>
                <a:cs typeface="Carlito"/>
              </a:rPr>
              <a:t>et très technique pour des élèves </a:t>
            </a:r>
            <a:r>
              <a:rPr dirty="0" sz="1900" spc="-5">
                <a:latin typeface="Carlito"/>
                <a:cs typeface="Carlito"/>
              </a:rPr>
              <a:t>en </a:t>
            </a:r>
            <a:r>
              <a:rPr dirty="0" sz="1900" spc="-10">
                <a:latin typeface="Carlito"/>
                <a:cs typeface="Carlito"/>
              </a:rPr>
              <a:t>grande difficulté  scolaire </a:t>
            </a:r>
            <a:r>
              <a:rPr dirty="0" sz="1900" spc="-5">
                <a:latin typeface="Carlito"/>
                <a:cs typeface="Carlito"/>
              </a:rPr>
              <a:t>(3 </a:t>
            </a:r>
            <a:r>
              <a:rPr dirty="0" sz="1900" spc="-10">
                <a:latin typeface="Carlito"/>
                <a:cs typeface="Carlito"/>
              </a:rPr>
              <a:t>circuits </a:t>
            </a:r>
            <a:r>
              <a:rPr dirty="0" sz="1900" spc="-5">
                <a:latin typeface="Carlito"/>
                <a:cs typeface="Carlito"/>
              </a:rPr>
              <a:t>de </a:t>
            </a:r>
            <a:r>
              <a:rPr dirty="0" sz="1900" spc="-10">
                <a:latin typeface="Carlito"/>
                <a:cs typeface="Carlito"/>
              </a:rPr>
              <a:t>distribution </a:t>
            </a:r>
            <a:r>
              <a:rPr dirty="0" sz="1900" spc="-15">
                <a:latin typeface="Carlito"/>
                <a:cs typeface="Carlito"/>
              </a:rPr>
              <a:t>différents, </a:t>
            </a:r>
            <a:r>
              <a:rPr dirty="0" sz="1900" spc="-5">
                <a:latin typeface="Carlito"/>
                <a:cs typeface="Carlito"/>
              </a:rPr>
              <a:t>3 </a:t>
            </a:r>
            <a:r>
              <a:rPr dirty="0" sz="1900" spc="-10">
                <a:latin typeface="Carlito"/>
                <a:cs typeface="Carlito"/>
              </a:rPr>
              <a:t>techniques de  réception/retour et </a:t>
            </a:r>
            <a:r>
              <a:rPr dirty="0" sz="1900" spc="-5">
                <a:latin typeface="Carlito"/>
                <a:cs typeface="Carlito"/>
              </a:rPr>
              <a:t>méthodes de </a:t>
            </a:r>
            <a:r>
              <a:rPr dirty="0" sz="1900" spc="-15">
                <a:latin typeface="Carlito"/>
                <a:cs typeface="Carlito"/>
              </a:rPr>
              <a:t>vente</a:t>
            </a:r>
            <a:r>
              <a:rPr dirty="0" sz="1900" spc="95">
                <a:latin typeface="Carlito"/>
                <a:cs typeface="Carlito"/>
              </a:rPr>
              <a:t> </a:t>
            </a:r>
            <a:r>
              <a:rPr dirty="0" sz="1900" spc="-15">
                <a:latin typeface="Carlito"/>
                <a:cs typeface="Carlito"/>
              </a:rPr>
              <a:t>différentes)</a:t>
            </a:r>
            <a:endParaRPr sz="19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900">
              <a:latin typeface="Carlito"/>
              <a:cs typeface="Carlito"/>
            </a:endParaRPr>
          </a:p>
          <a:p>
            <a:pPr marL="12700" marR="13970">
              <a:lnSpc>
                <a:spcPct val="70000"/>
              </a:lnSpc>
              <a:spcBef>
                <a:spcPts val="1270"/>
              </a:spcBef>
            </a:pPr>
            <a:r>
              <a:rPr dirty="0" sz="1900" spc="-135">
                <a:latin typeface="Arial"/>
                <a:cs typeface="Arial"/>
              </a:rPr>
              <a:t>Crise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70">
                <a:latin typeface="Arial"/>
                <a:cs typeface="Arial"/>
              </a:rPr>
              <a:t>la </a:t>
            </a:r>
            <a:r>
              <a:rPr dirty="0" sz="1900" spc="-120">
                <a:latin typeface="Arial"/>
                <a:cs typeface="Arial"/>
              </a:rPr>
              <a:t>presse </a:t>
            </a:r>
            <a:r>
              <a:rPr dirty="0" sz="1900" spc="-10">
                <a:latin typeface="Arial"/>
                <a:cs typeface="Arial"/>
              </a:rPr>
              <a:t>et </a:t>
            </a:r>
            <a:r>
              <a:rPr dirty="0" sz="1900" spc="-45">
                <a:latin typeface="Arial"/>
                <a:cs typeface="Arial"/>
              </a:rPr>
              <a:t>évolution </a:t>
            </a:r>
            <a:r>
              <a:rPr dirty="0" sz="1900" spc="-65">
                <a:latin typeface="Arial"/>
                <a:cs typeface="Arial"/>
              </a:rPr>
              <a:t>du </a:t>
            </a:r>
            <a:r>
              <a:rPr dirty="0" sz="1900" spc="-80">
                <a:latin typeface="Arial"/>
                <a:cs typeface="Arial"/>
              </a:rPr>
              <a:t>secteur </a:t>
            </a:r>
            <a:r>
              <a:rPr dirty="0" sz="1900" spc="-50">
                <a:latin typeface="Arial"/>
                <a:cs typeface="Arial"/>
              </a:rPr>
              <a:t>d’activité </a:t>
            </a:r>
            <a:r>
              <a:rPr dirty="0" sz="1900" spc="-5">
                <a:latin typeface="Carlito"/>
                <a:cs typeface="Carlito"/>
              </a:rPr>
              <a:t>=&gt; </a:t>
            </a:r>
            <a:r>
              <a:rPr dirty="0" sz="1900" spc="-15">
                <a:latin typeface="Carlito"/>
                <a:cs typeface="Carlito"/>
              </a:rPr>
              <a:t>Forte </a:t>
            </a:r>
            <a:r>
              <a:rPr dirty="0" sz="1900" spc="-130">
                <a:latin typeface="Arial"/>
                <a:cs typeface="Arial"/>
              </a:rPr>
              <a:t>baisse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30">
                <a:latin typeface="Arial"/>
                <a:cs typeface="Arial"/>
              </a:rPr>
              <a:t>l’offre 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135">
                <a:latin typeface="Arial"/>
                <a:cs typeface="Arial"/>
              </a:rPr>
              <a:t>stages </a:t>
            </a:r>
            <a:r>
              <a:rPr dirty="0" sz="1900" spc="-5">
                <a:latin typeface="Arial"/>
                <a:cs typeface="Arial"/>
              </a:rPr>
              <a:t>et </a:t>
            </a:r>
            <a:r>
              <a:rPr dirty="0" sz="1900" spc="-75">
                <a:latin typeface="Arial"/>
                <a:cs typeface="Arial"/>
              </a:rPr>
              <a:t>d’emplois </a:t>
            </a:r>
            <a:r>
              <a:rPr dirty="0" sz="1900" spc="-140">
                <a:latin typeface="Arial"/>
                <a:cs typeface="Arial"/>
              </a:rPr>
              <a:t>chez </a:t>
            </a:r>
            <a:r>
              <a:rPr dirty="0" sz="1900" spc="-105">
                <a:latin typeface="Arial"/>
                <a:cs typeface="Arial"/>
              </a:rPr>
              <a:t>les </a:t>
            </a:r>
            <a:r>
              <a:rPr dirty="0" sz="1900" spc="-70">
                <a:latin typeface="Arial"/>
                <a:cs typeface="Arial"/>
              </a:rPr>
              <a:t>diffuseurs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120">
                <a:latin typeface="Arial"/>
                <a:cs typeface="Arial"/>
              </a:rPr>
              <a:t>presse </a:t>
            </a:r>
            <a:r>
              <a:rPr dirty="0" sz="1900" spc="-5">
                <a:latin typeface="Carlito"/>
                <a:cs typeface="Carlito"/>
              </a:rPr>
              <a:t>ainsi </a:t>
            </a:r>
            <a:r>
              <a:rPr dirty="0" sz="1900" spc="-10">
                <a:latin typeface="Carlito"/>
                <a:cs typeface="Carlito"/>
              </a:rPr>
              <a:t>que chez </a:t>
            </a:r>
            <a:r>
              <a:rPr dirty="0" sz="1900" spc="-5">
                <a:latin typeface="Carlito"/>
                <a:cs typeface="Carlito"/>
              </a:rPr>
              <a:t>les  </a:t>
            </a:r>
            <a:r>
              <a:rPr dirty="0" sz="1900" spc="-15">
                <a:latin typeface="Carlito"/>
                <a:cs typeface="Carlito"/>
              </a:rPr>
              <a:t>libraires </a:t>
            </a:r>
            <a:r>
              <a:rPr dirty="0" sz="1900" spc="-5">
                <a:latin typeface="Carlito"/>
                <a:cs typeface="Carlito"/>
              </a:rPr>
              <a:t>indépendants, </a:t>
            </a:r>
            <a:r>
              <a:rPr dirty="0" sz="1900" spc="-10">
                <a:latin typeface="Carlito"/>
                <a:cs typeface="Carlito"/>
              </a:rPr>
              <a:t>augmentation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30">
                <a:latin typeface="Arial"/>
                <a:cs typeface="Arial"/>
              </a:rPr>
              <a:t>l’offre </a:t>
            </a:r>
            <a:r>
              <a:rPr dirty="0" sz="1900" spc="-90">
                <a:latin typeface="Arial"/>
                <a:cs typeface="Arial"/>
              </a:rPr>
              <a:t>en </a:t>
            </a:r>
            <a:r>
              <a:rPr dirty="0" sz="1900" spc="-80">
                <a:latin typeface="Arial"/>
                <a:cs typeface="Arial"/>
              </a:rPr>
              <a:t>hypermarché </a:t>
            </a:r>
            <a:r>
              <a:rPr dirty="0" sz="1900" spc="-5">
                <a:latin typeface="Arial"/>
                <a:cs typeface="Arial"/>
              </a:rPr>
              <a:t>et  </a:t>
            </a:r>
            <a:r>
              <a:rPr dirty="0" sz="1900" spc="-10">
                <a:latin typeface="Carlito"/>
                <a:cs typeface="Carlito"/>
              </a:rPr>
              <a:t>magasins </a:t>
            </a:r>
            <a:r>
              <a:rPr dirty="0" sz="1900" spc="-5">
                <a:latin typeface="Carlito"/>
                <a:cs typeface="Carlito"/>
              </a:rPr>
              <a:t>de </a:t>
            </a:r>
            <a:r>
              <a:rPr dirty="0" sz="1900" spc="-20">
                <a:latin typeface="Carlito"/>
                <a:cs typeface="Carlito"/>
              </a:rPr>
              <a:t>proximité </a:t>
            </a:r>
            <a:r>
              <a:rPr dirty="0" sz="1900" spc="-5">
                <a:latin typeface="Carlito"/>
                <a:cs typeface="Carlito"/>
              </a:rPr>
              <a:t>type Monoprix qui </a:t>
            </a:r>
            <a:r>
              <a:rPr dirty="0" sz="1900" spc="-10">
                <a:latin typeface="Carlito"/>
                <a:cs typeface="Carlito"/>
              </a:rPr>
              <a:t>ont </a:t>
            </a:r>
            <a:r>
              <a:rPr dirty="0" sz="1900" spc="-15">
                <a:latin typeface="Carlito"/>
                <a:cs typeface="Carlito"/>
              </a:rPr>
              <a:t>réimplanté </a:t>
            </a:r>
            <a:r>
              <a:rPr dirty="0" sz="1900" spc="-5">
                <a:latin typeface="Carlito"/>
                <a:cs typeface="Carlito"/>
              </a:rPr>
              <a:t>des</a:t>
            </a:r>
            <a:r>
              <a:rPr dirty="0" sz="1900" spc="155">
                <a:latin typeface="Carlito"/>
                <a:cs typeface="Carlito"/>
              </a:rPr>
              <a:t> </a:t>
            </a:r>
            <a:r>
              <a:rPr dirty="0" sz="1900" spc="-20">
                <a:latin typeface="Carlito"/>
                <a:cs typeface="Carlito"/>
              </a:rPr>
              <a:t>rayons</a:t>
            </a:r>
            <a:endParaRPr sz="1900">
              <a:latin typeface="Carlito"/>
              <a:cs typeface="Carlito"/>
            </a:endParaRPr>
          </a:p>
          <a:p>
            <a:pPr marL="12700">
              <a:lnSpc>
                <a:spcPts val="1255"/>
              </a:lnSpc>
            </a:pPr>
            <a:r>
              <a:rPr dirty="0" sz="1900" spc="-10">
                <a:latin typeface="Carlito"/>
                <a:cs typeface="Carlito"/>
              </a:rPr>
              <a:t>presse </a:t>
            </a:r>
            <a:r>
              <a:rPr dirty="0" sz="1900" spc="-25">
                <a:latin typeface="Arial"/>
                <a:cs typeface="Arial"/>
              </a:rPr>
              <a:t>: </a:t>
            </a:r>
            <a:r>
              <a:rPr dirty="0" sz="1900" spc="-60">
                <a:latin typeface="Arial"/>
                <a:cs typeface="Arial"/>
              </a:rPr>
              <a:t>lieux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305">
                <a:latin typeface="Arial"/>
                <a:cs typeface="Arial"/>
              </a:rPr>
              <a:t>PFE </a:t>
            </a:r>
            <a:r>
              <a:rPr dirty="0" sz="1900" spc="-40">
                <a:latin typeface="Arial"/>
                <a:cs typeface="Arial"/>
              </a:rPr>
              <a:t>qui </a:t>
            </a:r>
            <a:r>
              <a:rPr dirty="0" sz="1900" spc="-90">
                <a:latin typeface="Arial"/>
                <a:cs typeface="Arial"/>
              </a:rPr>
              <a:t>ne </a:t>
            </a:r>
            <a:r>
              <a:rPr dirty="0" sz="1900" spc="-65">
                <a:latin typeface="Arial"/>
                <a:cs typeface="Arial"/>
              </a:rPr>
              <a:t>sont </a:t>
            </a:r>
            <a:r>
              <a:rPr dirty="0" sz="1900" spc="-145">
                <a:latin typeface="Arial"/>
                <a:cs typeface="Arial"/>
              </a:rPr>
              <a:t>pas </a:t>
            </a:r>
            <a:r>
              <a:rPr dirty="0" sz="1900" spc="-105">
                <a:latin typeface="Arial"/>
                <a:cs typeface="Arial"/>
              </a:rPr>
              <a:t>au </a:t>
            </a:r>
            <a:r>
              <a:rPr dirty="0" sz="1900" spc="-270">
                <a:latin typeface="Arial"/>
                <a:cs typeface="Arial"/>
              </a:rPr>
              <a:t>RAP </a:t>
            </a:r>
            <a:r>
              <a:rPr dirty="0" sz="1900" spc="-10">
                <a:latin typeface="Arial"/>
                <a:cs typeface="Arial"/>
              </a:rPr>
              <a:t>et </a:t>
            </a:r>
            <a:r>
              <a:rPr dirty="0" sz="1900" spc="-25">
                <a:latin typeface="Arial"/>
                <a:cs typeface="Arial"/>
              </a:rPr>
              <a:t>dont </a:t>
            </a:r>
            <a:r>
              <a:rPr dirty="0" sz="1900" spc="-60">
                <a:latin typeface="Arial"/>
                <a:cs typeface="Arial"/>
              </a:rPr>
              <a:t>l’évaluation </a:t>
            </a:r>
            <a:r>
              <a:rPr dirty="0" sz="1900" spc="-245">
                <a:latin typeface="Arial"/>
                <a:cs typeface="Arial"/>
              </a:rPr>
              <a:t>EP1</a:t>
            </a:r>
            <a:r>
              <a:rPr dirty="0" sz="1900" spc="-265">
                <a:latin typeface="Arial"/>
                <a:cs typeface="Arial"/>
              </a:rPr>
              <a:t> </a:t>
            </a:r>
            <a:r>
              <a:rPr dirty="0" sz="1900" spc="-85">
                <a:latin typeface="Arial"/>
                <a:cs typeface="Arial"/>
              </a:rPr>
              <a:t>en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1939"/>
              </a:lnSpc>
            </a:pPr>
            <a:r>
              <a:rPr dirty="0" sz="1900" spc="-120">
                <a:latin typeface="Arial"/>
                <a:cs typeface="Arial"/>
              </a:rPr>
              <a:t>magasin </a:t>
            </a:r>
            <a:r>
              <a:rPr dirty="0" sz="1900" spc="-90">
                <a:latin typeface="Arial"/>
                <a:cs typeface="Arial"/>
              </a:rPr>
              <a:t>ne </a:t>
            </a:r>
            <a:r>
              <a:rPr dirty="0" sz="1900" spc="-80">
                <a:latin typeface="Arial"/>
                <a:cs typeface="Arial"/>
              </a:rPr>
              <a:t>correspond </a:t>
            </a:r>
            <a:r>
              <a:rPr dirty="0" sz="1900" spc="-145">
                <a:latin typeface="Arial"/>
                <a:cs typeface="Arial"/>
              </a:rPr>
              <a:t>pas </a:t>
            </a:r>
            <a:r>
              <a:rPr dirty="0" sz="1900" spc="-114">
                <a:latin typeface="Arial"/>
                <a:cs typeface="Arial"/>
              </a:rPr>
              <a:t>aux </a:t>
            </a:r>
            <a:r>
              <a:rPr dirty="0" sz="1900" spc="-125">
                <a:latin typeface="Arial"/>
                <a:cs typeface="Arial"/>
              </a:rPr>
              <a:t>exigences </a:t>
            </a:r>
            <a:r>
              <a:rPr dirty="0" sz="1900" spc="-90">
                <a:latin typeface="Arial"/>
                <a:cs typeface="Arial"/>
              </a:rPr>
              <a:t>de </a:t>
            </a:r>
            <a:r>
              <a:rPr dirty="0" sz="1900" spc="-180">
                <a:latin typeface="Arial"/>
                <a:cs typeface="Arial"/>
              </a:rPr>
              <a:t>l’EVS </a:t>
            </a:r>
            <a:r>
              <a:rPr dirty="0" sz="1900" spc="-210">
                <a:latin typeface="Arial"/>
                <a:cs typeface="Arial"/>
              </a:rPr>
              <a:t>D </a:t>
            </a:r>
            <a:r>
              <a:rPr dirty="0" sz="1900" spc="-105">
                <a:latin typeface="Arial"/>
                <a:cs typeface="Arial"/>
              </a:rPr>
              <a:t>mais </a:t>
            </a:r>
            <a:r>
              <a:rPr dirty="0" sz="1900" spc="-150">
                <a:latin typeface="Arial"/>
                <a:cs typeface="Arial"/>
              </a:rPr>
              <a:t>à </a:t>
            </a:r>
            <a:r>
              <a:rPr dirty="0" sz="1900" spc="-95">
                <a:latin typeface="Arial"/>
                <a:cs typeface="Arial"/>
              </a:rPr>
              <a:t>celles </a:t>
            </a:r>
            <a:r>
              <a:rPr dirty="0" sz="1900" spc="-90">
                <a:latin typeface="Arial"/>
                <a:cs typeface="Arial"/>
              </a:rPr>
              <a:t>de</a:t>
            </a:r>
            <a:r>
              <a:rPr dirty="0" sz="1900" spc="245">
                <a:latin typeface="Arial"/>
                <a:cs typeface="Arial"/>
              </a:rPr>
              <a:t> </a:t>
            </a:r>
            <a:r>
              <a:rPr dirty="0" sz="1900" spc="-175">
                <a:latin typeface="Arial"/>
                <a:cs typeface="Arial"/>
              </a:rPr>
              <a:t>l’ECMS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00025"/>
            <a:ext cx="7456805" cy="1392555"/>
          </a:xfrm>
          <a:prstGeom prst="rect"/>
        </p:spPr>
        <p:txBody>
          <a:bodyPr wrap="square" lIns="0" tIns="62230" rIns="0" bIns="0" rtlCol="0" vert="horz">
            <a:spAutoFit/>
          </a:bodyPr>
          <a:lstStyle/>
          <a:p>
            <a:pPr algn="just" marL="12700" marR="5080">
              <a:lnSpc>
                <a:spcPct val="90000"/>
              </a:lnSpc>
              <a:spcBef>
                <a:spcPts val="490"/>
              </a:spcBef>
            </a:pPr>
            <a:r>
              <a:rPr dirty="0" sz="3200" spc="-160">
                <a:latin typeface="Trebuchet MS"/>
                <a:cs typeface="Trebuchet MS"/>
              </a:rPr>
              <a:t>Diagnostic </a:t>
            </a:r>
            <a:r>
              <a:rPr dirty="0" sz="3200" spc="-140">
                <a:latin typeface="Trebuchet MS"/>
                <a:cs typeface="Trebuchet MS"/>
              </a:rPr>
              <a:t>plus </a:t>
            </a:r>
            <a:r>
              <a:rPr dirty="0" sz="3200" spc="-180">
                <a:latin typeface="Trebuchet MS"/>
                <a:cs typeface="Trebuchet MS"/>
              </a:rPr>
              <a:t>spécifique </a:t>
            </a:r>
            <a:r>
              <a:rPr dirty="0" sz="3200" spc="-204">
                <a:latin typeface="Trebuchet MS"/>
                <a:cs typeface="Trebuchet MS"/>
              </a:rPr>
              <a:t>lié </a:t>
            </a:r>
            <a:r>
              <a:rPr dirty="0" sz="3200" spc="-140">
                <a:latin typeface="Trebuchet MS"/>
                <a:cs typeface="Trebuchet MS"/>
              </a:rPr>
              <a:t>au </a:t>
            </a:r>
            <a:r>
              <a:rPr dirty="0" sz="3200" spc="-160">
                <a:latin typeface="Trebuchet MS"/>
                <a:cs typeface="Trebuchet MS"/>
              </a:rPr>
              <a:t>CAP </a:t>
            </a:r>
            <a:r>
              <a:rPr dirty="0" sz="3200" spc="-70">
                <a:latin typeface="Trebuchet MS"/>
                <a:cs typeface="Trebuchet MS"/>
              </a:rPr>
              <a:t>VMPREA  </a:t>
            </a:r>
            <a:r>
              <a:rPr dirty="0" sz="3200" spc="-180">
                <a:latin typeface="Trebuchet MS"/>
                <a:cs typeface="Trebuchet MS"/>
              </a:rPr>
              <a:t>(Vendeur-magasinier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40">
                <a:latin typeface="Trebuchet MS"/>
                <a:cs typeface="Trebuchet MS"/>
              </a:rPr>
              <a:t>en</a:t>
            </a:r>
            <a:r>
              <a:rPr dirty="0" sz="3200" spc="-295">
                <a:latin typeface="Trebuchet MS"/>
                <a:cs typeface="Trebuchet MS"/>
              </a:rPr>
              <a:t> </a:t>
            </a:r>
            <a:r>
              <a:rPr dirty="0" sz="3200" spc="-175">
                <a:latin typeface="Trebuchet MS"/>
                <a:cs typeface="Trebuchet MS"/>
              </a:rPr>
              <a:t>pièces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55">
                <a:latin typeface="Trebuchet MS"/>
                <a:cs typeface="Trebuchet MS"/>
              </a:rPr>
              <a:t>de</a:t>
            </a:r>
            <a:r>
              <a:rPr dirty="0" sz="3200" spc="-300">
                <a:latin typeface="Trebuchet MS"/>
                <a:cs typeface="Trebuchet MS"/>
              </a:rPr>
              <a:t> </a:t>
            </a:r>
            <a:r>
              <a:rPr dirty="0" sz="3200" spc="-175">
                <a:latin typeface="Trebuchet MS"/>
                <a:cs typeface="Trebuchet MS"/>
              </a:rPr>
              <a:t>rechange</a:t>
            </a:r>
            <a:r>
              <a:rPr dirty="0" sz="3200" spc="-335">
                <a:latin typeface="Trebuchet MS"/>
                <a:cs typeface="Trebuchet MS"/>
              </a:rPr>
              <a:t> </a:t>
            </a:r>
            <a:r>
              <a:rPr dirty="0" sz="3200" spc="-210">
                <a:latin typeface="Trebuchet MS"/>
                <a:cs typeface="Trebuchet MS"/>
              </a:rPr>
              <a:t>et  </a:t>
            </a:r>
            <a:r>
              <a:rPr dirty="0" sz="3200" spc="-165">
                <a:latin typeface="Trebuchet MS"/>
                <a:cs typeface="Trebuchet MS"/>
              </a:rPr>
              <a:t>équipements</a:t>
            </a:r>
            <a:r>
              <a:rPr dirty="0" sz="3200" spc="-320">
                <a:latin typeface="Trebuchet MS"/>
                <a:cs typeface="Trebuchet MS"/>
              </a:rPr>
              <a:t> </a:t>
            </a:r>
            <a:r>
              <a:rPr dirty="0" sz="3200" spc="-170">
                <a:latin typeface="Trebuchet MS"/>
                <a:cs typeface="Trebuchet MS"/>
              </a:rPr>
              <a:t>automobiles)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542" y="1737106"/>
            <a:ext cx="7700645" cy="42595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ts val="265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dirty="0" sz="2600" spc="-145">
                <a:latin typeface="Arial"/>
                <a:cs typeface="Arial"/>
              </a:rPr>
              <a:t>Une </a:t>
            </a:r>
            <a:r>
              <a:rPr dirty="0" sz="2600" spc="-60">
                <a:latin typeface="Arial"/>
                <a:cs typeface="Arial"/>
              </a:rPr>
              <a:t>contraction </a:t>
            </a:r>
            <a:r>
              <a:rPr dirty="0" sz="2600" spc="-80">
                <a:latin typeface="Arial"/>
                <a:cs typeface="Arial"/>
              </a:rPr>
              <a:t>régulière </a:t>
            </a:r>
            <a:r>
              <a:rPr dirty="0" sz="2600" spc="-120">
                <a:latin typeface="Arial"/>
                <a:cs typeface="Arial"/>
              </a:rPr>
              <a:t>de </a:t>
            </a:r>
            <a:r>
              <a:rPr dirty="0" sz="2600" spc="-35">
                <a:latin typeface="Arial"/>
                <a:cs typeface="Arial"/>
              </a:rPr>
              <a:t>l’offre </a:t>
            </a:r>
            <a:r>
              <a:rPr dirty="0" sz="2600" spc="-120">
                <a:latin typeface="Arial"/>
                <a:cs typeface="Arial"/>
              </a:rPr>
              <a:t>de </a:t>
            </a:r>
            <a:r>
              <a:rPr dirty="0" sz="2600" spc="-40">
                <a:latin typeface="Arial"/>
                <a:cs typeface="Arial"/>
              </a:rPr>
              <a:t>formation</a:t>
            </a:r>
            <a:r>
              <a:rPr dirty="0" sz="2600" spc="-484">
                <a:latin typeface="Arial"/>
                <a:cs typeface="Arial"/>
              </a:rPr>
              <a:t> </a:t>
            </a:r>
            <a:r>
              <a:rPr dirty="0" sz="2600" spc="-140">
                <a:latin typeface="Arial"/>
                <a:cs typeface="Arial"/>
              </a:rPr>
              <a:t>au</a:t>
            </a:r>
            <a:endParaRPr sz="2600">
              <a:latin typeface="Arial"/>
              <a:cs typeface="Arial"/>
            </a:endParaRPr>
          </a:p>
          <a:p>
            <a:pPr marL="241300">
              <a:lnSpc>
                <a:spcPts val="2185"/>
              </a:lnSpc>
            </a:pPr>
            <a:r>
              <a:rPr dirty="0" sz="2600" spc="-10">
                <a:latin typeface="Carlito"/>
                <a:cs typeface="Carlito"/>
              </a:rPr>
              <a:t>profit </a:t>
            </a:r>
            <a:r>
              <a:rPr dirty="0" sz="2600">
                <a:latin typeface="Carlito"/>
                <a:cs typeface="Carlito"/>
              </a:rPr>
              <a:t>du CAP </a:t>
            </a:r>
            <a:r>
              <a:rPr dirty="0" sz="2600" spc="-10">
                <a:latin typeface="Carlito"/>
                <a:cs typeface="Carlito"/>
              </a:rPr>
              <a:t>Opérateur </a:t>
            </a:r>
            <a:r>
              <a:rPr dirty="0" sz="2600" spc="-5">
                <a:latin typeface="Carlito"/>
                <a:cs typeface="Carlito"/>
              </a:rPr>
              <a:t>logistique </a:t>
            </a:r>
            <a:r>
              <a:rPr dirty="0" sz="2600" spc="-10">
                <a:latin typeface="Carlito"/>
                <a:cs typeface="Carlito"/>
              </a:rPr>
              <a:t>notamment </a:t>
            </a:r>
            <a:r>
              <a:rPr dirty="0" sz="2600" spc="-5">
                <a:latin typeface="Carlito"/>
                <a:cs typeface="Carlito"/>
              </a:rPr>
              <a:t>et</a:t>
            </a:r>
            <a:r>
              <a:rPr dirty="0" sz="2600" spc="-95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un</a:t>
            </a:r>
            <a:endParaRPr sz="2600">
              <a:latin typeface="Carlito"/>
              <a:cs typeface="Carlito"/>
            </a:endParaRPr>
          </a:p>
          <a:p>
            <a:pPr marL="241300" marR="1289685">
              <a:lnSpc>
                <a:spcPct val="70000"/>
              </a:lnSpc>
              <a:spcBef>
                <a:spcPts val="465"/>
              </a:spcBef>
            </a:pPr>
            <a:r>
              <a:rPr dirty="0" sz="2600" spc="-375">
                <a:latin typeface="Arial"/>
                <a:cs typeface="Arial"/>
              </a:rPr>
              <a:t>CAP </a:t>
            </a:r>
            <a:r>
              <a:rPr dirty="0" sz="2600" spc="-105">
                <a:latin typeface="Arial"/>
                <a:cs typeface="Arial"/>
              </a:rPr>
              <a:t>vu </a:t>
            </a:r>
            <a:r>
              <a:rPr dirty="0" sz="2600" spc="-130">
                <a:latin typeface="Arial"/>
                <a:cs typeface="Arial"/>
              </a:rPr>
              <a:t>comme </a:t>
            </a:r>
            <a:r>
              <a:rPr dirty="0" sz="2600" spc="-95">
                <a:latin typeface="Arial"/>
                <a:cs typeface="Arial"/>
              </a:rPr>
              <a:t>obsolète </a:t>
            </a:r>
            <a:r>
              <a:rPr dirty="0" sz="2600" spc="-85">
                <a:latin typeface="Arial"/>
                <a:cs typeface="Arial"/>
              </a:rPr>
              <a:t>par </a:t>
            </a:r>
            <a:r>
              <a:rPr dirty="0" sz="2600" spc="-50">
                <a:latin typeface="Arial"/>
                <a:cs typeface="Arial"/>
              </a:rPr>
              <a:t>l’</a:t>
            </a:r>
            <a:r>
              <a:rPr dirty="0" sz="2600" spc="-50">
                <a:latin typeface="Carlito"/>
                <a:cs typeface="Carlito"/>
              </a:rPr>
              <a:t>Anfa </a:t>
            </a:r>
            <a:r>
              <a:rPr dirty="0" sz="2600">
                <a:latin typeface="Carlito"/>
                <a:cs typeface="Carlito"/>
              </a:rPr>
              <a:t>+ </a:t>
            </a:r>
            <a:r>
              <a:rPr dirty="0" sz="2600" spc="-10">
                <a:latin typeface="Carlito"/>
                <a:cs typeface="Carlito"/>
              </a:rPr>
              <a:t>conseil et  accompagnement </a:t>
            </a:r>
            <a:r>
              <a:rPr dirty="0" sz="2600" spc="-5">
                <a:latin typeface="Carlito"/>
                <a:cs typeface="Carlito"/>
              </a:rPr>
              <a:t>non justifiés </a:t>
            </a:r>
            <a:r>
              <a:rPr dirty="0" sz="2600">
                <a:latin typeface="Carlito"/>
                <a:cs typeface="Carlito"/>
              </a:rPr>
              <a:t>à ce</a:t>
            </a:r>
            <a:r>
              <a:rPr dirty="0" sz="2600" spc="-60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niveau</a:t>
            </a:r>
            <a:endParaRPr sz="2600">
              <a:latin typeface="Carlito"/>
              <a:cs typeface="Carlito"/>
            </a:endParaRPr>
          </a:p>
          <a:p>
            <a:pPr marL="241300" marR="5080" indent="-228600">
              <a:lnSpc>
                <a:spcPct val="7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rlito"/>
                <a:cs typeface="Carlito"/>
              </a:rPr>
              <a:t>Une </a:t>
            </a:r>
            <a:r>
              <a:rPr dirty="0" sz="2600" spc="-10">
                <a:latin typeface="Carlito"/>
                <a:cs typeface="Carlito"/>
              </a:rPr>
              <a:t>orientation </a:t>
            </a:r>
            <a:r>
              <a:rPr dirty="0" sz="2600" spc="-15">
                <a:latin typeface="Carlito"/>
                <a:cs typeface="Carlito"/>
              </a:rPr>
              <a:t>systématiquement </a:t>
            </a:r>
            <a:r>
              <a:rPr dirty="0" sz="2600" spc="-5">
                <a:latin typeface="Carlito"/>
                <a:cs typeface="Carlito"/>
              </a:rPr>
              <a:t>par </a:t>
            </a:r>
            <a:r>
              <a:rPr dirty="0" sz="2600" spc="-15">
                <a:latin typeface="Carlito"/>
                <a:cs typeface="Carlito"/>
              </a:rPr>
              <a:t>défaut </a:t>
            </a:r>
            <a:r>
              <a:rPr dirty="0" sz="2600" spc="-5">
                <a:latin typeface="Carlito"/>
                <a:cs typeface="Carlito"/>
              </a:rPr>
              <a:t>(des </a:t>
            </a:r>
            <a:r>
              <a:rPr dirty="0" sz="2600" spc="-10">
                <a:latin typeface="Carlito"/>
                <a:cs typeface="Carlito"/>
              </a:rPr>
              <a:t>taux  </a:t>
            </a:r>
            <a:r>
              <a:rPr dirty="0" sz="2600">
                <a:latin typeface="Carlito"/>
                <a:cs typeface="Carlito"/>
              </a:rPr>
              <a:t>de </a:t>
            </a:r>
            <a:r>
              <a:rPr dirty="0" sz="2600" spc="-5">
                <a:latin typeface="Carlito"/>
                <a:cs typeface="Carlito"/>
              </a:rPr>
              <a:t>pression </a:t>
            </a:r>
            <a:r>
              <a:rPr dirty="0" sz="2600" spc="-10">
                <a:latin typeface="Carlito"/>
                <a:cs typeface="Carlito"/>
              </a:rPr>
              <a:t>très </a:t>
            </a:r>
            <a:r>
              <a:rPr dirty="0" sz="2600" spc="-15">
                <a:latin typeface="Carlito"/>
                <a:cs typeface="Carlito"/>
              </a:rPr>
              <a:t>inférieurs </a:t>
            </a:r>
            <a:r>
              <a:rPr dirty="0" sz="2600">
                <a:latin typeface="Carlito"/>
                <a:cs typeface="Carlito"/>
              </a:rPr>
              <a:t>à</a:t>
            </a:r>
            <a:r>
              <a:rPr dirty="0" sz="2600" spc="-90">
                <a:latin typeface="Carlito"/>
                <a:cs typeface="Carlito"/>
              </a:rPr>
              <a:t> </a:t>
            </a:r>
            <a:r>
              <a:rPr dirty="0" sz="2600">
                <a:latin typeface="Carlito"/>
                <a:cs typeface="Carlito"/>
              </a:rPr>
              <a:t>1)</a:t>
            </a:r>
            <a:endParaRPr sz="2600">
              <a:latin typeface="Carlito"/>
              <a:cs typeface="Carlito"/>
            </a:endParaRPr>
          </a:p>
          <a:p>
            <a:pPr marL="241300" marR="243840" indent="-228600">
              <a:lnSpc>
                <a:spcPct val="7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rlito"/>
                <a:cs typeface="Carlito"/>
              </a:rPr>
              <a:t>Un </a:t>
            </a:r>
            <a:r>
              <a:rPr dirty="0" sz="2600" spc="-10">
                <a:latin typeface="Carlito"/>
                <a:cs typeface="Carlito"/>
              </a:rPr>
              <a:t>décrochage </a:t>
            </a:r>
            <a:r>
              <a:rPr dirty="0" sz="2600" spc="-20">
                <a:latin typeface="Carlito"/>
                <a:cs typeface="Carlito"/>
              </a:rPr>
              <a:t>fort </a:t>
            </a:r>
            <a:r>
              <a:rPr dirty="0" sz="2600">
                <a:latin typeface="Carlito"/>
                <a:cs typeface="Carlito"/>
              </a:rPr>
              <a:t>en </a:t>
            </a:r>
            <a:r>
              <a:rPr dirty="0" sz="2600" spc="-20">
                <a:latin typeface="Carlito"/>
                <a:cs typeface="Carlito"/>
              </a:rPr>
              <a:t>cours </a:t>
            </a:r>
            <a:r>
              <a:rPr dirty="0" sz="2600">
                <a:latin typeface="Carlito"/>
                <a:cs typeface="Carlito"/>
              </a:rPr>
              <a:t>de </a:t>
            </a:r>
            <a:r>
              <a:rPr dirty="0" sz="2600" spc="-10">
                <a:latin typeface="Carlito"/>
                <a:cs typeface="Carlito"/>
              </a:rPr>
              <a:t>formation </a:t>
            </a:r>
            <a:r>
              <a:rPr dirty="0" sz="2600" spc="-5">
                <a:latin typeface="Carlito"/>
                <a:cs typeface="Carlito"/>
              </a:rPr>
              <a:t>(un </a:t>
            </a:r>
            <a:r>
              <a:rPr dirty="0" sz="2600" spc="-10">
                <a:latin typeface="Carlito"/>
                <a:cs typeface="Carlito"/>
              </a:rPr>
              <a:t>tiers </a:t>
            </a:r>
            <a:r>
              <a:rPr dirty="0" sz="2600">
                <a:latin typeface="Carlito"/>
                <a:cs typeface="Carlito"/>
              </a:rPr>
              <a:t>en  </a:t>
            </a:r>
            <a:r>
              <a:rPr dirty="0" sz="2600" spc="-114">
                <a:latin typeface="Arial"/>
                <a:cs typeface="Arial"/>
              </a:rPr>
              <a:t>moyenne </a:t>
            </a:r>
            <a:r>
              <a:rPr dirty="0" sz="2600" spc="-120">
                <a:latin typeface="Arial"/>
                <a:cs typeface="Arial"/>
              </a:rPr>
              <a:t>jusqu’à </a:t>
            </a:r>
            <a:r>
              <a:rPr dirty="0" sz="2600" spc="-235">
                <a:latin typeface="Arial"/>
                <a:cs typeface="Arial"/>
              </a:rPr>
              <a:t>50% </a:t>
            </a:r>
            <a:r>
              <a:rPr dirty="0" sz="2600" spc="-165">
                <a:latin typeface="Arial"/>
                <a:cs typeface="Arial"/>
              </a:rPr>
              <a:t>dans </a:t>
            </a:r>
            <a:r>
              <a:rPr dirty="0" sz="2600" spc="-100">
                <a:latin typeface="Arial"/>
                <a:cs typeface="Arial"/>
              </a:rPr>
              <a:t>certaines</a:t>
            </a:r>
            <a:r>
              <a:rPr dirty="0" sz="2600" spc="-140">
                <a:latin typeface="Arial"/>
                <a:cs typeface="Arial"/>
              </a:rPr>
              <a:t> </a:t>
            </a:r>
            <a:r>
              <a:rPr dirty="0" sz="2600" spc="-114">
                <a:latin typeface="Arial"/>
                <a:cs typeface="Arial"/>
              </a:rPr>
              <a:t>sections)</a:t>
            </a:r>
            <a:endParaRPr sz="2600">
              <a:latin typeface="Arial"/>
              <a:cs typeface="Arial"/>
            </a:endParaRPr>
          </a:p>
          <a:p>
            <a:pPr marL="241300" indent="-228600">
              <a:lnSpc>
                <a:spcPts val="2650"/>
              </a:lnSpc>
              <a:spcBef>
                <a:spcPts val="7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Carlito"/>
                <a:cs typeface="Carlito"/>
              </a:rPr>
              <a:t>Une insertion </a:t>
            </a:r>
            <a:r>
              <a:rPr dirty="0" sz="2600" spc="-10">
                <a:latin typeface="Carlito"/>
                <a:cs typeface="Carlito"/>
              </a:rPr>
              <a:t>faible </a:t>
            </a:r>
            <a:r>
              <a:rPr dirty="0" sz="2600" spc="-5">
                <a:latin typeface="Carlito"/>
                <a:cs typeface="Carlito"/>
              </a:rPr>
              <a:t>dans </a:t>
            </a:r>
            <a:r>
              <a:rPr dirty="0" sz="2600">
                <a:latin typeface="Carlito"/>
                <a:cs typeface="Carlito"/>
              </a:rPr>
              <a:t>le </a:t>
            </a:r>
            <a:r>
              <a:rPr dirty="0" sz="2600" spc="-35">
                <a:latin typeface="Carlito"/>
                <a:cs typeface="Carlito"/>
              </a:rPr>
              <a:t>secteur, </a:t>
            </a:r>
            <a:r>
              <a:rPr dirty="0" sz="2600">
                <a:latin typeface="Carlito"/>
                <a:cs typeface="Carlito"/>
              </a:rPr>
              <a:t>en</a:t>
            </a:r>
            <a:r>
              <a:rPr dirty="0" sz="2600" spc="-85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diminution</a:t>
            </a:r>
            <a:endParaRPr sz="2600">
              <a:latin typeface="Carlito"/>
              <a:cs typeface="Carlito"/>
            </a:endParaRPr>
          </a:p>
          <a:p>
            <a:pPr marL="241300" marR="113030">
              <a:lnSpc>
                <a:spcPct val="70100"/>
              </a:lnSpc>
              <a:spcBef>
                <a:spcPts val="464"/>
              </a:spcBef>
            </a:pPr>
            <a:r>
              <a:rPr dirty="0" sz="2600" spc="-15">
                <a:latin typeface="Carlito"/>
                <a:cs typeface="Carlito"/>
              </a:rPr>
              <a:t>voire inexistante </a:t>
            </a:r>
            <a:r>
              <a:rPr dirty="0" sz="2600">
                <a:latin typeface="Carlito"/>
                <a:cs typeface="Carlito"/>
              </a:rPr>
              <a:t>à ce </a:t>
            </a:r>
            <a:r>
              <a:rPr dirty="0" sz="2600" spc="-5">
                <a:latin typeface="Carlito"/>
                <a:cs typeface="Carlito"/>
              </a:rPr>
              <a:t>niveau </a:t>
            </a:r>
            <a:r>
              <a:rPr dirty="0" sz="2600">
                <a:latin typeface="Carlito"/>
                <a:cs typeface="Carlito"/>
              </a:rPr>
              <a:t>de </a:t>
            </a:r>
            <a:r>
              <a:rPr dirty="0" sz="2600" spc="-5">
                <a:latin typeface="Carlito"/>
                <a:cs typeface="Carlito"/>
              </a:rPr>
              <a:t>qualification (niveau </a:t>
            </a:r>
            <a:r>
              <a:rPr dirty="0" sz="2600">
                <a:latin typeface="Carlito"/>
                <a:cs typeface="Carlito"/>
              </a:rPr>
              <a:t>IV  </a:t>
            </a:r>
            <a:r>
              <a:rPr dirty="0" sz="2600" spc="-5">
                <a:latin typeface="Carlito"/>
                <a:cs typeface="Carlito"/>
              </a:rPr>
              <a:t>plutôt </a:t>
            </a:r>
            <a:r>
              <a:rPr dirty="0" sz="2600" spc="-20">
                <a:latin typeface="Carlito"/>
                <a:cs typeface="Carlito"/>
              </a:rPr>
              <a:t>avec </a:t>
            </a:r>
            <a:r>
              <a:rPr dirty="0" sz="2600" spc="-5">
                <a:latin typeface="Carlito"/>
                <a:cs typeface="Carlito"/>
              </a:rPr>
              <a:t>une </a:t>
            </a:r>
            <a:r>
              <a:rPr dirty="0" sz="2600" spc="-15">
                <a:latin typeface="Carlito"/>
                <a:cs typeface="Carlito"/>
              </a:rPr>
              <a:t>formation</a:t>
            </a:r>
            <a:r>
              <a:rPr dirty="0" sz="2600" spc="-5">
                <a:latin typeface="Carlito"/>
                <a:cs typeface="Carlito"/>
              </a:rPr>
              <a:t> </a:t>
            </a:r>
            <a:r>
              <a:rPr dirty="0" sz="2600" spc="-10">
                <a:latin typeface="Carlito"/>
                <a:cs typeface="Carlito"/>
              </a:rPr>
              <a:t>complémentaire)</a:t>
            </a:r>
            <a:endParaRPr sz="2600">
              <a:latin typeface="Carlito"/>
              <a:cs typeface="Carlito"/>
            </a:endParaRPr>
          </a:p>
          <a:p>
            <a:pPr marL="241300" marR="55880" indent="-228600">
              <a:lnSpc>
                <a:spcPct val="70000"/>
              </a:lnSpc>
              <a:spcBef>
                <a:spcPts val="995"/>
              </a:spcBef>
              <a:buChar char="•"/>
              <a:tabLst>
                <a:tab pos="241300" algn="l"/>
              </a:tabLst>
            </a:pPr>
            <a:r>
              <a:rPr dirty="0" sz="2600" spc="-145">
                <a:latin typeface="Arial"/>
                <a:cs typeface="Arial"/>
              </a:rPr>
              <a:t>Un </a:t>
            </a:r>
            <a:r>
              <a:rPr dirty="0" sz="2600" spc="-85">
                <a:latin typeface="Arial"/>
                <a:cs typeface="Arial"/>
              </a:rPr>
              <a:t>taux </a:t>
            </a:r>
            <a:r>
              <a:rPr dirty="0" sz="2600" spc="-120">
                <a:latin typeface="Arial"/>
                <a:cs typeface="Arial"/>
              </a:rPr>
              <a:t>de </a:t>
            </a:r>
            <a:r>
              <a:rPr dirty="0" sz="2600" spc="-70">
                <a:latin typeface="Arial"/>
                <a:cs typeface="Arial"/>
              </a:rPr>
              <a:t>poursuite </a:t>
            </a:r>
            <a:r>
              <a:rPr dirty="0" sz="2600" spc="-100">
                <a:latin typeface="Arial"/>
                <a:cs typeface="Arial"/>
              </a:rPr>
              <a:t>d’études </a:t>
            </a:r>
            <a:r>
              <a:rPr dirty="0" sz="2600" spc="-65">
                <a:latin typeface="Arial"/>
                <a:cs typeface="Arial"/>
              </a:rPr>
              <a:t>faible </a:t>
            </a:r>
            <a:r>
              <a:rPr dirty="0" sz="2600" spc="-10">
                <a:latin typeface="Arial"/>
                <a:cs typeface="Arial"/>
              </a:rPr>
              <a:t>et</a:t>
            </a:r>
            <a:r>
              <a:rPr dirty="0" sz="2600" spc="-470">
                <a:latin typeface="Arial"/>
                <a:cs typeface="Arial"/>
              </a:rPr>
              <a:t> </a:t>
            </a:r>
            <a:r>
              <a:rPr dirty="0" sz="2600" spc="-90">
                <a:latin typeface="Arial"/>
                <a:cs typeface="Arial"/>
              </a:rPr>
              <a:t>essentiellement  </a:t>
            </a:r>
            <a:r>
              <a:rPr dirty="0" sz="2600" spc="-15">
                <a:latin typeface="Carlito"/>
                <a:cs typeface="Carlito"/>
              </a:rPr>
              <a:t>hors </a:t>
            </a:r>
            <a:r>
              <a:rPr dirty="0" sz="2600" spc="-5">
                <a:latin typeface="Carlito"/>
                <a:cs typeface="Carlito"/>
              </a:rPr>
              <a:t>secteur (logistique ou</a:t>
            </a:r>
            <a:r>
              <a:rPr dirty="0" sz="2600" spc="-55">
                <a:latin typeface="Carlito"/>
                <a:cs typeface="Carlito"/>
              </a:rPr>
              <a:t> </a:t>
            </a:r>
            <a:r>
              <a:rPr dirty="0" sz="2600" spc="-5">
                <a:latin typeface="Carlito"/>
                <a:cs typeface="Carlito"/>
              </a:rPr>
              <a:t>autres.)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2773" rIns="0" bIns="0" rtlCol="0" vert="horz">
            <a:spAutoFit/>
          </a:bodyPr>
          <a:lstStyle/>
          <a:p>
            <a:pPr marL="255904" marR="5080">
              <a:lnSpc>
                <a:spcPts val="4320"/>
              </a:lnSpc>
              <a:spcBef>
                <a:spcPts val="640"/>
              </a:spcBef>
            </a:pPr>
            <a:r>
              <a:rPr dirty="0" spc="-300"/>
              <a:t>Analyse </a:t>
            </a:r>
            <a:r>
              <a:rPr dirty="0" spc="-215"/>
              <a:t>de </a:t>
            </a:r>
            <a:r>
              <a:rPr dirty="0" spc="-90"/>
              <a:t>l’offre </a:t>
            </a:r>
            <a:r>
              <a:rPr dirty="0" spc="-215"/>
              <a:t>en </a:t>
            </a:r>
            <a:r>
              <a:rPr dirty="0" spc="-150"/>
              <a:t>matière </a:t>
            </a:r>
            <a:r>
              <a:rPr dirty="0" spc="-215"/>
              <a:t>de</a:t>
            </a:r>
            <a:r>
              <a:rPr dirty="0" spc="-795"/>
              <a:t> </a:t>
            </a:r>
            <a:r>
              <a:rPr dirty="0" spc="-150"/>
              <a:t>formations  </a:t>
            </a:r>
            <a:r>
              <a:rPr dirty="0" spc="-240">
                <a:latin typeface="Trebuchet MS"/>
                <a:cs typeface="Trebuchet MS"/>
              </a:rPr>
              <a:t>complémentaires aux </a:t>
            </a:r>
            <a:r>
              <a:rPr dirty="0" spc="-210">
                <a:latin typeface="Trebuchet MS"/>
                <a:cs typeface="Trebuchet MS"/>
              </a:rPr>
              <a:t>CAP</a:t>
            </a:r>
            <a:r>
              <a:rPr dirty="0" spc="-660">
                <a:latin typeface="Trebuchet MS"/>
                <a:cs typeface="Trebuchet MS"/>
              </a:rPr>
              <a:t> </a:t>
            </a:r>
            <a:r>
              <a:rPr dirty="0" spc="-245">
                <a:latin typeface="Trebuchet MS"/>
                <a:cs typeface="Trebuchet MS"/>
              </a:rPr>
              <a:t>commerciaux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8203" y="2604973"/>
            <a:ext cx="7285990" cy="403415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50800" marR="43180">
              <a:lnSpc>
                <a:spcPts val="3020"/>
              </a:lnSpc>
              <a:spcBef>
                <a:spcPts val="480"/>
              </a:spcBef>
            </a:pPr>
            <a:r>
              <a:rPr dirty="0" sz="2800" spc="-5">
                <a:latin typeface="Carlito"/>
                <a:cs typeface="Carlito"/>
              </a:rPr>
              <a:t>Les CAP </a:t>
            </a:r>
            <a:r>
              <a:rPr dirty="0" sz="2800" spc="-20">
                <a:latin typeface="Carlito"/>
                <a:cs typeface="Carlito"/>
              </a:rPr>
              <a:t>relevant </a:t>
            </a:r>
            <a:r>
              <a:rPr dirty="0" sz="2800" spc="-5">
                <a:latin typeface="Carlito"/>
                <a:cs typeface="Carlito"/>
              </a:rPr>
              <a:t>de la </a:t>
            </a:r>
            <a:r>
              <a:rPr dirty="0" sz="2800" spc="15">
                <a:latin typeface="Carlito"/>
                <a:cs typeface="Carlito"/>
              </a:rPr>
              <a:t>7</a:t>
            </a:r>
            <a:r>
              <a:rPr dirty="0" baseline="25525" sz="2775" spc="22">
                <a:latin typeface="Carlito"/>
                <a:cs typeface="Carlito"/>
              </a:rPr>
              <a:t>ème </a:t>
            </a:r>
            <a:r>
              <a:rPr dirty="0" sz="2800" spc="-10">
                <a:latin typeface="Carlito"/>
                <a:cs typeface="Carlito"/>
              </a:rPr>
              <a:t>CPC </a:t>
            </a:r>
            <a:r>
              <a:rPr dirty="0" sz="2800" spc="-15">
                <a:latin typeface="Carlito"/>
                <a:cs typeface="Carlito"/>
              </a:rPr>
              <a:t>dont </a:t>
            </a:r>
            <a:r>
              <a:rPr dirty="0" sz="2800" spc="-5">
                <a:latin typeface="Carlito"/>
                <a:cs typeface="Carlito"/>
              </a:rPr>
              <a:t>les </a:t>
            </a:r>
            <a:r>
              <a:rPr dirty="0" sz="2800" spc="-10">
                <a:latin typeface="Carlito"/>
                <a:cs typeface="Carlito"/>
              </a:rPr>
              <a:t>deux plus  </a:t>
            </a:r>
            <a:r>
              <a:rPr dirty="0" sz="2800" spc="-15">
                <a:latin typeface="Carlito"/>
                <a:cs typeface="Carlito"/>
              </a:rPr>
              <a:t>récents</a:t>
            </a:r>
            <a:r>
              <a:rPr dirty="0" sz="2800" spc="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marL="279400" marR="167005" indent="-228600">
              <a:lnSpc>
                <a:spcPts val="3030"/>
              </a:lnSpc>
              <a:spcBef>
                <a:spcPts val="1010"/>
              </a:spcBef>
              <a:buChar char="-"/>
              <a:tabLst>
                <a:tab pos="279400" algn="l"/>
              </a:tabLst>
            </a:pPr>
            <a:r>
              <a:rPr dirty="0" sz="2800" spc="-10">
                <a:latin typeface="Carlito"/>
                <a:cs typeface="Carlito"/>
              </a:rPr>
              <a:t>CAP </a:t>
            </a:r>
            <a:r>
              <a:rPr dirty="0" sz="2800" spc="-25">
                <a:latin typeface="Carlito"/>
                <a:cs typeface="Carlito"/>
              </a:rPr>
              <a:t>crémier-fromager, </a:t>
            </a:r>
            <a:r>
              <a:rPr dirty="0" sz="2800" spc="-15">
                <a:latin typeface="Carlito"/>
                <a:cs typeface="Carlito"/>
              </a:rPr>
              <a:t>arrêté </a:t>
            </a:r>
            <a:r>
              <a:rPr dirty="0" sz="2800" spc="-10">
                <a:latin typeface="Carlito"/>
                <a:cs typeface="Carlito"/>
              </a:rPr>
              <a:t>de création juillet  2017</a:t>
            </a:r>
            <a:endParaRPr sz="2800">
              <a:latin typeface="Carlito"/>
              <a:cs typeface="Carlito"/>
            </a:endParaRPr>
          </a:p>
          <a:p>
            <a:pPr marL="279400" indent="-228600">
              <a:lnSpc>
                <a:spcPct val="100000"/>
              </a:lnSpc>
              <a:spcBef>
                <a:spcPts val="610"/>
              </a:spcBef>
              <a:buChar char="-"/>
              <a:tabLst>
                <a:tab pos="279400" algn="l"/>
              </a:tabLst>
            </a:pPr>
            <a:r>
              <a:rPr dirty="0" sz="2800" spc="-10">
                <a:latin typeface="Carlito"/>
                <a:cs typeface="Carlito"/>
              </a:rPr>
              <a:t>CAP </a:t>
            </a:r>
            <a:r>
              <a:rPr dirty="0" sz="2800" spc="-40">
                <a:latin typeface="Carlito"/>
                <a:cs typeface="Carlito"/>
              </a:rPr>
              <a:t>primeur, </a:t>
            </a:r>
            <a:r>
              <a:rPr dirty="0" sz="2800" spc="-15">
                <a:latin typeface="Carlito"/>
                <a:cs typeface="Carlito"/>
              </a:rPr>
              <a:t>arrêté </a:t>
            </a:r>
            <a:r>
              <a:rPr dirty="0" sz="2800" spc="-10">
                <a:latin typeface="Carlito"/>
                <a:cs typeface="Carlito"/>
              </a:rPr>
              <a:t>de création juillet</a:t>
            </a:r>
            <a:r>
              <a:rPr dirty="0" sz="2800" spc="12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2017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Carlito"/>
              <a:cs typeface="Carlito"/>
            </a:endParaRPr>
          </a:p>
          <a:p>
            <a:pPr algn="just" marL="165100" marR="42545">
              <a:lnSpc>
                <a:spcPts val="3020"/>
              </a:lnSpc>
            </a:pPr>
            <a:r>
              <a:rPr dirty="0" sz="2800" spc="-5">
                <a:latin typeface="Carlito"/>
                <a:cs typeface="Carlito"/>
              </a:rPr>
              <a:t>La </a:t>
            </a:r>
            <a:r>
              <a:rPr dirty="0" sz="2800" spc="-10">
                <a:latin typeface="Carlito"/>
                <a:cs typeface="Carlito"/>
              </a:rPr>
              <a:t>mention </a:t>
            </a:r>
            <a:r>
              <a:rPr dirty="0" sz="2800" spc="-15">
                <a:latin typeface="Carlito"/>
                <a:cs typeface="Carlito"/>
              </a:rPr>
              <a:t>complémentaire </a:t>
            </a:r>
            <a:r>
              <a:rPr dirty="0" sz="2800" spc="-5">
                <a:latin typeface="Carlito"/>
                <a:cs typeface="Carlito"/>
              </a:rPr>
              <a:t>« </a:t>
            </a:r>
            <a:r>
              <a:rPr dirty="0" sz="2800" spc="-10">
                <a:latin typeface="Carlito"/>
                <a:cs typeface="Carlito"/>
              </a:rPr>
              <a:t>vendeur spécialisé  </a:t>
            </a:r>
            <a:r>
              <a:rPr dirty="0" sz="2800" spc="-5">
                <a:latin typeface="Carlito"/>
                <a:cs typeface="Carlito"/>
              </a:rPr>
              <a:t>en </a:t>
            </a:r>
            <a:r>
              <a:rPr dirty="0" sz="2800" spc="-15">
                <a:latin typeface="Carlito"/>
                <a:cs typeface="Carlito"/>
              </a:rPr>
              <a:t>alimentation </a:t>
            </a:r>
            <a:r>
              <a:rPr dirty="0" sz="2800" spc="-5">
                <a:latin typeface="Carlito"/>
                <a:cs typeface="Carlito"/>
              </a:rPr>
              <a:t>» </a:t>
            </a:r>
            <a:r>
              <a:rPr dirty="0" sz="2800" spc="-15">
                <a:latin typeface="Carlito"/>
                <a:cs typeface="Carlito"/>
              </a:rPr>
              <a:t>dont </a:t>
            </a:r>
            <a:r>
              <a:rPr dirty="0" sz="2800" spc="-5">
                <a:latin typeface="Carlito"/>
                <a:cs typeface="Carlito"/>
              </a:rPr>
              <a:t>les </a:t>
            </a:r>
            <a:r>
              <a:rPr dirty="0" sz="2800" spc="-25">
                <a:latin typeface="Carlito"/>
                <a:cs typeface="Carlito"/>
              </a:rPr>
              <a:t>travaux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rénovation  sont </a:t>
            </a:r>
            <a:r>
              <a:rPr dirty="0" sz="2800" spc="-20">
                <a:latin typeface="Carlito"/>
                <a:cs typeface="Carlito"/>
              </a:rPr>
              <a:t>programmés </a:t>
            </a:r>
            <a:r>
              <a:rPr dirty="0" sz="2800" spc="-10">
                <a:latin typeface="Carlito"/>
                <a:cs typeface="Carlito"/>
              </a:rPr>
              <a:t>pour</a:t>
            </a:r>
            <a:r>
              <a:rPr dirty="0" sz="2800" spc="80">
                <a:latin typeface="Carlito"/>
                <a:cs typeface="Carlito"/>
              </a:rPr>
              <a:t> </a:t>
            </a:r>
            <a:r>
              <a:rPr dirty="0" sz="2800">
                <a:latin typeface="Carlito"/>
                <a:cs typeface="Carlito"/>
              </a:rPr>
              <a:t>2020-2021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29717"/>
            <a:ext cx="7733665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25">
                <a:latin typeface="Trebuchet MS"/>
                <a:cs typeface="Trebuchet MS"/>
              </a:rPr>
              <a:t>Les </a:t>
            </a:r>
            <a:r>
              <a:rPr dirty="0" spc="-200">
                <a:latin typeface="Trebuchet MS"/>
                <a:cs typeface="Trebuchet MS"/>
              </a:rPr>
              <a:t>évolutions </a:t>
            </a:r>
            <a:r>
              <a:rPr dirty="0" spc="-225">
                <a:latin typeface="Trebuchet MS"/>
                <a:cs typeface="Trebuchet MS"/>
              </a:rPr>
              <a:t>attendues </a:t>
            </a:r>
            <a:r>
              <a:rPr dirty="0" spc="-145">
                <a:latin typeface="Trebuchet MS"/>
                <a:cs typeface="Trebuchet MS"/>
              </a:rPr>
              <a:t>du</a:t>
            </a:r>
            <a:r>
              <a:rPr dirty="0" spc="-850">
                <a:latin typeface="Trebuchet MS"/>
                <a:cs typeface="Trebuchet MS"/>
              </a:rPr>
              <a:t> </a:t>
            </a:r>
            <a:r>
              <a:rPr dirty="0" spc="-235">
                <a:latin typeface="Trebuchet MS"/>
                <a:cs typeface="Trebuchet MS"/>
              </a:rPr>
              <a:t>détenteur  </a:t>
            </a:r>
            <a:r>
              <a:rPr dirty="0" spc="-130"/>
              <a:t>d’un </a:t>
            </a:r>
            <a:r>
              <a:rPr dirty="0" spc="-620"/>
              <a:t>CAP</a:t>
            </a:r>
            <a:r>
              <a:rPr dirty="0" spc="-445"/>
              <a:t> </a:t>
            </a:r>
            <a:r>
              <a:rPr dirty="0" spc="-204"/>
              <a:t>commercial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91958" y="3206623"/>
            <a:ext cx="6631305" cy="1262380"/>
            <a:chOff x="1191958" y="3206623"/>
            <a:chExt cx="6631305" cy="1262380"/>
          </a:xfrm>
        </p:grpSpPr>
        <p:sp>
          <p:nvSpPr>
            <p:cNvPr id="4" name="object 4"/>
            <p:cNvSpPr/>
            <p:nvPr/>
          </p:nvSpPr>
          <p:spPr>
            <a:xfrm>
              <a:off x="1198308" y="3212972"/>
              <a:ext cx="6624955" cy="1249680"/>
            </a:xfrm>
            <a:custGeom>
              <a:avLst/>
              <a:gdLst/>
              <a:ahLst/>
              <a:cxnLst/>
              <a:rect l="l" t="t" r="r" b="b"/>
              <a:pathLst>
                <a:path w="6624955" h="1249679">
                  <a:moveTo>
                    <a:pt x="6624764" y="624840"/>
                  </a:moveTo>
                  <a:lnTo>
                    <a:pt x="5999924" y="0"/>
                  </a:lnTo>
                  <a:lnTo>
                    <a:pt x="1245552" y="0"/>
                  </a:lnTo>
                  <a:lnTo>
                    <a:pt x="1245552" y="557212"/>
                  </a:lnTo>
                  <a:lnTo>
                    <a:pt x="1242187" y="528218"/>
                  </a:lnTo>
                  <a:lnTo>
                    <a:pt x="1233106" y="481584"/>
                  </a:lnTo>
                  <a:lnTo>
                    <a:pt x="1220647" y="436257"/>
                  </a:lnTo>
                  <a:lnTo>
                    <a:pt x="1204937" y="392366"/>
                  </a:lnTo>
                  <a:lnTo>
                    <a:pt x="1186116" y="350075"/>
                  </a:lnTo>
                  <a:lnTo>
                    <a:pt x="1164323" y="309486"/>
                  </a:lnTo>
                  <a:lnTo>
                    <a:pt x="1139698" y="270776"/>
                  </a:lnTo>
                  <a:lnTo>
                    <a:pt x="1112367" y="234048"/>
                  </a:lnTo>
                  <a:lnTo>
                    <a:pt x="1082484" y="199478"/>
                  </a:lnTo>
                  <a:lnTo>
                    <a:pt x="1050188" y="167170"/>
                  </a:lnTo>
                  <a:lnTo>
                    <a:pt x="1015619" y="137287"/>
                  </a:lnTo>
                  <a:lnTo>
                    <a:pt x="978903" y="109956"/>
                  </a:lnTo>
                  <a:lnTo>
                    <a:pt x="940181" y="85318"/>
                  </a:lnTo>
                  <a:lnTo>
                    <a:pt x="899604" y="63525"/>
                  </a:lnTo>
                  <a:lnTo>
                    <a:pt x="857300" y="44691"/>
                  </a:lnTo>
                  <a:lnTo>
                    <a:pt x="813409" y="28981"/>
                  </a:lnTo>
                  <a:lnTo>
                    <a:pt x="768070" y="16510"/>
                  </a:lnTo>
                  <a:lnTo>
                    <a:pt x="721423" y="7429"/>
                  </a:lnTo>
                  <a:lnTo>
                    <a:pt x="673608" y="1892"/>
                  </a:lnTo>
                  <a:lnTo>
                    <a:pt x="624776" y="0"/>
                  </a:lnTo>
                  <a:lnTo>
                    <a:pt x="575945" y="1892"/>
                  </a:lnTo>
                  <a:lnTo>
                    <a:pt x="528142" y="7429"/>
                  </a:lnTo>
                  <a:lnTo>
                    <a:pt x="481507" y="16510"/>
                  </a:lnTo>
                  <a:lnTo>
                    <a:pt x="436181" y="28981"/>
                  </a:lnTo>
                  <a:lnTo>
                    <a:pt x="392303" y="44691"/>
                  </a:lnTo>
                  <a:lnTo>
                    <a:pt x="350012" y="63525"/>
                  </a:lnTo>
                  <a:lnTo>
                    <a:pt x="309435" y="85318"/>
                  </a:lnTo>
                  <a:lnTo>
                    <a:pt x="270713" y="109956"/>
                  </a:lnTo>
                  <a:lnTo>
                    <a:pt x="233997" y="137287"/>
                  </a:lnTo>
                  <a:lnTo>
                    <a:pt x="199428" y="167170"/>
                  </a:lnTo>
                  <a:lnTo>
                    <a:pt x="167132" y="199478"/>
                  </a:lnTo>
                  <a:lnTo>
                    <a:pt x="137248" y="234048"/>
                  </a:lnTo>
                  <a:lnTo>
                    <a:pt x="109918" y="270776"/>
                  </a:lnTo>
                  <a:lnTo>
                    <a:pt x="85293" y="309486"/>
                  </a:lnTo>
                  <a:lnTo>
                    <a:pt x="63500" y="350075"/>
                  </a:lnTo>
                  <a:lnTo>
                    <a:pt x="44665" y="392366"/>
                  </a:lnTo>
                  <a:lnTo>
                    <a:pt x="28956" y="436257"/>
                  </a:lnTo>
                  <a:lnTo>
                    <a:pt x="16497" y="481584"/>
                  </a:lnTo>
                  <a:lnTo>
                    <a:pt x="7416" y="528218"/>
                  </a:lnTo>
                  <a:lnTo>
                    <a:pt x="1879" y="576021"/>
                  </a:lnTo>
                  <a:lnTo>
                    <a:pt x="0" y="624840"/>
                  </a:lnTo>
                  <a:lnTo>
                    <a:pt x="1879" y="673671"/>
                  </a:lnTo>
                  <a:lnTo>
                    <a:pt x="7416" y="721474"/>
                  </a:lnTo>
                  <a:lnTo>
                    <a:pt x="16497" y="768108"/>
                  </a:lnTo>
                  <a:lnTo>
                    <a:pt x="28956" y="813435"/>
                  </a:lnTo>
                  <a:lnTo>
                    <a:pt x="44665" y="857326"/>
                  </a:lnTo>
                  <a:lnTo>
                    <a:pt x="63500" y="899617"/>
                  </a:lnTo>
                  <a:lnTo>
                    <a:pt x="85293" y="940206"/>
                  </a:lnTo>
                  <a:lnTo>
                    <a:pt x="109918" y="978916"/>
                  </a:lnTo>
                  <a:lnTo>
                    <a:pt x="137248" y="1015644"/>
                  </a:lnTo>
                  <a:lnTo>
                    <a:pt x="167132" y="1050213"/>
                  </a:lnTo>
                  <a:lnTo>
                    <a:pt x="199428" y="1082522"/>
                  </a:lnTo>
                  <a:lnTo>
                    <a:pt x="233997" y="1112405"/>
                  </a:lnTo>
                  <a:lnTo>
                    <a:pt x="270713" y="1139736"/>
                  </a:lnTo>
                  <a:lnTo>
                    <a:pt x="309435" y="1164374"/>
                  </a:lnTo>
                  <a:lnTo>
                    <a:pt x="350012" y="1186167"/>
                  </a:lnTo>
                  <a:lnTo>
                    <a:pt x="392303" y="1205001"/>
                  </a:lnTo>
                  <a:lnTo>
                    <a:pt x="436181" y="1220711"/>
                  </a:lnTo>
                  <a:lnTo>
                    <a:pt x="481507" y="1233182"/>
                  </a:lnTo>
                  <a:lnTo>
                    <a:pt x="528142" y="1242263"/>
                  </a:lnTo>
                  <a:lnTo>
                    <a:pt x="575945" y="1247800"/>
                  </a:lnTo>
                  <a:lnTo>
                    <a:pt x="624776" y="1249680"/>
                  </a:lnTo>
                  <a:lnTo>
                    <a:pt x="673608" y="1247800"/>
                  </a:lnTo>
                  <a:lnTo>
                    <a:pt x="721423" y="1242263"/>
                  </a:lnTo>
                  <a:lnTo>
                    <a:pt x="768070" y="1233182"/>
                  </a:lnTo>
                  <a:lnTo>
                    <a:pt x="813409" y="1220711"/>
                  </a:lnTo>
                  <a:lnTo>
                    <a:pt x="857300" y="1205001"/>
                  </a:lnTo>
                  <a:lnTo>
                    <a:pt x="899604" y="1186167"/>
                  </a:lnTo>
                  <a:lnTo>
                    <a:pt x="940181" y="1164374"/>
                  </a:lnTo>
                  <a:lnTo>
                    <a:pt x="978903" y="1139736"/>
                  </a:lnTo>
                  <a:lnTo>
                    <a:pt x="1015619" y="1112405"/>
                  </a:lnTo>
                  <a:lnTo>
                    <a:pt x="1050188" y="1082522"/>
                  </a:lnTo>
                  <a:lnTo>
                    <a:pt x="1082484" y="1050213"/>
                  </a:lnTo>
                  <a:lnTo>
                    <a:pt x="1112367" y="1015644"/>
                  </a:lnTo>
                  <a:lnTo>
                    <a:pt x="1139698" y="978916"/>
                  </a:lnTo>
                  <a:lnTo>
                    <a:pt x="1164323" y="940206"/>
                  </a:lnTo>
                  <a:lnTo>
                    <a:pt x="1186116" y="899617"/>
                  </a:lnTo>
                  <a:lnTo>
                    <a:pt x="1204937" y="857326"/>
                  </a:lnTo>
                  <a:lnTo>
                    <a:pt x="1220647" y="813435"/>
                  </a:lnTo>
                  <a:lnTo>
                    <a:pt x="1233106" y="768108"/>
                  </a:lnTo>
                  <a:lnTo>
                    <a:pt x="1242187" y="721474"/>
                  </a:lnTo>
                  <a:lnTo>
                    <a:pt x="1245552" y="692492"/>
                  </a:lnTo>
                  <a:lnTo>
                    <a:pt x="1245552" y="1249680"/>
                  </a:lnTo>
                  <a:lnTo>
                    <a:pt x="5999924" y="1249680"/>
                  </a:lnTo>
                  <a:lnTo>
                    <a:pt x="6624764" y="624840"/>
                  </a:lnTo>
                  <a:close/>
                </a:path>
              </a:pathLst>
            </a:custGeom>
            <a:solidFill>
              <a:srgbClr val="D9802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198308" y="3212973"/>
              <a:ext cx="1249680" cy="1249680"/>
            </a:xfrm>
            <a:custGeom>
              <a:avLst/>
              <a:gdLst/>
              <a:ahLst/>
              <a:cxnLst/>
              <a:rect l="l" t="t" r="r" b="b"/>
              <a:pathLst>
                <a:path w="1249680" h="1249679">
                  <a:moveTo>
                    <a:pt x="0" y="624839"/>
                  </a:moveTo>
                  <a:lnTo>
                    <a:pt x="1879" y="576013"/>
                  </a:lnTo>
                  <a:lnTo>
                    <a:pt x="7426" y="528213"/>
                  </a:lnTo>
                  <a:lnTo>
                    <a:pt x="16500" y="481579"/>
                  </a:lnTo>
                  <a:lnTo>
                    <a:pt x="28963" y="436250"/>
                  </a:lnTo>
                  <a:lnTo>
                    <a:pt x="44677" y="392366"/>
                  </a:lnTo>
                  <a:lnTo>
                    <a:pt x="63502" y="350064"/>
                  </a:lnTo>
                  <a:lnTo>
                    <a:pt x="85299" y="309484"/>
                  </a:lnTo>
                  <a:lnTo>
                    <a:pt x="109929" y="270766"/>
                  </a:lnTo>
                  <a:lnTo>
                    <a:pt x="137254" y="234047"/>
                  </a:lnTo>
                  <a:lnTo>
                    <a:pt x="167135" y="199467"/>
                  </a:lnTo>
                  <a:lnTo>
                    <a:pt x="199433" y="167165"/>
                  </a:lnTo>
                  <a:lnTo>
                    <a:pt x="234008" y="137279"/>
                  </a:lnTo>
                  <a:lnTo>
                    <a:pt x="270723" y="109950"/>
                  </a:lnTo>
                  <a:lnTo>
                    <a:pt x="309437" y="85315"/>
                  </a:lnTo>
                  <a:lnTo>
                    <a:pt x="350013" y="63514"/>
                  </a:lnTo>
                  <a:lnTo>
                    <a:pt x="392311" y="44686"/>
                  </a:lnTo>
                  <a:lnTo>
                    <a:pt x="436193" y="28969"/>
                  </a:lnTo>
                  <a:lnTo>
                    <a:pt x="481519" y="16504"/>
                  </a:lnTo>
                  <a:lnTo>
                    <a:pt x="528151" y="7427"/>
                  </a:lnTo>
                  <a:lnTo>
                    <a:pt x="575950" y="1880"/>
                  </a:lnTo>
                  <a:lnTo>
                    <a:pt x="624776" y="0"/>
                  </a:lnTo>
                  <a:lnTo>
                    <a:pt x="673619" y="1880"/>
                  </a:lnTo>
                  <a:lnTo>
                    <a:pt x="721432" y="7427"/>
                  </a:lnTo>
                  <a:lnTo>
                    <a:pt x="768076" y="16504"/>
                  </a:lnTo>
                  <a:lnTo>
                    <a:pt x="813413" y="28969"/>
                  </a:lnTo>
                  <a:lnTo>
                    <a:pt x="857302" y="44686"/>
                  </a:lnTo>
                  <a:lnTo>
                    <a:pt x="899607" y="63514"/>
                  </a:lnTo>
                  <a:lnTo>
                    <a:pt x="940188" y="85315"/>
                  </a:lnTo>
                  <a:lnTo>
                    <a:pt x="978905" y="109950"/>
                  </a:lnTo>
                  <a:lnTo>
                    <a:pt x="1015622" y="137279"/>
                  </a:lnTo>
                  <a:lnTo>
                    <a:pt x="1050198" y="167165"/>
                  </a:lnTo>
                  <a:lnTo>
                    <a:pt x="1082496" y="199467"/>
                  </a:lnTo>
                  <a:lnTo>
                    <a:pt x="1112376" y="234047"/>
                  </a:lnTo>
                  <a:lnTo>
                    <a:pt x="1139700" y="270766"/>
                  </a:lnTo>
                  <a:lnTo>
                    <a:pt x="1164328" y="309484"/>
                  </a:lnTo>
                  <a:lnTo>
                    <a:pt x="1186123" y="350064"/>
                  </a:lnTo>
                  <a:lnTo>
                    <a:pt x="1204946" y="392366"/>
                  </a:lnTo>
                  <a:lnTo>
                    <a:pt x="1220657" y="436250"/>
                  </a:lnTo>
                  <a:lnTo>
                    <a:pt x="1233119" y="481579"/>
                  </a:lnTo>
                  <a:lnTo>
                    <a:pt x="1242191" y="528213"/>
                  </a:lnTo>
                  <a:lnTo>
                    <a:pt x="1247737" y="576013"/>
                  </a:lnTo>
                  <a:lnTo>
                    <a:pt x="1249616" y="624839"/>
                  </a:lnTo>
                  <a:lnTo>
                    <a:pt x="1247737" y="673666"/>
                  </a:lnTo>
                  <a:lnTo>
                    <a:pt x="1242191" y="721466"/>
                  </a:lnTo>
                  <a:lnTo>
                    <a:pt x="1233119" y="768100"/>
                  </a:lnTo>
                  <a:lnTo>
                    <a:pt x="1220657" y="813429"/>
                  </a:lnTo>
                  <a:lnTo>
                    <a:pt x="1204946" y="857313"/>
                  </a:lnTo>
                  <a:lnTo>
                    <a:pt x="1186123" y="899615"/>
                  </a:lnTo>
                  <a:lnTo>
                    <a:pt x="1164328" y="940195"/>
                  </a:lnTo>
                  <a:lnTo>
                    <a:pt x="1139700" y="978913"/>
                  </a:lnTo>
                  <a:lnTo>
                    <a:pt x="1112376" y="1015632"/>
                  </a:lnTo>
                  <a:lnTo>
                    <a:pt x="1082496" y="1050212"/>
                  </a:lnTo>
                  <a:lnTo>
                    <a:pt x="1050198" y="1082514"/>
                  </a:lnTo>
                  <a:lnTo>
                    <a:pt x="1015622" y="1112400"/>
                  </a:lnTo>
                  <a:lnTo>
                    <a:pt x="978905" y="1139729"/>
                  </a:lnTo>
                  <a:lnTo>
                    <a:pt x="940188" y="1164364"/>
                  </a:lnTo>
                  <a:lnTo>
                    <a:pt x="899607" y="1186165"/>
                  </a:lnTo>
                  <a:lnTo>
                    <a:pt x="857302" y="1204993"/>
                  </a:lnTo>
                  <a:lnTo>
                    <a:pt x="813413" y="1220710"/>
                  </a:lnTo>
                  <a:lnTo>
                    <a:pt x="768076" y="1233175"/>
                  </a:lnTo>
                  <a:lnTo>
                    <a:pt x="721432" y="1242252"/>
                  </a:lnTo>
                  <a:lnTo>
                    <a:pt x="673619" y="1247799"/>
                  </a:lnTo>
                  <a:lnTo>
                    <a:pt x="624776" y="1249679"/>
                  </a:lnTo>
                  <a:lnTo>
                    <a:pt x="575950" y="1247799"/>
                  </a:lnTo>
                  <a:lnTo>
                    <a:pt x="528151" y="1242252"/>
                  </a:lnTo>
                  <a:lnTo>
                    <a:pt x="481519" y="1233175"/>
                  </a:lnTo>
                  <a:lnTo>
                    <a:pt x="436193" y="1220710"/>
                  </a:lnTo>
                  <a:lnTo>
                    <a:pt x="392311" y="1204993"/>
                  </a:lnTo>
                  <a:lnTo>
                    <a:pt x="350013" y="1186165"/>
                  </a:lnTo>
                  <a:lnTo>
                    <a:pt x="309437" y="1164364"/>
                  </a:lnTo>
                  <a:lnTo>
                    <a:pt x="270723" y="1139729"/>
                  </a:lnTo>
                  <a:lnTo>
                    <a:pt x="234008" y="1112400"/>
                  </a:lnTo>
                  <a:lnTo>
                    <a:pt x="199433" y="1082514"/>
                  </a:lnTo>
                  <a:lnTo>
                    <a:pt x="167135" y="1050212"/>
                  </a:lnTo>
                  <a:lnTo>
                    <a:pt x="137254" y="1015632"/>
                  </a:lnTo>
                  <a:lnTo>
                    <a:pt x="109929" y="978913"/>
                  </a:lnTo>
                  <a:lnTo>
                    <a:pt x="85299" y="940195"/>
                  </a:lnTo>
                  <a:lnTo>
                    <a:pt x="63502" y="899615"/>
                  </a:lnTo>
                  <a:lnTo>
                    <a:pt x="44677" y="857313"/>
                  </a:lnTo>
                  <a:lnTo>
                    <a:pt x="28963" y="813429"/>
                  </a:lnTo>
                  <a:lnTo>
                    <a:pt x="16500" y="768100"/>
                  </a:lnTo>
                  <a:lnTo>
                    <a:pt x="7426" y="721466"/>
                  </a:lnTo>
                  <a:lnTo>
                    <a:pt x="1879" y="673666"/>
                  </a:lnTo>
                  <a:lnTo>
                    <a:pt x="0" y="62483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1191958" y="1766442"/>
            <a:ext cx="6631305" cy="1262380"/>
            <a:chOff x="1191958" y="1766442"/>
            <a:chExt cx="6631305" cy="1262380"/>
          </a:xfrm>
        </p:grpSpPr>
        <p:sp>
          <p:nvSpPr>
            <p:cNvPr id="7" name="object 7"/>
            <p:cNvSpPr/>
            <p:nvPr/>
          </p:nvSpPr>
          <p:spPr>
            <a:xfrm>
              <a:off x="2443861" y="1772792"/>
              <a:ext cx="5379720" cy="1249680"/>
            </a:xfrm>
            <a:custGeom>
              <a:avLst/>
              <a:gdLst/>
              <a:ahLst/>
              <a:cxnLst/>
              <a:rect l="l" t="t" r="r" b="b"/>
              <a:pathLst>
                <a:path w="5379720" h="1249680">
                  <a:moveTo>
                    <a:pt x="4754371" y="0"/>
                  </a:moveTo>
                  <a:lnTo>
                    <a:pt x="0" y="0"/>
                  </a:lnTo>
                  <a:lnTo>
                    <a:pt x="0" y="1249680"/>
                  </a:lnTo>
                  <a:lnTo>
                    <a:pt x="4754371" y="1249680"/>
                  </a:lnTo>
                  <a:lnTo>
                    <a:pt x="5379212" y="624840"/>
                  </a:lnTo>
                  <a:lnTo>
                    <a:pt x="4754371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198308" y="1772792"/>
              <a:ext cx="1249680" cy="1249680"/>
            </a:xfrm>
            <a:custGeom>
              <a:avLst/>
              <a:gdLst/>
              <a:ahLst/>
              <a:cxnLst/>
              <a:rect l="l" t="t" r="r" b="b"/>
              <a:pathLst>
                <a:path w="1249680" h="1249680">
                  <a:moveTo>
                    <a:pt x="624776" y="0"/>
                  </a:moveTo>
                  <a:lnTo>
                    <a:pt x="575950" y="1880"/>
                  </a:lnTo>
                  <a:lnTo>
                    <a:pt x="528151" y="7427"/>
                  </a:lnTo>
                  <a:lnTo>
                    <a:pt x="481519" y="16504"/>
                  </a:lnTo>
                  <a:lnTo>
                    <a:pt x="436193" y="28969"/>
                  </a:lnTo>
                  <a:lnTo>
                    <a:pt x="392311" y="44686"/>
                  </a:lnTo>
                  <a:lnTo>
                    <a:pt x="350013" y="63514"/>
                  </a:lnTo>
                  <a:lnTo>
                    <a:pt x="309437" y="85315"/>
                  </a:lnTo>
                  <a:lnTo>
                    <a:pt x="270723" y="109950"/>
                  </a:lnTo>
                  <a:lnTo>
                    <a:pt x="234008" y="137279"/>
                  </a:lnTo>
                  <a:lnTo>
                    <a:pt x="199433" y="167165"/>
                  </a:lnTo>
                  <a:lnTo>
                    <a:pt x="167135" y="199467"/>
                  </a:lnTo>
                  <a:lnTo>
                    <a:pt x="137254" y="234047"/>
                  </a:lnTo>
                  <a:lnTo>
                    <a:pt x="109929" y="270766"/>
                  </a:lnTo>
                  <a:lnTo>
                    <a:pt x="85299" y="309484"/>
                  </a:lnTo>
                  <a:lnTo>
                    <a:pt x="63502" y="350064"/>
                  </a:lnTo>
                  <a:lnTo>
                    <a:pt x="44677" y="392366"/>
                  </a:lnTo>
                  <a:lnTo>
                    <a:pt x="28963" y="436250"/>
                  </a:lnTo>
                  <a:lnTo>
                    <a:pt x="16500" y="481579"/>
                  </a:lnTo>
                  <a:lnTo>
                    <a:pt x="7426" y="528213"/>
                  </a:lnTo>
                  <a:lnTo>
                    <a:pt x="1879" y="576013"/>
                  </a:lnTo>
                  <a:lnTo>
                    <a:pt x="0" y="624840"/>
                  </a:lnTo>
                  <a:lnTo>
                    <a:pt x="1879" y="673666"/>
                  </a:lnTo>
                  <a:lnTo>
                    <a:pt x="7426" y="721466"/>
                  </a:lnTo>
                  <a:lnTo>
                    <a:pt x="16500" y="768100"/>
                  </a:lnTo>
                  <a:lnTo>
                    <a:pt x="28963" y="813429"/>
                  </a:lnTo>
                  <a:lnTo>
                    <a:pt x="44677" y="857313"/>
                  </a:lnTo>
                  <a:lnTo>
                    <a:pt x="63502" y="899615"/>
                  </a:lnTo>
                  <a:lnTo>
                    <a:pt x="85299" y="940195"/>
                  </a:lnTo>
                  <a:lnTo>
                    <a:pt x="109929" y="978913"/>
                  </a:lnTo>
                  <a:lnTo>
                    <a:pt x="137254" y="1015632"/>
                  </a:lnTo>
                  <a:lnTo>
                    <a:pt x="167135" y="1050212"/>
                  </a:lnTo>
                  <a:lnTo>
                    <a:pt x="199433" y="1082514"/>
                  </a:lnTo>
                  <a:lnTo>
                    <a:pt x="234008" y="1112400"/>
                  </a:lnTo>
                  <a:lnTo>
                    <a:pt x="270723" y="1139729"/>
                  </a:lnTo>
                  <a:lnTo>
                    <a:pt x="309437" y="1164364"/>
                  </a:lnTo>
                  <a:lnTo>
                    <a:pt x="350013" y="1186165"/>
                  </a:lnTo>
                  <a:lnTo>
                    <a:pt x="392311" y="1204993"/>
                  </a:lnTo>
                  <a:lnTo>
                    <a:pt x="436193" y="1220710"/>
                  </a:lnTo>
                  <a:lnTo>
                    <a:pt x="481519" y="1233175"/>
                  </a:lnTo>
                  <a:lnTo>
                    <a:pt x="528151" y="1242252"/>
                  </a:lnTo>
                  <a:lnTo>
                    <a:pt x="575950" y="1247799"/>
                  </a:lnTo>
                  <a:lnTo>
                    <a:pt x="624776" y="1249680"/>
                  </a:lnTo>
                  <a:lnTo>
                    <a:pt x="673619" y="1247799"/>
                  </a:lnTo>
                  <a:lnTo>
                    <a:pt x="721432" y="1242252"/>
                  </a:lnTo>
                  <a:lnTo>
                    <a:pt x="768076" y="1233175"/>
                  </a:lnTo>
                  <a:lnTo>
                    <a:pt x="813413" y="1220710"/>
                  </a:lnTo>
                  <a:lnTo>
                    <a:pt x="857302" y="1204993"/>
                  </a:lnTo>
                  <a:lnTo>
                    <a:pt x="899607" y="1186165"/>
                  </a:lnTo>
                  <a:lnTo>
                    <a:pt x="940188" y="1164364"/>
                  </a:lnTo>
                  <a:lnTo>
                    <a:pt x="978905" y="1139729"/>
                  </a:lnTo>
                  <a:lnTo>
                    <a:pt x="1015622" y="1112400"/>
                  </a:lnTo>
                  <a:lnTo>
                    <a:pt x="1050198" y="1082514"/>
                  </a:lnTo>
                  <a:lnTo>
                    <a:pt x="1082496" y="1050212"/>
                  </a:lnTo>
                  <a:lnTo>
                    <a:pt x="1112376" y="1015632"/>
                  </a:lnTo>
                  <a:lnTo>
                    <a:pt x="1139700" y="978913"/>
                  </a:lnTo>
                  <a:lnTo>
                    <a:pt x="1164328" y="940195"/>
                  </a:lnTo>
                  <a:lnTo>
                    <a:pt x="1186123" y="899615"/>
                  </a:lnTo>
                  <a:lnTo>
                    <a:pt x="1204946" y="857313"/>
                  </a:lnTo>
                  <a:lnTo>
                    <a:pt x="1220657" y="813429"/>
                  </a:lnTo>
                  <a:lnTo>
                    <a:pt x="1233119" y="768100"/>
                  </a:lnTo>
                  <a:lnTo>
                    <a:pt x="1242191" y="721466"/>
                  </a:lnTo>
                  <a:lnTo>
                    <a:pt x="1247737" y="673666"/>
                  </a:lnTo>
                  <a:lnTo>
                    <a:pt x="1249616" y="624840"/>
                  </a:lnTo>
                  <a:lnTo>
                    <a:pt x="1247737" y="576013"/>
                  </a:lnTo>
                  <a:lnTo>
                    <a:pt x="1242191" y="528213"/>
                  </a:lnTo>
                  <a:lnTo>
                    <a:pt x="1233119" y="481579"/>
                  </a:lnTo>
                  <a:lnTo>
                    <a:pt x="1220657" y="436250"/>
                  </a:lnTo>
                  <a:lnTo>
                    <a:pt x="1204946" y="392366"/>
                  </a:lnTo>
                  <a:lnTo>
                    <a:pt x="1186123" y="350064"/>
                  </a:lnTo>
                  <a:lnTo>
                    <a:pt x="1164328" y="309484"/>
                  </a:lnTo>
                  <a:lnTo>
                    <a:pt x="1139700" y="270766"/>
                  </a:lnTo>
                  <a:lnTo>
                    <a:pt x="1112376" y="234047"/>
                  </a:lnTo>
                  <a:lnTo>
                    <a:pt x="1082496" y="199467"/>
                  </a:lnTo>
                  <a:lnTo>
                    <a:pt x="1050198" y="167165"/>
                  </a:lnTo>
                  <a:lnTo>
                    <a:pt x="1015622" y="137279"/>
                  </a:lnTo>
                  <a:lnTo>
                    <a:pt x="978905" y="109950"/>
                  </a:lnTo>
                  <a:lnTo>
                    <a:pt x="940188" y="85315"/>
                  </a:lnTo>
                  <a:lnTo>
                    <a:pt x="899607" y="63514"/>
                  </a:lnTo>
                  <a:lnTo>
                    <a:pt x="857302" y="44686"/>
                  </a:lnTo>
                  <a:lnTo>
                    <a:pt x="813413" y="28969"/>
                  </a:lnTo>
                  <a:lnTo>
                    <a:pt x="768076" y="16504"/>
                  </a:lnTo>
                  <a:lnTo>
                    <a:pt x="721432" y="7427"/>
                  </a:lnTo>
                  <a:lnTo>
                    <a:pt x="673619" y="1880"/>
                  </a:lnTo>
                  <a:lnTo>
                    <a:pt x="62477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198308" y="1772792"/>
              <a:ext cx="1249680" cy="1249680"/>
            </a:xfrm>
            <a:custGeom>
              <a:avLst/>
              <a:gdLst/>
              <a:ahLst/>
              <a:cxnLst/>
              <a:rect l="l" t="t" r="r" b="b"/>
              <a:pathLst>
                <a:path w="1249680" h="1249680">
                  <a:moveTo>
                    <a:pt x="0" y="624840"/>
                  </a:moveTo>
                  <a:lnTo>
                    <a:pt x="1879" y="576013"/>
                  </a:lnTo>
                  <a:lnTo>
                    <a:pt x="7426" y="528213"/>
                  </a:lnTo>
                  <a:lnTo>
                    <a:pt x="16500" y="481579"/>
                  </a:lnTo>
                  <a:lnTo>
                    <a:pt x="28963" y="436250"/>
                  </a:lnTo>
                  <a:lnTo>
                    <a:pt x="44677" y="392366"/>
                  </a:lnTo>
                  <a:lnTo>
                    <a:pt x="63502" y="350064"/>
                  </a:lnTo>
                  <a:lnTo>
                    <a:pt x="85299" y="309484"/>
                  </a:lnTo>
                  <a:lnTo>
                    <a:pt x="109929" y="270766"/>
                  </a:lnTo>
                  <a:lnTo>
                    <a:pt x="137254" y="234047"/>
                  </a:lnTo>
                  <a:lnTo>
                    <a:pt x="167135" y="199467"/>
                  </a:lnTo>
                  <a:lnTo>
                    <a:pt x="199433" y="167165"/>
                  </a:lnTo>
                  <a:lnTo>
                    <a:pt x="234008" y="137279"/>
                  </a:lnTo>
                  <a:lnTo>
                    <a:pt x="270723" y="109950"/>
                  </a:lnTo>
                  <a:lnTo>
                    <a:pt x="309437" y="85315"/>
                  </a:lnTo>
                  <a:lnTo>
                    <a:pt x="350013" y="63514"/>
                  </a:lnTo>
                  <a:lnTo>
                    <a:pt x="392311" y="44686"/>
                  </a:lnTo>
                  <a:lnTo>
                    <a:pt x="436193" y="28969"/>
                  </a:lnTo>
                  <a:lnTo>
                    <a:pt x="481519" y="16504"/>
                  </a:lnTo>
                  <a:lnTo>
                    <a:pt x="528151" y="7427"/>
                  </a:lnTo>
                  <a:lnTo>
                    <a:pt x="575950" y="1880"/>
                  </a:lnTo>
                  <a:lnTo>
                    <a:pt x="624776" y="0"/>
                  </a:lnTo>
                  <a:lnTo>
                    <a:pt x="673619" y="1880"/>
                  </a:lnTo>
                  <a:lnTo>
                    <a:pt x="721432" y="7427"/>
                  </a:lnTo>
                  <a:lnTo>
                    <a:pt x="768076" y="16504"/>
                  </a:lnTo>
                  <a:lnTo>
                    <a:pt x="813413" y="28969"/>
                  </a:lnTo>
                  <a:lnTo>
                    <a:pt x="857302" y="44686"/>
                  </a:lnTo>
                  <a:lnTo>
                    <a:pt x="899607" y="63514"/>
                  </a:lnTo>
                  <a:lnTo>
                    <a:pt x="940188" y="85315"/>
                  </a:lnTo>
                  <a:lnTo>
                    <a:pt x="978905" y="109950"/>
                  </a:lnTo>
                  <a:lnTo>
                    <a:pt x="1015622" y="137279"/>
                  </a:lnTo>
                  <a:lnTo>
                    <a:pt x="1050198" y="167165"/>
                  </a:lnTo>
                  <a:lnTo>
                    <a:pt x="1082496" y="199467"/>
                  </a:lnTo>
                  <a:lnTo>
                    <a:pt x="1112376" y="234047"/>
                  </a:lnTo>
                  <a:lnTo>
                    <a:pt x="1139700" y="270766"/>
                  </a:lnTo>
                  <a:lnTo>
                    <a:pt x="1164328" y="309484"/>
                  </a:lnTo>
                  <a:lnTo>
                    <a:pt x="1186123" y="350064"/>
                  </a:lnTo>
                  <a:lnTo>
                    <a:pt x="1204946" y="392366"/>
                  </a:lnTo>
                  <a:lnTo>
                    <a:pt x="1220657" y="436250"/>
                  </a:lnTo>
                  <a:lnTo>
                    <a:pt x="1233119" y="481579"/>
                  </a:lnTo>
                  <a:lnTo>
                    <a:pt x="1242191" y="528213"/>
                  </a:lnTo>
                  <a:lnTo>
                    <a:pt x="1247737" y="576013"/>
                  </a:lnTo>
                  <a:lnTo>
                    <a:pt x="1249616" y="624840"/>
                  </a:lnTo>
                  <a:lnTo>
                    <a:pt x="1247737" y="673666"/>
                  </a:lnTo>
                  <a:lnTo>
                    <a:pt x="1242191" y="721466"/>
                  </a:lnTo>
                  <a:lnTo>
                    <a:pt x="1233119" y="768100"/>
                  </a:lnTo>
                  <a:lnTo>
                    <a:pt x="1220657" y="813429"/>
                  </a:lnTo>
                  <a:lnTo>
                    <a:pt x="1204946" y="857313"/>
                  </a:lnTo>
                  <a:lnTo>
                    <a:pt x="1186123" y="899615"/>
                  </a:lnTo>
                  <a:lnTo>
                    <a:pt x="1164328" y="940195"/>
                  </a:lnTo>
                  <a:lnTo>
                    <a:pt x="1139700" y="978913"/>
                  </a:lnTo>
                  <a:lnTo>
                    <a:pt x="1112376" y="1015632"/>
                  </a:lnTo>
                  <a:lnTo>
                    <a:pt x="1082496" y="1050212"/>
                  </a:lnTo>
                  <a:lnTo>
                    <a:pt x="1050198" y="1082514"/>
                  </a:lnTo>
                  <a:lnTo>
                    <a:pt x="1015622" y="1112400"/>
                  </a:lnTo>
                  <a:lnTo>
                    <a:pt x="978905" y="1139729"/>
                  </a:lnTo>
                  <a:lnTo>
                    <a:pt x="940188" y="1164364"/>
                  </a:lnTo>
                  <a:lnTo>
                    <a:pt x="899607" y="1186165"/>
                  </a:lnTo>
                  <a:lnTo>
                    <a:pt x="857302" y="1204993"/>
                  </a:lnTo>
                  <a:lnTo>
                    <a:pt x="813413" y="1220710"/>
                  </a:lnTo>
                  <a:lnTo>
                    <a:pt x="768076" y="1233175"/>
                  </a:lnTo>
                  <a:lnTo>
                    <a:pt x="721432" y="1242252"/>
                  </a:lnTo>
                  <a:lnTo>
                    <a:pt x="673619" y="1247799"/>
                  </a:lnTo>
                  <a:lnTo>
                    <a:pt x="624776" y="1249680"/>
                  </a:lnTo>
                  <a:lnTo>
                    <a:pt x="575950" y="1247799"/>
                  </a:lnTo>
                  <a:lnTo>
                    <a:pt x="528151" y="1242252"/>
                  </a:lnTo>
                  <a:lnTo>
                    <a:pt x="481519" y="1233175"/>
                  </a:lnTo>
                  <a:lnTo>
                    <a:pt x="436193" y="1220710"/>
                  </a:lnTo>
                  <a:lnTo>
                    <a:pt x="392311" y="1204993"/>
                  </a:lnTo>
                  <a:lnTo>
                    <a:pt x="350013" y="1186165"/>
                  </a:lnTo>
                  <a:lnTo>
                    <a:pt x="309437" y="1164364"/>
                  </a:lnTo>
                  <a:lnTo>
                    <a:pt x="270723" y="1139729"/>
                  </a:lnTo>
                  <a:lnTo>
                    <a:pt x="234008" y="1112400"/>
                  </a:lnTo>
                  <a:lnTo>
                    <a:pt x="199433" y="1082514"/>
                  </a:lnTo>
                  <a:lnTo>
                    <a:pt x="167135" y="1050212"/>
                  </a:lnTo>
                  <a:lnTo>
                    <a:pt x="137254" y="1015632"/>
                  </a:lnTo>
                  <a:lnTo>
                    <a:pt x="109929" y="978913"/>
                  </a:lnTo>
                  <a:lnTo>
                    <a:pt x="85299" y="940195"/>
                  </a:lnTo>
                  <a:lnTo>
                    <a:pt x="63502" y="899615"/>
                  </a:lnTo>
                  <a:lnTo>
                    <a:pt x="44677" y="857313"/>
                  </a:lnTo>
                  <a:lnTo>
                    <a:pt x="28963" y="813429"/>
                  </a:lnTo>
                  <a:lnTo>
                    <a:pt x="16500" y="768100"/>
                  </a:lnTo>
                  <a:lnTo>
                    <a:pt x="7426" y="721466"/>
                  </a:lnTo>
                  <a:lnTo>
                    <a:pt x="1879" y="673666"/>
                  </a:lnTo>
                  <a:lnTo>
                    <a:pt x="0" y="6248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/>
          <p:nvPr/>
        </p:nvSpPr>
        <p:spPr>
          <a:xfrm>
            <a:off x="2411729" y="4725161"/>
            <a:ext cx="5523230" cy="1249680"/>
          </a:xfrm>
          <a:custGeom>
            <a:avLst/>
            <a:gdLst/>
            <a:ahLst/>
            <a:cxnLst/>
            <a:rect l="l" t="t" r="r" b="b"/>
            <a:pathLst>
              <a:path w="5523230" h="1249679">
                <a:moveTo>
                  <a:pt x="4898517" y="0"/>
                </a:moveTo>
                <a:lnTo>
                  <a:pt x="0" y="0"/>
                </a:lnTo>
                <a:lnTo>
                  <a:pt x="0" y="1249654"/>
                </a:lnTo>
                <a:lnTo>
                  <a:pt x="4898517" y="1249654"/>
                </a:lnTo>
                <a:lnTo>
                  <a:pt x="5523230" y="624840"/>
                </a:lnTo>
                <a:lnTo>
                  <a:pt x="4898517" y="0"/>
                </a:lnTo>
                <a:close/>
              </a:path>
            </a:pathLst>
          </a:custGeom>
          <a:solidFill>
            <a:srgbClr val="7B7B7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38297" y="1808733"/>
            <a:ext cx="4050665" cy="388239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ctr" marL="40005" marR="31115" indent="-3175">
              <a:lnSpc>
                <a:spcPct val="91600"/>
              </a:lnSpc>
              <a:spcBef>
                <a:spcPts val="345"/>
              </a:spcBef>
            </a:pP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Développement des  compétences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liées à la 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relation 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client</a:t>
            </a:r>
            <a:endParaRPr sz="2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Carlito"/>
              <a:cs typeface="Carlito"/>
            </a:endParaRPr>
          </a:p>
          <a:p>
            <a:pPr algn="ctr" marL="12700" marR="5080" indent="-2540">
              <a:lnSpc>
                <a:spcPct val="91600"/>
              </a:lnSpc>
            </a:pPr>
            <a:r>
              <a:rPr dirty="0" sz="2500" spc="-15">
                <a:solidFill>
                  <a:srgbClr val="FFFFFF"/>
                </a:solidFill>
                <a:latin typeface="Carlito"/>
                <a:cs typeface="Carlito"/>
              </a:rPr>
              <a:t>Ancrage 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opérationnel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sur les  </a:t>
            </a:r>
            <a:r>
              <a:rPr dirty="0" sz="2500" spc="-125">
                <a:solidFill>
                  <a:srgbClr val="FFFFFF"/>
                </a:solidFill>
                <a:latin typeface="Arial"/>
                <a:cs typeface="Arial"/>
              </a:rPr>
              <a:t>compétences cœur </a:t>
            </a:r>
            <a:r>
              <a:rPr dirty="0" sz="2500" spc="-12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dirty="0" sz="2500" spc="-35">
                <a:solidFill>
                  <a:srgbClr val="FFFFFF"/>
                </a:solidFill>
                <a:latin typeface="Arial"/>
                <a:cs typeface="Arial"/>
              </a:rPr>
              <a:t>métier</a:t>
            </a:r>
            <a:r>
              <a:rPr dirty="0" sz="2500" spc="-2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220">
                <a:solidFill>
                  <a:srgbClr val="FFFFFF"/>
                </a:solidFill>
                <a:latin typeface="Arial"/>
                <a:cs typeface="Arial"/>
              </a:rPr>
              <a:t>+  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Polyvalence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/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 adaptabilité</a:t>
            </a:r>
            <a:endParaRPr sz="25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500">
              <a:latin typeface="Carlito"/>
              <a:cs typeface="Carlito"/>
            </a:endParaRPr>
          </a:p>
          <a:p>
            <a:pPr marL="1164590" marR="50800" indent="-1026160">
              <a:lnSpc>
                <a:spcPts val="2750"/>
              </a:lnSpc>
              <a:spcBef>
                <a:spcPts val="2035"/>
              </a:spcBef>
            </a:pP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Usage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accru 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des ressources </a:t>
            </a:r>
            <a:r>
              <a:rPr dirty="0" sz="2500" spc="-5">
                <a:solidFill>
                  <a:srgbClr val="FFFFFF"/>
                </a:solidFill>
                <a:latin typeface="Carlito"/>
                <a:cs typeface="Carlito"/>
              </a:rPr>
              <a:t>et  outils</a:t>
            </a:r>
            <a:r>
              <a:rPr dirty="0" sz="2500" spc="-10">
                <a:solidFill>
                  <a:srgbClr val="FFFFFF"/>
                </a:solidFill>
                <a:latin typeface="Carlito"/>
                <a:cs typeface="Carlito"/>
              </a:rPr>
              <a:t> digitaux</a:t>
            </a:r>
            <a:endParaRPr sz="2500">
              <a:latin typeface="Carlito"/>
              <a:cs typeface="Carlito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55966" y="4790821"/>
            <a:ext cx="1262380" cy="1262380"/>
            <a:chOff x="1155966" y="4790821"/>
            <a:chExt cx="1262380" cy="1262380"/>
          </a:xfrm>
        </p:grpSpPr>
        <p:sp>
          <p:nvSpPr>
            <p:cNvPr id="13" name="object 13"/>
            <p:cNvSpPr/>
            <p:nvPr/>
          </p:nvSpPr>
          <p:spPr>
            <a:xfrm>
              <a:off x="1162316" y="4797171"/>
              <a:ext cx="1249680" cy="1249680"/>
            </a:xfrm>
            <a:custGeom>
              <a:avLst/>
              <a:gdLst/>
              <a:ahLst/>
              <a:cxnLst/>
              <a:rect l="l" t="t" r="r" b="b"/>
              <a:pathLst>
                <a:path w="1249680" h="1249679">
                  <a:moveTo>
                    <a:pt x="624827" y="0"/>
                  </a:moveTo>
                  <a:lnTo>
                    <a:pt x="576000" y="1880"/>
                  </a:lnTo>
                  <a:lnTo>
                    <a:pt x="528200" y="7427"/>
                  </a:lnTo>
                  <a:lnTo>
                    <a:pt x="481567" y="16504"/>
                  </a:lnTo>
                  <a:lnTo>
                    <a:pt x="436239" y="28969"/>
                  </a:lnTo>
                  <a:lnTo>
                    <a:pt x="392355" y="44686"/>
                  </a:lnTo>
                  <a:lnTo>
                    <a:pt x="350054" y="63514"/>
                  </a:lnTo>
                  <a:lnTo>
                    <a:pt x="309475" y="85315"/>
                  </a:lnTo>
                  <a:lnTo>
                    <a:pt x="270757" y="109950"/>
                  </a:lnTo>
                  <a:lnTo>
                    <a:pt x="234039" y="137279"/>
                  </a:lnTo>
                  <a:lnTo>
                    <a:pt x="199460" y="167165"/>
                  </a:lnTo>
                  <a:lnTo>
                    <a:pt x="167159" y="199467"/>
                  </a:lnTo>
                  <a:lnTo>
                    <a:pt x="137274" y="234047"/>
                  </a:lnTo>
                  <a:lnTo>
                    <a:pt x="109946" y="270766"/>
                  </a:lnTo>
                  <a:lnTo>
                    <a:pt x="85312" y="309484"/>
                  </a:lnTo>
                  <a:lnTo>
                    <a:pt x="63512" y="350064"/>
                  </a:lnTo>
                  <a:lnTo>
                    <a:pt x="44684" y="392366"/>
                  </a:lnTo>
                  <a:lnTo>
                    <a:pt x="28968" y="436250"/>
                  </a:lnTo>
                  <a:lnTo>
                    <a:pt x="16503" y="481579"/>
                  </a:lnTo>
                  <a:lnTo>
                    <a:pt x="7427" y="528213"/>
                  </a:lnTo>
                  <a:lnTo>
                    <a:pt x="1880" y="576013"/>
                  </a:lnTo>
                  <a:lnTo>
                    <a:pt x="0" y="624839"/>
                  </a:lnTo>
                  <a:lnTo>
                    <a:pt x="1880" y="673666"/>
                  </a:lnTo>
                  <a:lnTo>
                    <a:pt x="7427" y="721465"/>
                  </a:lnTo>
                  <a:lnTo>
                    <a:pt x="16503" y="768098"/>
                  </a:lnTo>
                  <a:lnTo>
                    <a:pt x="28968" y="813425"/>
                  </a:lnTo>
                  <a:lnTo>
                    <a:pt x="44684" y="857308"/>
                  </a:lnTo>
                  <a:lnTo>
                    <a:pt x="63512" y="899607"/>
                  </a:lnTo>
                  <a:lnTo>
                    <a:pt x="85312" y="940185"/>
                  </a:lnTo>
                  <a:lnTo>
                    <a:pt x="109946" y="978901"/>
                  </a:lnTo>
                  <a:lnTo>
                    <a:pt x="137274" y="1015617"/>
                  </a:lnTo>
                  <a:lnTo>
                    <a:pt x="167159" y="1050194"/>
                  </a:lnTo>
                  <a:lnTo>
                    <a:pt x="199460" y="1082494"/>
                  </a:lnTo>
                  <a:lnTo>
                    <a:pt x="234039" y="1112376"/>
                  </a:lnTo>
                  <a:lnTo>
                    <a:pt x="270757" y="1139703"/>
                  </a:lnTo>
                  <a:lnTo>
                    <a:pt x="309475" y="1164336"/>
                  </a:lnTo>
                  <a:lnTo>
                    <a:pt x="350054" y="1186134"/>
                  </a:lnTo>
                  <a:lnTo>
                    <a:pt x="392355" y="1204960"/>
                  </a:lnTo>
                  <a:lnTo>
                    <a:pt x="436239" y="1220675"/>
                  </a:lnTo>
                  <a:lnTo>
                    <a:pt x="481567" y="1233139"/>
                  </a:lnTo>
                  <a:lnTo>
                    <a:pt x="528200" y="1242215"/>
                  </a:lnTo>
                  <a:lnTo>
                    <a:pt x="576000" y="1247762"/>
                  </a:lnTo>
                  <a:lnTo>
                    <a:pt x="624827" y="1249641"/>
                  </a:lnTo>
                  <a:lnTo>
                    <a:pt x="673654" y="1247762"/>
                  </a:lnTo>
                  <a:lnTo>
                    <a:pt x="721454" y="1242215"/>
                  </a:lnTo>
                  <a:lnTo>
                    <a:pt x="768087" y="1233139"/>
                  </a:lnTo>
                  <a:lnTo>
                    <a:pt x="813416" y="1220675"/>
                  </a:lnTo>
                  <a:lnTo>
                    <a:pt x="857301" y="1204960"/>
                  </a:lnTo>
                  <a:lnTo>
                    <a:pt x="899602" y="1186134"/>
                  </a:lnTo>
                  <a:lnTo>
                    <a:pt x="940182" y="1164336"/>
                  </a:lnTo>
                  <a:lnTo>
                    <a:pt x="978901" y="1139703"/>
                  </a:lnTo>
                  <a:lnTo>
                    <a:pt x="1015619" y="1112376"/>
                  </a:lnTo>
                  <a:lnTo>
                    <a:pt x="1050199" y="1082494"/>
                  </a:lnTo>
                  <a:lnTo>
                    <a:pt x="1082502" y="1050194"/>
                  </a:lnTo>
                  <a:lnTo>
                    <a:pt x="1112387" y="1015617"/>
                  </a:lnTo>
                  <a:lnTo>
                    <a:pt x="1139716" y="978901"/>
                  </a:lnTo>
                  <a:lnTo>
                    <a:pt x="1164351" y="940185"/>
                  </a:lnTo>
                  <a:lnTo>
                    <a:pt x="1186152" y="899607"/>
                  </a:lnTo>
                  <a:lnTo>
                    <a:pt x="1204980" y="857308"/>
                  </a:lnTo>
                  <a:lnTo>
                    <a:pt x="1220697" y="813425"/>
                  </a:lnTo>
                  <a:lnTo>
                    <a:pt x="1233163" y="768098"/>
                  </a:lnTo>
                  <a:lnTo>
                    <a:pt x="1242239" y="721465"/>
                  </a:lnTo>
                  <a:lnTo>
                    <a:pt x="1247787" y="673666"/>
                  </a:lnTo>
                  <a:lnTo>
                    <a:pt x="1249667" y="624839"/>
                  </a:lnTo>
                  <a:lnTo>
                    <a:pt x="1247787" y="576013"/>
                  </a:lnTo>
                  <a:lnTo>
                    <a:pt x="1242239" y="528213"/>
                  </a:lnTo>
                  <a:lnTo>
                    <a:pt x="1233163" y="481579"/>
                  </a:lnTo>
                  <a:lnTo>
                    <a:pt x="1220697" y="436250"/>
                  </a:lnTo>
                  <a:lnTo>
                    <a:pt x="1204980" y="392366"/>
                  </a:lnTo>
                  <a:lnTo>
                    <a:pt x="1186152" y="350064"/>
                  </a:lnTo>
                  <a:lnTo>
                    <a:pt x="1164351" y="309484"/>
                  </a:lnTo>
                  <a:lnTo>
                    <a:pt x="1139716" y="270766"/>
                  </a:lnTo>
                  <a:lnTo>
                    <a:pt x="1112387" y="234047"/>
                  </a:lnTo>
                  <a:lnTo>
                    <a:pt x="1082502" y="199467"/>
                  </a:lnTo>
                  <a:lnTo>
                    <a:pt x="1050199" y="167165"/>
                  </a:lnTo>
                  <a:lnTo>
                    <a:pt x="1015619" y="137279"/>
                  </a:lnTo>
                  <a:lnTo>
                    <a:pt x="978901" y="109950"/>
                  </a:lnTo>
                  <a:lnTo>
                    <a:pt x="940182" y="85315"/>
                  </a:lnTo>
                  <a:lnTo>
                    <a:pt x="899602" y="63514"/>
                  </a:lnTo>
                  <a:lnTo>
                    <a:pt x="857301" y="44686"/>
                  </a:lnTo>
                  <a:lnTo>
                    <a:pt x="813416" y="28969"/>
                  </a:lnTo>
                  <a:lnTo>
                    <a:pt x="768087" y="16504"/>
                  </a:lnTo>
                  <a:lnTo>
                    <a:pt x="721454" y="7427"/>
                  </a:lnTo>
                  <a:lnTo>
                    <a:pt x="673654" y="1880"/>
                  </a:lnTo>
                  <a:lnTo>
                    <a:pt x="624827" y="0"/>
                  </a:lnTo>
                  <a:close/>
                </a:path>
              </a:pathLst>
            </a:custGeom>
            <a:solidFill>
              <a:srgbClr val="7B7B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162316" y="4797171"/>
              <a:ext cx="1249680" cy="1249680"/>
            </a:xfrm>
            <a:custGeom>
              <a:avLst/>
              <a:gdLst/>
              <a:ahLst/>
              <a:cxnLst/>
              <a:rect l="l" t="t" r="r" b="b"/>
              <a:pathLst>
                <a:path w="1249680" h="1249679">
                  <a:moveTo>
                    <a:pt x="0" y="624839"/>
                  </a:moveTo>
                  <a:lnTo>
                    <a:pt x="1880" y="576013"/>
                  </a:lnTo>
                  <a:lnTo>
                    <a:pt x="7427" y="528213"/>
                  </a:lnTo>
                  <a:lnTo>
                    <a:pt x="16503" y="481579"/>
                  </a:lnTo>
                  <a:lnTo>
                    <a:pt x="28968" y="436250"/>
                  </a:lnTo>
                  <a:lnTo>
                    <a:pt x="44684" y="392366"/>
                  </a:lnTo>
                  <a:lnTo>
                    <a:pt x="63512" y="350064"/>
                  </a:lnTo>
                  <a:lnTo>
                    <a:pt x="85312" y="309484"/>
                  </a:lnTo>
                  <a:lnTo>
                    <a:pt x="109946" y="270766"/>
                  </a:lnTo>
                  <a:lnTo>
                    <a:pt x="137274" y="234047"/>
                  </a:lnTo>
                  <a:lnTo>
                    <a:pt x="167159" y="199467"/>
                  </a:lnTo>
                  <a:lnTo>
                    <a:pt x="199460" y="167165"/>
                  </a:lnTo>
                  <a:lnTo>
                    <a:pt x="234039" y="137279"/>
                  </a:lnTo>
                  <a:lnTo>
                    <a:pt x="270757" y="109950"/>
                  </a:lnTo>
                  <a:lnTo>
                    <a:pt x="309475" y="85315"/>
                  </a:lnTo>
                  <a:lnTo>
                    <a:pt x="350054" y="63514"/>
                  </a:lnTo>
                  <a:lnTo>
                    <a:pt x="392355" y="44686"/>
                  </a:lnTo>
                  <a:lnTo>
                    <a:pt x="436239" y="28969"/>
                  </a:lnTo>
                  <a:lnTo>
                    <a:pt x="481567" y="16504"/>
                  </a:lnTo>
                  <a:lnTo>
                    <a:pt x="528200" y="7427"/>
                  </a:lnTo>
                  <a:lnTo>
                    <a:pt x="576000" y="1880"/>
                  </a:lnTo>
                  <a:lnTo>
                    <a:pt x="624827" y="0"/>
                  </a:lnTo>
                  <a:lnTo>
                    <a:pt x="673654" y="1880"/>
                  </a:lnTo>
                  <a:lnTo>
                    <a:pt x="721454" y="7427"/>
                  </a:lnTo>
                  <a:lnTo>
                    <a:pt x="768087" y="16504"/>
                  </a:lnTo>
                  <a:lnTo>
                    <a:pt x="813416" y="28969"/>
                  </a:lnTo>
                  <a:lnTo>
                    <a:pt x="857301" y="44686"/>
                  </a:lnTo>
                  <a:lnTo>
                    <a:pt x="899602" y="63514"/>
                  </a:lnTo>
                  <a:lnTo>
                    <a:pt x="940182" y="85315"/>
                  </a:lnTo>
                  <a:lnTo>
                    <a:pt x="978901" y="109950"/>
                  </a:lnTo>
                  <a:lnTo>
                    <a:pt x="1015619" y="137279"/>
                  </a:lnTo>
                  <a:lnTo>
                    <a:pt x="1050199" y="167165"/>
                  </a:lnTo>
                  <a:lnTo>
                    <a:pt x="1082502" y="199467"/>
                  </a:lnTo>
                  <a:lnTo>
                    <a:pt x="1112387" y="234047"/>
                  </a:lnTo>
                  <a:lnTo>
                    <a:pt x="1139716" y="270766"/>
                  </a:lnTo>
                  <a:lnTo>
                    <a:pt x="1164351" y="309484"/>
                  </a:lnTo>
                  <a:lnTo>
                    <a:pt x="1186152" y="350064"/>
                  </a:lnTo>
                  <a:lnTo>
                    <a:pt x="1204980" y="392366"/>
                  </a:lnTo>
                  <a:lnTo>
                    <a:pt x="1220697" y="436250"/>
                  </a:lnTo>
                  <a:lnTo>
                    <a:pt x="1233163" y="481579"/>
                  </a:lnTo>
                  <a:lnTo>
                    <a:pt x="1242239" y="528213"/>
                  </a:lnTo>
                  <a:lnTo>
                    <a:pt x="1247787" y="576013"/>
                  </a:lnTo>
                  <a:lnTo>
                    <a:pt x="1249667" y="624839"/>
                  </a:lnTo>
                  <a:lnTo>
                    <a:pt x="1247787" y="673666"/>
                  </a:lnTo>
                  <a:lnTo>
                    <a:pt x="1242239" y="721465"/>
                  </a:lnTo>
                  <a:lnTo>
                    <a:pt x="1233163" y="768098"/>
                  </a:lnTo>
                  <a:lnTo>
                    <a:pt x="1220697" y="813425"/>
                  </a:lnTo>
                  <a:lnTo>
                    <a:pt x="1204980" y="857308"/>
                  </a:lnTo>
                  <a:lnTo>
                    <a:pt x="1186152" y="899607"/>
                  </a:lnTo>
                  <a:lnTo>
                    <a:pt x="1164351" y="940185"/>
                  </a:lnTo>
                  <a:lnTo>
                    <a:pt x="1139716" y="978901"/>
                  </a:lnTo>
                  <a:lnTo>
                    <a:pt x="1112387" y="1015617"/>
                  </a:lnTo>
                  <a:lnTo>
                    <a:pt x="1082502" y="1050194"/>
                  </a:lnTo>
                  <a:lnTo>
                    <a:pt x="1050199" y="1082494"/>
                  </a:lnTo>
                  <a:lnTo>
                    <a:pt x="1015619" y="1112376"/>
                  </a:lnTo>
                  <a:lnTo>
                    <a:pt x="978901" y="1139703"/>
                  </a:lnTo>
                  <a:lnTo>
                    <a:pt x="940182" y="1164336"/>
                  </a:lnTo>
                  <a:lnTo>
                    <a:pt x="899602" y="1186134"/>
                  </a:lnTo>
                  <a:lnTo>
                    <a:pt x="857301" y="1204960"/>
                  </a:lnTo>
                  <a:lnTo>
                    <a:pt x="813416" y="1220675"/>
                  </a:lnTo>
                  <a:lnTo>
                    <a:pt x="768087" y="1233139"/>
                  </a:lnTo>
                  <a:lnTo>
                    <a:pt x="721454" y="1242215"/>
                  </a:lnTo>
                  <a:lnTo>
                    <a:pt x="673654" y="1247762"/>
                  </a:lnTo>
                  <a:lnTo>
                    <a:pt x="624827" y="1249641"/>
                  </a:lnTo>
                  <a:lnTo>
                    <a:pt x="576000" y="1247762"/>
                  </a:lnTo>
                  <a:lnTo>
                    <a:pt x="528200" y="1242215"/>
                  </a:lnTo>
                  <a:lnTo>
                    <a:pt x="481567" y="1233139"/>
                  </a:lnTo>
                  <a:lnTo>
                    <a:pt x="436239" y="1220675"/>
                  </a:lnTo>
                  <a:lnTo>
                    <a:pt x="392355" y="1204960"/>
                  </a:lnTo>
                  <a:lnTo>
                    <a:pt x="350054" y="1186134"/>
                  </a:lnTo>
                  <a:lnTo>
                    <a:pt x="309475" y="1164336"/>
                  </a:lnTo>
                  <a:lnTo>
                    <a:pt x="270757" y="1139703"/>
                  </a:lnTo>
                  <a:lnTo>
                    <a:pt x="234039" y="1112376"/>
                  </a:lnTo>
                  <a:lnTo>
                    <a:pt x="199460" y="1082494"/>
                  </a:lnTo>
                  <a:lnTo>
                    <a:pt x="167159" y="1050194"/>
                  </a:lnTo>
                  <a:lnTo>
                    <a:pt x="137274" y="1015617"/>
                  </a:lnTo>
                  <a:lnTo>
                    <a:pt x="109946" y="978901"/>
                  </a:lnTo>
                  <a:lnTo>
                    <a:pt x="85312" y="940185"/>
                  </a:lnTo>
                  <a:lnTo>
                    <a:pt x="63512" y="899607"/>
                  </a:lnTo>
                  <a:lnTo>
                    <a:pt x="44684" y="857308"/>
                  </a:lnTo>
                  <a:lnTo>
                    <a:pt x="28968" y="813425"/>
                  </a:lnTo>
                  <a:lnTo>
                    <a:pt x="16503" y="768098"/>
                  </a:lnTo>
                  <a:lnTo>
                    <a:pt x="7427" y="721465"/>
                  </a:lnTo>
                  <a:lnTo>
                    <a:pt x="1880" y="673666"/>
                  </a:lnTo>
                  <a:lnTo>
                    <a:pt x="0" y="62483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0"/>
            <a:ext cx="7437120" cy="1732914"/>
          </a:xfrm>
          <a:prstGeom prst="rect"/>
        </p:spPr>
        <p:txBody>
          <a:bodyPr wrap="square" lIns="0" tIns="73025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75"/>
              </a:spcBef>
            </a:pPr>
            <a:r>
              <a:rPr dirty="0" spc="-225">
                <a:latin typeface="Trebuchet MS"/>
                <a:cs typeface="Trebuchet MS"/>
              </a:rPr>
              <a:t>Les </a:t>
            </a:r>
            <a:r>
              <a:rPr dirty="0" spc="-229">
                <a:latin typeface="Trebuchet MS"/>
                <a:cs typeface="Trebuchet MS"/>
              </a:rPr>
              <a:t>choix </a:t>
            </a:r>
            <a:r>
              <a:rPr dirty="0" spc="-220">
                <a:latin typeface="Trebuchet MS"/>
                <a:cs typeface="Trebuchet MS"/>
              </a:rPr>
              <a:t>réalisés </a:t>
            </a:r>
            <a:r>
              <a:rPr dirty="0" spc="-204">
                <a:latin typeface="Trebuchet MS"/>
                <a:cs typeface="Trebuchet MS"/>
              </a:rPr>
              <a:t>par </a:t>
            </a:r>
            <a:r>
              <a:rPr dirty="0" spc="-254">
                <a:latin typeface="Trebuchet MS"/>
                <a:cs typeface="Trebuchet MS"/>
              </a:rPr>
              <a:t>le </a:t>
            </a:r>
            <a:r>
              <a:rPr dirty="0" spc="-185">
                <a:latin typeface="Trebuchet MS"/>
                <a:cs typeface="Trebuchet MS"/>
              </a:rPr>
              <a:t>groupe </a:t>
            </a:r>
            <a:r>
              <a:rPr dirty="0" spc="-195">
                <a:latin typeface="Trebuchet MS"/>
                <a:cs typeface="Trebuchet MS"/>
              </a:rPr>
              <a:t>de  </a:t>
            </a:r>
            <a:r>
              <a:rPr dirty="0" spc="-290">
                <a:latin typeface="Trebuchet MS"/>
                <a:cs typeface="Trebuchet MS"/>
              </a:rPr>
              <a:t>travail </a:t>
            </a:r>
            <a:r>
              <a:rPr dirty="0" spc="-420">
                <a:latin typeface="Trebuchet MS"/>
                <a:cs typeface="Trebuchet MS"/>
              </a:rPr>
              <a:t>: </a:t>
            </a:r>
            <a:r>
              <a:rPr dirty="0" spc="-254">
                <a:latin typeface="Trebuchet MS"/>
                <a:cs typeface="Trebuchet MS"/>
              </a:rPr>
              <a:t>le </a:t>
            </a:r>
            <a:r>
              <a:rPr dirty="0" spc="-210">
                <a:latin typeface="Trebuchet MS"/>
                <a:cs typeface="Trebuchet MS"/>
              </a:rPr>
              <a:t>CAP </a:t>
            </a:r>
            <a:r>
              <a:rPr dirty="0" spc="-225">
                <a:latin typeface="Trebuchet MS"/>
                <a:cs typeface="Trebuchet MS"/>
              </a:rPr>
              <a:t>Équipier </a:t>
            </a:r>
            <a:r>
              <a:rPr dirty="0" spc="-240">
                <a:latin typeface="Trebuchet MS"/>
                <a:cs typeface="Trebuchet MS"/>
              </a:rPr>
              <a:t>polyvalent</a:t>
            </a:r>
            <a:r>
              <a:rPr dirty="0" spc="-815">
                <a:latin typeface="Trebuchet MS"/>
                <a:cs typeface="Trebuchet MS"/>
              </a:rPr>
              <a:t> </a:t>
            </a:r>
            <a:r>
              <a:rPr dirty="0" spc="-195">
                <a:latin typeface="Trebuchet MS"/>
                <a:cs typeface="Trebuchet MS"/>
              </a:rPr>
              <a:t>de  </a:t>
            </a:r>
            <a:r>
              <a:rPr dirty="0" spc="-240">
                <a:latin typeface="Trebuchet MS"/>
                <a:cs typeface="Trebuchet MS"/>
              </a:rPr>
              <a:t>commerce</a:t>
            </a:r>
            <a:r>
              <a:rPr dirty="0" spc="-395">
                <a:latin typeface="Trebuchet MS"/>
                <a:cs typeface="Trebuchet MS"/>
              </a:rPr>
              <a:t> </a:t>
            </a:r>
            <a:r>
              <a:rPr dirty="0" spc="-260">
                <a:latin typeface="Trebuchet MS"/>
                <a:cs typeface="Trebuchet MS"/>
              </a:rPr>
              <a:t>(EPC)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0674" y="2112390"/>
            <a:ext cx="8065770" cy="3935729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180"/>
              </a:spcBef>
            </a:pPr>
            <a:r>
              <a:rPr dirty="0" sz="3000" spc="-170">
                <a:latin typeface="Arial"/>
                <a:cs typeface="Arial"/>
              </a:rPr>
              <a:t>Un </a:t>
            </a:r>
            <a:r>
              <a:rPr dirty="0" sz="3000" spc="-145">
                <a:latin typeface="Arial"/>
                <a:cs typeface="Arial"/>
              </a:rPr>
              <a:t>seul </a:t>
            </a:r>
            <a:r>
              <a:rPr dirty="0" sz="3000" spc="-434">
                <a:latin typeface="Arial"/>
                <a:cs typeface="Arial"/>
              </a:rPr>
              <a:t>CAP </a:t>
            </a:r>
            <a:r>
              <a:rPr dirty="0" sz="3000" spc="-145">
                <a:latin typeface="Arial"/>
                <a:cs typeface="Arial"/>
              </a:rPr>
              <a:t>ancré </a:t>
            </a:r>
            <a:r>
              <a:rPr dirty="0" sz="3000" spc="-130">
                <a:latin typeface="Arial"/>
                <a:cs typeface="Arial"/>
              </a:rPr>
              <a:t>sur </a:t>
            </a:r>
            <a:r>
              <a:rPr dirty="0" sz="3000" spc="-165">
                <a:latin typeface="Arial"/>
                <a:cs typeface="Arial"/>
              </a:rPr>
              <a:t>les </a:t>
            </a:r>
            <a:r>
              <a:rPr dirty="0" sz="3000" spc="-145">
                <a:latin typeface="Arial"/>
                <a:cs typeface="Arial"/>
              </a:rPr>
              <a:t>domaines </a:t>
            </a:r>
            <a:r>
              <a:rPr dirty="0" sz="3000" spc="-70">
                <a:latin typeface="Arial"/>
                <a:cs typeface="Arial"/>
              </a:rPr>
              <a:t>d’activité </a:t>
            </a:r>
            <a:r>
              <a:rPr dirty="0" sz="3000" spc="-185">
                <a:latin typeface="Arial"/>
                <a:cs typeface="Arial"/>
              </a:rPr>
              <a:t>clés </a:t>
            </a:r>
            <a:r>
              <a:rPr dirty="0" sz="3000" spc="-15">
                <a:latin typeface="Arial"/>
                <a:cs typeface="Arial"/>
              </a:rPr>
              <a:t>et  </a:t>
            </a:r>
            <a:r>
              <a:rPr dirty="0" sz="3000" spc="-15">
                <a:latin typeface="Carlito"/>
                <a:cs typeface="Carlito"/>
              </a:rPr>
              <a:t>permettant </a:t>
            </a:r>
            <a:r>
              <a:rPr dirty="0" sz="3000" spc="-5">
                <a:latin typeface="Carlito"/>
                <a:cs typeface="Carlito"/>
              </a:rPr>
              <a:t>de </a:t>
            </a:r>
            <a:r>
              <a:rPr dirty="0" sz="3000" spc="-15">
                <a:latin typeface="Carlito"/>
                <a:cs typeface="Carlito"/>
              </a:rPr>
              <a:t>doter </a:t>
            </a:r>
            <a:r>
              <a:rPr dirty="0" sz="3000">
                <a:latin typeface="Carlito"/>
                <a:cs typeface="Carlito"/>
              </a:rPr>
              <a:t>les </a:t>
            </a:r>
            <a:r>
              <a:rPr dirty="0" sz="3000" spc="-5">
                <a:latin typeface="Carlito"/>
                <a:cs typeface="Carlito"/>
              </a:rPr>
              <a:t>titulaires du diplôme</a:t>
            </a:r>
            <a:r>
              <a:rPr dirty="0" sz="3000" spc="-35">
                <a:latin typeface="Carlito"/>
                <a:cs typeface="Carlito"/>
              </a:rPr>
              <a:t> </a:t>
            </a:r>
            <a:r>
              <a:rPr dirty="0" sz="3000">
                <a:latin typeface="Carlito"/>
                <a:cs typeface="Carlito"/>
              </a:rPr>
              <a:t>:</a:t>
            </a:r>
            <a:endParaRPr sz="3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Carlito"/>
              <a:cs typeface="Carlito"/>
            </a:endParaRPr>
          </a:p>
          <a:p>
            <a:pPr marL="697865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dirty="0" sz="3000" spc="-10">
                <a:latin typeface="Carlito"/>
                <a:cs typeface="Carlito"/>
              </a:rPr>
              <a:t>des compétences </a:t>
            </a:r>
            <a:r>
              <a:rPr dirty="0" sz="3000" spc="-15">
                <a:latin typeface="Carlito"/>
                <a:cs typeface="Carlito"/>
              </a:rPr>
              <a:t>fondamentales </a:t>
            </a:r>
            <a:r>
              <a:rPr dirty="0" sz="3000" spc="-20">
                <a:latin typeface="Carlito"/>
                <a:cs typeface="Carlito"/>
              </a:rPr>
              <a:t>attendues</a:t>
            </a:r>
            <a:r>
              <a:rPr dirty="0" sz="3000" spc="-30">
                <a:latin typeface="Carlito"/>
                <a:cs typeface="Carlito"/>
              </a:rPr>
              <a:t> </a:t>
            </a:r>
            <a:r>
              <a:rPr dirty="0" sz="3000">
                <a:latin typeface="Carlito"/>
                <a:cs typeface="Carlito"/>
              </a:rPr>
              <a:t>;</a:t>
            </a:r>
            <a:endParaRPr sz="3000">
              <a:latin typeface="Carlito"/>
              <a:cs typeface="Carlito"/>
            </a:endParaRPr>
          </a:p>
          <a:p>
            <a:pPr marL="697865" indent="-228600">
              <a:lnSpc>
                <a:spcPts val="3315"/>
              </a:lnSpc>
              <a:spcBef>
                <a:spcPts val="2435"/>
              </a:spcBef>
              <a:buChar char="•"/>
              <a:tabLst>
                <a:tab pos="698500" algn="l"/>
              </a:tabLst>
            </a:pPr>
            <a:r>
              <a:rPr dirty="0" sz="3000" spc="-95">
                <a:latin typeface="Arial"/>
                <a:cs typeface="Arial"/>
              </a:rPr>
              <a:t>d’une </a:t>
            </a:r>
            <a:r>
              <a:rPr dirty="0" sz="3000" spc="-75">
                <a:latin typeface="Arial"/>
                <a:cs typeface="Arial"/>
              </a:rPr>
              <a:t>employabilité </a:t>
            </a:r>
            <a:r>
              <a:rPr dirty="0" sz="3000" spc="-155">
                <a:latin typeface="Arial"/>
                <a:cs typeface="Arial"/>
              </a:rPr>
              <a:t>accrue </a:t>
            </a:r>
            <a:r>
              <a:rPr dirty="0" sz="3000" spc="-135">
                <a:latin typeface="Arial"/>
                <a:cs typeface="Arial"/>
              </a:rPr>
              <a:t>en </a:t>
            </a:r>
            <a:r>
              <a:rPr dirty="0" sz="3000" spc="-80">
                <a:latin typeface="Arial"/>
                <a:cs typeface="Arial"/>
              </a:rPr>
              <a:t>renforçant</a:t>
            </a:r>
            <a:r>
              <a:rPr dirty="0" sz="3000" spc="-400">
                <a:latin typeface="Arial"/>
                <a:cs typeface="Arial"/>
              </a:rPr>
              <a:t> </a:t>
            </a:r>
            <a:r>
              <a:rPr dirty="0" sz="3000" spc="-35"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 lvl="1" marL="1155700" indent="-229235">
              <a:lnSpc>
                <a:spcPts val="3020"/>
              </a:lnSpc>
              <a:buFont typeface="Arial"/>
              <a:buChar char="•"/>
              <a:tabLst>
                <a:tab pos="1156335" algn="l"/>
              </a:tabLst>
            </a:pPr>
            <a:r>
              <a:rPr dirty="0" sz="3000" spc="-5">
                <a:latin typeface="Carlito"/>
                <a:cs typeface="Carlito"/>
              </a:rPr>
              <a:t>leur</a:t>
            </a:r>
            <a:r>
              <a:rPr dirty="0" sz="3000" spc="-85">
                <a:latin typeface="Carlito"/>
                <a:cs typeface="Carlito"/>
              </a:rPr>
              <a:t> </a:t>
            </a:r>
            <a:r>
              <a:rPr dirty="0" sz="3000" spc="-10">
                <a:latin typeface="Carlito"/>
                <a:cs typeface="Carlito"/>
              </a:rPr>
              <a:t>polyvalence,</a:t>
            </a:r>
            <a:endParaRPr sz="3000">
              <a:latin typeface="Carlito"/>
              <a:cs typeface="Carlito"/>
            </a:endParaRPr>
          </a:p>
          <a:p>
            <a:pPr lvl="1" marL="1155700" indent="-229235">
              <a:lnSpc>
                <a:spcPts val="3020"/>
              </a:lnSpc>
              <a:buFont typeface="Arial"/>
              <a:buChar char="•"/>
              <a:tabLst>
                <a:tab pos="1156335" algn="l"/>
              </a:tabLst>
            </a:pPr>
            <a:r>
              <a:rPr dirty="0" sz="3000" spc="-5">
                <a:latin typeface="Carlito"/>
                <a:cs typeface="Carlito"/>
              </a:rPr>
              <a:t>leur</a:t>
            </a:r>
            <a:r>
              <a:rPr dirty="0" sz="3000" spc="-80">
                <a:latin typeface="Carlito"/>
                <a:cs typeface="Carlito"/>
              </a:rPr>
              <a:t> </a:t>
            </a:r>
            <a:r>
              <a:rPr dirty="0" sz="3000" spc="-10">
                <a:latin typeface="Carlito"/>
                <a:cs typeface="Carlito"/>
              </a:rPr>
              <a:t>adaptabilité,</a:t>
            </a:r>
            <a:endParaRPr sz="3000">
              <a:latin typeface="Carlito"/>
              <a:cs typeface="Carlito"/>
            </a:endParaRPr>
          </a:p>
          <a:p>
            <a:pPr lvl="1" marL="1155700" indent="-229235">
              <a:lnSpc>
                <a:spcPts val="3025"/>
              </a:lnSpc>
              <a:buFont typeface="Arial"/>
              <a:buChar char="•"/>
              <a:tabLst>
                <a:tab pos="1156335" algn="l"/>
              </a:tabLst>
            </a:pPr>
            <a:r>
              <a:rPr dirty="0" sz="3000" spc="-5">
                <a:latin typeface="Carlito"/>
                <a:cs typeface="Carlito"/>
              </a:rPr>
              <a:t>leur </a:t>
            </a:r>
            <a:r>
              <a:rPr dirty="0" sz="3000" spc="-10">
                <a:latin typeface="Carlito"/>
                <a:cs typeface="Carlito"/>
              </a:rPr>
              <a:t>capacité </a:t>
            </a:r>
            <a:r>
              <a:rPr dirty="0" sz="3000">
                <a:latin typeface="Carlito"/>
                <a:cs typeface="Carlito"/>
              </a:rPr>
              <a:t>à </a:t>
            </a:r>
            <a:r>
              <a:rPr dirty="0" sz="3000" spc="-20">
                <a:latin typeface="Carlito"/>
                <a:cs typeface="Carlito"/>
              </a:rPr>
              <a:t>travailler </a:t>
            </a:r>
            <a:r>
              <a:rPr dirty="0" sz="3000">
                <a:latin typeface="Carlito"/>
                <a:cs typeface="Carlito"/>
              </a:rPr>
              <a:t>en</a:t>
            </a:r>
            <a:r>
              <a:rPr dirty="0" sz="3000" spc="-35">
                <a:latin typeface="Carlito"/>
                <a:cs typeface="Carlito"/>
              </a:rPr>
              <a:t> </a:t>
            </a:r>
            <a:r>
              <a:rPr dirty="0" sz="3000" spc="-5">
                <a:latin typeface="Carlito"/>
                <a:cs typeface="Carlito"/>
              </a:rPr>
              <a:t>équipe,</a:t>
            </a:r>
            <a:endParaRPr sz="3000">
              <a:latin typeface="Carlito"/>
              <a:cs typeface="Carlito"/>
            </a:endParaRPr>
          </a:p>
          <a:p>
            <a:pPr lvl="1" marL="1155700" indent="-229235">
              <a:lnSpc>
                <a:spcPts val="3315"/>
              </a:lnSpc>
              <a:buFont typeface="Arial"/>
              <a:buChar char="•"/>
              <a:tabLst>
                <a:tab pos="1156335" algn="l"/>
              </a:tabLst>
            </a:pPr>
            <a:r>
              <a:rPr dirty="0" sz="3000" spc="-15">
                <a:latin typeface="Carlito"/>
                <a:cs typeface="Carlito"/>
              </a:rPr>
              <a:t>leurs </a:t>
            </a:r>
            <a:r>
              <a:rPr dirty="0" sz="3000" spc="-10">
                <a:latin typeface="Carlito"/>
                <a:cs typeface="Carlito"/>
              </a:rPr>
              <a:t>compétences</a:t>
            </a:r>
            <a:r>
              <a:rPr dirty="0" sz="3000" spc="-30">
                <a:latin typeface="Carlito"/>
                <a:cs typeface="Carlito"/>
              </a:rPr>
              <a:t> </a:t>
            </a:r>
            <a:r>
              <a:rPr dirty="0" sz="3000" spc="-10">
                <a:latin typeface="Carlito"/>
                <a:cs typeface="Carlito"/>
              </a:rPr>
              <a:t>numériques.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1559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29">
                <a:latin typeface="Trebuchet MS"/>
                <a:cs typeface="Trebuchet MS"/>
              </a:rPr>
              <a:t>Les</a:t>
            </a:r>
            <a:r>
              <a:rPr dirty="0" spc="-365">
                <a:latin typeface="Trebuchet MS"/>
                <a:cs typeface="Trebuchet MS"/>
              </a:rPr>
              <a:t> </a:t>
            </a:r>
            <a:r>
              <a:rPr dirty="0" spc="-229">
                <a:latin typeface="Trebuchet MS"/>
                <a:cs typeface="Trebuchet MS"/>
              </a:rPr>
              <a:t>choix</a:t>
            </a:r>
            <a:r>
              <a:rPr dirty="0" spc="-380">
                <a:latin typeface="Trebuchet MS"/>
                <a:cs typeface="Trebuchet MS"/>
              </a:rPr>
              <a:t> </a:t>
            </a:r>
            <a:r>
              <a:rPr dirty="0" spc="-225">
                <a:latin typeface="Trebuchet MS"/>
                <a:cs typeface="Trebuchet MS"/>
              </a:rPr>
              <a:t>réalisés</a:t>
            </a:r>
            <a:r>
              <a:rPr dirty="0" spc="-375">
                <a:latin typeface="Trebuchet MS"/>
                <a:cs typeface="Trebuchet MS"/>
              </a:rPr>
              <a:t> </a:t>
            </a:r>
            <a:r>
              <a:rPr dirty="0" spc="-204">
                <a:latin typeface="Trebuchet MS"/>
                <a:cs typeface="Trebuchet MS"/>
              </a:rPr>
              <a:t>par</a:t>
            </a:r>
            <a:r>
              <a:rPr dirty="0" spc="-355">
                <a:latin typeface="Trebuchet MS"/>
                <a:cs typeface="Trebuchet MS"/>
              </a:rPr>
              <a:t> </a:t>
            </a:r>
            <a:r>
              <a:rPr dirty="0" spc="-254">
                <a:latin typeface="Trebuchet MS"/>
                <a:cs typeface="Trebuchet MS"/>
              </a:rPr>
              <a:t>le</a:t>
            </a:r>
            <a:r>
              <a:rPr dirty="0" spc="-375">
                <a:latin typeface="Trebuchet MS"/>
                <a:cs typeface="Trebuchet MS"/>
              </a:rPr>
              <a:t> </a:t>
            </a:r>
            <a:r>
              <a:rPr dirty="0" spc="-180">
                <a:latin typeface="Trebuchet MS"/>
                <a:cs typeface="Trebuchet MS"/>
              </a:rPr>
              <a:t>groupe</a:t>
            </a:r>
            <a:r>
              <a:rPr dirty="0" spc="-390">
                <a:latin typeface="Trebuchet MS"/>
                <a:cs typeface="Trebuchet MS"/>
              </a:rPr>
              <a:t> </a:t>
            </a:r>
            <a:r>
              <a:rPr dirty="0" spc="-195">
                <a:latin typeface="Trebuchet MS"/>
                <a:cs typeface="Trebuchet MS"/>
              </a:rPr>
              <a:t>de</a:t>
            </a:r>
            <a:r>
              <a:rPr dirty="0" spc="-370">
                <a:latin typeface="Trebuchet MS"/>
                <a:cs typeface="Trebuchet MS"/>
              </a:rPr>
              <a:t> </a:t>
            </a:r>
            <a:r>
              <a:rPr dirty="0" spc="-290">
                <a:latin typeface="Trebuchet MS"/>
                <a:cs typeface="Trebuchet MS"/>
              </a:rPr>
              <a:t>travail</a:t>
            </a:r>
            <a:r>
              <a:rPr dirty="0" spc="-380">
                <a:latin typeface="Trebuchet MS"/>
                <a:cs typeface="Trebuchet MS"/>
              </a:rPr>
              <a:t> </a:t>
            </a:r>
            <a:r>
              <a:rPr dirty="0" spc="-420">
                <a:latin typeface="Trebuchet MS"/>
                <a:cs typeface="Trebuchet MS"/>
              </a:rPr>
              <a:t>:</a:t>
            </a:r>
            <a:r>
              <a:rPr dirty="0" spc="-320">
                <a:latin typeface="Trebuchet MS"/>
                <a:cs typeface="Trebuchet MS"/>
              </a:rPr>
              <a:t> </a:t>
            </a:r>
            <a:r>
              <a:rPr dirty="0" spc="-254">
                <a:latin typeface="Trebuchet MS"/>
                <a:cs typeface="Trebuchet MS"/>
              </a:rPr>
              <a:t>le  </a:t>
            </a:r>
            <a:r>
              <a:rPr dirty="0" spc="-210">
                <a:latin typeface="Trebuchet MS"/>
                <a:cs typeface="Trebuchet MS"/>
              </a:rPr>
              <a:t>CAP</a:t>
            </a:r>
            <a:r>
              <a:rPr dirty="0" spc="-375">
                <a:latin typeface="Trebuchet MS"/>
                <a:cs typeface="Trebuchet MS"/>
              </a:rPr>
              <a:t> </a:t>
            </a:r>
            <a:r>
              <a:rPr dirty="0" spc="-225">
                <a:latin typeface="Trebuchet MS"/>
                <a:cs typeface="Trebuchet MS"/>
              </a:rPr>
              <a:t>Équipier</a:t>
            </a:r>
            <a:r>
              <a:rPr dirty="0" spc="-380">
                <a:latin typeface="Trebuchet MS"/>
                <a:cs typeface="Trebuchet MS"/>
              </a:rPr>
              <a:t> </a:t>
            </a:r>
            <a:r>
              <a:rPr dirty="0" spc="-240">
                <a:latin typeface="Trebuchet MS"/>
                <a:cs typeface="Trebuchet MS"/>
              </a:rPr>
              <a:t>polyvalent</a:t>
            </a:r>
            <a:r>
              <a:rPr dirty="0" spc="-375">
                <a:latin typeface="Trebuchet MS"/>
                <a:cs typeface="Trebuchet MS"/>
              </a:rPr>
              <a:t> </a:t>
            </a:r>
            <a:r>
              <a:rPr dirty="0" spc="-195">
                <a:latin typeface="Trebuchet MS"/>
                <a:cs typeface="Trebuchet MS"/>
              </a:rPr>
              <a:t>de</a:t>
            </a:r>
            <a:r>
              <a:rPr dirty="0" spc="-380">
                <a:latin typeface="Trebuchet MS"/>
                <a:cs typeface="Trebuchet MS"/>
              </a:rPr>
              <a:t> </a:t>
            </a:r>
            <a:r>
              <a:rPr dirty="0" spc="-240">
                <a:latin typeface="Trebuchet MS"/>
                <a:cs typeface="Trebuchet MS"/>
              </a:rPr>
              <a:t>commerce</a:t>
            </a:r>
            <a:r>
              <a:rPr dirty="0" spc="-390">
                <a:latin typeface="Trebuchet MS"/>
                <a:cs typeface="Trebuchet MS"/>
              </a:rPr>
              <a:t> </a:t>
            </a:r>
            <a:r>
              <a:rPr dirty="0" spc="-260">
                <a:latin typeface="Trebuchet MS"/>
                <a:cs typeface="Trebuchet MS"/>
              </a:rPr>
              <a:t>(EPC)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3410" y="1745742"/>
            <a:ext cx="7817484" cy="4676140"/>
          </a:xfrm>
          <a:prstGeom prst="rect">
            <a:avLst/>
          </a:prstGeom>
        </p:spPr>
        <p:txBody>
          <a:bodyPr wrap="square" lIns="0" tIns="97155" rIns="0" bIns="0" rtlCol="0" vert="horz">
            <a:spAutoFit/>
          </a:bodyPr>
          <a:lstStyle/>
          <a:p>
            <a:pPr marL="241300" marR="769620" indent="-228600">
              <a:lnSpc>
                <a:spcPct val="80000"/>
              </a:lnSpc>
              <a:spcBef>
                <a:spcPts val="76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5">
                <a:latin typeface="Carlito"/>
                <a:cs typeface="Carlito"/>
              </a:rPr>
              <a:t>Coloration </a:t>
            </a:r>
            <a:r>
              <a:rPr dirty="0" sz="2800" spc="-5">
                <a:latin typeface="Carlito"/>
                <a:cs typeface="Carlito"/>
              </a:rPr>
              <a:t>du </a:t>
            </a:r>
            <a:r>
              <a:rPr dirty="0" sz="2800" spc="-10">
                <a:latin typeface="Carlito"/>
                <a:cs typeface="Carlito"/>
              </a:rPr>
              <a:t>diplôme possible </a:t>
            </a:r>
            <a:r>
              <a:rPr dirty="0" sz="2800" spc="-5">
                <a:latin typeface="Carlito"/>
                <a:cs typeface="Carlito"/>
              </a:rPr>
              <a:t>sur un </a:t>
            </a:r>
            <a:r>
              <a:rPr dirty="0" sz="2800" spc="-10">
                <a:latin typeface="Carlito"/>
                <a:cs typeface="Carlito"/>
              </a:rPr>
              <a:t>secteur  </a:t>
            </a:r>
            <a:r>
              <a:rPr dirty="0" sz="2800" spc="-70">
                <a:latin typeface="Arial"/>
                <a:cs typeface="Arial"/>
              </a:rPr>
              <a:t>d’activité </a:t>
            </a:r>
            <a:r>
              <a:rPr dirty="0" sz="2800" spc="-95">
                <a:latin typeface="Arial"/>
                <a:cs typeface="Arial"/>
              </a:rPr>
              <a:t>par </a:t>
            </a:r>
            <a:r>
              <a:rPr dirty="0" sz="2800" spc="-155">
                <a:latin typeface="Arial"/>
                <a:cs typeface="Arial"/>
              </a:rPr>
              <a:t>les </a:t>
            </a:r>
            <a:r>
              <a:rPr dirty="0" sz="2800" spc="-15">
                <a:latin typeface="Carlito"/>
                <a:cs typeface="Carlito"/>
              </a:rPr>
              <a:t>pfmp, </a:t>
            </a:r>
            <a:r>
              <a:rPr dirty="0" sz="2800" spc="-80">
                <a:latin typeface="Arial"/>
                <a:cs typeface="Arial"/>
              </a:rPr>
              <a:t>l’entreprise </a:t>
            </a:r>
            <a:r>
              <a:rPr dirty="0" sz="2800" spc="-125">
                <a:latin typeface="Arial"/>
                <a:cs typeface="Arial"/>
              </a:rPr>
              <a:t>d’accueil </a:t>
            </a:r>
            <a:r>
              <a:rPr dirty="0" sz="2800" spc="-135">
                <a:latin typeface="Arial"/>
                <a:cs typeface="Arial"/>
              </a:rPr>
              <a:t>de  </a:t>
            </a:r>
            <a:r>
              <a:rPr dirty="0" sz="2800" spc="-65">
                <a:latin typeface="Arial"/>
                <a:cs typeface="Arial"/>
              </a:rPr>
              <a:t>l’apprenti </a:t>
            </a:r>
            <a:r>
              <a:rPr dirty="0" sz="2800" spc="10">
                <a:latin typeface="Arial"/>
                <a:cs typeface="Arial"/>
              </a:rPr>
              <a:t>et/ou </a:t>
            </a:r>
            <a:r>
              <a:rPr dirty="0" sz="2800" spc="-10">
                <a:latin typeface="Carlito"/>
                <a:cs typeface="Carlito"/>
              </a:rPr>
              <a:t>spécialisation </a:t>
            </a:r>
            <a:r>
              <a:rPr dirty="0" sz="2800" spc="-15">
                <a:latin typeface="Carlito"/>
                <a:cs typeface="Carlito"/>
              </a:rPr>
              <a:t>ultérieure </a:t>
            </a:r>
            <a:r>
              <a:rPr dirty="0" sz="2800" spc="-10">
                <a:latin typeface="Carlito"/>
                <a:cs typeface="Carlito"/>
              </a:rPr>
              <a:t>par </a:t>
            </a:r>
            <a:r>
              <a:rPr dirty="0" sz="2800" spc="-15">
                <a:latin typeface="Carlito"/>
                <a:cs typeface="Carlito"/>
              </a:rPr>
              <a:t>un  </a:t>
            </a:r>
            <a:r>
              <a:rPr dirty="0" sz="2800" spc="-10">
                <a:latin typeface="Carlito"/>
                <a:cs typeface="Carlito"/>
              </a:rPr>
              <a:t>diplôme </a:t>
            </a:r>
            <a:r>
              <a:rPr dirty="0" sz="2800" spc="-30">
                <a:latin typeface="Carlito"/>
                <a:cs typeface="Carlito"/>
              </a:rPr>
              <a:t>connexe </a:t>
            </a:r>
            <a:r>
              <a:rPr dirty="0" sz="2800" spc="-5">
                <a:latin typeface="Carlito"/>
                <a:cs typeface="Carlito"/>
              </a:rPr>
              <a:t>au </a:t>
            </a:r>
            <a:r>
              <a:rPr dirty="0" sz="2800" spc="-10">
                <a:latin typeface="Carlito"/>
                <a:cs typeface="Carlito"/>
              </a:rPr>
              <a:t>CAP </a:t>
            </a:r>
            <a:r>
              <a:rPr dirty="0" sz="2800" spc="-80">
                <a:latin typeface="Carlito"/>
                <a:cs typeface="Carlito"/>
              </a:rPr>
              <a:t>(CAP,</a:t>
            </a:r>
            <a:r>
              <a:rPr dirty="0" sz="2800" spc="14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MC).</a:t>
            </a:r>
            <a:endParaRPr sz="2800">
              <a:latin typeface="Carlito"/>
              <a:cs typeface="Carlito"/>
            </a:endParaRPr>
          </a:p>
          <a:p>
            <a:pPr marL="241300" marR="5080" indent="-228600">
              <a:lnSpc>
                <a:spcPct val="8000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  <a:tab pos="1551940" algn="l"/>
              </a:tabLst>
            </a:pPr>
            <a:r>
              <a:rPr dirty="0" sz="2800" spc="-10">
                <a:latin typeface="Carlito"/>
                <a:cs typeface="Carlito"/>
              </a:rPr>
              <a:t>Des </a:t>
            </a:r>
            <a:r>
              <a:rPr dirty="0" sz="2800" spc="-25">
                <a:latin typeface="Carlito"/>
                <a:cs typeface="Carlito"/>
              </a:rPr>
              <a:t>savoirs </a:t>
            </a:r>
            <a:r>
              <a:rPr dirty="0" sz="2800" spc="-10">
                <a:latin typeface="Carlito"/>
                <a:cs typeface="Carlito"/>
              </a:rPr>
              <a:t>économiques et juridiques </a:t>
            </a:r>
            <a:r>
              <a:rPr dirty="0" sz="2800" spc="-5">
                <a:latin typeface="Carlito"/>
                <a:cs typeface="Carlito"/>
              </a:rPr>
              <a:t>ainsi </a:t>
            </a:r>
            <a:r>
              <a:rPr dirty="0" sz="2800" spc="-10">
                <a:latin typeface="Carlito"/>
                <a:cs typeface="Carlito"/>
              </a:rPr>
              <a:t>que des  compétences et </a:t>
            </a:r>
            <a:r>
              <a:rPr dirty="0" sz="2800" spc="-25">
                <a:latin typeface="Carlito"/>
                <a:cs typeface="Carlito"/>
              </a:rPr>
              <a:t>savoirs </a:t>
            </a:r>
            <a:r>
              <a:rPr dirty="0" sz="2800" spc="-20">
                <a:latin typeface="Carlito"/>
                <a:cs typeface="Carlito"/>
              </a:rPr>
              <a:t>relatifs </a:t>
            </a:r>
            <a:r>
              <a:rPr dirty="0" sz="2800" spc="-5">
                <a:latin typeface="Carlito"/>
                <a:cs typeface="Carlito"/>
              </a:rPr>
              <a:t>à </a:t>
            </a:r>
            <a:r>
              <a:rPr dirty="0" sz="2800" spc="-100">
                <a:latin typeface="Arial"/>
                <a:cs typeface="Arial"/>
              </a:rPr>
              <a:t>l’hygiène </a:t>
            </a:r>
            <a:r>
              <a:rPr dirty="0" sz="2800" spc="-15">
                <a:latin typeface="Arial"/>
                <a:cs typeface="Arial"/>
              </a:rPr>
              <a:t>et </a:t>
            </a:r>
            <a:r>
              <a:rPr dirty="0" sz="2800" spc="-220">
                <a:latin typeface="Arial"/>
                <a:cs typeface="Arial"/>
              </a:rPr>
              <a:t>à </a:t>
            </a:r>
            <a:r>
              <a:rPr dirty="0" sz="2800" spc="-105">
                <a:latin typeface="Arial"/>
                <a:cs typeface="Arial"/>
              </a:rPr>
              <a:t>la  </a:t>
            </a:r>
            <a:r>
              <a:rPr dirty="0" sz="2800" spc="-15">
                <a:latin typeface="Carlito"/>
                <a:cs typeface="Carlito"/>
              </a:rPr>
              <a:t>sécurité	contribuant </a:t>
            </a:r>
            <a:r>
              <a:rPr dirty="0" sz="2800" spc="-5">
                <a:latin typeface="Carlito"/>
                <a:cs typeface="Carlito"/>
              </a:rPr>
              <a:t>à </a:t>
            </a:r>
            <a:r>
              <a:rPr dirty="0" sz="2800" spc="-10">
                <a:latin typeface="Carlito"/>
                <a:cs typeface="Carlito"/>
              </a:rPr>
              <a:t>la </a:t>
            </a:r>
            <a:r>
              <a:rPr dirty="0" sz="2800" spc="-15">
                <a:latin typeface="Carlito"/>
                <a:cs typeface="Carlito"/>
              </a:rPr>
              <a:t>constitution </a:t>
            </a:r>
            <a:r>
              <a:rPr dirty="0" sz="2800" spc="-10">
                <a:latin typeface="Carlito"/>
                <a:cs typeface="Carlito"/>
              </a:rPr>
              <a:t>des  compétences </a:t>
            </a:r>
            <a:r>
              <a:rPr dirty="0" sz="2800" spc="-15">
                <a:latin typeface="Carlito"/>
                <a:cs typeface="Carlito"/>
              </a:rPr>
              <a:t>professionnelles </a:t>
            </a:r>
            <a:r>
              <a:rPr dirty="0" sz="2800" spc="-10">
                <a:latin typeface="Carlito"/>
                <a:cs typeface="Carlito"/>
              </a:rPr>
              <a:t>et </a:t>
            </a:r>
            <a:r>
              <a:rPr dirty="0" sz="2800" spc="-5">
                <a:latin typeface="Carlito"/>
                <a:cs typeface="Carlito"/>
              </a:rPr>
              <a:t>à ce </a:t>
            </a:r>
            <a:r>
              <a:rPr dirty="0" sz="2800" spc="-10">
                <a:latin typeface="Carlito"/>
                <a:cs typeface="Carlito"/>
              </a:rPr>
              <a:t>titre, </a:t>
            </a:r>
            <a:r>
              <a:rPr dirty="0" sz="2800" spc="-20">
                <a:latin typeface="Carlito"/>
                <a:cs typeface="Carlito"/>
              </a:rPr>
              <a:t>relevant  </a:t>
            </a:r>
            <a:r>
              <a:rPr dirty="0" sz="2800" spc="-5">
                <a:latin typeface="Carlito"/>
                <a:cs typeface="Carlito"/>
              </a:rPr>
              <a:t>des </a:t>
            </a:r>
            <a:r>
              <a:rPr dirty="0" sz="2800" spc="-10">
                <a:latin typeface="Carlito"/>
                <a:cs typeface="Carlito"/>
              </a:rPr>
              <a:t>enseignements </a:t>
            </a:r>
            <a:r>
              <a:rPr dirty="0" sz="2800" spc="-15">
                <a:latin typeface="Carlito"/>
                <a:cs typeface="Carlito"/>
              </a:rPr>
              <a:t>professionnels. </a:t>
            </a:r>
            <a:r>
              <a:rPr dirty="0" sz="2800" spc="-10">
                <a:latin typeface="Carlito"/>
                <a:cs typeface="Carlito"/>
              </a:rPr>
              <a:t>Objectif </a:t>
            </a:r>
            <a:r>
              <a:rPr dirty="0" sz="2800" spc="-5">
                <a:latin typeface="Carlito"/>
                <a:cs typeface="Carlito"/>
              </a:rPr>
              <a:t>: </a:t>
            </a:r>
            <a:r>
              <a:rPr dirty="0" sz="2800" spc="-10">
                <a:latin typeface="Carlito"/>
                <a:cs typeface="Carlito"/>
              </a:rPr>
              <a:t>donner  </a:t>
            </a:r>
            <a:r>
              <a:rPr dirty="0" sz="2800" spc="-5">
                <a:latin typeface="Carlito"/>
                <a:cs typeface="Carlito"/>
              </a:rPr>
              <a:t>du </a:t>
            </a:r>
            <a:r>
              <a:rPr dirty="0" sz="2800" spc="-10">
                <a:latin typeface="Carlito"/>
                <a:cs typeface="Carlito"/>
              </a:rPr>
              <a:t>sens </a:t>
            </a:r>
            <a:r>
              <a:rPr dirty="0" sz="2800" spc="-5">
                <a:latin typeface="Carlito"/>
                <a:cs typeface="Carlito"/>
              </a:rPr>
              <a:t>aux </a:t>
            </a:r>
            <a:r>
              <a:rPr dirty="0" sz="2800" spc="-10">
                <a:latin typeface="Carlito"/>
                <a:cs typeface="Carlito"/>
              </a:rPr>
              <a:t>enseignements et </a:t>
            </a:r>
            <a:r>
              <a:rPr dirty="0" sz="2800" spc="-20">
                <a:latin typeface="Carlito"/>
                <a:cs typeface="Carlito"/>
              </a:rPr>
              <a:t>rendre </a:t>
            </a:r>
            <a:r>
              <a:rPr dirty="0" sz="2800" spc="-5">
                <a:latin typeface="Carlito"/>
                <a:cs typeface="Carlito"/>
              </a:rPr>
              <a:t>les </a:t>
            </a:r>
            <a:r>
              <a:rPr dirty="0" sz="2800" spc="-10">
                <a:latin typeface="Carlito"/>
                <a:cs typeface="Carlito"/>
              </a:rPr>
              <a:t>élèves plus  </a:t>
            </a:r>
            <a:r>
              <a:rPr dirty="0" sz="2800" spc="-15">
                <a:latin typeface="Carlito"/>
                <a:cs typeface="Carlito"/>
              </a:rPr>
              <a:t>conscients </a:t>
            </a:r>
            <a:r>
              <a:rPr dirty="0" sz="2800" spc="-5">
                <a:latin typeface="Carlito"/>
                <a:cs typeface="Carlito"/>
              </a:rPr>
              <a:t>de leur </a:t>
            </a:r>
            <a:r>
              <a:rPr dirty="0" sz="2800" spc="-10">
                <a:latin typeface="Carlito"/>
                <a:cs typeface="Carlito"/>
              </a:rPr>
              <a:t>importance et plus </a:t>
            </a:r>
            <a:r>
              <a:rPr dirty="0" sz="2800" spc="-15">
                <a:latin typeface="Carlito"/>
                <a:cs typeface="Carlito"/>
              </a:rPr>
              <a:t>efficaces</a:t>
            </a:r>
            <a:r>
              <a:rPr dirty="0" sz="2800" spc="1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dès</a:t>
            </a:r>
            <a:endParaRPr sz="2800">
              <a:latin typeface="Carlito"/>
              <a:cs typeface="Carlito"/>
            </a:endParaRPr>
          </a:p>
          <a:p>
            <a:pPr marL="241300">
              <a:lnSpc>
                <a:spcPts val="2355"/>
              </a:lnSpc>
            </a:pPr>
            <a:r>
              <a:rPr dirty="0" sz="2800" spc="-100">
                <a:latin typeface="Arial"/>
                <a:cs typeface="Arial"/>
              </a:rPr>
              <a:t>lors </a:t>
            </a:r>
            <a:r>
              <a:rPr dirty="0" sz="2800" spc="-180">
                <a:latin typeface="Arial"/>
                <a:cs typeface="Arial"/>
              </a:rPr>
              <a:t>dans </a:t>
            </a:r>
            <a:r>
              <a:rPr dirty="0" sz="2800" spc="-100">
                <a:latin typeface="Arial"/>
                <a:cs typeface="Arial"/>
              </a:rPr>
              <a:t>la </a:t>
            </a:r>
            <a:r>
              <a:rPr dirty="0" sz="2800" spc="-145">
                <a:latin typeface="Arial"/>
                <a:cs typeface="Arial"/>
              </a:rPr>
              <a:t>mise </a:t>
            </a:r>
            <a:r>
              <a:rPr dirty="0" sz="2800" spc="-130">
                <a:latin typeface="Arial"/>
                <a:cs typeface="Arial"/>
              </a:rPr>
              <a:t>en </a:t>
            </a:r>
            <a:r>
              <a:rPr dirty="0" sz="2800" spc="-135">
                <a:latin typeface="Arial"/>
                <a:cs typeface="Arial"/>
              </a:rPr>
              <a:t>œuvre </a:t>
            </a:r>
            <a:r>
              <a:rPr dirty="0" sz="2800" spc="-195">
                <a:latin typeface="Arial"/>
                <a:cs typeface="Arial"/>
              </a:rPr>
              <a:t>des</a:t>
            </a:r>
            <a:r>
              <a:rPr dirty="0" sz="2800" spc="-170">
                <a:latin typeface="Arial"/>
                <a:cs typeface="Arial"/>
              </a:rPr>
              <a:t> </a:t>
            </a:r>
            <a:r>
              <a:rPr dirty="0" sz="2800" spc="-140">
                <a:latin typeface="Arial"/>
                <a:cs typeface="Arial"/>
              </a:rPr>
              <a:t>compétences</a:t>
            </a:r>
            <a:endParaRPr sz="2800">
              <a:latin typeface="Arial"/>
              <a:cs typeface="Arial"/>
            </a:endParaRPr>
          </a:p>
          <a:p>
            <a:pPr marL="241300">
              <a:lnSpc>
                <a:spcPts val="3025"/>
              </a:lnSpc>
            </a:pPr>
            <a:r>
              <a:rPr dirty="0" sz="2800" spc="-10">
                <a:latin typeface="Carlito"/>
                <a:cs typeface="Carlito"/>
              </a:rPr>
              <a:t>concernées.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6954" rIns="0" bIns="0" rtlCol="0" vert="horz">
            <a:spAutoFit/>
          </a:bodyPr>
          <a:lstStyle/>
          <a:p>
            <a:pPr marL="930910" marR="5080" indent="-685165">
              <a:lnSpc>
                <a:spcPts val="4320"/>
              </a:lnSpc>
              <a:spcBef>
                <a:spcPts val="640"/>
              </a:spcBef>
            </a:pPr>
            <a:r>
              <a:rPr dirty="0" spc="-90">
                <a:latin typeface="Trebuchet MS"/>
                <a:cs typeface="Trebuchet MS"/>
              </a:rPr>
              <a:t>U</a:t>
            </a:r>
            <a:r>
              <a:rPr dirty="0" sz="3200" spc="-90">
                <a:latin typeface="Trebuchet MS"/>
                <a:cs typeface="Trebuchet MS"/>
              </a:rPr>
              <a:t>NE </a:t>
            </a:r>
            <a:r>
              <a:rPr dirty="0" sz="3200" spc="-185">
                <a:latin typeface="Trebuchet MS"/>
                <a:cs typeface="Trebuchet MS"/>
              </a:rPr>
              <a:t>ÉCRITURE </a:t>
            </a:r>
            <a:r>
              <a:rPr dirty="0" sz="3200" spc="-45">
                <a:latin typeface="Trebuchet MS"/>
                <a:cs typeface="Trebuchet MS"/>
              </a:rPr>
              <a:t>DU </a:t>
            </a:r>
            <a:r>
              <a:rPr dirty="0" sz="3200" spc="-165">
                <a:latin typeface="Trebuchet MS"/>
                <a:cs typeface="Trebuchet MS"/>
              </a:rPr>
              <a:t>CAP </a:t>
            </a:r>
            <a:r>
              <a:rPr dirty="0" spc="-110">
                <a:latin typeface="Trebuchet MS"/>
                <a:cs typeface="Trebuchet MS"/>
              </a:rPr>
              <a:t>« </a:t>
            </a:r>
            <a:r>
              <a:rPr dirty="0" sz="3200" spc="-145">
                <a:latin typeface="Trebuchet MS"/>
                <a:cs typeface="Trebuchet MS"/>
              </a:rPr>
              <a:t>ÉQUIPIER </a:t>
            </a:r>
            <a:r>
              <a:rPr dirty="0" sz="3200" spc="-245">
                <a:latin typeface="Trebuchet MS"/>
                <a:cs typeface="Trebuchet MS"/>
              </a:rPr>
              <a:t>POLYVALENT</a:t>
            </a:r>
            <a:r>
              <a:rPr dirty="0" sz="3200" spc="-420">
                <a:latin typeface="Trebuchet MS"/>
                <a:cs typeface="Trebuchet MS"/>
              </a:rPr>
              <a:t> </a:t>
            </a:r>
            <a:r>
              <a:rPr dirty="0" sz="3200" spc="-110">
                <a:latin typeface="Trebuchet MS"/>
                <a:cs typeface="Trebuchet MS"/>
              </a:rPr>
              <a:t>DE  </a:t>
            </a:r>
            <a:r>
              <a:rPr dirty="0" sz="3200" spc="-45">
                <a:latin typeface="Trebuchet MS"/>
                <a:cs typeface="Trebuchet MS"/>
              </a:rPr>
              <a:t>COMMERCE </a:t>
            </a:r>
            <a:r>
              <a:rPr dirty="0" spc="-110">
                <a:latin typeface="Trebuchet MS"/>
                <a:cs typeface="Trebuchet MS"/>
              </a:rPr>
              <a:t>» </a:t>
            </a:r>
            <a:r>
              <a:rPr dirty="0" sz="3200" spc="-85">
                <a:latin typeface="Trebuchet MS"/>
                <a:cs typeface="Trebuchet MS"/>
              </a:rPr>
              <a:t>EN </a:t>
            </a:r>
            <a:r>
              <a:rPr dirty="0" sz="3200" spc="-185">
                <a:latin typeface="Trebuchet MS"/>
                <a:cs typeface="Trebuchet MS"/>
              </a:rPr>
              <a:t>BLOCS </a:t>
            </a:r>
            <a:r>
              <a:rPr dirty="0" sz="3200" spc="-100">
                <a:latin typeface="Trebuchet MS"/>
                <a:cs typeface="Trebuchet MS"/>
              </a:rPr>
              <a:t>DE</a:t>
            </a:r>
            <a:r>
              <a:rPr dirty="0" sz="3200" spc="-480">
                <a:latin typeface="Trebuchet MS"/>
                <a:cs typeface="Trebuchet MS"/>
              </a:rPr>
              <a:t> </a:t>
            </a:r>
            <a:r>
              <a:rPr dirty="0" sz="3200" spc="-130">
                <a:latin typeface="Trebuchet MS"/>
                <a:cs typeface="Trebuchet MS"/>
              </a:rPr>
              <a:t>COMPÉTENCES</a:t>
            </a:r>
            <a:endParaRPr sz="32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22219" y="1499361"/>
            <a:ext cx="3519170" cy="1000760"/>
            <a:chOff x="3022219" y="1499361"/>
            <a:chExt cx="3519170" cy="1000760"/>
          </a:xfrm>
        </p:grpSpPr>
        <p:sp>
          <p:nvSpPr>
            <p:cNvPr id="4" name="object 4"/>
            <p:cNvSpPr/>
            <p:nvPr/>
          </p:nvSpPr>
          <p:spPr>
            <a:xfrm>
              <a:off x="3028569" y="1505711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4108"/>
                  </a:lnTo>
                  <a:lnTo>
                    <a:pt x="3012440" y="864108"/>
                  </a:lnTo>
                  <a:lnTo>
                    <a:pt x="3012440" y="987551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D9D9D9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028569" y="1505711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551"/>
                  </a:lnTo>
                  <a:lnTo>
                    <a:pt x="3012440" y="864108"/>
                  </a:lnTo>
                  <a:lnTo>
                    <a:pt x="0" y="864108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370326" y="1831924"/>
            <a:ext cx="245173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700" spc="-5" b="1">
                <a:latin typeface="Carlito"/>
                <a:cs typeface="Carlito"/>
              </a:rPr>
              <a:t>BLOCS </a:t>
            </a:r>
            <a:r>
              <a:rPr dirty="0" sz="1700" b="1">
                <a:latin typeface="Carlito"/>
                <a:cs typeface="Carlito"/>
              </a:rPr>
              <a:t>DE</a:t>
            </a:r>
            <a:r>
              <a:rPr dirty="0" sz="1700" spc="-95" b="1">
                <a:latin typeface="Carlito"/>
                <a:cs typeface="Carlito"/>
              </a:rPr>
              <a:t> </a:t>
            </a:r>
            <a:r>
              <a:rPr dirty="0" sz="1700" spc="-5" b="1">
                <a:latin typeface="Carlito"/>
                <a:cs typeface="Carlito"/>
              </a:rPr>
              <a:t>COMPETENCES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593" y="1547749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1"/>
                </a:lnTo>
                <a:lnTo>
                  <a:pt x="0" y="822960"/>
                </a:lnTo>
                <a:lnTo>
                  <a:pt x="5878" y="866672"/>
                </a:lnTo>
                <a:lnTo>
                  <a:pt x="22470" y="905956"/>
                </a:lnTo>
                <a:lnTo>
                  <a:pt x="48204" y="939244"/>
                </a:lnTo>
                <a:lnTo>
                  <a:pt x="81513" y="964964"/>
                </a:lnTo>
                <a:lnTo>
                  <a:pt x="120827" y="981548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8"/>
                </a:lnTo>
                <a:lnTo>
                  <a:pt x="2650022" y="964964"/>
                </a:lnTo>
                <a:lnTo>
                  <a:pt x="2683332" y="939244"/>
                </a:lnTo>
                <a:lnTo>
                  <a:pt x="2709063" y="905956"/>
                </a:lnTo>
                <a:lnTo>
                  <a:pt x="2725651" y="866672"/>
                </a:lnTo>
                <a:lnTo>
                  <a:pt x="2731528" y="822960"/>
                </a:lnTo>
                <a:lnTo>
                  <a:pt x="2731528" y="164591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1581" y="1755394"/>
            <a:ext cx="220535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216535" marR="5080" indent="-204470">
              <a:lnSpc>
                <a:spcPts val="1860"/>
              </a:lnSpc>
              <a:spcBef>
                <a:spcPts val="315"/>
              </a:spcBef>
            </a:pPr>
            <a:r>
              <a:rPr dirty="0" sz="1700" spc="-20" b="1">
                <a:solidFill>
                  <a:srgbClr val="FFFFFF"/>
                </a:solidFill>
                <a:latin typeface="Trebuchet MS"/>
                <a:cs typeface="Trebuchet MS"/>
              </a:rPr>
              <a:t>DOMAINES </a:t>
            </a:r>
            <a:r>
              <a:rPr dirty="0" sz="1700" spc="-120" b="1">
                <a:solidFill>
                  <a:srgbClr val="FFFFFF"/>
                </a:solidFill>
                <a:latin typeface="Trebuchet MS"/>
                <a:cs typeface="Trebuchet MS"/>
              </a:rPr>
              <a:t>D’ACTIVITES 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PROFESSIONNELLES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22219" y="2501264"/>
            <a:ext cx="3519170" cy="1000125"/>
            <a:chOff x="3022219" y="2501264"/>
            <a:chExt cx="3519170" cy="1000125"/>
          </a:xfrm>
        </p:grpSpPr>
        <p:sp>
          <p:nvSpPr>
            <p:cNvPr id="10" name="object 10"/>
            <p:cNvSpPr/>
            <p:nvPr/>
          </p:nvSpPr>
          <p:spPr>
            <a:xfrm>
              <a:off x="3028569" y="2507614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3012440" y="0"/>
                  </a:moveTo>
                  <a:lnTo>
                    <a:pt x="3012440" y="123444"/>
                  </a:lnTo>
                  <a:lnTo>
                    <a:pt x="0" y="123444"/>
                  </a:lnTo>
                  <a:lnTo>
                    <a:pt x="0" y="863981"/>
                  </a:lnTo>
                  <a:lnTo>
                    <a:pt x="3012440" y="863981"/>
                  </a:lnTo>
                  <a:lnTo>
                    <a:pt x="3012440" y="987425"/>
                  </a:lnTo>
                  <a:lnTo>
                    <a:pt x="3506088" y="493649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FFCC2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028569" y="2507614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0" y="123444"/>
                  </a:moveTo>
                  <a:lnTo>
                    <a:pt x="3012440" y="123444"/>
                  </a:lnTo>
                  <a:lnTo>
                    <a:pt x="3012440" y="0"/>
                  </a:lnTo>
                  <a:lnTo>
                    <a:pt x="3506088" y="493649"/>
                  </a:lnTo>
                  <a:lnTo>
                    <a:pt x="3012440" y="987425"/>
                  </a:lnTo>
                  <a:lnTo>
                    <a:pt x="3012440" y="863981"/>
                  </a:lnTo>
                  <a:lnTo>
                    <a:pt x="0" y="863981"/>
                  </a:lnTo>
                  <a:lnTo>
                    <a:pt x="0" y="123444"/>
                  </a:lnTo>
                  <a:close/>
                </a:path>
              </a:pathLst>
            </a:custGeom>
            <a:ln w="12700">
              <a:solidFill>
                <a:srgbClr val="DBDBD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027045" y="2715513"/>
            <a:ext cx="251650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700" spc="-10" b="1">
                <a:latin typeface="Carlito"/>
                <a:cs typeface="Carlito"/>
              </a:rPr>
              <a:t>Réceptionner et </a:t>
            </a:r>
            <a:r>
              <a:rPr dirty="0" sz="1700" spc="-5" b="1">
                <a:latin typeface="Carlito"/>
                <a:cs typeface="Carlito"/>
              </a:rPr>
              <a:t>suivre les  commandes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593" y="2591307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1"/>
                </a:lnTo>
                <a:lnTo>
                  <a:pt x="0" y="822832"/>
                </a:lnTo>
                <a:lnTo>
                  <a:pt x="5878" y="866598"/>
                </a:lnTo>
                <a:lnTo>
                  <a:pt x="22470" y="905919"/>
                </a:lnTo>
                <a:lnTo>
                  <a:pt x="48204" y="939228"/>
                </a:lnTo>
                <a:lnTo>
                  <a:pt x="81513" y="964960"/>
                </a:lnTo>
                <a:lnTo>
                  <a:pt x="120827" y="981547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7"/>
                </a:lnTo>
                <a:lnTo>
                  <a:pt x="2650022" y="964960"/>
                </a:lnTo>
                <a:lnTo>
                  <a:pt x="2683332" y="939228"/>
                </a:lnTo>
                <a:lnTo>
                  <a:pt x="2709063" y="905919"/>
                </a:lnTo>
                <a:lnTo>
                  <a:pt x="2725651" y="866598"/>
                </a:lnTo>
                <a:lnTo>
                  <a:pt x="2731528" y="822832"/>
                </a:lnTo>
                <a:lnTo>
                  <a:pt x="2731528" y="164591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EAB1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27405" y="2799333"/>
            <a:ext cx="197548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441959" marR="5080" indent="-429895">
              <a:lnSpc>
                <a:spcPts val="1860"/>
              </a:lnSpc>
              <a:spcBef>
                <a:spcPts val="315"/>
              </a:spcBef>
            </a:pP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Réception et 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suivi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des  commandes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022219" y="3572383"/>
            <a:ext cx="3519170" cy="1000125"/>
            <a:chOff x="3022219" y="3572383"/>
            <a:chExt cx="3519170" cy="1000125"/>
          </a:xfrm>
        </p:grpSpPr>
        <p:sp>
          <p:nvSpPr>
            <p:cNvPr id="16" name="object 16"/>
            <p:cNvSpPr/>
            <p:nvPr/>
          </p:nvSpPr>
          <p:spPr>
            <a:xfrm>
              <a:off x="3028569" y="3578733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3980"/>
                  </a:lnTo>
                  <a:lnTo>
                    <a:pt x="3012440" y="863980"/>
                  </a:lnTo>
                  <a:lnTo>
                    <a:pt x="3012440" y="987424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A9D18E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028569" y="3578733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424"/>
                  </a:lnTo>
                  <a:lnTo>
                    <a:pt x="3012440" y="863980"/>
                  </a:lnTo>
                  <a:lnTo>
                    <a:pt x="0" y="863980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3027045" y="3786885"/>
            <a:ext cx="193675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700" spc="-15" b="1">
                <a:latin typeface="Carlito"/>
                <a:cs typeface="Carlito"/>
              </a:rPr>
              <a:t>Mettre </a:t>
            </a:r>
            <a:r>
              <a:rPr dirty="0" sz="1700" spc="-5" b="1">
                <a:latin typeface="Carlito"/>
                <a:cs typeface="Carlito"/>
              </a:rPr>
              <a:t>en </a:t>
            </a:r>
            <a:r>
              <a:rPr dirty="0" sz="1700" spc="-10" b="1">
                <a:latin typeface="Carlito"/>
                <a:cs typeface="Carlito"/>
              </a:rPr>
              <a:t>valeur et  </a:t>
            </a:r>
            <a:r>
              <a:rPr dirty="0" sz="1700" spc="-5" b="1">
                <a:latin typeface="Carlito"/>
                <a:cs typeface="Carlito"/>
              </a:rPr>
              <a:t>approvisionner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9593" y="3656203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6"/>
                </a:lnTo>
                <a:lnTo>
                  <a:pt x="81513" y="22460"/>
                </a:lnTo>
                <a:lnTo>
                  <a:pt x="48204" y="48180"/>
                </a:lnTo>
                <a:lnTo>
                  <a:pt x="22470" y="81468"/>
                </a:lnTo>
                <a:lnTo>
                  <a:pt x="5878" y="120752"/>
                </a:lnTo>
                <a:lnTo>
                  <a:pt x="0" y="164465"/>
                </a:lnTo>
                <a:lnTo>
                  <a:pt x="0" y="822833"/>
                </a:lnTo>
                <a:lnTo>
                  <a:pt x="5878" y="866554"/>
                </a:lnTo>
                <a:lnTo>
                  <a:pt x="22470" y="905862"/>
                </a:lnTo>
                <a:lnTo>
                  <a:pt x="48204" y="939180"/>
                </a:lnTo>
                <a:lnTo>
                  <a:pt x="81513" y="964931"/>
                </a:lnTo>
                <a:lnTo>
                  <a:pt x="120827" y="981538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38"/>
                </a:lnTo>
                <a:lnTo>
                  <a:pt x="2650022" y="964931"/>
                </a:lnTo>
                <a:lnTo>
                  <a:pt x="2683332" y="939180"/>
                </a:lnTo>
                <a:lnTo>
                  <a:pt x="2709063" y="905862"/>
                </a:lnTo>
                <a:lnTo>
                  <a:pt x="2725651" y="866554"/>
                </a:lnTo>
                <a:lnTo>
                  <a:pt x="2731528" y="822833"/>
                </a:lnTo>
                <a:lnTo>
                  <a:pt x="2731528" y="164465"/>
                </a:lnTo>
                <a:lnTo>
                  <a:pt x="2725651" y="120752"/>
                </a:lnTo>
                <a:lnTo>
                  <a:pt x="2709063" y="81468"/>
                </a:lnTo>
                <a:lnTo>
                  <a:pt x="2683332" y="48180"/>
                </a:lnTo>
                <a:lnTo>
                  <a:pt x="2650022" y="22460"/>
                </a:lnTo>
                <a:lnTo>
                  <a:pt x="2610702" y="5876"/>
                </a:lnTo>
                <a:lnTo>
                  <a:pt x="2566936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26465" y="3864355"/>
            <a:ext cx="177800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 marR="5080" indent="101600">
              <a:lnSpc>
                <a:spcPts val="1860"/>
              </a:lnSpc>
              <a:spcBef>
                <a:spcPts val="315"/>
              </a:spcBef>
            </a:pP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Mise en valeur 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et  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ap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dirty="0" sz="1700" spc="-30" b="1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isio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700" spc="-15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022219" y="4616196"/>
            <a:ext cx="3519170" cy="1000760"/>
            <a:chOff x="3022219" y="4616196"/>
            <a:chExt cx="3519170" cy="1000760"/>
          </a:xfrm>
        </p:grpSpPr>
        <p:sp>
          <p:nvSpPr>
            <p:cNvPr id="22" name="object 22"/>
            <p:cNvSpPr/>
            <p:nvPr/>
          </p:nvSpPr>
          <p:spPr>
            <a:xfrm>
              <a:off x="3028569" y="4622546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3980"/>
                  </a:lnTo>
                  <a:lnTo>
                    <a:pt x="3012440" y="863980"/>
                  </a:lnTo>
                  <a:lnTo>
                    <a:pt x="3012440" y="987475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CCA3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028569" y="4622546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475"/>
                  </a:lnTo>
                  <a:lnTo>
                    <a:pt x="3012440" y="863980"/>
                  </a:lnTo>
                  <a:lnTo>
                    <a:pt x="0" y="863980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027045" y="4831207"/>
            <a:ext cx="305816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700" spc="-5" b="1">
                <a:latin typeface="Carlito"/>
                <a:cs typeface="Carlito"/>
              </a:rPr>
              <a:t>Conseiller </a:t>
            </a:r>
            <a:r>
              <a:rPr dirty="0" sz="1700" spc="-10" b="1">
                <a:latin typeface="Carlito"/>
                <a:cs typeface="Carlito"/>
              </a:rPr>
              <a:t>et </a:t>
            </a:r>
            <a:r>
              <a:rPr dirty="0" sz="1700" spc="-5" b="1">
                <a:latin typeface="Carlito"/>
                <a:cs typeface="Carlito"/>
              </a:rPr>
              <a:t>accompagner </a:t>
            </a:r>
            <a:r>
              <a:rPr dirty="0" sz="1700" b="1">
                <a:latin typeface="Carlito"/>
                <a:cs typeface="Carlito"/>
              </a:rPr>
              <a:t>le  </a:t>
            </a:r>
            <a:r>
              <a:rPr dirty="0" sz="1700" spc="-110" b="1">
                <a:latin typeface="Trebuchet MS"/>
                <a:cs typeface="Trebuchet MS"/>
              </a:rPr>
              <a:t>client </a:t>
            </a:r>
            <a:r>
              <a:rPr dirty="0" sz="1700" spc="-75" b="1">
                <a:latin typeface="Trebuchet MS"/>
                <a:cs typeface="Trebuchet MS"/>
              </a:rPr>
              <a:t>dans </a:t>
            </a:r>
            <a:r>
              <a:rPr dirty="0" sz="1700" spc="-65" b="1">
                <a:latin typeface="Trebuchet MS"/>
                <a:cs typeface="Trebuchet MS"/>
              </a:rPr>
              <a:t>son </a:t>
            </a:r>
            <a:r>
              <a:rPr dirty="0" sz="1700" spc="-105" b="1">
                <a:latin typeface="Trebuchet MS"/>
                <a:cs typeface="Trebuchet MS"/>
              </a:rPr>
              <a:t>parcours</a:t>
            </a:r>
            <a:r>
              <a:rPr dirty="0" sz="1700" spc="-315" b="1">
                <a:latin typeface="Trebuchet MS"/>
                <a:cs typeface="Trebuchet MS"/>
              </a:rPr>
              <a:t> </a:t>
            </a:r>
            <a:r>
              <a:rPr dirty="0" sz="1700" spc="-125" b="1">
                <a:latin typeface="Trebuchet MS"/>
                <a:cs typeface="Trebuchet MS"/>
              </a:rPr>
              <a:t>d’achat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9593" y="4704715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2"/>
                </a:lnTo>
                <a:lnTo>
                  <a:pt x="0" y="822833"/>
                </a:lnTo>
                <a:lnTo>
                  <a:pt x="5878" y="866589"/>
                </a:lnTo>
                <a:lnTo>
                  <a:pt x="22470" y="905907"/>
                </a:lnTo>
                <a:lnTo>
                  <a:pt x="48204" y="939218"/>
                </a:lnTo>
                <a:lnTo>
                  <a:pt x="81513" y="964954"/>
                </a:lnTo>
                <a:lnTo>
                  <a:pt x="120827" y="981545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5"/>
                </a:lnTo>
                <a:lnTo>
                  <a:pt x="2650022" y="964954"/>
                </a:lnTo>
                <a:lnTo>
                  <a:pt x="2683332" y="939218"/>
                </a:lnTo>
                <a:lnTo>
                  <a:pt x="2709063" y="905907"/>
                </a:lnTo>
                <a:lnTo>
                  <a:pt x="2725651" y="866589"/>
                </a:lnTo>
                <a:lnTo>
                  <a:pt x="2731528" y="822833"/>
                </a:lnTo>
                <a:lnTo>
                  <a:pt x="2731528" y="164592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D629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880" y="4794630"/>
            <a:ext cx="2449830" cy="7594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algn="ctr" marL="12065" marR="5080">
              <a:lnSpc>
                <a:spcPct val="91500"/>
              </a:lnSpc>
              <a:spcBef>
                <a:spcPts val="275"/>
              </a:spcBef>
            </a:pP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Conseil 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et 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accompagnement du</a:t>
            </a:r>
            <a:r>
              <a:rPr dirty="0" sz="1700" spc="-5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client  </a:t>
            </a:r>
            <a:r>
              <a:rPr dirty="0" sz="1700" spc="-75" b="1">
                <a:solidFill>
                  <a:srgbClr val="FFFFFF"/>
                </a:solidFill>
                <a:latin typeface="Trebuchet MS"/>
                <a:cs typeface="Trebuchet MS"/>
              </a:rPr>
              <a:t>dans </a:t>
            </a:r>
            <a:r>
              <a:rPr dirty="0" sz="1700" spc="-65" b="1">
                <a:solidFill>
                  <a:srgbClr val="FFFFFF"/>
                </a:solidFill>
                <a:latin typeface="Trebuchet MS"/>
                <a:cs typeface="Trebuchet MS"/>
              </a:rPr>
              <a:t>son </a:t>
            </a:r>
            <a:r>
              <a:rPr dirty="0" sz="1700" spc="-105" b="1">
                <a:solidFill>
                  <a:srgbClr val="FFFFFF"/>
                </a:solidFill>
                <a:latin typeface="Trebuchet MS"/>
                <a:cs typeface="Trebuchet MS"/>
              </a:rPr>
              <a:t>parcours</a:t>
            </a:r>
            <a:r>
              <a:rPr dirty="0" sz="1700" spc="-280" b="1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700" spc="-125" b="1">
                <a:solidFill>
                  <a:srgbClr val="FFFFFF"/>
                </a:solidFill>
                <a:latin typeface="Trebuchet MS"/>
                <a:cs typeface="Trebuchet MS"/>
              </a:rPr>
              <a:t>d’achat</a:t>
            </a:r>
            <a:endParaRPr sz="1700">
              <a:latin typeface="Trebuchet MS"/>
              <a:cs typeface="Trebuchet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628892" y="1623441"/>
            <a:ext cx="2521585" cy="732790"/>
            <a:chOff x="6628892" y="1623441"/>
            <a:chExt cx="2521585" cy="732790"/>
          </a:xfrm>
        </p:grpSpPr>
        <p:sp>
          <p:nvSpPr>
            <p:cNvPr id="28" name="object 28"/>
            <p:cNvSpPr/>
            <p:nvPr/>
          </p:nvSpPr>
          <p:spPr>
            <a:xfrm>
              <a:off x="6635242" y="1629791"/>
              <a:ext cx="2508885" cy="720090"/>
            </a:xfrm>
            <a:custGeom>
              <a:avLst/>
              <a:gdLst/>
              <a:ahLst/>
              <a:cxnLst/>
              <a:rect l="l" t="t" r="r" b="b"/>
              <a:pathLst>
                <a:path w="2508884" h="720089">
                  <a:moveTo>
                    <a:pt x="1313687" y="0"/>
                  </a:moveTo>
                  <a:lnTo>
                    <a:pt x="1241607" y="532"/>
                  </a:lnTo>
                  <a:lnTo>
                    <a:pt x="1170543" y="2112"/>
                  </a:lnTo>
                  <a:lnTo>
                    <a:pt x="1100595" y="4711"/>
                  </a:lnTo>
                  <a:lnTo>
                    <a:pt x="1031864" y="8302"/>
                  </a:lnTo>
                  <a:lnTo>
                    <a:pt x="964450" y="12858"/>
                  </a:lnTo>
                  <a:lnTo>
                    <a:pt x="898452" y="18352"/>
                  </a:lnTo>
                  <a:lnTo>
                    <a:pt x="833972" y="24755"/>
                  </a:lnTo>
                  <a:lnTo>
                    <a:pt x="771109" y="32040"/>
                  </a:lnTo>
                  <a:lnTo>
                    <a:pt x="709963" y="40181"/>
                  </a:lnTo>
                  <a:lnTo>
                    <a:pt x="650635" y="49149"/>
                  </a:lnTo>
                  <a:lnTo>
                    <a:pt x="593224" y="58917"/>
                  </a:lnTo>
                  <a:lnTo>
                    <a:pt x="537831" y="69457"/>
                  </a:lnTo>
                  <a:lnTo>
                    <a:pt x="484557" y="80743"/>
                  </a:lnTo>
                  <a:lnTo>
                    <a:pt x="433500" y="92747"/>
                  </a:lnTo>
                  <a:lnTo>
                    <a:pt x="384762" y="105441"/>
                  </a:lnTo>
                  <a:lnTo>
                    <a:pt x="338442" y="118798"/>
                  </a:lnTo>
                  <a:lnTo>
                    <a:pt x="294641" y="132791"/>
                  </a:lnTo>
                  <a:lnTo>
                    <a:pt x="253459" y="147392"/>
                  </a:lnTo>
                  <a:lnTo>
                    <a:pt x="214996" y="162573"/>
                  </a:lnTo>
                  <a:lnTo>
                    <a:pt x="179352" y="178308"/>
                  </a:lnTo>
                  <a:lnTo>
                    <a:pt x="116922" y="211326"/>
                  </a:lnTo>
                  <a:lnTo>
                    <a:pt x="66970" y="246229"/>
                  </a:lnTo>
                  <a:lnTo>
                    <a:pt x="30298" y="282796"/>
                  </a:lnTo>
                  <a:lnTo>
                    <a:pt x="7708" y="320808"/>
                  </a:lnTo>
                  <a:lnTo>
                    <a:pt x="0" y="360045"/>
                  </a:lnTo>
                  <a:lnTo>
                    <a:pt x="1943" y="379791"/>
                  </a:lnTo>
                  <a:lnTo>
                    <a:pt x="17193" y="418423"/>
                  </a:lnTo>
                  <a:lnTo>
                    <a:pt x="46924" y="455727"/>
                  </a:lnTo>
                  <a:lnTo>
                    <a:pt x="90336" y="491481"/>
                  </a:lnTo>
                  <a:lnTo>
                    <a:pt x="146627" y="525465"/>
                  </a:lnTo>
                  <a:lnTo>
                    <a:pt x="214996" y="557460"/>
                  </a:lnTo>
                  <a:lnTo>
                    <a:pt x="253459" y="572643"/>
                  </a:lnTo>
                  <a:lnTo>
                    <a:pt x="294641" y="587245"/>
                  </a:lnTo>
                  <a:lnTo>
                    <a:pt x="338442" y="601240"/>
                  </a:lnTo>
                  <a:lnTo>
                    <a:pt x="384762" y="614600"/>
                  </a:lnTo>
                  <a:lnTo>
                    <a:pt x="433500" y="627298"/>
                  </a:lnTo>
                  <a:lnTo>
                    <a:pt x="484557" y="639305"/>
                  </a:lnTo>
                  <a:lnTo>
                    <a:pt x="537831" y="650595"/>
                  </a:lnTo>
                  <a:lnTo>
                    <a:pt x="593224" y="661140"/>
                  </a:lnTo>
                  <a:lnTo>
                    <a:pt x="650635" y="670912"/>
                  </a:lnTo>
                  <a:lnTo>
                    <a:pt x="709963" y="679884"/>
                  </a:lnTo>
                  <a:lnTo>
                    <a:pt x="771109" y="688029"/>
                  </a:lnTo>
                  <a:lnTo>
                    <a:pt x="833972" y="695319"/>
                  </a:lnTo>
                  <a:lnTo>
                    <a:pt x="898452" y="701725"/>
                  </a:lnTo>
                  <a:lnTo>
                    <a:pt x="964450" y="707222"/>
                  </a:lnTo>
                  <a:lnTo>
                    <a:pt x="1031864" y="711781"/>
                  </a:lnTo>
                  <a:lnTo>
                    <a:pt x="1100595" y="715375"/>
                  </a:lnTo>
                  <a:lnTo>
                    <a:pt x="1170543" y="717976"/>
                  </a:lnTo>
                  <a:lnTo>
                    <a:pt x="1241607" y="719556"/>
                  </a:lnTo>
                  <a:lnTo>
                    <a:pt x="1313687" y="720089"/>
                  </a:lnTo>
                  <a:lnTo>
                    <a:pt x="1385780" y="719556"/>
                  </a:lnTo>
                  <a:lnTo>
                    <a:pt x="1456856" y="717976"/>
                  </a:lnTo>
                  <a:lnTo>
                    <a:pt x="1526814" y="715375"/>
                  </a:lnTo>
                  <a:lnTo>
                    <a:pt x="1595555" y="711781"/>
                  </a:lnTo>
                  <a:lnTo>
                    <a:pt x="1662979" y="707222"/>
                  </a:lnTo>
                  <a:lnTo>
                    <a:pt x="1728985" y="701725"/>
                  </a:lnTo>
                  <a:lnTo>
                    <a:pt x="1793473" y="695319"/>
                  </a:lnTo>
                  <a:lnTo>
                    <a:pt x="1856343" y="688029"/>
                  </a:lnTo>
                  <a:lnTo>
                    <a:pt x="1917496" y="679884"/>
                  </a:lnTo>
                  <a:lnTo>
                    <a:pt x="1976830" y="670912"/>
                  </a:lnTo>
                  <a:lnTo>
                    <a:pt x="2034246" y="661140"/>
                  </a:lnTo>
                  <a:lnTo>
                    <a:pt x="2089643" y="650595"/>
                  </a:lnTo>
                  <a:lnTo>
                    <a:pt x="2142922" y="639305"/>
                  </a:lnTo>
                  <a:lnTo>
                    <a:pt x="2193983" y="627298"/>
                  </a:lnTo>
                  <a:lnTo>
                    <a:pt x="2242724" y="614600"/>
                  </a:lnTo>
                  <a:lnTo>
                    <a:pt x="2289047" y="601240"/>
                  </a:lnTo>
                  <a:lnTo>
                    <a:pt x="2332850" y="587245"/>
                  </a:lnTo>
                  <a:lnTo>
                    <a:pt x="2374035" y="572643"/>
                  </a:lnTo>
                  <a:lnTo>
                    <a:pt x="2412500" y="557460"/>
                  </a:lnTo>
                  <a:lnTo>
                    <a:pt x="2448146" y="541725"/>
                  </a:lnTo>
                  <a:lnTo>
                    <a:pt x="2508757" y="509735"/>
                  </a:lnTo>
                  <a:lnTo>
                    <a:pt x="2508757" y="210299"/>
                  </a:lnTo>
                  <a:lnTo>
                    <a:pt x="2448146" y="178308"/>
                  </a:lnTo>
                  <a:lnTo>
                    <a:pt x="2412500" y="162573"/>
                  </a:lnTo>
                  <a:lnTo>
                    <a:pt x="2374035" y="147392"/>
                  </a:lnTo>
                  <a:lnTo>
                    <a:pt x="2332850" y="132791"/>
                  </a:lnTo>
                  <a:lnTo>
                    <a:pt x="2289047" y="118798"/>
                  </a:lnTo>
                  <a:lnTo>
                    <a:pt x="2242724" y="105441"/>
                  </a:lnTo>
                  <a:lnTo>
                    <a:pt x="2193983" y="92747"/>
                  </a:lnTo>
                  <a:lnTo>
                    <a:pt x="2142922" y="80743"/>
                  </a:lnTo>
                  <a:lnTo>
                    <a:pt x="2089643" y="69457"/>
                  </a:lnTo>
                  <a:lnTo>
                    <a:pt x="2034246" y="58917"/>
                  </a:lnTo>
                  <a:lnTo>
                    <a:pt x="1976830" y="49149"/>
                  </a:lnTo>
                  <a:lnTo>
                    <a:pt x="1917496" y="40181"/>
                  </a:lnTo>
                  <a:lnTo>
                    <a:pt x="1856343" y="32040"/>
                  </a:lnTo>
                  <a:lnTo>
                    <a:pt x="1793473" y="24755"/>
                  </a:lnTo>
                  <a:lnTo>
                    <a:pt x="1728985" y="18352"/>
                  </a:lnTo>
                  <a:lnTo>
                    <a:pt x="1662979" y="12858"/>
                  </a:lnTo>
                  <a:lnTo>
                    <a:pt x="1595555" y="8302"/>
                  </a:lnTo>
                  <a:lnTo>
                    <a:pt x="1526814" y="4711"/>
                  </a:lnTo>
                  <a:lnTo>
                    <a:pt x="1456856" y="2112"/>
                  </a:lnTo>
                  <a:lnTo>
                    <a:pt x="1385780" y="532"/>
                  </a:lnTo>
                  <a:lnTo>
                    <a:pt x="13136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635242" y="1629791"/>
              <a:ext cx="2508885" cy="720090"/>
            </a:xfrm>
            <a:custGeom>
              <a:avLst/>
              <a:gdLst/>
              <a:ahLst/>
              <a:cxnLst/>
              <a:rect l="l" t="t" r="r" b="b"/>
              <a:pathLst>
                <a:path w="2508884" h="720089">
                  <a:moveTo>
                    <a:pt x="0" y="360045"/>
                  </a:moveTo>
                  <a:lnTo>
                    <a:pt x="7708" y="320808"/>
                  </a:lnTo>
                  <a:lnTo>
                    <a:pt x="30298" y="282796"/>
                  </a:lnTo>
                  <a:lnTo>
                    <a:pt x="66970" y="246229"/>
                  </a:lnTo>
                  <a:lnTo>
                    <a:pt x="116922" y="211326"/>
                  </a:lnTo>
                  <a:lnTo>
                    <a:pt x="179352" y="178308"/>
                  </a:lnTo>
                  <a:lnTo>
                    <a:pt x="214996" y="162573"/>
                  </a:lnTo>
                  <a:lnTo>
                    <a:pt x="253459" y="147392"/>
                  </a:lnTo>
                  <a:lnTo>
                    <a:pt x="294641" y="132791"/>
                  </a:lnTo>
                  <a:lnTo>
                    <a:pt x="338442" y="118798"/>
                  </a:lnTo>
                  <a:lnTo>
                    <a:pt x="384762" y="105441"/>
                  </a:lnTo>
                  <a:lnTo>
                    <a:pt x="433500" y="92747"/>
                  </a:lnTo>
                  <a:lnTo>
                    <a:pt x="484557" y="80743"/>
                  </a:lnTo>
                  <a:lnTo>
                    <a:pt x="537831" y="69457"/>
                  </a:lnTo>
                  <a:lnTo>
                    <a:pt x="593224" y="58917"/>
                  </a:lnTo>
                  <a:lnTo>
                    <a:pt x="650635" y="49149"/>
                  </a:lnTo>
                  <a:lnTo>
                    <a:pt x="709963" y="40181"/>
                  </a:lnTo>
                  <a:lnTo>
                    <a:pt x="771109" y="32040"/>
                  </a:lnTo>
                  <a:lnTo>
                    <a:pt x="833972" y="24755"/>
                  </a:lnTo>
                  <a:lnTo>
                    <a:pt x="898452" y="18352"/>
                  </a:lnTo>
                  <a:lnTo>
                    <a:pt x="964450" y="12858"/>
                  </a:lnTo>
                  <a:lnTo>
                    <a:pt x="1031864" y="8302"/>
                  </a:lnTo>
                  <a:lnTo>
                    <a:pt x="1100595" y="4711"/>
                  </a:lnTo>
                  <a:lnTo>
                    <a:pt x="1170543" y="2112"/>
                  </a:lnTo>
                  <a:lnTo>
                    <a:pt x="1241607" y="532"/>
                  </a:lnTo>
                  <a:lnTo>
                    <a:pt x="1313687" y="0"/>
                  </a:lnTo>
                  <a:lnTo>
                    <a:pt x="1385780" y="532"/>
                  </a:lnTo>
                  <a:lnTo>
                    <a:pt x="1456856" y="2112"/>
                  </a:lnTo>
                  <a:lnTo>
                    <a:pt x="1526814" y="4711"/>
                  </a:lnTo>
                  <a:lnTo>
                    <a:pt x="1595555" y="8302"/>
                  </a:lnTo>
                  <a:lnTo>
                    <a:pt x="1662979" y="12858"/>
                  </a:lnTo>
                  <a:lnTo>
                    <a:pt x="1728985" y="18352"/>
                  </a:lnTo>
                  <a:lnTo>
                    <a:pt x="1793473" y="24755"/>
                  </a:lnTo>
                  <a:lnTo>
                    <a:pt x="1856343" y="32040"/>
                  </a:lnTo>
                  <a:lnTo>
                    <a:pt x="1917496" y="40181"/>
                  </a:lnTo>
                  <a:lnTo>
                    <a:pt x="1976830" y="49149"/>
                  </a:lnTo>
                  <a:lnTo>
                    <a:pt x="2034246" y="58917"/>
                  </a:lnTo>
                  <a:lnTo>
                    <a:pt x="2089643" y="69457"/>
                  </a:lnTo>
                  <a:lnTo>
                    <a:pt x="2142922" y="80743"/>
                  </a:lnTo>
                  <a:lnTo>
                    <a:pt x="2193983" y="92747"/>
                  </a:lnTo>
                  <a:lnTo>
                    <a:pt x="2242724" y="105441"/>
                  </a:lnTo>
                  <a:lnTo>
                    <a:pt x="2289047" y="118798"/>
                  </a:lnTo>
                  <a:lnTo>
                    <a:pt x="2332850" y="132791"/>
                  </a:lnTo>
                  <a:lnTo>
                    <a:pt x="2374035" y="147392"/>
                  </a:lnTo>
                  <a:lnTo>
                    <a:pt x="2412500" y="162573"/>
                  </a:lnTo>
                  <a:lnTo>
                    <a:pt x="2448146" y="178308"/>
                  </a:lnTo>
                  <a:lnTo>
                    <a:pt x="2480872" y="194568"/>
                  </a:lnTo>
                  <a:lnTo>
                    <a:pt x="2508757" y="210299"/>
                  </a:lnTo>
                </a:path>
                <a:path w="2508884" h="720089">
                  <a:moveTo>
                    <a:pt x="2508757" y="509735"/>
                  </a:moveTo>
                  <a:lnTo>
                    <a:pt x="2448146" y="541725"/>
                  </a:lnTo>
                  <a:lnTo>
                    <a:pt x="2412500" y="557460"/>
                  </a:lnTo>
                  <a:lnTo>
                    <a:pt x="2374035" y="572643"/>
                  </a:lnTo>
                  <a:lnTo>
                    <a:pt x="2332850" y="587245"/>
                  </a:lnTo>
                  <a:lnTo>
                    <a:pt x="2289047" y="601240"/>
                  </a:lnTo>
                  <a:lnTo>
                    <a:pt x="2242724" y="614600"/>
                  </a:lnTo>
                  <a:lnTo>
                    <a:pt x="2193983" y="627298"/>
                  </a:lnTo>
                  <a:lnTo>
                    <a:pt x="2142922" y="639305"/>
                  </a:lnTo>
                  <a:lnTo>
                    <a:pt x="2089643" y="650595"/>
                  </a:lnTo>
                  <a:lnTo>
                    <a:pt x="2034246" y="661140"/>
                  </a:lnTo>
                  <a:lnTo>
                    <a:pt x="1976830" y="670912"/>
                  </a:lnTo>
                  <a:lnTo>
                    <a:pt x="1917496" y="679884"/>
                  </a:lnTo>
                  <a:lnTo>
                    <a:pt x="1856343" y="688029"/>
                  </a:lnTo>
                  <a:lnTo>
                    <a:pt x="1793473" y="695319"/>
                  </a:lnTo>
                  <a:lnTo>
                    <a:pt x="1728985" y="701725"/>
                  </a:lnTo>
                  <a:lnTo>
                    <a:pt x="1662979" y="707222"/>
                  </a:lnTo>
                  <a:lnTo>
                    <a:pt x="1595555" y="711781"/>
                  </a:lnTo>
                  <a:lnTo>
                    <a:pt x="1526814" y="715375"/>
                  </a:lnTo>
                  <a:lnTo>
                    <a:pt x="1456856" y="717976"/>
                  </a:lnTo>
                  <a:lnTo>
                    <a:pt x="1385780" y="719556"/>
                  </a:lnTo>
                  <a:lnTo>
                    <a:pt x="1313687" y="720089"/>
                  </a:lnTo>
                  <a:lnTo>
                    <a:pt x="1241607" y="719556"/>
                  </a:lnTo>
                  <a:lnTo>
                    <a:pt x="1170543" y="717976"/>
                  </a:lnTo>
                  <a:lnTo>
                    <a:pt x="1100595" y="715375"/>
                  </a:lnTo>
                  <a:lnTo>
                    <a:pt x="1031864" y="711781"/>
                  </a:lnTo>
                  <a:lnTo>
                    <a:pt x="964450" y="707222"/>
                  </a:lnTo>
                  <a:lnTo>
                    <a:pt x="898452" y="701725"/>
                  </a:lnTo>
                  <a:lnTo>
                    <a:pt x="833972" y="695319"/>
                  </a:lnTo>
                  <a:lnTo>
                    <a:pt x="771109" y="688029"/>
                  </a:lnTo>
                  <a:lnTo>
                    <a:pt x="709963" y="679884"/>
                  </a:lnTo>
                  <a:lnTo>
                    <a:pt x="650635" y="670912"/>
                  </a:lnTo>
                  <a:lnTo>
                    <a:pt x="593224" y="661140"/>
                  </a:lnTo>
                  <a:lnTo>
                    <a:pt x="537831" y="650595"/>
                  </a:lnTo>
                  <a:lnTo>
                    <a:pt x="484557" y="639305"/>
                  </a:lnTo>
                  <a:lnTo>
                    <a:pt x="433500" y="627298"/>
                  </a:lnTo>
                  <a:lnTo>
                    <a:pt x="384762" y="614600"/>
                  </a:lnTo>
                  <a:lnTo>
                    <a:pt x="338442" y="601240"/>
                  </a:lnTo>
                  <a:lnTo>
                    <a:pt x="294641" y="587245"/>
                  </a:lnTo>
                  <a:lnTo>
                    <a:pt x="253459" y="572643"/>
                  </a:lnTo>
                  <a:lnTo>
                    <a:pt x="214996" y="557460"/>
                  </a:lnTo>
                  <a:lnTo>
                    <a:pt x="179352" y="541725"/>
                  </a:lnTo>
                  <a:lnTo>
                    <a:pt x="116922" y="508708"/>
                  </a:lnTo>
                  <a:lnTo>
                    <a:pt x="66970" y="473811"/>
                  </a:lnTo>
                  <a:lnTo>
                    <a:pt x="30298" y="437255"/>
                  </a:lnTo>
                  <a:lnTo>
                    <a:pt x="7708" y="399259"/>
                  </a:lnTo>
                  <a:lnTo>
                    <a:pt x="1943" y="379791"/>
                  </a:lnTo>
                  <a:lnTo>
                    <a:pt x="0" y="360045"/>
                  </a:lnTo>
                </a:path>
              </a:pathLst>
            </a:custGeom>
            <a:ln w="12700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6968490" y="1806320"/>
            <a:ext cx="20288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 b="1">
                <a:latin typeface="Carlito"/>
                <a:cs typeface="Carlito"/>
              </a:rPr>
              <a:t>U</a:t>
            </a:r>
            <a:r>
              <a:rPr dirty="0" sz="1600" spc="-5" b="1">
                <a:latin typeface="Carlito"/>
                <a:cs typeface="Carlito"/>
              </a:rPr>
              <a:t>NITÉS</a:t>
            </a:r>
            <a:r>
              <a:rPr dirty="0" sz="1600" spc="30" b="1">
                <a:latin typeface="Carlito"/>
                <a:cs typeface="Carlito"/>
              </a:rPr>
              <a:t> </a:t>
            </a:r>
            <a:r>
              <a:rPr dirty="0" sz="1600" spc="-20" b="1">
                <a:latin typeface="Carlito"/>
                <a:cs typeface="Carlito"/>
              </a:rPr>
              <a:t>CERTIFICATIVES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619113" y="2540254"/>
            <a:ext cx="2531745" cy="917575"/>
            <a:chOff x="6619113" y="2540254"/>
            <a:chExt cx="2531745" cy="917575"/>
          </a:xfrm>
        </p:grpSpPr>
        <p:sp>
          <p:nvSpPr>
            <p:cNvPr id="32" name="object 32"/>
            <p:cNvSpPr/>
            <p:nvPr/>
          </p:nvSpPr>
          <p:spPr>
            <a:xfrm>
              <a:off x="6625463" y="2546604"/>
              <a:ext cx="2519045" cy="904875"/>
            </a:xfrm>
            <a:custGeom>
              <a:avLst/>
              <a:gdLst/>
              <a:ahLst/>
              <a:cxnLst/>
              <a:rect l="l" t="t" r="r" b="b"/>
              <a:pathLst>
                <a:path w="2519045" h="904875">
                  <a:moveTo>
                    <a:pt x="1313814" y="0"/>
                  </a:moveTo>
                  <a:lnTo>
                    <a:pt x="1244044" y="627"/>
                  </a:lnTo>
                  <a:lnTo>
                    <a:pt x="1175221" y="2487"/>
                  </a:lnTo>
                  <a:lnTo>
                    <a:pt x="1107437" y="5550"/>
                  </a:lnTo>
                  <a:lnTo>
                    <a:pt x="1040782" y="9784"/>
                  </a:lnTo>
                  <a:lnTo>
                    <a:pt x="975348" y="15157"/>
                  </a:lnTo>
                  <a:lnTo>
                    <a:pt x="911225" y="21638"/>
                  </a:lnTo>
                  <a:lnTo>
                    <a:pt x="848505" y="29197"/>
                  </a:lnTo>
                  <a:lnTo>
                    <a:pt x="787277" y="37801"/>
                  </a:lnTo>
                  <a:lnTo>
                    <a:pt x="727633" y="47420"/>
                  </a:lnTo>
                  <a:lnTo>
                    <a:pt x="669664" y="58022"/>
                  </a:lnTo>
                  <a:lnTo>
                    <a:pt x="613460" y="69575"/>
                  </a:lnTo>
                  <a:lnTo>
                    <a:pt x="559113" y="82050"/>
                  </a:lnTo>
                  <a:lnTo>
                    <a:pt x="506712" y="95413"/>
                  </a:lnTo>
                  <a:lnTo>
                    <a:pt x="456349" y="109635"/>
                  </a:lnTo>
                  <a:lnTo>
                    <a:pt x="408116" y="124684"/>
                  </a:lnTo>
                  <a:lnTo>
                    <a:pt x="362101" y="140528"/>
                  </a:lnTo>
                  <a:lnTo>
                    <a:pt x="318398" y="157136"/>
                  </a:lnTo>
                  <a:lnTo>
                    <a:pt x="277095" y="174477"/>
                  </a:lnTo>
                  <a:lnTo>
                    <a:pt x="238284" y="192520"/>
                  </a:lnTo>
                  <a:lnTo>
                    <a:pt x="202057" y="211233"/>
                  </a:lnTo>
                  <a:lnTo>
                    <a:pt x="168503" y="230585"/>
                  </a:lnTo>
                  <a:lnTo>
                    <a:pt x="109779" y="271081"/>
                  </a:lnTo>
                  <a:lnTo>
                    <a:pt x="62841" y="313759"/>
                  </a:lnTo>
                  <a:lnTo>
                    <a:pt x="28413" y="358367"/>
                  </a:lnTo>
                  <a:lnTo>
                    <a:pt x="7224" y="404655"/>
                  </a:lnTo>
                  <a:lnTo>
                    <a:pt x="0" y="452374"/>
                  </a:lnTo>
                  <a:lnTo>
                    <a:pt x="1821" y="476396"/>
                  </a:lnTo>
                  <a:lnTo>
                    <a:pt x="16118" y="523431"/>
                  </a:lnTo>
                  <a:lnTo>
                    <a:pt x="44018" y="568910"/>
                  </a:lnTo>
                  <a:lnTo>
                    <a:pt x="84791" y="612584"/>
                  </a:lnTo>
                  <a:lnTo>
                    <a:pt x="137713" y="654202"/>
                  </a:lnTo>
                  <a:lnTo>
                    <a:pt x="202057" y="693514"/>
                  </a:lnTo>
                  <a:lnTo>
                    <a:pt x="238284" y="712227"/>
                  </a:lnTo>
                  <a:lnTo>
                    <a:pt x="277095" y="730270"/>
                  </a:lnTo>
                  <a:lnTo>
                    <a:pt x="318398" y="747611"/>
                  </a:lnTo>
                  <a:lnTo>
                    <a:pt x="362101" y="764219"/>
                  </a:lnTo>
                  <a:lnTo>
                    <a:pt x="408116" y="780063"/>
                  </a:lnTo>
                  <a:lnTo>
                    <a:pt x="456349" y="795112"/>
                  </a:lnTo>
                  <a:lnTo>
                    <a:pt x="506712" y="809334"/>
                  </a:lnTo>
                  <a:lnTo>
                    <a:pt x="559113" y="822697"/>
                  </a:lnTo>
                  <a:lnTo>
                    <a:pt x="613460" y="835172"/>
                  </a:lnTo>
                  <a:lnTo>
                    <a:pt x="669664" y="846725"/>
                  </a:lnTo>
                  <a:lnTo>
                    <a:pt x="727633" y="857327"/>
                  </a:lnTo>
                  <a:lnTo>
                    <a:pt x="787277" y="866946"/>
                  </a:lnTo>
                  <a:lnTo>
                    <a:pt x="848505" y="875550"/>
                  </a:lnTo>
                  <a:lnTo>
                    <a:pt x="911225" y="883109"/>
                  </a:lnTo>
                  <a:lnTo>
                    <a:pt x="975348" y="889590"/>
                  </a:lnTo>
                  <a:lnTo>
                    <a:pt x="1040782" y="894963"/>
                  </a:lnTo>
                  <a:lnTo>
                    <a:pt x="1107437" y="899197"/>
                  </a:lnTo>
                  <a:lnTo>
                    <a:pt x="1175221" y="902260"/>
                  </a:lnTo>
                  <a:lnTo>
                    <a:pt x="1244044" y="904120"/>
                  </a:lnTo>
                  <a:lnTo>
                    <a:pt x="1313814" y="904748"/>
                  </a:lnTo>
                  <a:lnTo>
                    <a:pt x="1383585" y="904120"/>
                  </a:lnTo>
                  <a:lnTo>
                    <a:pt x="1452407" y="902260"/>
                  </a:lnTo>
                  <a:lnTo>
                    <a:pt x="1520189" y="899197"/>
                  </a:lnTo>
                  <a:lnTo>
                    <a:pt x="1586841" y="894963"/>
                  </a:lnTo>
                  <a:lnTo>
                    <a:pt x="1652272" y="889590"/>
                  </a:lnTo>
                  <a:lnTo>
                    <a:pt x="1716391" y="883109"/>
                  </a:lnTo>
                  <a:lnTo>
                    <a:pt x="1779108" y="875550"/>
                  </a:lnTo>
                  <a:lnTo>
                    <a:pt x="1840331" y="866946"/>
                  </a:lnTo>
                  <a:lnTo>
                    <a:pt x="1899970" y="857327"/>
                  </a:lnTo>
                  <a:lnTo>
                    <a:pt x="1957934" y="846725"/>
                  </a:lnTo>
                  <a:lnTo>
                    <a:pt x="2014132" y="835172"/>
                  </a:lnTo>
                  <a:lnTo>
                    <a:pt x="2068474" y="822697"/>
                  </a:lnTo>
                  <a:lnTo>
                    <a:pt x="2120869" y="809334"/>
                  </a:lnTo>
                  <a:lnTo>
                    <a:pt x="2171225" y="795112"/>
                  </a:lnTo>
                  <a:lnTo>
                    <a:pt x="2219453" y="780063"/>
                  </a:lnTo>
                  <a:lnTo>
                    <a:pt x="2265461" y="764219"/>
                  </a:lnTo>
                  <a:lnTo>
                    <a:pt x="2309159" y="747611"/>
                  </a:lnTo>
                  <a:lnTo>
                    <a:pt x="2350455" y="730270"/>
                  </a:lnTo>
                  <a:lnTo>
                    <a:pt x="2389260" y="712227"/>
                  </a:lnTo>
                  <a:lnTo>
                    <a:pt x="2425482" y="693514"/>
                  </a:lnTo>
                  <a:lnTo>
                    <a:pt x="2459030" y="674162"/>
                  </a:lnTo>
                  <a:lnTo>
                    <a:pt x="2517744" y="633666"/>
                  </a:lnTo>
                  <a:lnTo>
                    <a:pt x="2518536" y="632997"/>
                  </a:lnTo>
                  <a:lnTo>
                    <a:pt x="2518536" y="271750"/>
                  </a:lnTo>
                  <a:lnTo>
                    <a:pt x="2459030" y="230585"/>
                  </a:lnTo>
                  <a:lnTo>
                    <a:pt x="2425482" y="211233"/>
                  </a:lnTo>
                  <a:lnTo>
                    <a:pt x="2389260" y="192520"/>
                  </a:lnTo>
                  <a:lnTo>
                    <a:pt x="2350455" y="174477"/>
                  </a:lnTo>
                  <a:lnTo>
                    <a:pt x="2309159" y="157136"/>
                  </a:lnTo>
                  <a:lnTo>
                    <a:pt x="2265461" y="140528"/>
                  </a:lnTo>
                  <a:lnTo>
                    <a:pt x="2219453" y="124684"/>
                  </a:lnTo>
                  <a:lnTo>
                    <a:pt x="2171225" y="109635"/>
                  </a:lnTo>
                  <a:lnTo>
                    <a:pt x="2120869" y="95413"/>
                  </a:lnTo>
                  <a:lnTo>
                    <a:pt x="2068474" y="82050"/>
                  </a:lnTo>
                  <a:lnTo>
                    <a:pt x="2014132" y="69575"/>
                  </a:lnTo>
                  <a:lnTo>
                    <a:pt x="1957934" y="58022"/>
                  </a:lnTo>
                  <a:lnTo>
                    <a:pt x="1899970" y="47420"/>
                  </a:lnTo>
                  <a:lnTo>
                    <a:pt x="1840331" y="37801"/>
                  </a:lnTo>
                  <a:lnTo>
                    <a:pt x="1779108" y="29197"/>
                  </a:lnTo>
                  <a:lnTo>
                    <a:pt x="1716391" y="21638"/>
                  </a:lnTo>
                  <a:lnTo>
                    <a:pt x="1652272" y="15157"/>
                  </a:lnTo>
                  <a:lnTo>
                    <a:pt x="1586841" y="9784"/>
                  </a:lnTo>
                  <a:lnTo>
                    <a:pt x="1520189" y="5550"/>
                  </a:lnTo>
                  <a:lnTo>
                    <a:pt x="1452407" y="2487"/>
                  </a:lnTo>
                  <a:lnTo>
                    <a:pt x="1383585" y="627"/>
                  </a:lnTo>
                  <a:lnTo>
                    <a:pt x="1313814" y="0"/>
                  </a:lnTo>
                  <a:close/>
                </a:path>
              </a:pathLst>
            </a:custGeom>
            <a:solidFill>
              <a:srgbClr val="FFDF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625463" y="2546604"/>
              <a:ext cx="2519045" cy="904875"/>
            </a:xfrm>
            <a:custGeom>
              <a:avLst/>
              <a:gdLst/>
              <a:ahLst/>
              <a:cxnLst/>
              <a:rect l="l" t="t" r="r" b="b"/>
              <a:pathLst>
                <a:path w="2519045" h="904875">
                  <a:moveTo>
                    <a:pt x="0" y="452374"/>
                  </a:moveTo>
                  <a:lnTo>
                    <a:pt x="7224" y="404655"/>
                  </a:lnTo>
                  <a:lnTo>
                    <a:pt x="28413" y="358367"/>
                  </a:lnTo>
                  <a:lnTo>
                    <a:pt x="62841" y="313759"/>
                  </a:lnTo>
                  <a:lnTo>
                    <a:pt x="109779" y="271081"/>
                  </a:lnTo>
                  <a:lnTo>
                    <a:pt x="168503" y="230585"/>
                  </a:lnTo>
                  <a:lnTo>
                    <a:pt x="202057" y="211233"/>
                  </a:lnTo>
                  <a:lnTo>
                    <a:pt x="238284" y="192520"/>
                  </a:lnTo>
                  <a:lnTo>
                    <a:pt x="277095" y="174477"/>
                  </a:lnTo>
                  <a:lnTo>
                    <a:pt x="318398" y="157136"/>
                  </a:lnTo>
                  <a:lnTo>
                    <a:pt x="362101" y="140528"/>
                  </a:lnTo>
                  <a:lnTo>
                    <a:pt x="408116" y="124684"/>
                  </a:lnTo>
                  <a:lnTo>
                    <a:pt x="456349" y="109635"/>
                  </a:lnTo>
                  <a:lnTo>
                    <a:pt x="506712" y="95413"/>
                  </a:lnTo>
                  <a:lnTo>
                    <a:pt x="559113" y="82050"/>
                  </a:lnTo>
                  <a:lnTo>
                    <a:pt x="613460" y="69575"/>
                  </a:lnTo>
                  <a:lnTo>
                    <a:pt x="669664" y="58022"/>
                  </a:lnTo>
                  <a:lnTo>
                    <a:pt x="727633" y="47420"/>
                  </a:lnTo>
                  <a:lnTo>
                    <a:pt x="787277" y="37801"/>
                  </a:lnTo>
                  <a:lnTo>
                    <a:pt x="848505" y="29197"/>
                  </a:lnTo>
                  <a:lnTo>
                    <a:pt x="911225" y="21638"/>
                  </a:lnTo>
                  <a:lnTo>
                    <a:pt x="975348" y="15157"/>
                  </a:lnTo>
                  <a:lnTo>
                    <a:pt x="1040782" y="9784"/>
                  </a:lnTo>
                  <a:lnTo>
                    <a:pt x="1107437" y="5550"/>
                  </a:lnTo>
                  <a:lnTo>
                    <a:pt x="1175221" y="2487"/>
                  </a:lnTo>
                  <a:lnTo>
                    <a:pt x="1244044" y="627"/>
                  </a:lnTo>
                  <a:lnTo>
                    <a:pt x="1313814" y="0"/>
                  </a:lnTo>
                  <a:lnTo>
                    <a:pt x="1383585" y="627"/>
                  </a:lnTo>
                  <a:lnTo>
                    <a:pt x="1452407" y="2487"/>
                  </a:lnTo>
                  <a:lnTo>
                    <a:pt x="1520189" y="5550"/>
                  </a:lnTo>
                  <a:lnTo>
                    <a:pt x="1586841" y="9784"/>
                  </a:lnTo>
                  <a:lnTo>
                    <a:pt x="1652272" y="15157"/>
                  </a:lnTo>
                  <a:lnTo>
                    <a:pt x="1716391" y="21638"/>
                  </a:lnTo>
                  <a:lnTo>
                    <a:pt x="1779108" y="29197"/>
                  </a:lnTo>
                  <a:lnTo>
                    <a:pt x="1840331" y="37801"/>
                  </a:lnTo>
                  <a:lnTo>
                    <a:pt x="1899970" y="47420"/>
                  </a:lnTo>
                  <a:lnTo>
                    <a:pt x="1957934" y="58022"/>
                  </a:lnTo>
                  <a:lnTo>
                    <a:pt x="2014132" y="69575"/>
                  </a:lnTo>
                  <a:lnTo>
                    <a:pt x="2068474" y="82050"/>
                  </a:lnTo>
                  <a:lnTo>
                    <a:pt x="2120869" y="95413"/>
                  </a:lnTo>
                  <a:lnTo>
                    <a:pt x="2171225" y="109635"/>
                  </a:lnTo>
                  <a:lnTo>
                    <a:pt x="2219453" y="124684"/>
                  </a:lnTo>
                  <a:lnTo>
                    <a:pt x="2265461" y="140528"/>
                  </a:lnTo>
                  <a:lnTo>
                    <a:pt x="2309159" y="157136"/>
                  </a:lnTo>
                  <a:lnTo>
                    <a:pt x="2350455" y="174477"/>
                  </a:lnTo>
                  <a:lnTo>
                    <a:pt x="2389260" y="192520"/>
                  </a:lnTo>
                  <a:lnTo>
                    <a:pt x="2425482" y="211233"/>
                  </a:lnTo>
                  <a:lnTo>
                    <a:pt x="2459030" y="230585"/>
                  </a:lnTo>
                  <a:lnTo>
                    <a:pt x="2517744" y="271081"/>
                  </a:lnTo>
                  <a:lnTo>
                    <a:pt x="2518536" y="271750"/>
                  </a:lnTo>
                </a:path>
                <a:path w="2519045" h="904875">
                  <a:moveTo>
                    <a:pt x="2518536" y="632997"/>
                  </a:moveTo>
                  <a:lnTo>
                    <a:pt x="2459030" y="674162"/>
                  </a:lnTo>
                  <a:lnTo>
                    <a:pt x="2425482" y="693514"/>
                  </a:lnTo>
                  <a:lnTo>
                    <a:pt x="2389260" y="712227"/>
                  </a:lnTo>
                  <a:lnTo>
                    <a:pt x="2350455" y="730270"/>
                  </a:lnTo>
                  <a:lnTo>
                    <a:pt x="2309159" y="747611"/>
                  </a:lnTo>
                  <a:lnTo>
                    <a:pt x="2265461" y="764219"/>
                  </a:lnTo>
                  <a:lnTo>
                    <a:pt x="2219453" y="780063"/>
                  </a:lnTo>
                  <a:lnTo>
                    <a:pt x="2171225" y="795112"/>
                  </a:lnTo>
                  <a:lnTo>
                    <a:pt x="2120869" y="809334"/>
                  </a:lnTo>
                  <a:lnTo>
                    <a:pt x="2068474" y="822697"/>
                  </a:lnTo>
                  <a:lnTo>
                    <a:pt x="2014132" y="835172"/>
                  </a:lnTo>
                  <a:lnTo>
                    <a:pt x="1957934" y="846725"/>
                  </a:lnTo>
                  <a:lnTo>
                    <a:pt x="1899970" y="857327"/>
                  </a:lnTo>
                  <a:lnTo>
                    <a:pt x="1840331" y="866946"/>
                  </a:lnTo>
                  <a:lnTo>
                    <a:pt x="1779108" y="875550"/>
                  </a:lnTo>
                  <a:lnTo>
                    <a:pt x="1716391" y="883109"/>
                  </a:lnTo>
                  <a:lnTo>
                    <a:pt x="1652272" y="889590"/>
                  </a:lnTo>
                  <a:lnTo>
                    <a:pt x="1586841" y="894963"/>
                  </a:lnTo>
                  <a:lnTo>
                    <a:pt x="1520189" y="899197"/>
                  </a:lnTo>
                  <a:lnTo>
                    <a:pt x="1452407" y="902260"/>
                  </a:lnTo>
                  <a:lnTo>
                    <a:pt x="1383585" y="904120"/>
                  </a:lnTo>
                  <a:lnTo>
                    <a:pt x="1313814" y="904748"/>
                  </a:lnTo>
                  <a:lnTo>
                    <a:pt x="1244044" y="904120"/>
                  </a:lnTo>
                  <a:lnTo>
                    <a:pt x="1175221" y="902260"/>
                  </a:lnTo>
                  <a:lnTo>
                    <a:pt x="1107437" y="899197"/>
                  </a:lnTo>
                  <a:lnTo>
                    <a:pt x="1040782" y="894963"/>
                  </a:lnTo>
                  <a:lnTo>
                    <a:pt x="975348" y="889590"/>
                  </a:lnTo>
                  <a:lnTo>
                    <a:pt x="911225" y="883109"/>
                  </a:lnTo>
                  <a:lnTo>
                    <a:pt x="848505" y="875550"/>
                  </a:lnTo>
                  <a:lnTo>
                    <a:pt x="787277" y="866946"/>
                  </a:lnTo>
                  <a:lnTo>
                    <a:pt x="727633" y="857327"/>
                  </a:lnTo>
                  <a:lnTo>
                    <a:pt x="669664" y="846725"/>
                  </a:lnTo>
                  <a:lnTo>
                    <a:pt x="613460" y="835172"/>
                  </a:lnTo>
                  <a:lnTo>
                    <a:pt x="559113" y="822697"/>
                  </a:lnTo>
                  <a:lnTo>
                    <a:pt x="506712" y="809334"/>
                  </a:lnTo>
                  <a:lnTo>
                    <a:pt x="456349" y="795112"/>
                  </a:lnTo>
                  <a:lnTo>
                    <a:pt x="408116" y="780063"/>
                  </a:lnTo>
                  <a:lnTo>
                    <a:pt x="362101" y="764219"/>
                  </a:lnTo>
                  <a:lnTo>
                    <a:pt x="318398" y="747611"/>
                  </a:lnTo>
                  <a:lnTo>
                    <a:pt x="277095" y="730270"/>
                  </a:lnTo>
                  <a:lnTo>
                    <a:pt x="238284" y="712227"/>
                  </a:lnTo>
                  <a:lnTo>
                    <a:pt x="202057" y="693514"/>
                  </a:lnTo>
                  <a:lnTo>
                    <a:pt x="168503" y="674162"/>
                  </a:lnTo>
                  <a:lnTo>
                    <a:pt x="109779" y="633666"/>
                  </a:lnTo>
                  <a:lnTo>
                    <a:pt x="62841" y="590988"/>
                  </a:lnTo>
                  <a:lnTo>
                    <a:pt x="28413" y="546380"/>
                  </a:lnTo>
                  <a:lnTo>
                    <a:pt x="7224" y="500092"/>
                  </a:lnTo>
                  <a:lnTo>
                    <a:pt x="1821" y="476396"/>
                  </a:lnTo>
                  <a:lnTo>
                    <a:pt x="0" y="452374"/>
                  </a:lnTo>
                </a:path>
              </a:pathLst>
            </a:custGeom>
            <a:ln w="12700">
              <a:solidFill>
                <a:srgbClr val="7B7B7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7119619" y="2637028"/>
            <a:ext cx="1945639" cy="62230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440690" marR="5080" indent="-428625">
              <a:lnSpc>
                <a:spcPct val="116199"/>
              </a:lnSpc>
              <a:spcBef>
                <a:spcPts val="200"/>
              </a:spcBef>
            </a:pPr>
            <a:r>
              <a:rPr dirty="0" sz="1800" spc="-15" b="1">
                <a:latin typeface="Carlito"/>
                <a:cs typeface="Carlito"/>
              </a:rPr>
              <a:t>R</a:t>
            </a:r>
            <a:r>
              <a:rPr dirty="0" sz="1450" spc="-15" b="1">
                <a:latin typeface="Carlito"/>
                <a:cs typeface="Carlito"/>
              </a:rPr>
              <a:t>ÉCEPTION </a:t>
            </a:r>
            <a:r>
              <a:rPr dirty="0" sz="1450" spc="-5" b="1">
                <a:latin typeface="Carlito"/>
                <a:cs typeface="Carlito"/>
              </a:rPr>
              <a:t>ET SUIVI </a:t>
            </a:r>
            <a:r>
              <a:rPr dirty="0" sz="1450" spc="-10" b="1">
                <a:latin typeface="Carlito"/>
                <a:cs typeface="Carlito"/>
              </a:rPr>
              <a:t>DES  COMMANDES</a:t>
            </a:r>
            <a:endParaRPr sz="1450">
              <a:latin typeface="Carlito"/>
              <a:cs typeface="Carlit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585331" y="3694048"/>
            <a:ext cx="2565400" cy="732790"/>
            <a:chOff x="6585331" y="3694048"/>
            <a:chExt cx="2565400" cy="732790"/>
          </a:xfrm>
        </p:grpSpPr>
        <p:sp>
          <p:nvSpPr>
            <p:cNvPr id="36" name="object 36"/>
            <p:cNvSpPr/>
            <p:nvPr/>
          </p:nvSpPr>
          <p:spPr>
            <a:xfrm>
              <a:off x="6591681" y="3700398"/>
              <a:ext cx="2552700" cy="720090"/>
            </a:xfrm>
            <a:custGeom>
              <a:avLst/>
              <a:gdLst/>
              <a:ahLst/>
              <a:cxnLst/>
              <a:rect l="l" t="t" r="r" b="b"/>
              <a:pathLst>
                <a:path w="2552700" h="720089">
                  <a:moveTo>
                    <a:pt x="1313688" y="0"/>
                  </a:moveTo>
                  <a:lnTo>
                    <a:pt x="1241607" y="532"/>
                  </a:lnTo>
                  <a:lnTo>
                    <a:pt x="1170543" y="2112"/>
                  </a:lnTo>
                  <a:lnTo>
                    <a:pt x="1100595" y="4711"/>
                  </a:lnTo>
                  <a:lnTo>
                    <a:pt x="1031864" y="8302"/>
                  </a:lnTo>
                  <a:lnTo>
                    <a:pt x="964450" y="12858"/>
                  </a:lnTo>
                  <a:lnTo>
                    <a:pt x="898452" y="18352"/>
                  </a:lnTo>
                  <a:lnTo>
                    <a:pt x="833972" y="24755"/>
                  </a:lnTo>
                  <a:lnTo>
                    <a:pt x="771109" y="32040"/>
                  </a:lnTo>
                  <a:lnTo>
                    <a:pt x="709963" y="40181"/>
                  </a:lnTo>
                  <a:lnTo>
                    <a:pt x="650635" y="49149"/>
                  </a:lnTo>
                  <a:lnTo>
                    <a:pt x="593224" y="58917"/>
                  </a:lnTo>
                  <a:lnTo>
                    <a:pt x="537831" y="69457"/>
                  </a:lnTo>
                  <a:lnTo>
                    <a:pt x="484557" y="80743"/>
                  </a:lnTo>
                  <a:lnTo>
                    <a:pt x="433500" y="92747"/>
                  </a:lnTo>
                  <a:lnTo>
                    <a:pt x="384762" y="105441"/>
                  </a:lnTo>
                  <a:lnTo>
                    <a:pt x="338442" y="118798"/>
                  </a:lnTo>
                  <a:lnTo>
                    <a:pt x="294641" y="132791"/>
                  </a:lnTo>
                  <a:lnTo>
                    <a:pt x="253459" y="147392"/>
                  </a:lnTo>
                  <a:lnTo>
                    <a:pt x="214996" y="162573"/>
                  </a:lnTo>
                  <a:lnTo>
                    <a:pt x="179352" y="178307"/>
                  </a:lnTo>
                  <a:lnTo>
                    <a:pt x="116922" y="211326"/>
                  </a:lnTo>
                  <a:lnTo>
                    <a:pt x="66970" y="246229"/>
                  </a:lnTo>
                  <a:lnTo>
                    <a:pt x="30298" y="282796"/>
                  </a:lnTo>
                  <a:lnTo>
                    <a:pt x="7708" y="320808"/>
                  </a:lnTo>
                  <a:lnTo>
                    <a:pt x="0" y="360044"/>
                  </a:lnTo>
                  <a:lnTo>
                    <a:pt x="1943" y="379802"/>
                  </a:lnTo>
                  <a:lnTo>
                    <a:pt x="17193" y="418454"/>
                  </a:lnTo>
                  <a:lnTo>
                    <a:pt x="46924" y="455771"/>
                  </a:lnTo>
                  <a:lnTo>
                    <a:pt x="90336" y="491533"/>
                  </a:lnTo>
                  <a:lnTo>
                    <a:pt x="146627" y="525521"/>
                  </a:lnTo>
                  <a:lnTo>
                    <a:pt x="214996" y="557516"/>
                  </a:lnTo>
                  <a:lnTo>
                    <a:pt x="253459" y="572697"/>
                  </a:lnTo>
                  <a:lnTo>
                    <a:pt x="294641" y="587298"/>
                  </a:lnTo>
                  <a:lnTo>
                    <a:pt x="338442" y="601291"/>
                  </a:lnTo>
                  <a:lnTo>
                    <a:pt x="384762" y="614648"/>
                  </a:lnTo>
                  <a:lnTo>
                    <a:pt x="433500" y="627342"/>
                  </a:lnTo>
                  <a:lnTo>
                    <a:pt x="484557" y="639346"/>
                  </a:lnTo>
                  <a:lnTo>
                    <a:pt x="537831" y="650632"/>
                  </a:lnTo>
                  <a:lnTo>
                    <a:pt x="593224" y="661172"/>
                  </a:lnTo>
                  <a:lnTo>
                    <a:pt x="650635" y="670940"/>
                  </a:lnTo>
                  <a:lnTo>
                    <a:pt x="709963" y="679908"/>
                  </a:lnTo>
                  <a:lnTo>
                    <a:pt x="771109" y="688049"/>
                  </a:lnTo>
                  <a:lnTo>
                    <a:pt x="833972" y="695334"/>
                  </a:lnTo>
                  <a:lnTo>
                    <a:pt x="898452" y="701737"/>
                  </a:lnTo>
                  <a:lnTo>
                    <a:pt x="964450" y="707231"/>
                  </a:lnTo>
                  <a:lnTo>
                    <a:pt x="1031864" y="711787"/>
                  </a:lnTo>
                  <a:lnTo>
                    <a:pt x="1100595" y="715378"/>
                  </a:lnTo>
                  <a:lnTo>
                    <a:pt x="1170543" y="717977"/>
                  </a:lnTo>
                  <a:lnTo>
                    <a:pt x="1241607" y="719557"/>
                  </a:lnTo>
                  <a:lnTo>
                    <a:pt x="1313688" y="720089"/>
                  </a:lnTo>
                  <a:lnTo>
                    <a:pt x="1385768" y="719557"/>
                  </a:lnTo>
                  <a:lnTo>
                    <a:pt x="1456834" y="717977"/>
                  </a:lnTo>
                  <a:lnTo>
                    <a:pt x="1526783" y="715378"/>
                  </a:lnTo>
                  <a:lnTo>
                    <a:pt x="1595517" y="711787"/>
                  </a:lnTo>
                  <a:lnTo>
                    <a:pt x="1662935" y="707231"/>
                  </a:lnTo>
                  <a:lnTo>
                    <a:pt x="1728936" y="701737"/>
                  </a:lnTo>
                  <a:lnTo>
                    <a:pt x="1793421" y="695334"/>
                  </a:lnTo>
                  <a:lnTo>
                    <a:pt x="1856289" y="688049"/>
                  </a:lnTo>
                  <a:lnTo>
                    <a:pt x="1917440" y="679908"/>
                  </a:lnTo>
                  <a:lnTo>
                    <a:pt x="1976773" y="670940"/>
                  </a:lnTo>
                  <a:lnTo>
                    <a:pt x="2034190" y="661172"/>
                  </a:lnTo>
                  <a:lnTo>
                    <a:pt x="2089588" y="650632"/>
                  </a:lnTo>
                  <a:lnTo>
                    <a:pt x="2142869" y="639346"/>
                  </a:lnTo>
                  <a:lnTo>
                    <a:pt x="2193932" y="627342"/>
                  </a:lnTo>
                  <a:lnTo>
                    <a:pt x="2242677" y="614648"/>
                  </a:lnTo>
                  <a:lnTo>
                    <a:pt x="2289003" y="601291"/>
                  </a:lnTo>
                  <a:lnTo>
                    <a:pt x="2332810" y="587298"/>
                  </a:lnTo>
                  <a:lnTo>
                    <a:pt x="2373998" y="572697"/>
                  </a:lnTo>
                  <a:lnTo>
                    <a:pt x="2412468" y="557516"/>
                  </a:lnTo>
                  <a:lnTo>
                    <a:pt x="2448117" y="541782"/>
                  </a:lnTo>
                  <a:lnTo>
                    <a:pt x="2510558" y="508763"/>
                  </a:lnTo>
                  <a:lnTo>
                    <a:pt x="2552318" y="480061"/>
                  </a:lnTo>
                  <a:lnTo>
                    <a:pt x="2552318" y="240028"/>
                  </a:lnTo>
                  <a:lnTo>
                    <a:pt x="2510558" y="211326"/>
                  </a:lnTo>
                  <a:lnTo>
                    <a:pt x="2448117" y="178307"/>
                  </a:lnTo>
                  <a:lnTo>
                    <a:pt x="2412468" y="162573"/>
                  </a:lnTo>
                  <a:lnTo>
                    <a:pt x="2373998" y="147392"/>
                  </a:lnTo>
                  <a:lnTo>
                    <a:pt x="2332810" y="132791"/>
                  </a:lnTo>
                  <a:lnTo>
                    <a:pt x="2289003" y="118798"/>
                  </a:lnTo>
                  <a:lnTo>
                    <a:pt x="2242677" y="105441"/>
                  </a:lnTo>
                  <a:lnTo>
                    <a:pt x="2193932" y="92747"/>
                  </a:lnTo>
                  <a:lnTo>
                    <a:pt x="2142869" y="80743"/>
                  </a:lnTo>
                  <a:lnTo>
                    <a:pt x="2089588" y="69457"/>
                  </a:lnTo>
                  <a:lnTo>
                    <a:pt x="2034190" y="58917"/>
                  </a:lnTo>
                  <a:lnTo>
                    <a:pt x="1976773" y="49149"/>
                  </a:lnTo>
                  <a:lnTo>
                    <a:pt x="1917440" y="40181"/>
                  </a:lnTo>
                  <a:lnTo>
                    <a:pt x="1856289" y="32040"/>
                  </a:lnTo>
                  <a:lnTo>
                    <a:pt x="1793421" y="24755"/>
                  </a:lnTo>
                  <a:lnTo>
                    <a:pt x="1728936" y="18352"/>
                  </a:lnTo>
                  <a:lnTo>
                    <a:pt x="1662935" y="12858"/>
                  </a:lnTo>
                  <a:lnTo>
                    <a:pt x="1595517" y="8302"/>
                  </a:lnTo>
                  <a:lnTo>
                    <a:pt x="1526783" y="4711"/>
                  </a:lnTo>
                  <a:lnTo>
                    <a:pt x="1456834" y="2112"/>
                  </a:lnTo>
                  <a:lnTo>
                    <a:pt x="1385768" y="532"/>
                  </a:lnTo>
                  <a:lnTo>
                    <a:pt x="1313688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591681" y="3700398"/>
              <a:ext cx="2552700" cy="720090"/>
            </a:xfrm>
            <a:custGeom>
              <a:avLst/>
              <a:gdLst/>
              <a:ahLst/>
              <a:cxnLst/>
              <a:rect l="l" t="t" r="r" b="b"/>
              <a:pathLst>
                <a:path w="2552700" h="720089">
                  <a:moveTo>
                    <a:pt x="0" y="360044"/>
                  </a:moveTo>
                  <a:lnTo>
                    <a:pt x="7708" y="320808"/>
                  </a:lnTo>
                  <a:lnTo>
                    <a:pt x="30298" y="282796"/>
                  </a:lnTo>
                  <a:lnTo>
                    <a:pt x="66970" y="246229"/>
                  </a:lnTo>
                  <a:lnTo>
                    <a:pt x="116922" y="211326"/>
                  </a:lnTo>
                  <a:lnTo>
                    <a:pt x="179352" y="178307"/>
                  </a:lnTo>
                  <a:lnTo>
                    <a:pt x="214996" y="162573"/>
                  </a:lnTo>
                  <a:lnTo>
                    <a:pt x="253459" y="147392"/>
                  </a:lnTo>
                  <a:lnTo>
                    <a:pt x="294641" y="132791"/>
                  </a:lnTo>
                  <a:lnTo>
                    <a:pt x="338442" y="118798"/>
                  </a:lnTo>
                  <a:lnTo>
                    <a:pt x="384762" y="105441"/>
                  </a:lnTo>
                  <a:lnTo>
                    <a:pt x="433500" y="92747"/>
                  </a:lnTo>
                  <a:lnTo>
                    <a:pt x="484557" y="80743"/>
                  </a:lnTo>
                  <a:lnTo>
                    <a:pt x="537831" y="69457"/>
                  </a:lnTo>
                  <a:lnTo>
                    <a:pt x="593224" y="58917"/>
                  </a:lnTo>
                  <a:lnTo>
                    <a:pt x="650635" y="49149"/>
                  </a:lnTo>
                  <a:lnTo>
                    <a:pt x="709963" y="40181"/>
                  </a:lnTo>
                  <a:lnTo>
                    <a:pt x="771109" y="32040"/>
                  </a:lnTo>
                  <a:lnTo>
                    <a:pt x="833972" y="24755"/>
                  </a:lnTo>
                  <a:lnTo>
                    <a:pt x="898452" y="18352"/>
                  </a:lnTo>
                  <a:lnTo>
                    <a:pt x="964450" y="12858"/>
                  </a:lnTo>
                  <a:lnTo>
                    <a:pt x="1031864" y="8302"/>
                  </a:lnTo>
                  <a:lnTo>
                    <a:pt x="1100595" y="4711"/>
                  </a:lnTo>
                  <a:lnTo>
                    <a:pt x="1170543" y="2112"/>
                  </a:lnTo>
                  <a:lnTo>
                    <a:pt x="1241607" y="532"/>
                  </a:lnTo>
                  <a:lnTo>
                    <a:pt x="1313688" y="0"/>
                  </a:lnTo>
                  <a:lnTo>
                    <a:pt x="1385768" y="532"/>
                  </a:lnTo>
                  <a:lnTo>
                    <a:pt x="1456834" y="2112"/>
                  </a:lnTo>
                  <a:lnTo>
                    <a:pt x="1526783" y="4711"/>
                  </a:lnTo>
                  <a:lnTo>
                    <a:pt x="1595517" y="8302"/>
                  </a:lnTo>
                  <a:lnTo>
                    <a:pt x="1662935" y="12858"/>
                  </a:lnTo>
                  <a:lnTo>
                    <a:pt x="1728936" y="18352"/>
                  </a:lnTo>
                  <a:lnTo>
                    <a:pt x="1793421" y="24755"/>
                  </a:lnTo>
                  <a:lnTo>
                    <a:pt x="1856289" y="32040"/>
                  </a:lnTo>
                  <a:lnTo>
                    <a:pt x="1917440" y="40181"/>
                  </a:lnTo>
                  <a:lnTo>
                    <a:pt x="1976773" y="49149"/>
                  </a:lnTo>
                  <a:lnTo>
                    <a:pt x="2034190" y="58917"/>
                  </a:lnTo>
                  <a:lnTo>
                    <a:pt x="2089588" y="69457"/>
                  </a:lnTo>
                  <a:lnTo>
                    <a:pt x="2142869" y="80743"/>
                  </a:lnTo>
                  <a:lnTo>
                    <a:pt x="2193932" y="92747"/>
                  </a:lnTo>
                  <a:lnTo>
                    <a:pt x="2242677" y="105441"/>
                  </a:lnTo>
                  <a:lnTo>
                    <a:pt x="2289003" y="118798"/>
                  </a:lnTo>
                  <a:lnTo>
                    <a:pt x="2332810" y="132791"/>
                  </a:lnTo>
                  <a:lnTo>
                    <a:pt x="2373998" y="147392"/>
                  </a:lnTo>
                  <a:lnTo>
                    <a:pt x="2412468" y="162573"/>
                  </a:lnTo>
                  <a:lnTo>
                    <a:pt x="2448117" y="178307"/>
                  </a:lnTo>
                  <a:lnTo>
                    <a:pt x="2510558" y="211326"/>
                  </a:lnTo>
                  <a:lnTo>
                    <a:pt x="2537148" y="228556"/>
                  </a:lnTo>
                  <a:lnTo>
                    <a:pt x="2552318" y="240028"/>
                  </a:lnTo>
                </a:path>
                <a:path w="2552700" h="720089">
                  <a:moveTo>
                    <a:pt x="2552318" y="480061"/>
                  </a:moveTo>
                  <a:lnTo>
                    <a:pt x="2510558" y="508763"/>
                  </a:lnTo>
                  <a:lnTo>
                    <a:pt x="2448117" y="541782"/>
                  </a:lnTo>
                  <a:lnTo>
                    <a:pt x="2412468" y="557516"/>
                  </a:lnTo>
                  <a:lnTo>
                    <a:pt x="2373998" y="572697"/>
                  </a:lnTo>
                  <a:lnTo>
                    <a:pt x="2332810" y="587298"/>
                  </a:lnTo>
                  <a:lnTo>
                    <a:pt x="2289003" y="601291"/>
                  </a:lnTo>
                  <a:lnTo>
                    <a:pt x="2242677" y="614648"/>
                  </a:lnTo>
                  <a:lnTo>
                    <a:pt x="2193932" y="627342"/>
                  </a:lnTo>
                  <a:lnTo>
                    <a:pt x="2142869" y="639346"/>
                  </a:lnTo>
                  <a:lnTo>
                    <a:pt x="2089588" y="650632"/>
                  </a:lnTo>
                  <a:lnTo>
                    <a:pt x="2034190" y="661172"/>
                  </a:lnTo>
                  <a:lnTo>
                    <a:pt x="1976773" y="670940"/>
                  </a:lnTo>
                  <a:lnTo>
                    <a:pt x="1917440" y="679908"/>
                  </a:lnTo>
                  <a:lnTo>
                    <a:pt x="1856289" y="688049"/>
                  </a:lnTo>
                  <a:lnTo>
                    <a:pt x="1793421" y="695334"/>
                  </a:lnTo>
                  <a:lnTo>
                    <a:pt x="1728936" y="701737"/>
                  </a:lnTo>
                  <a:lnTo>
                    <a:pt x="1662935" y="707231"/>
                  </a:lnTo>
                  <a:lnTo>
                    <a:pt x="1595517" y="711787"/>
                  </a:lnTo>
                  <a:lnTo>
                    <a:pt x="1526783" y="715378"/>
                  </a:lnTo>
                  <a:lnTo>
                    <a:pt x="1456834" y="717977"/>
                  </a:lnTo>
                  <a:lnTo>
                    <a:pt x="1385768" y="719557"/>
                  </a:lnTo>
                  <a:lnTo>
                    <a:pt x="1313688" y="720089"/>
                  </a:lnTo>
                  <a:lnTo>
                    <a:pt x="1241607" y="719557"/>
                  </a:lnTo>
                  <a:lnTo>
                    <a:pt x="1170543" y="717977"/>
                  </a:lnTo>
                  <a:lnTo>
                    <a:pt x="1100595" y="715378"/>
                  </a:lnTo>
                  <a:lnTo>
                    <a:pt x="1031864" y="711787"/>
                  </a:lnTo>
                  <a:lnTo>
                    <a:pt x="964450" y="707231"/>
                  </a:lnTo>
                  <a:lnTo>
                    <a:pt x="898452" y="701737"/>
                  </a:lnTo>
                  <a:lnTo>
                    <a:pt x="833972" y="695334"/>
                  </a:lnTo>
                  <a:lnTo>
                    <a:pt x="771109" y="688049"/>
                  </a:lnTo>
                  <a:lnTo>
                    <a:pt x="709963" y="679908"/>
                  </a:lnTo>
                  <a:lnTo>
                    <a:pt x="650635" y="670940"/>
                  </a:lnTo>
                  <a:lnTo>
                    <a:pt x="593224" y="661172"/>
                  </a:lnTo>
                  <a:lnTo>
                    <a:pt x="537831" y="650632"/>
                  </a:lnTo>
                  <a:lnTo>
                    <a:pt x="484557" y="639346"/>
                  </a:lnTo>
                  <a:lnTo>
                    <a:pt x="433500" y="627342"/>
                  </a:lnTo>
                  <a:lnTo>
                    <a:pt x="384762" y="614648"/>
                  </a:lnTo>
                  <a:lnTo>
                    <a:pt x="338442" y="601291"/>
                  </a:lnTo>
                  <a:lnTo>
                    <a:pt x="294641" y="587298"/>
                  </a:lnTo>
                  <a:lnTo>
                    <a:pt x="253459" y="572697"/>
                  </a:lnTo>
                  <a:lnTo>
                    <a:pt x="214996" y="557516"/>
                  </a:lnTo>
                  <a:lnTo>
                    <a:pt x="179352" y="541782"/>
                  </a:lnTo>
                  <a:lnTo>
                    <a:pt x="116922" y="508763"/>
                  </a:lnTo>
                  <a:lnTo>
                    <a:pt x="66970" y="473860"/>
                  </a:lnTo>
                  <a:lnTo>
                    <a:pt x="30298" y="437293"/>
                  </a:lnTo>
                  <a:lnTo>
                    <a:pt x="7708" y="399281"/>
                  </a:lnTo>
                  <a:lnTo>
                    <a:pt x="1943" y="379802"/>
                  </a:lnTo>
                  <a:lnTo>
                    <a:pt x="0" y="360044"/>
                  </a:lnTo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6982459" y="3735527"/>
            <a:ext cx="1760855" cy="62293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550"/>
              </a:spcBef>
            </a:pPr>
            <a:r>
              <a:rPr dirty="0" sz="1800" spc="-5" b="1">
                <a:latin typeface="Carlito"/>
                <a:cs typeface="Carlito"/>
              </a:rPr>
              <a:t>M</a:t>
            </a:r>
            <a:r>
              <a:rPr dirty="0" sz="1450" spc="-5" b="1">
                <a:latin typeface="Carlito"/>
                <a:cs typeface="Carlito"/>
              </a:rPr>
              <a:t>ISE EN </a:t>
            </a:r>
            <a:r>
              <a:rPr dirty="0" sz="1450" spc="-20" b="1">
                <a:latin typeface="Carlito"/>
                <a:cs typeface="Carlito"/>
              </a:rPr>
              <a:t>VALEUR</a:t>
            </a:r>
            <a:r>
              <a:rPr dirty="0" sz="1450" spc="185" b="1">
                <a:latin typeface="Carlito"/>
                <a:cs typeface="Carlito"/>
              </a:rPr>
              <a:t> </a:t>
            </a:r>
            <a:r>
              <a:rPr dirty="0" sz="1450" spc="-5" b="1">
                <a:latin typeface="Carlito"/>
                <a:cs typeface="Carlito"/>
              </a:rPr>
              <a:t>ET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450" spc="-10" b="1">
                <a:latin typeface="Carlito"/>
                <a:cs typeface="Carlito"/>
              </a:rPr>
              <a:t>APPROVISIONNEMENT</a:t>
            </a:r>
            <a:endParaRPr sz="1450">
              <a:latin typeface="Carlito"/>
              <a:cs typeface="Carlito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628892" y="4569205"/>
            <a:ext cx="2521585" cy="1092835"/>
            <a:chOff x="6628892" y="4569205"/>
            <a:chExt cx="2521585" cy="1092835"/>
          </a:xfrm>
        </p:grpSpPr>
        <p:sp>
          <p:nvSpPr>
            <p:cNvPr id="40" name="object 40"/>
            <p:cNvSpPr/>
            <p:nvPr/>
          </p:nvSpPr>
          <p:spPr>
            <a:xfrm>
              <a:off x="6635242" y="4575555"/>
              <a:ext cx="2508885" cy="1080135"/>
            </a:xfrm>
            <a:custGeom>
              <a:avLst/>
              <a:gdLst/>
              <a:ahLst/>
              <a:cxnLst/>
              <a:rect l="l" t="t" r="r" b="b"/>
              <a:pathLst>
                <a:path w="2508884" h="1080135">
                  <a:moveTo>
                    <a:pt x="1313687" y="0"/>
                  </a:moveTo>
                  <a:lnTo>
                    <a:pt x="1248119" y="660"/>
                  </a:lnTo>
                  <a:lnTo>
                    <a:pt x="1183384" y="2621"/>
                  </a:lnTo>
                  <a:lnTo>
                    <a:pt x="1119556" y="5853"/>
                  </a:lnTo>
                  <a:lnTo>
                    <a:pt x="1056710" y="10323"/>
                  </a:lnTo>
                  <a:lnTo>
                    <a:pt x="994923" y="16001"/>
                  </a:lnTo>
                  <a:lnTo>
                    <a:pt x="934269" y="22856"/>
                  </a:lnTo>
                  <a:lnTo>
                    <a:pt x="874824" y="30857"/>
                  </a:lnTo>
                  <a:lnTo>
                    <a:pt x="816663" y="39974"/>
                  </a:lnTo>
                  <a:lnTo>
                    <a:pt x="759861" y="50175"/>
                  </a:lnTo>
                  <a:lnTo>
                    <a:pt x="704493" y="61429"/>
                  </a:lnTo>
                  <a:lnTo>
                    <a:pt x="650635" y="73707"/>
                  </a:lnTo>
                  <a:lnTo>
                    <a:pt x="598361" y="86976"/>
                  </a:lnTo>
                  <a:lnTo>
                    <a:pt x="547748" y="101205"/>
                  </a:lnTo>
                  <a:lnTo>
                    <a:pt x="498870" y="116365"/>
                  </a:lnTo>
                  <a:lnTo>
                    <a:pt x="451803" y="132424"/>
                  </a:lnTo>
                  <a:lnTo>
                    <a:pt x="406622" y="149351"/>
                  </a:lnTo>
                  <a:lnTo>
                    <a:pt x="363402" y="167115"/>
                  </a:lnTo>
                  <a:lnTo>
                    <a:pt x="322218" y="185686"/>
                  </a:lnTo>
                  <a:lnTo>
                    <a:pt x="283146" y="205032"/>
                  </a:lnTo>
                  <a:lnTo>
                    <a:pt x="246261" y="225123"/>
                  </a:lnTo>
                  <a:lnTo>
                    <a:pt x="211637" y="245927"/>
                  </a:lnTo>
                  <a:lnTo>
                    <a:pt x="179352" y="267414"/>
                  </a:lnTo>
                  <a:lnTo>
                    <a:pt x="122094" y="312314"/>
                  </a:lnTo>
                  <a:lnTo>
                    <a:pt x="75088" y="359574"/>
                  </a:lnTo>
                  <a:lnTo>
                    <a:pt x="38937" y="408947"/>
                  </a:lnTo>
                  <a:lnTo>
                    <a:pt x="14243" y="460186"/>
                  </a:lnTo>
                  <a:lnTo>
                    <a:pt x="1607" y="513044"/>
                  </a:lnTo>
                  <a:lnTo>
                    <a:pt x="0" y="540004"/>
                  </a:lnTo>
                  <a:lnTo>
                    <a:pt x="1607" y="566963"/>
                  </a:lnTo>
                  <a:lnTo>
                    <a:pt x="14243" y="619822"/>
                  </a:lnTo>
                  <a:lnTo>
                    <a:pt x="38937" y="671063"/>
                  </a:lnTo>
                  <a:lnTo>
                    <a:pt x="75088" y="720439"/>
                  </a:lnTo>
                  <a:lnTo>
                    <a:pt x="122094" y="767702"/>
                  </a:lnTo>
                  <a:lnTo>
                    <a:pt x="179352" y="812606"/>
                  </a:lnTo>
                  <a:lnTo>
                    <a:pt x="211637" y="834095"/>
                  </a:lnTo>
                  <a:lnTo>
                    <a:pt x="246261" y="854902"/>
                  </a:lnTo>
                  <a:lnTo>
                    <a:pt x="283146" y="874995"/>
                  </a:lnTo>
                  <a:lnTo>
                    <a:pt x="322218" y="894343"/>
                  </a:lnTo>
                  <a:lnTo>
                    <a:pt x="363402" y="912916"/>
                  </a:lnTo>
                  <a:lnTo>
                    <a:pt x="406622" y="930683"/>
                  </a:lnTo>
                  <a:lnTo>
                    <a:pt x="451803" y="947612"/>
                  </a:lnTo>
                  <a:lnTo>
                    <a:pt x="498870" y="963673"/>
                  </a:lnTo>
                  <a:lnTo>
                    <a:pt x="547748" y="978835"/>
                  </a:lnTo>
                  <a:lnTo>
                    <a:pt x="598361" y="993067"/>
                  </a:lnTo>
                  <a:lnTo>
                    <a:pt x="650635" y="1006338"/>
                  </a:lnTo>
                  <a:lnTo>
                    <a:pt x="704493" y="1018617"/>
                  </a:lnTo>
                  <a:lnTo>
                    <a:pt x="759861" y="1029874"/>
                  </a:lnTo>
                  <a:lnTo>
                    <a:pt x="816663" y="1040077"/>
                  </a:lnTo>
                  <a:lnTo>
                    <a:pt x="874824" y="1049195"/>
                  </a:lnTo>
                  <a:lnTo>
                    <a:pt x="934269" y="1057198"/>
                  </a:lnTo>
                  <a:lnTo>
                    <a:pt x="994923" y="1064054"/>
                  </a:lnTo>
                  <a:lnTo>
                    <a:pt x="1056710" y="1069733"/>
                  </a:lnTo>
                  <a:lnTo>
                    <a:pt x="1119556" y="1074204"/>
                  </a:lnTo>
                  <a:lnTo>
                    <a:pt x="1183384" y="1077436"/>
                  </a:lnTo>
                  <a:lnTo>
                    <a:pt x="1248119" y="1079398"/>
                  </a:lnTo>
                  <a:lnTo>
                    <a:pt x="1313687" y="1080058"/>
                  </a:lnTo>
                  <a:lnTo>
                    <a:pt x="1379267" y="1079398"/>
                  </a:lnTo>
                  <a:lnTo>
                    <a:pt x="1444013" y="1077436"/>
                  </a:lnTo>
                  <a:lnTo>
                    <a:pt x="1507851" y="1074204"/>
                  </a:lnTo>
                  <a:lnTo>
                    <a:pt x="1570706" y="1069733"/>
                  </a:lnTo>
                  <a:lnTo>
                    <a:pt x="1632501" y="1064054"/>
                  </a:lnTo>
                  <a:lnTo>
                    <a:pt x="1693163" y="1057198"/>
                  </a:lnTo>
                  <a:lnTo>
                    <a:pt x="1752616" y="1049195"/>
                  </a:lnTo>
                  <a:lnTo>
                    <a:pt x="1810784" y="1040077"/>
                  </a:lnTo>
                  <a:lnTo>
                    <a:pt x="1867593" y="1029874"/>
                  </a:lnTo>
                  <a:lnTo>
                    <a:pt x="1922966" y="1018617"/>
                  </a:lnTo>
                  <a:lnTo>
                    <a:pt x="1976830" y="1006338"/>
                  </a:lnTo>
                  <a:lnTo>
                    <a:pt x="2029108" y="993067"/>
                  </a:lnTo>
                  <a:lnTo>
                    <a:pt x="2079726" y="978835"/>
                  </a:lnTo>
                  <a:lnTo>
                    <a:pt x="2128607" y="963673"/>
                  </a:lnTo>
                  <a:lnTo>
                    <a:pt x="2175678" y="947612"/>
                  </a:lnTo>
                  <a:lnTo>
                    <a:pt x="2220863" y="930683"/>
                  </a:lnTo>
                  <a:lnTo>
                    <a:pt x="2264086" y="912916"/>
                  </a:lnTo>
                  <a:lnTo>
                    <a:pt x="2305272" y="894343"/>
                  </a:lnTo>
                  <a:lnTo>
                    <a:pt x="2344347" y="874995"/>
                  </a:lnTo>
                  <a:lnTo>
                    <a:pt x="2381234" y="854902"/>
                  </a:lnTo>
                  <a:lnTo>
                    <a:pt x="2415858" y="834095"/>
                  </a:lnTo>
                  <a:lnTo>
                    <a:pt x="2448146" y="812606"/>
                  </a:lnTo>
                  <a:lnTo>
                    <a:pt x="2505406" y="767702"/>
                  </a:lnTo>
                  <a:lnTo>
                    <a:pt x="2508757" y="764550"/>
                  </a:lnTo>
                  <a:lnTo>
                    <a:pt x="2508757" y="315467"/>
                  </a:lnTo>
                  <a:lnTo>
                    <a:pt x="2478020" y="289554"/>
                  </a:lnTo>
                  <a:lnTo>
                    <a:pt x="2415858" y="245927"/>
                  </a:lnTo>
                  <a:lnTo>
                    <a:pt x="2381234" y="225123"/>
                  </a:lnTo>
                  <a:lnTo>
                    <a:pt x="2344347" y="205032"/>
                  </a:lnTo>
                  <a:lnTo>
                    <a:pt x="2305272" y="185686"/>
                  </a:lnTo>
                  <a:lnTo>
                    <a:pt x="2264086" y="167115"/>
                  </a:lnTo>
                  <a:lnTo>
                    <a:pt x="2220863" y="149351"/>
                  </a:lnTo>
                  <a:lnTo>
                    <a:pt x="2175678" y="132424"/>
                  </a:lnTo>
                  <a:lnTo>
                    <a:pt x="2128607" y="116365"/>
                  </a:lnTo>
                  <a:lnTo>
                    <a:pt x="2079726" y="101205"/>
                  </a:lnTo>
                  <a:lnTo>
                    <a:pt x="2029108" y="86976"/>
                  </a:lnTo>
                  <a:lnTo>
                    <a:pt x="1976830" y="73707"/>
                  </a:lnTo>
                  <a:lnTo>
                    <a:pt x="1922966" y="61429"/>
                  </a:lnTo>
                  <a:lnTo>
                    <a:pt x="1867593" y="50175"/>
                  </a:lnTo>
                  <a:lnTo>
                    <a:pt x="1810784" y="39974"/>
                  </a:lnTo>
                  <a:lnTo>
                    <a:pt x="1752616" y="30857"/>
                  </a:lnTo>
                  <a:lnTo>
                    <a:pt x="1693163" y="22856"/>
                  </a:lnTo>
                  <a:lnTo>
                    <a:pt x="1632501" y="16001"/>
                  </a:lnTo>
                  <a:lnTo>
                    <a:pt x="1570706" y="10323"/>
                  </a:lnTo>
                  <a:lnTo>
                    <a:pt x="1507851" y="5853"/>
                  </a:lnTo>
                  <a:lnTo>
                    <a:pt x="1444013" y="2621"/>
                  </a:lnTo>
                  <a:lnTo>
                    <a:pt x="1379267" y="660"/>
                  </a:lnTo>
                  <a:lnTo>
                    <a:pt x="1313687" y="0"/>
                  </a:lnTo>
                  <a:close/>
                </a:path>
              </a:pathLst>
            </a:custGeom>
            <a:solidFill>
              <a:srgbClr val="FABA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635242" y="4575555"/>
              <a:ext cx="2508885" cy="1080135"/>
            </a:xfrm>
            <a:custGeom>
              <a:avLst/>
              <a:gdLst/>
              <a:ahLst/>
              <a:cxnLst/>
              <a:rect l="l" t="t" r="r" b="b"/>
              <a:pathLst>
                <a:path w="2508884" h="1080135">
                  <a:moveTo>
                    <a:pt x="0" y="540004"/>
                  </a:moveTo>
                  <a:lnTo>
                    <a:pt x="6380" y="486428"/>
                  </a:lnTo>
                  <a:lnTo>
                    <a:pt x="25120" y="434349"/>
                  </a:lnTo>
                  <a:lnTo>
                    <a:pt x="55618" y="384011"/>
                  </a:lnTo>
                  <a:lnTo>
                    <a:pt x="97272" y="335664"/>
                  </a:lnTo>
                  <a:lnTo>
                    <a:pt x="149479" y="289554"/>
                  </a:lnTo>
                  <a:lnTo>
                    <a:pt x="211637" y="245927"/>
                  </a:lnTo>
                  <a:lnTo>
                    <a:pt x="246261" y="225123"/>
                  </a:lnTo>
                  <a:lnTo>
                    <a:pt x="283146" y="205032"/>
                  </a:lnTo>
                  <a:lnTo>
                    <a:pt x="322218" y="185686"/>
                  </a:lnTo>
                  <a:lnTo>
                    <a:pt x="363402" y="167115"/>
                  </a:lnTo>
                  <a:lnTo>
                    <a:pt x="406622" y="149351"/>
                  </a:lnTo>
                  <a:lnTo>
                    <a:pt x="451803" y="132424"/>
                  </a:lnTo>
                  <a:lnTo>
                    <a:pt x="498870" y="116365"/>
                  </a:lnTo>
                  <a:lnTo>
                    <a:pt x="547748" y="101205"/>
                  </a:lnTo>
                  <a:lnTo>
                    <a:pt x="598361" y="86976"/>
                  </a:lnTo>
                  <a:lnTo>
                    <a:pt x="650635" y="73707"/>
                  </a:lnTo>
                  <a:lnTo>
                    <a:pt x="704493" y="61429"/>
                  </a:lnTo>
                  <a:lnTo>
                    <a:pt x="759861" y="50175"/>
                  </a:lnTo>
                  <a:lnTo>
                    <a:pt x="816663" y="39974"/>
                  </a:lnTo>
                  <a:lnTo>
                    <a:pt x="874824" y="30857"/>
                  </a:lnTo>
                  <a:lnTo>
                    <a:pt x="934269" y="22856"/>
                  </a:lnTo>
                  <a:lnTo>
                    <a:pt x="994923" y="16001"/>
                  </a:lnTo>
                  <a:lnTo>
                    <a:pt x="1056710" y="10323"/>
                  </a:lnTo>
                  <a:lnTo>
                    <a:pt x="1119556" y="5853"/>
                  </a:lnTo>
                  <a:lnTo>
                    <a:pt x="1183384" y="2621"/>
                  </a:lnTo>
                  <a:lnTo>
                    <a:pt x="1248119" y="660"/>
                  </a:lnTo>
                  <a:lnTo>
                    <a:pt x="1313687" y="0"/>
                  </a:lnTo>
                  <a:lnTo>
                    <a:pt x="1379267" y="660"/>
                  </a:lnTo>
                  <a:lnTo>
                    <a:pt x="1444013" y="2621"/>
                  </a:lnTo>
                  <a:lnTo>
                    <a:pt x="1507851" y="5853"/>
                  </a:lnTo>
                  <a:lnTo>
                    <a:pt x="1570706" y="10323"/>
                  </a:lnTo>
                  <a:lnTo>
                    <a:pt x="1632501" y="16001"/>
                  </a:lnTo>
                  <a:lnTo>
                    <a:pt x="1693163" y="22856"/>
                  </a:lnTo>
                  <a:lnTo>
                    <a:pt x="1752616" y="30857"/>
                  </a:lnTo>
                  <a:lnTo>
                    <a:pt x="1810784" y="39974"/>
                  </a:lnTo>
                  <a:lnTo>
                    <a:pt x="1867593" y="50175"/>
                  </a:lnTo>
                  <a:lnTo>
                    <a:pt x="1922966" y="61429"/>
                  </a:lnTo>
                  <a:lnTo>
                    <a:pt x="1976830" y="73707"/>
                  </a:lnTo>
                  <a:lnTo>
                    <a:pt x="2029108" y="86976"/>
                  </a:lnTo>
                  <a:lnTo>
                    <a:pt x="2079726" y="101205"/>
                  </a:lnTo>
                  <a:lnTo>
                    <a:pt x="2128607" y="116365"/>
                  </a:lnTo>
                  <a:lnTo>
                    <a:pt x="2175678" y="132424"/>
                  </a:lnTo>
                  <a:lnTo>
                    <a:pt x="2220863" y="149351"/>
                  </a:lnTo>
                  <a:lnTo>
                    <a:pt x="2264086" y="167115"/>
                  </a:lnTo>
                  <a:lnTo>
                    <a:pt x="2305272" y="185686"/>
                  </a:lnTo>
                  <a:lnTo>
                    <a:pt x="2344347" y="205032"/>
                  </a:lnTo>
                  <a:lnTo>
                    <a:pt x="2381234" y="225123"/>
                  </a:lnTo>
                  <a:lnTo>
                    <a:pt x="2415858" y="245927"/>
                  </a:lnTo>
                  <a:lnTo>
                    <a:pt x="2448146" y="267414"/>
                  </a:lnTo>
                  <a:lnTo>
                    <a:pt x="2505406" y="312314"/>
                  </a:lnTo>
                  <a:lnTo>
                    <a:pt x="2508757" y="315467"/>
                  </a:lnTo>
                </a:path>
                <a:path w="2508884" h="1080135">
                  <a:moveTo>
                    <a:pt x="2508757" y="764550"/>
                  </a:moveTo>
                  <a:lnTo>
                    <a:pt x="2478020" y="790465"/>
                  </a:lnTo>
                  <a:lnTo>
                    <a:pt x="2415858" y="834095"/>
                  </a:lnTo>
                  <a:lnTo>
                    <a:pt x="2381234" y="854902"/>
                  </a:lnTo>
                  <a:lnTo>
                    <a:pt x="2344347" y="874995"/>
                  </a:lnTo>
                  <a:lnTo>
                    <a:pt x="2305272" y="894343"/>
                  </a:lnTo>
                  <a:lnTo>
                    <a:pt x="2264086" y="912916"/>
                  </a:lnTo>
                  <a:lnTo>
                    <a:pt x="2220863" y="930683"/>
                  </a:lnTo>
                  <a:lnTo>
                    <a:pt x="2175678" y="947612"/>
                  </a:lnTo>
                  <a:lnTo>
                    <a:pt x="2128607" y="963673"/>
                  </a:lnTo>
                  <a:lnTo>
                    <a:pt x="2079726" y="978835"/>
                  </a:lnTo>
                  <a:lnTo>
                    <a:pt x="2029108" y="993067"/>
                  </a:lnTo>
                  <a:lnTo>
                    <a:pt x="1976830" y="1006338"/>
                  </a:lnTo>
                  <a:lnTo>
                    <a:pt x="1922966" y="1018617"/>
                  </a:lnTo>
                  <a:lnTo>
                    <a:pt x="1867593" y="1029874"/>
                  </a:lnTo>
                  <a:lnTo>
                    <a:pt x="1810784" y="1040077"/>
                  </a:lnTo>
                  <a:lnTo>
                    <a:pt x="1752616" y="1049195"/>
                  </a:lnTo>
                  <a:lnTo>
                    <a:pt x="1693163" y="1057198"/>
                  </a:lnTo>
                  <a:lnTo>
                    <a:pt x="1632501" y="1064054"/>
                  </a:lnTo>
                  <a:lnTo>
                    <a:pt x="1570706" y="1069733"/>
                  </a:lnTo>
                  <a:lnTo>
                    <a:pt x="1507851" y="1074204"/>
                  </a:lnTo>
                  <a:lnTo>
                    <a:pt x="1444013" y="1077436"/>
                  </a:lnTo>
                  <a:lnTo>
                    <a:pt x="1379267" y="1079398"/>
                  </a:lnTo>
                  <a:lnTo>
                    <a:pt x="1313687" y="1080058"/>
                  </a:lnTo>
                  <a:lnTo>
                    <a:pt x="1248119" y="1079398"/>
                  </a:lnTo>
                  <a:lnTo>
                    <a:pt x="1183384" y="1077436"/>
                  </a:lnTo>
                  <a:lnTo>
                    <a:pt x="1119556" y="1074204"/>
                  </a:lnTo>
                  <a:lnTo>
                    <a:pt x="1056710" y="1069733"/>
                  </a:lnTo>
                  <a:lnTo>
                    <a:pt x="994923" y="1064054"/>
                  </a:lnTo>
                  <a:lnTo>
                    <a:pt x="934269" y="1057198"/>
                  </a:lnTo>
                  <a:lnTo>
                    <a:pt x="874824" y="1049195"/>
                  </a:lnTo>
                  <a:lnTo>
                    <a:pt x="816663" y="1040077"/>
                  </a:lnTo>
                  <a:lnTo>
                    <a:pt x="759861" y="1029874"/>
                  </a:lnTo>
                  <a:lnTo>
                    <a:pt x="704493" y="1018617"/>
                  </a:lnTo>
                  <a:lnTo>
                    <a:pt x="650635" y="1006338"/>
                  </a:lnTo>
                  <a:lnTo>
                    <a:pt x="598361" y="993067"/>
                  </a:lnTo>
                  <a:lnTo>
                    <a:pt x="547748" y="978835"/>
                  </a:lnTo>
                  <a:lnTo>
                    <a:pt x="498870" y="963673"/>
                  </a:lnTo>
                  <a:lnTo>
                    <a:pt x="451803" y="947612"/>
                  </a:lnTo>
                  <a:lnTo>
                    <a:pt x="406622" y="930683"/>
                  </a:lnTo>
                  <a:lnTo>
                    <a:pt x="363402" y="912916"/>
                  </a:lnTo>
                  <a:lnTo>
                    <a:pt x="322218" y="894343"/>
                  </a:lnTo>
                  <a:lnTo>
                    <a:pt x="283146" y="874995"/>
                  </a:lnTo>
                  <a:lnTo>
                    <a:pt x="246261" y="854902"/>
                  </a:lnTo>
                  <a:lnTo>
                    <a:pt x="211637" y="834095"/>
                  </a:lnTo>
                  <a:lnTo>
                    <a:pt x="179352" y="812606"/>
                  </a:lnTo>
                  <a:lnTo>
                    <a:pt x="122094" y="767702"/>
                  </a:lnTo>
                  <a:lnTo>
                    <a:pt x="75088" y="720439"/>
                  </a:lnTo>
                  <a:lnTo>
                    <a:pt x="38937" y="671063"/>
                  </a:lnTo>
                  <a:lnTo>
                    <a:pt x="14243" y="619822"/>
                  </a:lnTo>
                  <a:lnTo>
                    <a:pt x="1607" y="566963"/>
                  </a:lnTo>
                  <a:lnTo>
                    <a:pt x="0" y="540004"/>
                  </a:lnTo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6857238" y="4751323"/>
            <a:ext cx="2312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rlito"/>
                <a:cs typeface="Carlito"/>
              </a:rPr>
              <a:t>C</a:t>
            </a:r>
            <a:r>
              <a:rPr dirty="0" sz="1450" spc="-10" b="1">
                <a:latin typeface="Carlito"/>
                <a:cs typeface="Carlito"/>
              </a:rPr>
              <a:t>ONSEIL</a:t>
            </a:r>
            <a:r>
              <a:rPr dirty="0" sz="1450" spc="55" b="1">
                <a:latin typeface="Carlito"/>
                <a:cs typeface="Carlito"/>
              </a:rPr>
              <a:t> </a:t>
            </a:r>
            <a:r>
              <a:rPr dirty="0" sz="1450" spc="-20" b="1">
                <a:latin typeface="Carlito"/>
                <a:cs typeface="Carlito"/>
              </a:rPr>
              <a:t>ACCOMPAGNEMENT</a:t>
            </a:r>
            <a:endParaRPr sz="1450">
              <a:latin typeface="Carlito"/>
              <a:cs typeface="Carlito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62038" y="5071364"/>
            <a:ext cx="1702435" cy="52832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83820" marR="5080" indent="-71755">
              <a:lnSpc>
                <a:spcPct val="104000"/>
              </a:lnSpc>
              <a:spcBef>
                <a:spcPts val="20"/>
              </a:spcBef>
            </a:pPr>
            <a:r>
              <a:rPr dirty="0" sz="1450" spc="-10" b="1">
                <a:latin typeface="Carlito"/>
                <a:cs typeface="Carlito"/>
              </a:rPr>
              <a:t>DU </a:t>
            </a:r>
            <a:r>
              <a:rPr dirty="0" sz="1450" spc="-5" b="1">
                <a:latin typeface="Carlito"/>
                <a:cs typeface="Carlito"/>
              </a:rPr>
              <a:t>CLIENT </a:t>
            </a:r>
            <a:r>
              <a:rPr dirty="0" sz="1450" spc="-15" b="1">
                <a:latin typeface="Carlito"/>
                <a:cs typeface="Carlito"/>
              </a:rPr>
              <a:t>DANS </a:t>
            </a:r>
            <a:r>
              <a:rPr dirty="0" sz="1450" spc="-10" b="1">
                <a:latin typeface="Carlito"/>
                <a:cs typeface="Carlito"/>
              </a:rPr>
              <a:t>SON  </a:t>
            </a:r>
            <a:r>
              <a:rPr dirty="0" sz="1450" spc="-25" b="1">
                <a:latin typeface="Carlito"/>
                <a:cs typeface="Carlito"/>
              </a:rPr>
              <a:t>PARCOURS</a:t>
            </a:r>
            <a:r>
              <a:rPr dirty="0" sz="1450" spc="30" b="1">
                <a:latin typeface="Carlito"/>
                <a:cs typeface="Carlito"/>
              </a:rPr>
              <a:t> </a:t>
            </a:r>
            <a:r>
              <a:rPr dirty="0" sz="1450" spc="-80" b="1">
                <a:latin typeface="Carlito"/>
                <a:cs typeface="Carlito"/>
              </a:rPr>
              <a:t>D</a:t>
            </a:r>
            <a:r>
              <a:rPr dirty="0" sz="1800" spc="-80" b="1">
                <a:latin typeface="Trebuchet MS"/>
                <a:cs typeface="Trebuchet MS"/>
              </a:rPr>
              <a:t>’</a:t>
            </a:r>
            <a:r>
              <a:rPr dirty="0" sz="1450" spc="-80" b="1">
                <a:latin typeface="Carlito"/>
                <a:cs typeface="Carlito"/>
              </a:rPr>
              <a:t>ACHAT</a:t>
            </a:r>
            <a:endParaRPr sz="14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4432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29">
                <a:latin typeface="Trebuchet MS"/>
                <a:cs typeface="Trebuchet MS"/>
              </a:rPr>
              <a:t>Les </a:t>
            </a:r>
            <a:r>
              <a:rPr dirty="0" spc="-225">
                <a:latin typeface="Trebuchet MS"/>
                <a:cs typeface="Trebuchet MS"/>
              </a:rPr>
              <a:t>modalités </a:t>
            </a:r>
            <a:r>
              <a:rPr dirty="0" spc="-195">
                <a:latin typeface="Trebuchet MS"/>
                <a:cs typeface="Trebuchet MS"/>
              </a:rPr>
              <a:t>de </a:t>
            </a:r>
            <a:r>
              <a:rPr dirty="0" spc="-260">
                <a:latin typeface="Trebuchet MS"/>
                <a:cs typeface="Trebuchet MS"/>
              </a:rPr>
              <a:t>certification </a:t>
            </a:r>
            <a:r>
              <a:rPr dirty="0" spc="-175">
                <a:latin typeface="Trebuchet MS"/>
                <a:cs typeface="Trebuchet MS"/>
              </a:rPr>
              <a:t>en</a:t>
            </a:r>
            <a:r>
              <a:rPr dirty="0" spc="-935">
                <a:latin typeface="Trebuchet MS"/>
                <a:cs typeface="Trebuchet MS"/>
              </a:rPr>
              <a:t> </a:t>
            </a:r>
            <a:r>
              <a:rPr dirty="0" spc="-225">
                <a:latin typeface="Trebuchet MS"/>
                <a:cs typeface="Trebuchet MS"/>
              </a:rPr>
              <a:t>cohérence  </a:t>
            </a:r>
            <a:r>
              <a:rPr dirty="0" spc="-275">
                <a:latin typeface="Trebuchet MS"/>
                <a:cs typeface="Trebuchet MS"/>
              </a:rPr>
              <a:t>avec </a:t>
            </a:r>
            <a:r>
              <a:rPr dirty="0" spc="-254">
                <a:latin typeface="Trebuchet MS"/>
                <a:cs typeface="Trebuchet MS"/>
              </a:rPr>
              <a:t>le </a:t>
            </a:r>
            <a:r>
              <a:rPr dirty="0" spc="-275">
                <a:latin typeface="Trebuchet MS"/>
                <a:cs typeface="Trebuchet MS"/>
              </a:rPr>
              <a:t>référentiel </a:t>
            </a:r>
            <a:r>
              <a:rPr dirty="0" spc="-195">
                <a:latin typeface="Trebuchet MS"/>
                <a:cs typeface="Trebuchet MS"/>
              </a:rPr>
              <a:t>de</a:t>
            </a:r>
            <a:r>
              <a:rPr dirty="0" spc="-705">
                <a:latin typeface="Trebuchet MS"/>
                <a:cs typeface="Trebuchet MS"/>
              </a:rPr>
              <a:t> </a:t>
            </a:r>
            <a:r>
              <a:rPr dirty="0" spc="-260">
                <a:latin typeface="Trebuchet MS"/>
                <a:cs typeface="Trebuchet MS"/>
              </a:rPr>
              <a:t>certification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154" y="1766442"/>
          <a:ext cx="8677910" cy="4904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7390"/>
                <a:gridCol w="2071369"/>
                <a:gridCol w="1524634"/>
                <a:gridCol w="1817370"/>
              </a:tblGrid>
              <a:tr h="1690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88365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Appellation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 marL="196850" marR="188595" indent="1905">
                        <a:lnSpc>
                          <a:spcPct val="100000"/>
                        </a:lnSpc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Bloc de 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omp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é</a:t>
                      </a:r>
                      <a:r>
                        <a:rPr dirty="0" sz="2400" spc="-3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ences 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évalué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Modalité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Coefficient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EP1 </a:t>
                      </a:r>
                      <a:r>
                        <a:rPr dirty="0" sz="2400" spc="315" b="1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2400" spc="-240" b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Réception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et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suivi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des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commandes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Bloc</a:t>
                      </a:r>
                      <a:r>
                        <a:rPr dirty="0" sz="2400" spc="-2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>
                          <a:latin typeface="Carlito"/>
                          <a:cs typeface="Carlito"/>
                        </a:rPr>
                        <a:t>1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spc="-5">
                          <a:latin typeface="Carlito"/>
                          <a:cs typeface="Carlito"/>
                        </a:rPr>
                        <a:t>CCF</a:t>
                      </a:r>
                      <a:r>
                        <a:rPr dirty="0" sz="2400" spc="-40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5">
                          <a:latin typeface="Carlito"/>
                          <a:cs typeface="Carlito"/>
                        </a:rPr>
                        <a:t>ou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Carlito"/>
                          <a:cs typeface="Carlito"/>
                        </a:rPr>
                        <a:t>ponctuel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385445" marR="144145" indent="-2349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EP2 </a:t>
                      </a:r>
                      <a:r>
                        <a:rPr dirty="0" sz="2400" spc="310" b="1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2400" spc="-235" b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Mise en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valeur et  approvisionnement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Bloc</a:t>
                      </a:r>
                      <a:r>
                        <a:rPr dirty="0" sz="2400" spc="-2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214629" marR="208279" indent="1219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CCF </a:t>
                      </a:r>
                      <a:r>
                        <a:rPr dirty="0" sz="2400" spc="-5">
                          <a:latin typeface="Carlito"/>
                          <a:cs typeface="Carlito"/>
                        </a:rPr>
                        <a:t>ou  </a:t>
                      </a:r>
                      <a:r>
                        <a:rPr dirty="0" sz="2400" spc="-5">
                          <a:latin typeface="Carlito"/>
                          <a:cs typeface="Carlito"/>
                        </a:rPr>
                        <a:t>p</a:t>
                      </a:r>
                      <a:r>
                        <a:rPr dirty="0" sz="2400" spc="-10">
                          <a:latin typeface="Carlito"/>
                          <a:cs typeface="Carlito"/>
                        </a:rPr>
                        <a:t>o</a:t>
                      </a:r>
                      <a:r>
                        <a:rPr dirty="0" sz="2400" spc="-5">
                          <a:latin typeface="Carlito"/>
                          <a:cs typeface="Carlito"/>
                        </a:rPr>
                        <a:t>nctuel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5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</a:tr>
              <a:tr h="1554518">
                <a:tc>
                  <a:txBody>
                    <a:bodyPr/>
                    <a:lstStyle/>
                    <a:p>
                      <a:pPr algn="ctr" marL="97790" marR="92710" indent="19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EP3 </a:t>
                      </a:r>
                      <a:r>
                        <a:rPr dirty="0" sz="2400" spc="310" b="1">
                          <a:latin typeface="Trebuchet MS"/>
                          <a:cs typeface="Trebuchet MS"/>
                        </a:rPr>
                        <a:t>–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Conseil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accompagnement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du 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client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dans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son</a:t>
                      </a:r>
                      <a:r>
                        <a:rPr dirty="0" sz="2400" spc="-8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parcours  </a:t>
                      </a:r>
                      <a:r>
                        <a:rPr dirty="0" sz="2400" spc="-175" b="1">
                          <a:latin typeface="Trebuchet MS"/>
                          <a:cs typeface="Trebuchet MS"/>
                        </a:rPr>
                        <a:t>d’achat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Bloc</a:t>
                      </a:r>
                      <a:r>
                        <a:rPr dirty="0" sz="2400" spc="-2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214629" marR="208279" indent="12192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CCF </a:t>
                      </a:r>
                      <a:r>
                        <a:rPr dirty="0" sz="2400" spc="-5">
                          <a:latin typeface="Carlito"/>
                          <a:cs typeface="Carlito"/>
                        </a:rPr>
                        <a:t>ou  ponctuel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dirty="0" sz="2400">
                          <a:latin typeface="Carlito"/>
                          <a:cs typeface="Carlito"/>
                        </a:rPr>
                        <a:t>6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95478"/>
            <a:ext cx="82042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9"/>
              <a:t>Des </a:t>
            </a:r>
            <a:r>
              <a:rPr dirty="0" spc="-254"/>
              <a:t>épreuves </a:t>
            </a:r>
            <a:r>
              <a:rPr dirty="0" spc="-240"/>
              <a:t>simples </a:t>
            </a:r>
            <a:r>
              <a:rPr dirty="0" spc="-345"/>
              <a:t>à </a:t>
            </a:r>
            <a:r>
              <a:rPr dirty="0" spc="-85"/>
              <a:t>mettre </a:t>
            </a:r>
            <a:r>
              <a:rPr dirty="0" spc="-215"/>
              <a:t>en</a:t>
            </a:r>
            <a:r>
              <a:rPr dirty="0" spc="-415"/>
              <a:t> </a:t>
            </a:r>
            <a:r>
              <a:rPr dirty="0" spc="-229"/>
              <a:t>œuvre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6476" y="1849501"/>
          <a:ext cx="8335645" cy="4333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730"/>
                <a:gridCol w="3023870"/>
                <a:gridCol w="2879725"/>
              </a:tblGrid>
              <a:tr h="416178">
                <a:tc>
                  <a:txBody>
                    <a:bodyPr/>
                    <a:lstStyle/>
                    <a:p>
                      <a:pPr marL="5911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Appellation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-1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Date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Lieu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</a:tr>
              <a:tr h="1169035">
                <a:tc>
                  <a:txBody>
                    <a:bodyPr/>
                    <a:lstStyle/>
                    <a:p>
                      <a:pPr algn="ctr" marL="225425" marR="21717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EP1 </a:t>
                      </a:r>
                      <a:r>
                        <a:rPr dirty="0" sz="2000" spc="260" b="1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2000" spc="-265" b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Réception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suivi des  commandes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4999"/>
                        </a:lnSpc>
                        <a:spcBef>
                          <a:spcPts val="180"/>
                        </a:spcBef>
                      </a:pPr>
                      <a:r>
                        <a:rPr dirty="0" sz="2000" spc="-114">
                          <a:latin typeface="Arial"/>
                          <a:cs typeface="Arial"/>
                        </a:rPr>
                        <a:t>Une </a:t>
                      </a:r>
                      <a:r>
                        <a:rPr dirty="0" sz="2000" spc="-40">
                          <a:latin typeface="Arial"/>
                          <a:cs typeface="Arial"/>
                        </a:rPr>
                        <a:t>situation</a:t>
                      </a:r>
                      <a:r>
                        <a:rPr dirty="0" sz="20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65">
                          <a:latin typeface="Arial"/>
                          <a:cs typeface="Arial"/>
                        </a:rPr>
                        <a:t>d’évaluation 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dans le 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cours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du cycle de 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formation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arlito"/>
                          <a:cs typeface="Carlito"/>
                        </a:rPr>
                        <a:t>En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classe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et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en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entreprise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168908">
                <a:tc>
                  <a:txBody>
                    <a:bodyPr/>
                    <a:lstStyle/>
                    <a:p>
                      <a:pPr algn="ctr" marL="114300" marR="1079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EP2 </a:t>
                      </a:r>
                      <a:r>
                        <a:rPr dirty="0" sz="2000" spc="260" b="1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dirty="0" sz="2000" spc="-220" b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Mise en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valeur  et              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approvisionnement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4999"/>
                        </a:lnSpc>
                        <a:spcBef>
                          <a:spcPts val="185"/>
                        </a:spcBef>
                      </a:pPr>
                      <a:r>
                        <a:rPr dirty="0" sz="2000" spc="-114">
                          <a:latin typeface="Arial"/>
                          <a:cs typeface="Arial"/>
                        </a:rPr>
                        <a:t>Une </a:t>
                      </a:r>
                      <a:r>
                        <a:rPr dirty="0" sz="2000" spc="-40">
                          <a:latin typeface="Arial"/>
                          <a:cs typeface="Arial"/>
                        </a:rPr>
                        <a:t>situation</a:t>
                      </a:r>
                      <a:r>
                        <a:rPr dirty="0" sz="20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65">
                          <a:latin typeface="Arial"/>
                          <a:cs typeface="Arial"/>
                        </a:rPr>
                        <a:t>d’évaluation 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dans le 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cours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du cycle de 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formation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Carlito"/>
                          <a:cs typeface="Carlito"/>
                        </a:rPr>
                        <a:t>En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classe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et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en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entreprise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</a:tr>
              <a:tr h="1566379">
                <a:tc>
                  <a:txBody>
                    <a:bodyPr/>
                    <a:lstStyle/>
                    <a:p>
                      <a:pPr algn="ctr" marL="97155" marR="90805" indent="63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EP3 </a:t>
                      </a:r>
                      <a:r>
                        <a:rPr dirty="0" sz="2000" spc="260" b="1">
                          <a:latin typeface="Trebuchet MS"/>
                          <a:cs typeface="Trebuchet MS"/>
                        </a:rPr>
                        <a:t>–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Conseil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accompagnement</a:t>
                      </a:r>
                      <a:r>
                        <a:rPr dirty="0" sz="2000" spc="-65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du 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client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dans</a:t>
                      </a:r>
                      <a:r>
                        <a:rPr dirty="0" sz="2000" spc="-35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son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120" b="1">
                          <a:latin typeface="Trebuchet MS"/>
                          <a:cs typeface="Trebuchet MS"/>
                        </a:rPr>
                        <a:t>parcours</a:t>
                      </a:r>
                      <a:r>
                        <a:rPr dirty="0" sz="2000" spc="-180" b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45" b="1">
                          <a:latin typeface="Trebuchet MS"/>
                          <a:cs typeface="Trebuchet MS"/>
                        </a:rPr>
                        <a:t>d’achat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158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5100"/>
                        </a:lnSpc>
                        <a:spcBef>
                          <a:spcPts val="370"/>
                        </a:spcBef>
                      </a:pPr>
                      <a:r>
                        <a:rPr dirty="0" sz="2000" spc="-114">
                          <a:latin typeface="Arial"/>
                          <a:cs typeface="Arial"/>
                        </a:rPr>
                        <a:t>Une </a:t>
                      </a:r>
                      <a:r>
                        <a:rPr dirty="0" sz="2000" spc="-40">
                          <a:latin typeface="Arial"/>
                          <a:cs typeface="Arial"/>
                        </a:rPr>
                        <a:t>situation</a:t>
                      </a:r>
                      <a:r>
                        <a:rPr dirty="0" sz="20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65">
                          <a:latin typeface="Arial"/>
                          <a:cs typeface="Arial"/>
                        </a:rPr>
                        <a:t>d’évaluation 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dans le </a:t>
                      </a:r>
                      <a:r>
                        <a:rPr dirty="0" sz="2000" spc="-15">
                          <a:latin typeface="Carlito"/>
                          <a:cs typeface="Carlito"/>
                        </a:rPr>
                        <a:t>cours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du cycle de 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formation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2000">
                          <a:latin typeface="Carlito"/>
                          <a:cs typeface="Carlito"/>
                        </a:rPr>
                        <a:t>En </a:t>
                      </a:r>
                      <a:r>
                        <a:rPr dirty="0" sz="2000" spc="-5">
                          <a:latin typeface="Carlito"/>
                          <a:cs typeface="Carlito"/>
                        </a:rPr>
                        <a:t>classe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et </a:t>
                      </a:r>
                      <a:r>
                        <a:rPr dirty="0" sz="2000">
                          <a:latin typeface="Carlito"/>
                          <a:cs typeface="Carlito"/>
                        </a:rPr>
                        <a:t>en</a:t>
                      </a:r>
                      <a:r>
                        <a:rPr dirty="0" sz="2000" spc="5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>
                          <a:latin typeface="Carlito"/>
                          <a:cs typeface="Carlito"/>
                        </a:rPr>
                        <a:t>entreprise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5821" rIns="0" bIns="0" rtlCol="0" vert="horz">
            <a:spAutoFit/>
          </a:bodyPr>
          <a:lstStyle/>
          <a:p>
            <a:pPr marL="191770" marR="5080">
              <a:lnSpc>
                <a:spcPts val="4320"/>
              </a:lnSpc>
              <a:spcBef>
                <a:spcPts val="640"/>
              </a:spcBef>
            </a:pPr>
            <a:r>
              <a:rPr dirty="0" spc="-225">
                <a:latin typeface="Trebuchet MS"/>
                <a:cs typeface="Trebuchet MS"/>
              </a:rPr>
              <a:t>Les</a:t>
            </a:r>
            <a:r>
              <a:rPr dirty="0" spc="-365">
                <a:latin typeface="Trebuchet MS"/>
                <a:cs typeface="Trebuchet MS"/>
              </a:rPr>
              <a:t> </a:t>
            </a:r>
            <a:r>
              <a:rPr dirty="0" spc="-190">
                <a:latin typeface="Trebuchet MS"/>
                <a:cs typeface="Trebuchet MS"/>
              </a:rPr>
              <a:t>périodes</a:t>
            </a:r>
            <a:r>
              <a:rPr dirty="0" spc="-385">
                <a:latin typeface="Trebuchet MS"/>
                <a:cs typeface="Trebuchet MS"/>
              </a:rPr>
              <a:t> </a:t>
            </a:r>
            <a:r>
              <a:rPr dirty="0" spc="-195">
                <a:latin typeface="Trebuchet MS"/>
                <a:cs typeface="Trebuchet MS"/>
              </a:rPr>
              <a:t>de</a:t>
            </a:r>
            <a:r>
              <a:rPr dirty="0" spc="-380">
                <a:latin typeface="Trebuchet MS"/>
                <a:cs typeface="Trebuchet MS"/>
              </a:rPr>
              <a:t> </a:t>
            </a:r>
            <a:r>
              <a:rPr dirty="0" spc="-225">
                <a:latin typeface="Trebuchet MS"/>
                <a:cs typeface="Trebuchet MS"/>
              </a:rPr>
              <a:t>formation</a:t>
            </a:r>
            <a:r>
              <a:rPr dirty="0" spc="-400">
                <a:latin typeface="Trebuchet MS"/>
                <a:cs typeface="Trebuchet MS"/>
              </a:rPr>
              <a:t> </a:t>
            </a:r>
            <a:r>
              <a:rPr dirty="0" spc="-170">
                <a:latin typeface="Trebuchet MS"/>
                <a:cs typeface="Trebuchet MS"/>
              </a:rPr>
              <a:t>en</a:t>
            </a:r>
            <a:r>
              <a:rPr dirty="0" spc="-385">
                <a:latin typeface="Trebuchet MS"/>
                <a:cs typeface="Trebuchet MS"/>
              </a:rPr>
              <a:t> </a:t>
            </a:r>
            <a:r>
              <a:rPr dirty="0" spc="-240">
                <a:latin typeface="Trebuchet MS"/>
                <a:cs typeface="Trebuchet MS"/>
              </a:rPr>
              <a:t>milieu  </a:t>
            </a:r>
            <a:r>
              <a:rPr dirty="0" spc="-204">
                <a:latin typeface="Trebuchet MS"/>
                <a:cs typeface="Trebuchet MS"/>
              </a:rPr>
              <a:t>professionnel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759407"/>
            <a:ext cx="7700645" cy="4719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900" marR="676275" indent="-4572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 sz="2800" spc="-5">
                <a:latin typeface="Carlito"/>
                <a:cs typeface="Carlito"/>
              </a:rPr>
              <a:t>La </a:t>
            </a:r>
            <a:r>
              <a:rPr dirty="0" sz="2800" spc="-15">
                <a:latin typeface="Carlito"/>
                <a:cs typeface="Carlito"/>
              </a:rPr>
              <a:t>durée </a:t>
            </a:r>
            <a:r>
              <a:rPr dirty="0" sz="2800" spc="-5">
                <a:latin typeface="Carlito"/>
                <a:cs typeface="Carlito"/>
              </a:rPr>
              <a:t>des </a:t>
            </a:r>
            <a:r>
              <a:rPr dirty="0" sz="2800" spc="-10">
                <a:latin typeface="Carlito"/>
                <a:cs typeface="Carlito"/>
              </a:rPr>
              <a:t>périodes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formation </a:t>
            </a:r>
            <a:r>
              <a:rPr dirty="0" sz="2800" spc="-5">
                <a:latin typeface="Carlito"/>
                <a:cs typeface="Carlito"/>
              </a:rPr>
              <a:t>en </a:t>
            </a:r>
            <a:r>
              <a:rPr dirty="0" sz="2800" spc="-10">
                <a:latin typeface="Carlito"/>
                <a:cs typeface="Carlito"/>
              </a:rPr>
              <a:t>milieu  </a:t>
            </a:r>
            <a:r>
              <a:rPr dirty="0" sz="2800" spc="-20">
                <a:latin typeface="Carlito"/>
                <a:cs typeface="Carlito"/>
              </a:rPr>
              <a:t>professionnel </a:t>
            </a:r>
            <a:r>
              <a:rPr dirty="0" sz="2800" spc="-15">
                <a:latin typeface="Carlito"/>
                <a:cs typeface="Carlito"/>
              </a:rPr>
              <a:t>est </a:t>
            </a:r>
            <a:r>
              <a:rPr dirty="0" sz="2800" spc="-5">
                <a:latin typeface="Carlito"/>
                <a:cs typeface="Carlito"/>
              </a:rPr>
              <a:t>de 14</a:t>
            </a:r>
            <a:r>
              <a:rPr dirty="0" sz="2800" spc="9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semaines.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750">
              <a:latin typeface="Carlito"/>
              <a:cs typeface="Carlito"/>
            </a:endParaRPr>
          </a:p>
          <a:p>
            <a:pPr algn="just" marL="469900" marR="83185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z="2800" spc="-5">
                <a:latin typeface="Carlito"/>
                <a:cs typeface="Carlito"/>
              </a:rPr>
              <a:t>Les PFMP </a:t>
            </a:r>
            <a:r>
              <a:rPr dirty="0" sz="2800" spc="-15">
                <a:latin typeface="Carlito"/>
                <a:cs typeface="Carlito"/>
              </a:rPr>
              <a:t>sont </a:t>
            </a:r>
            <a:r>
              <a:rPr dirty="0" sz="2800" spc="-10">
                <a:latin typeface="Carlito"/>
                <a:cs typeface="Carlito"/>
              </a:rPr>
              <a:t>réparties </a:t>
            </a:r>
            <a:r>
              <a:rPr dirty="0" sz="2800" spc="-5">
                <a:latin typeface="Carlito"/>
                <a:cs typeface="Carlito"/>
              </a:rPr>
              <a:t>sous la </a:t>
            </a:r>
            <a:r>
              <a:rPr dirty="0" sz="2800" spc="-15">
                <a:latin typeface="Carlito"/>
                <a:cs typeface="Carlito"/>
              </a:rPr>
              <a:t>responsabilité </a:t>
            </a:r>
            <a:r>
              <a:rPr dirty="0" sz="2800" spc="-10">
                <a:latin typeface="Carlito"/>
                <a:cs typeface="Carlito"/>
              </a:rPr>
              <a:t>du  </a:t>
            </a:r>
            <a:r>
              <a:rPr dirty="0" sz="2800" spc="-110">
                <a:latin typeface="Arial"/>
                <a:cs typeface="Arial"/>
              </a:rPr>
              <a:t>chef d’établissement </a:t>
            </a:r>
            <a:r>
              <a:rPr dirty="0" sz="2800" spc="-125">
                <a:latin typeface="Arial"/>
                <a:cs typeface="Arial"/>
              </a:rPr>
              <a:t>sur </a:t>
            </a:r>
            <a:r>
              <a:rPr dirty="0" sz="2800" spc="-155">
                <a:latin typeface="Arial"/>
                <a:cs typeface="Arial"/>
              </a:rPr>
              <a:t>les </a:t>
            </a:r>
            <a:r>
              <a:rPr dirty="0" sz="2800" spc="-140">
                <a:latin typeface="Arial"/>
                <a:cs typeface="Arial"/>
              </a:rPr>
              <a:t>deux </a:t>
            </a:r>
            <a:r>
              <a:rPr dirty="0" sz="2800" spc="-175">
                <a:latin typeface="Arial"/>
                <a:cs typeface="Arial"/>
              </a:rPr>
              <a:t>années </a:t>
            </a:r>
            <a:r>
              <a:rPr dirty="0" sz="2800" spc="-95">
                <a:latin typeface="Arial"/>
                <a:cs typeface="Arial"/>
              </a:rPr>
              <a:t>du </a:t>
            </a:r>
            <a:r>
              <a:rPr dirty="0" sz="2800" spc="-155">
                <a:latin typeface="Arial"/>
                <a:cs typeface="Arial"/>
              </a:rPr>
              <a:t>cycle 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formation, </a:t>
            </a:r>
            <a:r>
              <a:rPr dirty="0" sz="2800" spc="-10">
                <a:latin typeface="Carlito"/>
                <a:cs typeface="Carlito"/>
              </a:rPr>
              <a:t>dans </a:t>
            </a:r>
            <a:r>
              <a:rPr dirty="0" sz="2800" spc="-5">
                <a:latin typeface="Carlito"/>
                <a:cs typeface="Carlito"/>
              </a:rPr>
              <a:t>le </a:t>
            </a:r>
            <a:r>
              <a:rPr dirty="0" sz="2800" spc="-10">
                <a:latin typeface="Carlito"/>
                <a:cs typeface="Carlito"/>
              </a:rPr>
              <a:t>respect des dispositions de  </a:t>
            </a:r>
            <a:r>
              <a:rPr dirty="0" sz="2800" spc="-65">
                <a:latin typeface="Arial"/>
                <a:cs typeface="Arial"/>
              </a:rPr>
              <a:t>l’arrêté </a:t>
            </a:r>
            <a:r>
              <a:rPr dirty="0" sz="2800" spc="-90">
                <a:latin typeface="Arial"/>
                <a:cs typeface="Arial"/>
              </a:rPr>
              <a:t>du </a:t>
            </a:r>
            <a:r>
              <a:rPr dirty="0" sz="2800" spc="-140">
                <a:latin typeface="Arial"/>
                <a:cs typeface="Arial"/>
              </a:rPr>
              <a:t>21 </a:t>
            </a:r>
            <a:r>
              <a:rPr dirty="0" sz="2800" spc="-114">
                <a:latin typeface="Arial"/>
                <a:cs typeface="Arial"/>
              </a:rPr>
              <a:t>novembre </a:t>
            </a:r>
            <a:r>
              <a:rPr dirty="0" sz="2800" spc="-140">
                <a:latin typeface="Arial"/>
                <a:cs typeface="Arial"/>
              </a:rPr>
              <a:t>2018</a:t>
            </a:r>
            <a:r>
              <a:rPr dirty="0" sz="2800" spc="-254">
                <a:latin typeface="Arial"/>
                <a:cs typeface="Arial"/>
              </a:rPr>
              <a:t> </a:t>
            </a:r>
            <a:r>
              <a:rPr dirty="0" sz="2800" spc="-5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750">
              <a:latin typeface="Carlito"/>
              <a:cs typeface="Carlito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Char char="•"/>
              <a:tabLst>
                <a:tab pos="469265" algn="l"/>
                <a:tab pos="469900" algn="l"/>
              </a:tabLst>
            </a:pPr>
            <a:r>
              <a:rPr dirty="0" sz="2800" spc="-290">
                <a:latin typeface="Arial"/>
                <a:cs typeface="Arial"/>
              </a:rPr>
              <a:t>Les </a:t>
            </a:r>
            <a:r>
              <a:rPr dirty="0" sz="2800" spc="-85">
                <a:latin typeface="Arial"/>
                <a:cs typeface="Arial"/>
              </a:rPr>
              <a:t>lieux </a:t>
            </a:r>
            <a:r>
              <a:rPr dirty="0" sz="2800" spc="-125">
                <a:latin typeface="Arial"/>
                <a:cs typeface="Arial"/>
              </a:rPr>
              <a:t>d’accueil </a:t>
            </a:r>
            <a:r>
              <a:rPr dirty="0" sz="2800" spc="-195">
                <a:latin typeface="Arial"/>
                <a:cs typeface="Arial"/>
              </a:rPr>
              <a:t>des </a:t>
            </a:r>
            <a:r>
              <a:rPr dirty="0" sz="2800" spc="-305">
                <a:latin typeface="Arial"/>
                <a:cs typeface="Arial"/>
              </a:rPr>
              <a:t>PFMP </a:t>
            </a:r>
            <a:r>
              <a:rPr dirty="0" sz="2800" spc="-70">
                <a:latin typeface="Arial"/>
                <a:cs typeface="Arial"/>
              </a:rPr>
              <a:t>doivent </a:t>
            </a:r>
            <a:r>
              <a:rPr dirty="0" sz="2800" spc="-45">
                <a:latin typeface="Arial"/>
                <a:cs typeface="Arial"/>
              </a:rPr>
              <a:t>permettre </a:t>
            </a:r>
            <a:r>
              <a:rPr dirty="0" sz="2800" spc="-155">
                <a:latin typeface="Arial"/>
                <a:cs typeface="Arial"/>
              </a:rPr>
              <a:t>au  </a:t>
            </a:r>
            <a:r>
              <a:rPr dirty="0" sz="2800" spc="-20">
                <a:latin typeface="Carlito"/>
                <a:cs typeface="Carlito"/>
              </a:rPr>
              <a:t>cours </a:t>
            </a:r>
            <a:r>
              <a:rPr dirty="0" sz="2800" spc="-5">
                <a:latin typeface="Carlito"/>
                <a:cs typeface="Carlito"/>
              </a:rPr>
              <a:t>de la </a:t>
            </a:r>
            <a:r>
              <a:rPr dirty="0" sz="2800" spc="-15">
                <a:latin typeface="Carlito"/>
                <a:cs typeface="Carlito"/>
              </a:rPr>
              <a:t>formation </a:t>
            </a:r>
            <a:r>
              <a:rPr dirty="0" sz="2800" spc="-5">
                <a:latin typeface="Carlito"/>
                <a:cs typeface="Carlito"/>
              </a:rPr>
              <a:t>le </a:t>
            </a:r>
            <a:r>
              <a:rPr dirty="0" sz="2800" spc="-15">
                <a:latin typeface="Carlito"/>
                <a:cs typeface="Carlito"/>
              </a:rPr>
              <a:t>développement </a:t>
            </a:r>
            <a:r>
              <a:rPr dirty="0" sz="2800" spc="-10">
                <a:latin typeface="Carlito"/>
                <a:cs typeface="Carlito"/>
              </a:rPr>
              <a:t>des  compétences </a:t>
            </a:r>
            <a:r>
              <a:rPr dirty="0" sz="2800" spc="-5">
                <a:latin typeface="Carlito"/>
                <a:cs typeface="Carlito"/>
              </a:rPr>
              <a:t>du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25">
                <a:latin typeface="Carlito"/>
                <a:cs typeface="Carlito"/>
              </a:rPr>
              <a:t>référentiel.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8707" y="132715"/>
            <a:ext cx="413766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PLAN </a:t>
            </a:r>
            <a:r>
              <a:rPr dirty="0" sz="2400" spc="-30" b="1">
                <a:latin typeface="Carlito"/>
                <a:cs typeface="Carlito"/>
              </a:rPr>
              <a:t>NATIONAL </a:t>
            </a:r>
            <a:r>
              <a:rPr dirty="0" sz="2400" spc="-5" b="1">
                <a:latin typeface="Carlito"/>
                <a:cs typeface="Carlito"/>
              </a:rPr>
              <a:t>DE</a:t>
            </a:r>
            <a:r>
              <a:rPr dirty="0" sz="2400" spc="-70" b="1">
                <a:latin typeface="Carlito"/>
                <a:cs typeface="Carlito"/>
              </a:rPr>
              <a:t> </a:t>
            </a:r>
            <a:r>
              <a:rPr dirty="0" sz="2400" spc="-30" b="1">
                <a:latin typeface="Carlito"/>
                <a:cs typeface="Carlito"/>
              </a:rPr>
              <a:t>FORMATION</a:t>
            </a:r>
            <a:endParaRPr sz="2400">
              <a:latin typeface="Carlito"/>
              <a:cs typeface="Carlito"/>
            </a:endParaRPr>
          </a:p>
          <a:p>
            <a:pPr algn="ctr" marL="1905">
              <a:lnSpc>
                <a:spcPct val="100000"/>
              </a:lnSpc>
            </a:pPr>
            <a:r>
              <a:rPr dirty="0" sz="2400" spc="-5" b="1">
                <a:latin typeface="Carlito"/>
                <a:cs typeface="Carlito"/>
              </a:rPr>
              <a:t>Du </a:t>
            </a:r>
            <a:r>
              <a:rPr dirty="0" sz="2400" b="1">
                <a:latin typeface="Carlito"/>
                <a:cs typeface="Carlito"/>
              </a:rPr>
              <a:t>20 au </a:t>
            </a:r>
            <a:r>
              <a:rPr dirty="0" sz="2400" spc="-10" b="1">
                <a:latin typeface="Carlito"/>
                <a:cs typeface="Carlito"/>
              </a:rPr>
              <a:t>23 janvier</a:t>
            </a:r>
            <a:r>
              <a:rPr dirty="0" sz="2400" spc="-5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2020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3955" y="1312773"/>
            <a:ext cx="7743825" cy="1195705"/>
          </a:xfrm>
          <a:prstGeom prst="rect"/>
        </p:spPr>
        <p:txBody>
          <a:bodyPr wrap="square" lIns="0" tIns="109855" rIns="0" bIns="0" rtlCol="0" vert="horz">
            <a:spAutoFit/>
          </a:bodyPr>
          <a:lstStyle/>
          <a:p>
            <a:pPr marL="391160">
              <a:lnSpc>
                <a:spcPct val="100000"/>
              </a:lnSpc>
              <a:spcBef>
                <a:spcPts val="865"/>
              </a:spcBef>
            </a:pP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Objectifs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séminaire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formation</a:t>
            </a:r>
            <a:r>
              <a:rPr dirty="0" sz="3200" spc="-110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955" y="2485389"/>
            <a:ext cx="7818755" cy="4293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900" marR="5715" indent="-457834">
              <a:lnSpc>
                <a:spcPct val="100000"/>
              </a:lnSpc>
              <a:spcBef>
                <a:spcPts val="95"/>
              </a:spcBef>
              <a:buChar char="-"/>
              <a:tabLst>
                <a:tab pos="469900" algn="l"/>
                <a:tab pos="470534" algn="l"/>
              </a:tabLst>
            </a:pPr>
            <a:r>
              <a:rPr dirty="0" sz="2800" spc="-15">
                <a:latin typeface="Carlito"/>
                <a:cs typeface="Carlito"/>
              </a:rPr>
              <a:t>Présenter </a:t>
            </a:r>
            <a:r>
              <a:rPr dirty="0" sz="2800" spc="-5">
                <a:latin typeface="Carlito"/>
                <a:cs typeface="Carlito"/>
              </a:rPr>
              <a:t>les </a:t>
            </a:r>
            <a:r>
              <a:rPr dirty="0" sz="2800" spc="-20">
                <a:latin typeface="Carlito"/>
                <a:cs typeface="Carlito"/>
              </a:rPr>
              <a:t>constats, </a:t>
            </a:r>
            <a:r>
              <a:rPr dirty="0" sz="2800" spc="-10">
                <a:latin typeface="Carlito"/>
                <a:cs typeface="Carlito"/>
              </a:rPr>
              <a:t>conclusions, </a:t>
            </a:r>
            <a:r>
              <a:rPr dirty="0" sz="2800" spc="-5">
                <a:latin typeface="Carlito"/>
                <a:cs typeface="Carlito"/>
              </a:rPr>
              <a:t>choix </a:t>
            </a:r>
            <a:r>
              <a:rPr dirty="0" sz="2800" spc="-20">
                <a:latin typeface="Carlito"/>
                <a:cs typeface="Carlito"/>
              </a:rPr>
              <a:t>effectués  </a:t>
            </a:r>
            <a:r>
              <a:rPr dirty="0" sz="2800" spc="-10">
                <a:latin typeface="Carlito"/>
                <a:cs typeface="Carlito"/>
              </a:rPr>
              <a:t>par </a:t>
            </a:r>
            <a:r>
              <a:rPr dirty="0" sz="2800" spc="-5">
                <a:latin typeface="Carlito"/>
                <a:cs typeface="Carlito"/>
              </a:rPr>
              <a:t>le </a:t>
            </a:r>
            <a:r>
              <a:rPr dirty="0" sz="2800" spc="-15">
                <a:latin typeface="Carlito"/>
                <a:cs typeface="Carlito"/>
              </a:rPr>
              <a:t>groupe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rénovation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;</a:t>
            </a:r>
            <a:endParaRPr sz="2800">
              <a:latin typeface="Carlito"/>
              <a:cs typeface="Carlito"/>
            </a:endParaRPr>
          </a:p>
          <a:p>
            <a:pPr marL="469900" marR="1301115" indent="-457834">
              <a:lnSpc>
                <a:spcPct val="100000"/>
              </a:lnSpc>
              <a:buFont typeface="Carlito"/>
              <a:buChar char="-"/>
              <a:tabLst>
                <a:tab pos="469900" algn="l"/>
                <a:tab pos="470534" algn="l"/>
                <a:tab pos="3968750" algn="l"/>
              </a:tabLst>
            </a:pPr>
            <a:r>
              <a:rPr dirty="0" sz="2800" spc="-90">
                <a:latin typeface="Arial"/>
                <a:cs typeface="Arial"/>
              </a:rPr>
              <a:t>Contribuer </a:t>
            </a:r>
            <a:r>
              <a:rPr dirty="0" sz="2800" spc="-220">
                <a:latin typeface="Arial"/>
                <a:cs typeface="Arial"/>
              </a:rPr>
              <a:t>à </a:t>
            </a:r>
            <a:r>
              <a:rPr dirty="0" sz="2800" spc="-60">
                <a:latin typeface="Arial"/>
                <a:cs typeface="Arial"/>
              </a:rPr>
              <a:t>l’évolution </a:t>
            </a:r>
            <a:r>
              <a:rPr dirty="0" sz="2800" spc="-125">
                <a:latin typeface="Arial"/>
                <a:cs typeface="Arial"/>
              </a:rPr>
              <a:t>indispensable </a:t>
            </a:r>
            <a:r>
              <a:rPr dirty="0" sz="2800" spc="-195">
                <a:latin typeface="Arial"/>
                <a:cs typeface="Arial"/>
              </a:rPr>
              <a:t>des  </a:t>
            </a:r>
            <a:r>
              <a:rPr dirty="0" sz="2800" spc="-10">
                <a:latin typeface="Carlito"/>
                <a:cs typeface="Carlito"/>
              </a:rPr>
              <a:t>démarches</a:t>
            </a:r>
            <a:r>
              <a:rPr dirty="0" sz="2800" spc="3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didactiques	et des </a:t>
            </a:r>
            <a:r>
              <a:rPr dirty="0" sz="2800" spc="-20">
                <a:latin typeface="Carlito"/>
                <a:cs typeface="Carlito"/>
              </a:rPr>
              <a:t>pratiques  </a:t>
            </a:r>
            <a:r>
              <a:rPr dirty="0" sz="2800" spc="-10">
                <a:latin typeface="Carlito"/>
                <a:cs typeface="Carlito"/>
              </a:rPr>
              <a:t>pédagogiques des enseignants</a:t>
            </a:r>
            <a:r>
              <a:rPr dirty="0" sz="2800" spc="7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;</a:t>
            </a:r>
            <a:endParaRPr sz="2800">
              <a:latin typeface="Carlito"/>
              <a:cs typeface="Carlito"/>
            </a:endParaRPr>
          </a:p>
          <a:p>
            <a:pPr marL="469900" marR="571500" indent="-457834">
              <a:lnSpc>
                <a:spcPct val="100000"/>
              </a:lnSpc>
              <a:buFont typeface="Carlito"/>
              <a:buChar char="-"/>
              <a:tabLst>
                <a:tab pos="469900" algn="l"/>
                <a:tab pos="470534" algn="l"/>
              </a:tabLst>
            </a:pPr>
            <a:r>
              <a:rPr dirty="0" sz="2800" spc="-155">
                <a:latin typeface="Arial"/>
                <a:cs typeface="Arial"/>
              </a:rPr>
              <a:t>Accompagner </a:t>
            </a:r>
            <a:r>
              <a:rPr dirty="0" sz="2800" spc="-100">
                <a:latin typeface="Arial"/>
                <a:cs typeface="Arial"/>
              </a:rPr>
              <a:t>la </a:t>
            </a:r>
            <a:r>
              <a:rPr dirty="0" sz="2800" spc="-140">
                <a:latin typeface="Arial"/>
                <a:cs typeface="Arial"/>
              </a:rPr>
              <a:t>mise </a:t>
            </a:r>
            <a:r>
              <a:rPr dirty="0" sz="2800" spc="-130">
                <a:latin typeface="Arial"/>
                <a:cs typeface="Arial"/>
              </a:rPr>
              <a:t>en </a:t>
            </a:r>
            <a:r>
              <a:rPr dirty="0" sz="2800" spc="-135">
                <a:latin typeface="Arial"/>
                <a:cs typeface="Arial"/>
              </a:rPr>
              <a:t>œuvre </a:t>
            </a:r>
            <a:r>
              <a:rPr dirty="0" sz="2800" spc="-95">
                <a:latin typeface="Arial"/>
                <a:cs typeface="Arial"/>
              </a:rPr>
              <a:t>du </a:t>
            </a:r>
            <a:r>
              <a:rPr dirty="0" sz="2800" spc="-405">
                <a:latin typeface="Arial"/>
                <a:cs typeface="Arial"/>
              </a:rPr>
              <a:t>CAP </a:t>
            </a:r>
            <a:r>
              <a:rPr dirty="0" sz="2800" spc="-180">
                <a:latin typeface="Arial"/>
                <a:cs typeface="Arial"/>
              </a:rPr>
              <a:t>dans </a:t>
            </a:r>
            <a:r>
              <a:rPr dirty="0" sz="2800" spc="-75">
                <a:latin typeface="Arial"/>
                <a:cs typeface="Arial"/>
              </a:rPr>
              <a:t>le  </a:t>
            </a:r>
            <a:r>
              <a:rPr dirty="0" sz="2800" spc="-15">
                <a:latin typeface="Carlito"/>
                <a:cs typeface="Carlito"/>
              </a:rPr>
              <a:t>cadre </a:t>
            </a:r>
            <a:r>
              <a:rPr dirty="0" sz="2800" spc="-5">
                <a:latin typeface="Carlito"/>
                <a:cs typeface="Carlito"/>
              </a:rPr>
              <a:t>de la </a:t>
            </a:r>
            <a:r>
              <a:rPr dirty="0" sz="2800" spc="-10">
                <a:latin typeface="Carlito"/>
                <a:cs typeface="Carlito"/>
              </a:rPr>
              <a:t>TVP</a:t>
            </a:r>
            <a:r>
              <a:rPr dirty="0" sz="2800" spc="4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;</a:t>
            </a:r>
            <a:endParaRPr sz="28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5"/>
              </a:spcBef>
              <a:buChar char="-"/>
              <a:tabLst>
                <a:tab pos="469900" algn="l"/>
                <a:tab pos="470534" algn="l"/>
              </a:tabLst>
            </a:pPr>
            <a:r>
              <a:rPr dirty="0" sz="2800" spc="-15">
                <a:latin typeface="Carlito"/>
                <a:cs typeface="Carlito"/>
              </a:rPr>
              <a:t>Proposer </a:t>
            </a:r>
            <a:r>
              <a:rPr dirty="0" sz="2800" spc="-10">
                <a:latin typeface="Carlito"/>
                <a:cs typeface="Carlito"/>
              </a:rPr>
              <a:t>des </a:t>
            </a:r>
            <a:r>
              <a:rPr dirty="0" sz="2800" spc="-20">
                <a:latin typeface="Carlito"/>
                <a:cs typeface="Carlito"/>
              </a:rPr>
              <a:t>réflexions </a:t>
            </a:r>
            <a:r>
              <a:rPr dirty="0" sz="2800" spc="-10">
                <a:latin typeface="Carlito"/>
                <a:cs typeface="Carlito"/>
              </a:rPr>
              <a:t>et des démarches de  construction </a:t>
            </a:r>
            <a:r>
              <a:rPr dirty="0" sz="2800" spc="-5">
                <a:latin typeface="Carlito"/>
                <a:cs typeface="Carlito"/>
              </a:rPr>
              <a:t>des </a:t>
            </a:r>
            <a:r>
              <a:rPr dirty="0" sz="2800" spc="-20">
                <a:latin typeface="Carlito"/>
                <a:cs typeface="Carlito"/>
              </a:rPr>
              <a:t>parcours </a:t>
            </a:r>
            <a:r>
              <a:rPr dirty="0" sz="2800" spc="-5">
                <a:latin typeface="Carlito"/>
                <a:cs typeface="Carlito"/>
              </a:rPr>
              <a:t>des </a:t>
            </a:r>
            <a:r>
              <a:rPr dirty="0" sz="2800" spc="-10">
                <a:latin typeface="Carlito"/>
                <a:cs typeface="Carlito"/>
              </a:rPr>
              <a:t>élèves </a:t>
            </a:r>
            <a:r>
              <a:rPr dirty="0" sz="2800" spc="-25">
                <a:latin typeface="Carlito"/>
                <a:cs typeface="Carlito"/>
              </a:rPr>
              <a:t>transférables  </a:t>
            </a:r>
            <a:r>
              <a:rPr dirty="0" sz="2800" spc="-5">
                <a:latin typeface="Carlito"/>
                <a:cs typeface="Carlito"/>
              </a:rPr>
              <a:t>aux </a:t>
            </a:r>
            <a:r>
              <a:rPr dirty="0" sz="2800" spc="-10">
                <a:latin typeface="Carlito"/>
                <a:cs typeface="Carlito"/>
              </a:rPr>
              <a:t>bacs </a:t>
            </a:r>
            <a:r>
              <a:rPr dirty="0" sz="2800" spc="-20">
                <a:latin typeface="Carlito"/>
                <a:cs typeface="Carlito"/>
              </a:rPr>
              <a:t>pros </a:t>
            </a:r>
            <a:r>
              <a:rPr dirty="0" sz="2800" spc="-15">
                <a:latin typeface="Carlito"/>
                <a:cs typeface="Carlito"/>
              </a:rPr>
              <a:t>Métiers </a:t>
            </a:r>
            <a:r>
              <a:rPr dirty="0" sz="2800" spc="-5">
                <a:latin typeface="Carlito"/>
                <a:cs typeface="Carlito"/>
              </a:rPr>
              <a:t>du </a:t>
            </a:r>
            <a:r>
              <a:rPr dirty="0" sz="2800" spc="-15">
                <a:latin typeface="Carlito"/>
                <a:cs typeface="Carlito"/>
              </a:rPr>
              <a:t>commerce </a:t>
            </a:r>
            <a:r>
              <a:rPr dirty="0" sz="2800" spc="-10">
                <a:latin typeface="Carlito"/>
                <a:cs typeface="Carlito"/>
              </a:rPr>
              <a:t>et </a:t>
            </a:r>
            <a:r>
              <a:rPr dirty="0" sz="2800" spc="-5">
                <a:latin typeface="Carlito"/>
                <a:cs typeface="Carlito"/>
              </a:rPr>
              <a:t>de la</a:t>
            </a:r>
            <a:r>
              <a:rPr dirty="0" sz="2800" spc="155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vente.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1541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75">
                <a:latin typeface="Trebuchet MS"/>
                <a:cs typeface="Trebuchet MS"/>
              </a:rPr>
              <a:t>L</a:t>
            </a:r>
            <a:r>
              <a:rPr dirty="0" spc="-275"/>
              <a:t>’accompagnement </a:t>
            </a:r>
            <a:r>
              <a:rPr dirty="0" spc="-185"/>
              <a:t>prévu </a:t>
            </a:r>
            <a:r>
              <a:rPr dirty="0" spc="-120"/>
              <a:t>pour </a:t>
            </a:r>
            <a:r>
              <a:rPr dirty="0" spc="-180"/>
              <a:t>la </a:t>
            </a:r>
            <a:r>
              <a:rPr dirty="0" spc="-245"/>
              <a:t>mise</a:t>
            </a:r>
            <a:r>
              <a:rPr dirty="0" spc="-665"/>
              <a:t> </a:t>
            </a:r>
            <a:r>
              <a:rPr dirty="0" spc="-215"/>
              <a:t>en  </a:t>
            </a:r>
            <a:r>
              <a:rPr dirty="0" spc="-235"/>
              <a:t>œuvre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2305634"/>
            <a:ext cx="7720330" cy="262572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1305560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rlito"/>
                <a:cs typeface="Carlito"/>
              </a:rPr>
              <a:t>Un </a:t>
            </a:r>
            <a:r>
              <a:rPr dirty="0" sz="2800" spc="-120">
                <a:latin typeface="Arial"/>
                <a:cs typeface="Arial"/>
              </a:rPr>
              <a:t>guide </a:t>
            </a:r>
            <a:r>
              <a:rPr dirty="0" sz="2800" spc="-135">
                <a:latin typeface="Arial"/>
                <a:cs typeface="Arial"/>
              </a:rPr>
              <a:t>d’accompagnement </a:t>
            </a:r>
            <a:r>
              <a:rPr dirty="0" sz="2800" spc="-140">
                <a:latin typeface="Arial"/>
                <a:cs typeface="Arial"/>
              </a:rPr>
              <a:t>pédagogique  </a:t>
            </a:r>
            <a:r>
              <a:rPr dirty="0" sz="2800" spc="-60">
                <a:latin typeface="Arial"/>
                <a:cs typeface="Arial"/>
              </a:rPr>
              <a:t>construit </a:t>
            </a:r>
            <a:r>
              <a:rPr dirty="0" sz="2800" spc="-180">
                <a:latin typeface="Arial"/>
                <a:cs typeface="Arial"/>
              </a:rPr>
              <a:t>dans </a:t>
            </a:r>
            <a:r>
              <a:rPr dirty="0" sz="2800" spc="-75">
                <a:latin typeface="Arial"/>
                <a:cs typeface="Arial"/>
              </a:rPr>
              <a:t>le </a:t>
            </a:r>
            <a:r>
              <a:rPr dirty="0" sz="2800" spc="-140">
                <a:latin typeface="Arial"/>
                <a:cs typeface="Arial"/>
              </a:rPr>
              <a:t>souci </a:t>
            </a:r>
            <a:r>
              <a:rPr dirty="0" sz="2800" spc="-145">
                <a:latin typeface="Arial"/>
                <a:cs typeface="Arial"/>
              </a:rPr>
              <a:t>d’accompagner</a:t>
            </a:r>
            <a:r>
              <a:rPr dirty="0" sz="2800" spc="-215">
                <a:latin typeface="Arial"/>
                <a:cs typeface="Arial"/>
              </a:rPr>
              <a:t> </a:t>
            </a:r>
            <a:r>
              <a:rPr dirty="0" sz="2800" spc="-155">
                <a:latin typeface="Arial"/>
                <a:cs typeface="Arial"/>
              </a:rPr>
              <a:t>les</a:t>
            </a:r>
            <a:endParaRPr sz="2800">
              <a:latin typeface="Arial"/>
              <a:cs typeface="Arial"/>
            </a:endParaRPr>
          </a:p>
          <a:p>
            <a:pPr marL="241300" marR="121285">
              <a:lnSpc>
                <a:spcPts val="3030"/>
              </a:lnSpc>
            </a:pPr>
            <a:r>
              <a:rPr dirty="0" sz="2800" spc="-140">
                <a:latin typeface="Arial"/>
                <a:cs typeface="Arial"/>
              </a:rPr>
              <a:t>enseignants </a:t>
            </a:r>
            <a:r>
              <a:rPr dirty="0" sz="2800" spc="-180">
                <a:latin typeface="Arial"/>
                <a:cs typeface="Arial"/>
              </a:rPr>
              <a:t>dans </a:t>
            </a:r>
            <a:r>
              <a:rPr dirty="0" sz="2800" spc="-100">
                <a:latin typeface="Arial"/>
                <a:cs typeface="Arial"/>
              </a:rPr>
              <a:t>la </a:t>
            </a:r>
            <a:r>
              <a:rPr dirty="0" sz="2800" spc="-145">
                <a:latin typeface="Arial"/>
                <a:cs typeface="Arial"/>
              </a:rPr>
              <a:t>mise </a:t>
            </a:r>
            <a:r>
              <a:rPr dirty="0" sz="2800" spc="-130">
                <a:latin typeface="Arial"/>
                <a:cs typeface="Arial"/>
              </a:rPr>
              <a:t>en </a:t>
            </a:r>
            <a:r>
              <a:rPr dirty="0" sz="2800" spc="-135">
                <a:latin typeface="Arial"/>
                <a:cs typeface="Arial"/>
              </a:rPr>
              <a:t>œuvre </a:t>
            </a:r>
            <a:r>
              <a:rPr dirty="0" sz="2800" spc="-130">
                <a:latin typeface="Arial"/>
                <a:cs typeface="Arial"/>
              </a:rPr>
              <a:t>de </a:t>
            </a:r>
            <a:r>
              <a:rPr dirty="0" sz="2800" spc="-100">
                <a:latin typeface="Arial"/>
                <a:cs typeface="Arial"/>
              </a:rPr>
              <a:t>la </a:t>
            </a:r>
            <a:r>
              <a:rPr dirty="0" sz="2800" spc="-45">
                <a:latin typeface="Arial"/>
                <a:cs typeface="Arial"/>
              </a:rPr>
              <a:t>formation  </a:t>
            </a:r>
            <a:r>
              <a:rPr dirty="0" sz="2800" spc="-10">
                <a:latin typeface="Carlito"/>
                <a:cs typeface="Carlito"/>
              </a:rPr>
              <a:t>et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0">
                <a:latin typeface="Carlito"/>
                <a:cs typeface="Carlito"/>
              </a:rPr>
              <a:t>la </a:t>
            </a:r>
            <a:r>
              <a:rPr dirty="0" sz="2800" spc="-30">
                <a:latin typeface="Carlito"/>
                <a:cs typeface="Carlito"/>
              </a:rPr>
              <a:t>Transformation </a:t>
            </a:r>
            <a:r>
              <a:rPr dirty="0" sz="2800" spc="-5">
                <a:latin typeface="Carlito"/>
                <a:cs typeface="Carlito"/>
              </a:rPr>
              <a:t>de la </a:t>
            </a:r>
            <a:r>
              <a:rPr dirty="0" sz="2800" spc="-15">
                <a:latin typeface="Carlito"/>
                <a:cs typeface="Carlito"/>
              </a:rPr>
              <a:t>voie professionnelle</a:t>
            </a:r>
            <a:r>
              <a:rPr dirty="0" sz="2800" spc="10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;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0">
                <a:latin typeface="Carlito"/>
                <a:cs typeface="Carlito"/>
              </a:rPr>
              <a:t>Des </a:t>
            </a:r>
            <a:r>
              <a:rPr dirty="0" sz="2800" spc="-15">
                <a:latin typeface="Carlito"/>
                <a:cs typeface="Carlito"/>
              </a:rPr>
              <a:t>ressources </a:t>
            </a:r>
            <a:r>
              <a:rPr dirty="0" sz="2800" spc="-10">
                <a:latin typeface="Carlito"/>
                <a:cs typeface="Carlito"/>
              </a:rPr>
              <a:t>mises </a:t>
            </a:r>
            <a:r>
              <a:rPr dirty="0" sz="2800" spc="-5">
                <a:latin typeface="Carlito"/>
                <a:cs typeface="Carlito"/>
              </a:rPr>
              <a:t>en ligne sur le </a:t>
            </a:r>
            <a:r>
              <a:rPr dirty="0" sz="2800" spc="-15">
                <a:latin typeface="Carlito"/>
                <a:cs typeface="Carlito"/>
              </a:rPr>
              <a:t>site </a:t>
            </a:r>
            <a:r>
              <a:rPr dirty="0" sz="2800" spc="-5">
                <a:latin typeface="Carlito"/>
                <a:cs typeface="Carlito"/>
              </a:rPr>
              <a:t>du </a:t>
            </a:r>
            <a:r>
              <a:rPr dirty="0" sz="2800" spc="-10">
                <a:latin typeface="Carlito"/>
                <a:cs typeface="Carlito"/>
              </a:rPr>
              <a:t>Cerpeg</a:t>
            </a:r>
            <a:r>
              <a:rPr dirty="0" sz="2800" spc="21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;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har char="•"/>
              <a:tabLst>
                <a:tab pos="241300" algn="l"/>
              </a:tabLst>
            </a:pPr>
            <a:r>
              <a:rPr dirty="0" sz="2800" spc="-305">
                <a:latin typeface="Arial"/>
                <a:cs typeface="Arial"/>
              </a:rPr>
              <a:t>La </a:t>
            </a:r>
            <a:r>
              <a:rPr dirty="0" sz="2800" spc="-80">
                <a:latin typeface="Arial"/>
                <a:cs typeface="Arial"/>
              </a:rPr>
              <a:t>création </a:t>
            </a:r>
            <a:r>
              <a:rPr dirty="0" sz="2800" spc="-70">
                <a:latin typeface="Arial"/>
                <a:cs typeface="Arial"/>
              </a:rPr>
              <a:t>d’un </a:t>
            </a:r>
            <a:r>
              <a:rPr dirty="0" sz="2800" spc="-195">
                <a:latin typeface="Arial"/>
                <a:cs typeface="Arial"/>
              </a:rPr>
              <a:t>espace</a:t>
            </a:r>
            <a:r>
              <a:rPr dirty="0" sz="2800" spc="-100">
                <a:latin typeface="Arial"/>
                <a:cs typeface="Arial"/>
              </a:rPr>
              <a:t> </a:t>
            </a:r>
            <a:r>
              <a:rPr dirty="0" sz="2800" spc="-5">
                <a:latin typeface="Carlito"/>
                <a:cs typeface="Carlito"/>
              </a:rPr>
              <a:t>Viaeduc.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634" y="6427114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rlito"/>
                <a:cs typeface="Carlito"/>
              </a:rPr>
              <a:t>30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01371" rIns="0" bIns="0" rtlCol="0" vert="horz">
            <a:spAutoFit/>
          </a:bodyPr>
          <a:lstStyle/>
          <a:p>
            <a:pPr algn="ctr" marL="275082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00"/>
                </a:solidFill>
                <a:latin typeface="Carlito"/>
                <a:cs typeface="Carlito"/>
              </a:rPr>
              <a:t>PLAN </a:t>
            </a:r>
            <a:r>
              <a:rPr dirty="0" sz="2400" spc="-30" b="1">
                <a:solidFill>
                  <a:srgbClr val="000000"/>
                </a:solidFill>
                <a:latin typeface="Carlito"/>
                <a:cs typeface="Carlito"/>
              </a:rPr>
              <a:t>NATIONAL </a:t>
            </a:r>
            <a:r>
              <a:rPr dirty="0" sz="2400" spc="-5" b="1">
                <a:solidFill>
                  <a:srgbClr val="000000"/>
                </a:solidFill>
                <a:latin typeface="Carlito"/>
                <a:cs typeface="Carlito"/>
              </a:rPr>
              <a:t>DE</a:t>
            </a:r>
            <a:r>
              <a:rPr dirty="0" sz="2400" spc="-70" b="1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dirty="0" sz="2400" spc="-30" b="1">
                <a:solidFill>
                  <a:srgbClr val="000000"/>
                </a:solidFill>
                <a:latin typeface="Carlito"/>
                <a:cs typeface="Carlito"/>
              </a:rPr>
              <a:t>FORMATION</a:t>
            </a:r>
            <a:endParaRPr sz="2400">
              <a:latin typeface="Carlito"/>
              <a:cs typeface="Carlito"/>
            </a:endParaRPr>
          </a:p>
          <a:p>
            <a:pPr algn="ctr" marL="2752725">
              <a:lnSpc>
                <a:spcPct val="100000"/>
              </a:lnSpc>
            </a:pPr>
            <a:r>
              <a:rPr dirty="0" sz="2400" spc="-5" b="1">
                <a:solidFill>
                  <a:srgbClr val="000000"/>
                </a:solidFill>
                <a:latin typeface="Carlito"/>
                <a:cs typeface="Carlito"/>
              </a:rPr>
              <a:t>Du </a:t>
            </a:r>
            <a:r>
              <a:rPr dirty="0" sz="2400" b="1">
                <a:solidFill>
                  <a:srgbClr val="000000"/>
                </a:solidFill>
                <a:latin typeface="Carlito"/>
                <a:cs typeface="Carlito"/>
              </a:rPr>
              <a:t>20 au </a:t>
            </a:r>
            <a:r>
              <a:rPr dirty="0" sz="2400" spc="-10" b="1">
                <a:solidFill>
                  <a:srgbClr val="000000"/>
                </a:solidFill>
                <a:latin typeface="Carlito"/>
                <a:cs typeface="Carlito"/>
              </a:rPr>
              <a:t>23 janvier</a:t>
            </a:r>
            <a:r>
              <a:rPr dirty="0" sz="2400" spc="-55" b="1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dirty="0" sz="2400" spc="-5" b="1">
                <a:solidFill>
                  <a:srgbClr val="000000"/>
                </a:solidFill>
                <a:latin typeface="Carlito"/>
                <a:cs typeface="Carlito"/>
              </a:rPr>
              <a:t>2020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90422" y="1313180"/>
            <a:ext cx="7364730" cy="100139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FDC2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DC2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DC2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DC200"/>
                </a:solidFill>
                <a:latin typeface="Carlito"/>
                <a:cs typeface="Carlito"/>
              </a:rPr>
              <a:t>DU</a:t>
            </a:r>
            <a:r>
              <a:rPr dirty="0" sz="3200" spc="-20" b="1">
                <a:solidFill>
                  <a:srgbClr val="FDC2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DC2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dirty="0" u="heavy" sz="3200" spc="-1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</a:rPr>
              <a:t>Programme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58277" y="2904616"/>
            <a:ext cx="3707479" cy="36623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739" y="132715"/>
            <a:ext cx="8976360" cy="6054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760345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PLAN </a:t>
            </a:r>
            <a:r>
              <a:rPr dirty="0" sz="2400" spc="-30" b="1">
                <a:latin typeface="Carlito"/>
                <a:cs typeface="Carlito"/>
              </a:rPr>
              <a:t>NATIONAL </a:t>
            </a:r>
            <a:r>
              <a:rPr dirty="0" sz="2400" spc="-5" b="1">
                <a:latin typeface="Carlito"/>
                <a:cs typeface="Carlito"/>
              </a:rPr>
              <a:t>DE</a:t>
            </a:r>
            <a:r>
              <a:rPr dirty="0" sz="2400" spc="-40" b="1">
                <a:latin typeface="Carlito"/>
                <a:cs typeface="Carlito"/>
              </a:rPr>
              <a:t> </a:t>
            </a:r>
            <a:r>
              <a:rPr dirty="0" sz="2400" spc="-30" b="1">
                <a:latin typeface="Carlito"/>
                <a:cs typeface="Carlito"/>
              </a:rPr>
              <a:t>FORMATION</a:t>
            </a:r>
            <a:endParaRPr sz="2400">
              <a:latin typeface="Carlito"/>
              <a:cs typeface="Carlito"/>
            </a:endParaRPr>
          </a:p>
          <a:p>
            <a:pPr algn="ctr" marL="2762885">
              <a:lnSpc>
                <a:spcPct val="100000"/>
              </a:lnSpc>
            </a:pPr>
            <a:r>
              <a:rPr dirty="0" sz="2400" spc="-5" b="1">
                <a:latin typeface="Carlito"/>
                <a:cs typeface="Carlito"/>
              </a:rPr>
              <a:t>Du </a:t>
            </a:r>
            <a:r>
              <a:rPr dirty="0" sz="2400" b="1">
                <a:latin typeface="Carlito"/>
                <a:cs typeface="Carlito"/>
              </a:rPr>
              <a:t>20 au </a:t>
            </a:r>
            <a:r>
              <a:rPr dirty="0" sz="2400" spc="-10" b="1">
                <a:latin typeface="Carlito"/>
                <a:cs typeface="Carlito"/>
              </a:rPr>
              <a:t>23 janvier</a:t>
            </a:r>
            <a:r>
              <a:rPr dirty="0" sz="2400" spc="-3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2020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850">
              <a:latin typeface="Carlito"/>
              <a:cs typeface="Carlito"/>
            </a:endParaRPr>
          </a:p>
          <a:p>
            <a:pPr algn="ctr" marL="9525">
              <a:lnSpc>
                <a:spcPct val="100000"/>
              </a:lnSpc>
            </a:pPr>
            <a:r>
              <a:rPr dirty="0" sz="3200" spc="-5" b="1">
                <a:solidFill>
                  <a:srgbClr val="FDC2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DC2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DC2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DC200"/>
                </a:solidFill>
                <a:latin typeface="Carlito"/>
                <a:cs typeface="Carlito"/>
              </a:rPr>
              <a:t>DU </a:t>
            </a:r>
            <a:r>
              <a:rPr dirty="0" sz="3200" spc="-10" b="1">
                <a:solidFill>
                  <a:srgbClr val="FDC2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  <a:p>
            <a:pPr algn="ctr" marL="451484" marR="434340">
              <a:lnSpc>
                <a:spcPct val="100000"/>
              </a:lnSpc>
              <a:spcBef>
                <a:spcPts val="1680"/>
              </a:spcBef>
            </a:pPr>
            <a:r>
              <a:rPr dirty="0" sz="3200" spc="-50" b="1">
                <a:latin typeface="Carlito"/>
                <a:cs typeface="Carlito"/>
              </a:rPr>
              <a:t>Table </a:t>
            </a:r>
            <a:r>
              <a:rPr dirty="0" sz="3200" spc="-5" b="1">
                <a:latin typeface="Carlito"/>
                <a:cs typeface="Carlito"/>
              </a:rPr>
              <a:t>ronde </a:t>
            </a:r>
            <a:r>
              <a:rPr dirty="0" sz="3200" b="1">
                <a:latin typeface="Carlito"/>
                <a:cs typeface="Carlito"/>
              </a:rPr>
              <a:t>: Les </a:t>
            </a:r>
            <a:r>
              <a:rPr dirty="0" sz="3200" spc="-10" b="1">
                <a:latin typeface="Carlito"/>
                <a:cs typeface="Carlito"/>
              </a:rPr>
              <a:t>métiers </a:t>
            </a:r>
            <a:r>
              <a:rPr dirty="0" sz="3200" spc="-5" b="1">
                <a:latin typeface="Carlito"/>
                <a:cs typeface="Carlito"/>
              </a:rPr>
              <a:t>visés par </a:t>
            </a:r>
            <a:r>
              <a:rPr dirty="0" sz="3200" b="1">
                <a:latin typeface="Carlito"/>
                <a:cs typeface="Carlito"/>
              </a:rPr>
              <a:t>le </a:t>
            </a:r>
            <a:r>
              <a:rPr dirty="0" sz="3200" spc="-5" b="1">
                <a:latin typeface="Carlito"/>
                <a:cs typeface="Carlito"/>
              </a:rPr>
              <a:t>CAP </a:t>
            </a:r>
            <a:r>
              <a:rPr dirty="0" sz="3200" b="1">
                <a:latin typeface="Carlito"/>
                <a:cs typeface="Carlito"/>
              </a:rPr>
              <a:t>EPC </a:t>
            </a:r>
            <a:r>
              <a:rPr dirty="0" sz="3200" spc="-15" b="1">
                <a:latin typeface="Carlito"/>
                <a:cs typeface="Carlito"/>
              </a:rPr>
              <a:t>et  </a:t>
            </a:r>
            <a:r>
              <a:rPr dirty="0" sz="3200" spc="-10" b="1">
                <a:latin typeface="Carlito"/>
                <a:cs typeface="Carlito"/>
              </a:rPr>
              <a:t>leurs</a:t>
            </a:r>
            <a:r>
              <a:rPr dirty="0" sz="3200" spc="-25" b="1">
                <a:latin typeface="Carlito"/>
                <a:cs typeface="Carlito"/>
              </a:rPr>
              <a:t> </a:t>
            </a:r>
            <a:r>
              <a:rPr dirty="0" sz="3200" spc="-5" b="1">
                <a:latin typeface="Carlito"/>
                <a:cs typeface="Carlito"/>
              </a:rPr>
              <a:t>évolutions</a:t>
            </a:r>
            <a:endParaRPr sz="3200">
              <a:latin typeface="Carlito"/>
              <a:cs typeface="Carlito"/>
            </a:endParaRPr>
          </a:p>
          <a:p>
            <a:pPr marL="469900" marR="713740" indent="-457200">
              <a:lnSpc>
                <a:spcPct val="100000"/>
              </a:lnSpc>
              <a:spcBef>
                <a:spcPts val="192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3200" b="1">
                <a:latin typeface="Carlito"/>
                <a:cs typeface="Carlito"/>
              </a:rPr>
              <a:t>Alban Baudry</a:t>
            </a:r>
            <a:r>
              <a:rPr dirty="0" sz="3200">
                <a:latin typeface="Carlito"/>
                <a:cs typeface="Carlito"/>
              </a:rPr>
              <a:t>, </a:t>
            </a:r>
            <a:r>
              <a:rPr dirty="0" sz="3200" spc="-15">
                <a:latin typeface="Carlito"/>
                <a:cs typeface="Carlito"/>
              </a:rPr>
              <a:t>coordinateur </a:t>
            </a:r>
            <a:r>
              <a:rPr dirty="0" sz="3200" spc="-10">
                <a:latin typeface="Carlito"/>
                <a:cs typeface="Carlito"/>
              </a:rPr>
              <a:t>national </a:t>
            </a:r>
            <a:r>
              <a:rPr dirty="0" sz="3200" spc="-15">
                <a:latin typeface="Carlito"/>
                <a:cs typeface="Carlito"/>
              </a:rPr>
              <a:t>formation  </a:t>
            </a:r>
            <a:r>
              <a:rPr dirty="0" sz="3200" spc="-10">
                <a:latin typeface="Carlito"/>
                <a:cs typeface="Carlito"/>
              </a:rPr>
              <a:t>hypermarchés,</a:t>
            </a:r>
            <a:r>
              <a:rPr dirty="0" sz="3200" spc="-5">
                <a:latin typeface="Carlito"/>
                <a:cs typeface="Carlito"/>
              </a:rPr>
              <a:t> </a:t>
            </a:r>
            <a:r>
              <a:rPr dirty="0" sz="3200" spc="-50">
                <a:latin typeface="Carlito"/>
                <a:cs typeface="Carlito"/>
              </a:rPr>
              <a:t>Carrefour.</a:t>
            </a:r>
            <a:endParaRPr sz="320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3200" spc="-10" b="1">
                <a:latin typeface="Carlito"/>
                <a:cs typeface="Carlito"/>
              </a:rPr>
              <a:t>Sylvie </a:t>
            </a:r>
            <a:r>
              <a:rPr dirty="0" sz="3200" b="1">
                <a:latin typeface="Carlito"/>
                <a:cs typeface="Carlito"/>
              </a:rPr>
              <a:t>Hadjazi</a:t>
            </a:r>
            <a:r>
              <a:rPr dirty="0" sz="3200">
                <a:latin typeface="Carlito"/>
                <a:cs typeface="Carlito"/>
              </a:rPr>
              <a:t>, </a:t>
            </a:r>
            <a:r>
              <a:rPr dirty="0" sz="3200" spc="-10">
                <a:latin typeface="Carlito"/>
                <a:cs typeface="Carlito"/>
              </a:rPr>
              <a:t>chargée </a:t>
            </a:r>
            <a:r>
              <a:rPr dirty="0" sz="3200" spc="-5">
                <a:latin typeface="Carlito"/>
                <a:cs typeface="Carlito"/>
              </a:rPr>
              <a:t>de </a:t>
            </a:r>
            <a:r>
              <a:rPr dirty="0" sz="3200" spc="-10">
                <a:latin typeface="Carlito"/>
                <a:cs typeface="Carlito"/>
              </a:rPr>
              <a:t>relation </a:t>
            </a:r>
            <a:r>
              <a:rPr dirty="0" sz="3200" spc="-5">
                <a:latin typeface="Carlito"/>
                <a:cs typeface="Carlito"/>
              </a:rPr>
              <a:t>écoles,</a:t>
            </a:r>
            <a:r>
              <a:rPr dirty="0" sz="3200" spc="-80">
                <a:latin typeface="Carlito"/>
                <a:cs typeface="Carlito"/>
              </a:rPr>
              <a:t> </a:t>
            </a:r>
            <a:r>
              <a:rPr dirty="0" sz="3200" spc="-15">
                <a:latin typeface="Carlito"/>
                <a:cs typeface="Carlito"/>
              </a:rPr>
              <a:t>Métro.</a:t>
            </a:r>
            <a:endParaRPr sz="3200">
              <a:latin typeface="Carlito"/>
              <a:cs typeface="Carlito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3200" spc="-10" b="1">
                <a:latin typeface="Carlito"/>
                <a:cs typeface="Carlito"/>
              </a:rPr>
              <a:t>Christophe Pougnet</a:t>
            </a:r>
            <a:r>
              <a:rPr dirty="0" sz="3200" spc="-10">
                <a:latin typeface="Carlito"/>
                <a:cs typeface="Carlito"/>
              </a:rPr>
              <a:t>, directeur </a:t>
            </a:r>
            <a:r>
              <a:rPr dirty="0" sz="3200">
                <a:latin typeface="Carlito"/>
                <a:cs typeface="Carlito"/>
              </a:rPr>
              <a:t>du </a:t>
            </a:r>
            <a:r>
              <a:rPr dirty="0" sz="3200" spc="-20">
                <a:latin typeface="Carlito"/>
                <a:cs typeface="Carlito"/>
              </a:rPr>
              <a:t>Carrefour </a:t>
            </a:r>
            <a:r>
              <a:rPr dirty="0" sz="3200" spc="-25">
                <a:latin typeface="Carlito"/>
                <a:cs typeface="Carlito"/>
              </a:rPr>
              <a:t>Market  </a:t>
            </a:r>
            <a:r>
              <a:rPr dirty="0" sz="3200" spc="-5">
                <a:latin typeface="Carlito"/>
                <a:cs typeface="Carlito"/>
              </a:rPr>
              <a:t>de Marly </a:t>
            </a:r>
            <a:r>
              <a:rPr dirty="0" sz="3200">
                <a:latin typeface="Carlito"/>
                <a:cs typeface="Carlito"/>
              </a:rPr>
              <a:t>le </a:t>
            </a:r>
            <a:r>
              <a:rPr dirty="0" sz="3200" spc="-20">
                <a:latin typeface="Carlito"/>
                <a:cs typeface="Carlito"/>
              </a:rPr>
              <a:t>Roi.</a:t>
            </a:r>
            <a:endParaRPr sz="320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dirty="0" sz="3200" b="1">
                <a:latin typeface="Carlito"/>
                <a:cs typeface="Carlito"/>
              </a:rPr>
              <a:t>Eric </a:t>
            </a:r>
            <a:r>
              <a:rPr dirty="0" sz="3200" spc="-5" b="1">
                <a:latin typeface="Carlito"/>
                <a:cs typeface="Carlito"/>
              </a:rPr>
              <a:t>Ribeiro</a:t>
            </a:r>
            <a:r>
              <a:rPr dirty="0" sz="3200" spc="-5">
                <a:latin typeface="Carlito"/>
                <a:cs typeface="Carlito"/>
              </a:rPr>
              <a:t>, responsable </a:t>
            </a:r>
            <a:r>
              <a:rPr dirty="0" sz="3200" spc="-15">
                <a:latin typeface="Carlito"/>
                <a:cs typeface="Carlito"/>
              </a:rPr>
              <a:t>formation, </a:t>
            </a:r>
            <a:r>
              <a:rPr dirty="0" sz="3200" spc="-5">
                <a:latin typeface="Carlito"/>
                <a:cs typeface="Carlito"/>
              </a:rPr>
              <a:t>Lidl.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4662" y="178688"/>
            <a:ext cx="7729220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pc="-290">
                <a:solidFill>
                  <a:srgbClr val="FDC200"/>
                </a:solidFill>
                <a:latin typeface="Trebuchet MS"/>
                <a:cs typeface="Trebuchet MS"/>
              </a:rPr>
              <a:t>Le</a:t>
            </a:r>
            <a:r>
              <a:rPr dirty="0" spc="-36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10">
                <a:solidFill>
                  <a:srgbClr val="FDC200"/>
                </a:solidFill>
                <a:latin typeface="Trebuchet MS"/>
                <a:cs typeface="Trebuchet MS"/>
              </a:rPr>
              <a:t>CAP</a:t>
            </a:r>
            <a:r>
              <a:rPr dirty="0" spc="-37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35">
                <a:solidFill>
                  <a:srgbClr val="FDC200"/>
                </a:solidFill>
                <a:latin typeface="Trebuchet MS"/>
                <a:cs typeface="Trebuchet MS"/>
              </a:rPr>
              <a:t>EPC</a:t>
            </a:r>
            <a:r>
              <a:rPr dirty="0" spc="-38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420">
                <a:solidFill>
                  <a:srgbClr val="FDC200"/>
                </a:solidFill>
                <a:latin typeface="Trebuchet MS"/>
                <a:cs typeface="Trebuchet MS"/>
              </a:rPr>
              <a:t>:</a:t>
            </a:r>
            <a:r>
              <a:rPr dirty="0" spc="-33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125">
                <a:solidFill>
                  <a:srgbClr val="FDC200"/>
                </a:solidFill>
                <a:latin typeface="Trebuchet MS"/>
                <a:cs typeface="Trebuchet MS"/>
              </a:rPr>
              <a:t>un</a:t>
            </a:r>
            <a:r>
              <a:rPr dirty="0" spc="-36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15">
                <a:solidFill>
                  <a:srgbClr val="FDC200"/>
                </a:solidFill>
                <a:latin typeface="Trebuchet MS"/>
                <a:cs typeface="Trebuchet MS"/>
              </a:rPr>
              <a:t>diplôme</a:t>
            </a:r>
            <a:r>
              <a:rPr dirty="0" spc="-39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195">
                <a:solidFill>
                  <a:srgbClr val="FDC200"/>
                </a:solidFill>
                <a:latin typeface="Trebuchet MS"/>
                <a:cs typeface="Trebuchet MS"/>
              </a:rPr>
              <a:t>qui</a:t>
            </a:r>
            <a:r>
              <a:rPr dirty="0" spc="-37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15">
                <a:solidFill>
                  <a:srgbClr val="FDC200"/>
                </a:solidFill>
                <a:latin typeface="Trebuchet MS"/>
                <a:cs typeface="Trebuchet MS"/>
              </a:rPr>
              <a:t>succède</a:t>
            </a:r>
            <a:r>
              <a:rPr dirty="0" spc="-40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25">
                <a:solidFill>
                  <a:srgbClr val="FDC200"/>
                </a:solidFill>
                <a:latin typeface="Trebuchet MS"/>
                <a:cs typeface="Trebuchet MS"/>
              </a:rPr>
              <a:t>à  </a:t>
            </a:r>
            <a:r>
              <a:rPr dirty="0" spc="-75">
                <a:solidFill>
                  <a:srgbClr val="FDC200"/>
                </a:solidFill>
                <a:latin typeface="Trebuchet MS"/>
                <a:cs typeface="Trebuchet MS"/>
              </a:rPr>
              <a:t>6</a:t>
            </a:r>
            <a:r>
              <a:rPr dirty="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10">
                <a:solidFill>
                  <a:srgbClr val="FDC200"/>
                </a:solidFill>
                <a:latin typeface="Trebuchet MS"/>
                <a:cs typeface="Trebuchet MS"/>
              </a:rPr>
              <a:t>CAP</a:t>
            </a:r>
            <a:r>
              <a:rPr dirty="0" spc="-37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25">
                <a:solidFill>
                  <a:srgbClr val="FDC200"/>
                </a:solidFill>
                <a:latin typeface="Trebuchet MS"/>
                <a:cs typeface="Trebuchet MS"/>
              </a:rPr>
              <a:t>créés</a:t>
            </a:r>
            <a:r>
              <a:rPr dirty="0" spc="-38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40">
                <a:solidFill>
                  <a:srgbClr val="FDC200"/>
                </a:solidFill>
                <a:latin typeface="Trebuchet MS"/>
                <a:cs typeface="Trebuchet MS"/>
              </a:rPr>
              <a:t>entre</a:t>
            </a:r>
            <a:r>
              <a:rPr dirty="0" spc="-40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95">
                <a:solidFill>
                  <a:srgbClr val="FDC200"/>
                </a:solidFill>
                <a:latin typeface="Trebuchet MS"/>
                <a:cs typeface="Trebuchet MS"/>
              </a:rPr>
              <a:t>2000</a:t>
            </a:r>
            <a:r>
              <a:rPr dirty="0" spc="-39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65">
                <a:solidFill>
                  <a:srgbClr val="FDC200"/>
                </a:solidFill>
                <a:latin typeface="Trebuchet MS"/>
                <a:cs typeface="Trebuchet MS"/>
              </a:rPr>
              <a:t>et</a:t>
            </a:r>
            <a:r>
              <a:rPr dirty="0" spc="-36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95">
                <a:solidFill>
                  <a:srgbClr val="FDC200"/>
                </a:solidFill>
                <a:latin typeface="Trebuchet MS"/>
                <a:cs typeface="Trebuchet MS"/>
              </a:rPr>
              <a:t>2006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93493"/>
            <a:ext cx="7518400" cy="3815079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241300" marR="470534" indent="-22860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rlito"/>
                <a:cs typeface="Carlito"/>
              </a:rPr>
              <a:t>Le </a:t>
            </a:r>
            <a:r>
              <a:rPr dirty="0" sz="2800" spc="-10">
                <a:latin typeface="Carlito"/>
                <a:cs typeface="Carlito"/>
              </a:rPr>
              <a:t>CAP </a:t>
            </a:r>
            <a:r>
              <a:rPr dirty="0" sz="2800" spc="-15">
                <a:latin typeface="Carlito"/>
                <a:cs typeface="Carlito"/>
              </a:rPr>
              <a:t>Employé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commerce </a:t>
            </a:r>
            <a:r>
              <a:rPr dirty="0" sz="2800" spc="-10">
                <a:latin typeface="Carlito"/>
                <a:cs typeface="Carlito"/>
              </a:rPr>
              <a:t>multi-spécialités  </a:t>
            </a:r>
            <a:r>
              <a:rPr dirty="0" sz="2800" spc="-15">
                <a:latin typeface="Carlito"/>
                <a:cs typeface="Carlito"/>
              </a:rPr>
              <a:t>(ECMS)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0">
                <a:latin typeface="Carlito"/>
                <a:cs typeface="Carlito"/>
              </a:rPr>
              <a:t>Les CAP </a:t>
            </a:r>
            <a:r>
              <a:rPr dirty="0" sz="2800" spc="-15">
                <a:latin typeface="Carlito"/>
                <a:cs typeface="Carlito"/>
              </a:rPr>
              <a:t>Employé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20">
                <a:latin typeface="Carlito"/>
                <a:cs typeface="Carlito"/>
              </a:rPr>
              <a:t>vente </a:t>
            </a:r>
            <a:r>
              <a:rPr dirty="0" sz="2800" spc="-10">
                <a:latin typeface="Carlito"/>
                <a:cs typeface="Carlito"/>
              </a:rPr>
              <a:t>spécialisé (EVS)</a:t>
            </a:r>
            <a:r>
              <a:rPr dirty="0" sz="2800" spc="13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lvl="1" marL="697865" indent="-2286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rlito"/>
                <a:cs typeface="Carlito"/>
              </a:rPr>
              <a:t>Option </a:t>
            </a:r>
            <a:r>
              <a:rPr dirty="0" sz="2400">
                <a:latin typeface="Carlito"/>
                <a:cs typeface="Carlito"/>
              </a:rPr>
              <a:t>A : </a:t>
            </a:r>
            <a:r>
              <a:rPr dirty="0" sz="2400" spc="-10">
                <a:latin typeface="Carlito"/>
                <a:cs typeface="Carlito"/>
              </a:rPr>
              <a:t>produits</a:t>
            </a:r>
            <a:r>
              <a:rPr dirty="0" sz="2400" spc="-35">
                <a:latin typeface="Carlito"/>
                <a:cs typeface="Carlito"/>
              </a:rPr>
              <a:t> </a:t>
            </a:r>
            <a:r>
              <a:rPr dirty="0" sz="2400" spc="-10">
                <a:latin typeface="Carlito"/>
                <a:cs typeface="Carlito"/>
              </a:rPr>
              <a:t>alimentaires</a:t>
            </a:r>
            <a:endParaRPr sz="2400">
              <a:latin typeface="Carlito"/>
              <a:cs typeface="Carlito"/>
            </a:endParaRPr>
          </a:p>
          <a:p>
            <a:pPr lvl="1" marL="697865" indent="-228600">
              <a:lnSpc>
                <a:spcPct val="100000"/>
              </a:lnSpc>
              <a:spcBef>
                <a:spcPts val="220"/>
              </a:spcBef>
              <a:buChar char="•"/>
              <a:tabLst>
                <a:tab pos="698500" algn="l"/>
              </a:tabLst>
            </a:pPr>
            <a:r>
              <a:rPr dirty="0" sz="2400" spc="-65">
                <a:latin typeface="Arial"/>
                <a:cs typeface="Arial"/>
              </a:rPr>
              <a:t>Option </a:t>
            </a:r>
            <a:r>
              <a:rPr dirty="0" sz="2400" spc="-295">
                <a:latin typeface="Arial"/>
                <a:cs typeface="Arial"/>
              </a:rPr>
              <a:t>B </a:t>
            </a:r>
            <a:r>
              <a:rPr dirty="0" sz="2400" spc="-25">
                <a:latin typeface="Arial"/>
                <a:cs typeface="Arial"/>
              </a:rPr>
              <a:t>: </a:t>
            </a:r>
            <a:r>
              <a:rPr dirty="0" sz="2400" spc="-55">
                <a:latin typeface="Arial"/>
                <a:cs typeface="Arial"/>
              </a:rPr>
              <a:t>produits </a:t>
            </a:r>
            <a:r>
              <a:rPr dirty="0" sz="2400" spc="-85">
                <a:latin typeface="Arial"/>
                <a:cs typeface="Arial"/>
              </a:rPr>
              <a:t>d’équipements</a:t>
            </a:r>
            <a:r>
              <a:rPr dirty="0" sz="2400" spc="-245">
                <a:latin typeface="Arial"/>
                <a:cs typeface="Arial"/>
              </a:rPr>
              <a:t> </a:t>
            </a:r>
            <a:r>
              <a:rPr dirty="0" sz="2400" spc="-100">
                <a:latin typeface="Arial"/>
                <a:cs typeface="Arial"/>
              </a:rPr>
              <a:t>courants</a:t>
            </a:r>
            <a:endParaRPr sz="2400">
              <a:latin typeface="Arial"/>
              <a:cs typeface="Arial"/>
            </a:endParaRPr>
          </a:p>
          <a:p>
            <a:pPr lvl="1" marL="697865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rlito"/>
                <a:cs typeface="Carlito"/>
              </a:rPr>
              <a:t>Option </a:t>
            </a:r>
            <a:r>
              <a:rPr dirty="0" sz="2400">
                <a:latin typeface="Carlito"/>
                <a:cs typeface="Carlito"/>
              </a:rPr>
              <a:t>C : service à la</a:t>
            </a:r>
            <a:r>
              <a:rPr dirty="0" sz="2400" spc="-4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clientèle</a:t>
            </a:r>
            <a:endParaRPr sz="2400">
              <a:latin typeface="Carlito"/>
              <a:cs typeface="Carlito"/>
            </a:endParaRPr>
          </a:p>
          <a:p>
            <a:pPr lvl="1" marL="697865" indent="-2286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8500" algn="l"/>
              </a:tabLst>
            </a:pPr>
            <a:r>
              <a:rPr dirty="0" sz="2400" spc="-5">
                <a:latin typeface="Carlito"/>
                <a:cs typeface="Carlito"/>
              </a:rPr>
              <a:t>Option </a:t>
            </a:r>
            <a:r>
              <a:rPr dirty="0" sz="2400">
                <a:latin typeface="Carlito"/>
                <a:cs typeface="Carlito"/>
              </a:rPr>
              <a:t>D : </a:t>
            </a:r>
            <a:r>
              <a:rPr dirty="0" sz="2400" spc="-5">
                <a:latin typeface="Carlito"/>
                <a:cs typeface="Carlito"/>
              </a:rPr>
              <a:t>librairie </a:t>
            </a:r>
            <a:r>
              <a:rPr dirty="0" sz="2400" spc="-140">
                <a:latin typeface="Arial"/>
                <a:cs typeface="Arial"/>
              </a:rPr>
              <a:t>– </a:t>
            </a:r>
            <a:r>
              <a:rPr dirty="0" sz="2400" spc="-10">
                <a:latin typeface="Carlito"/>
                <a:cs typeface="Carlito"/>
              </a:rPr>
              <a:t>papèterie </a:t>
            </a:r>
            <a:r>
              <a:rPr dirty="0" sz="2400" spc="-140">
                <a:latin typeface="Arial"/>
                <a:cs typeface="Arial"/>
              </a:rPr>
              <a:t>–</a:t>
            </a:r>
            <a:r>
              <a:rPr dirty="0" sz="2400" spc="-135">
                <a:latin typeface="Arial"/>
                <a:cs typeface="Arial"/>
              </a:rPr>
              <a:t> </a:t>
            </a:r>
            <a:r>
              <a:rPr dirty="0" sz="2400" spc="-10">
                <a:latin typeface="Carlito"/>
                <a:cs typeface="Carlito"/>
              </a:rPr>
              <a:t>presse</a:t>
            </a:r>
            <a:endParaRPr sz="2400">
              <a:latin typeface="Carlito"/>
              <a:cs typeface="Carlito"/>
            </a:endParaRPr>
          </a:p>
          <a:p>
            <a:pPr marL="241300" marR="5080" indent="-228600">
              <a:lnSpc>
                <a:spcPts val="3020"/>
              </a:lnSpc>
              <a:spcBef>
                <a:spcPts val="103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rlito"/>
                <a:cs typeface="Carlito"/>
              </a:rPr>
              <a:t>Le CAP </a:t>
            </a:r>
            <a:r>
              <a:rPr dirty="0" sz="2800" spc="-15">
                <a:latin typeface="Carlito"/>
                <a:cs typeface="Carlito"/>
              </a:rPr>
              <a:t>Vendeur-magasinier </a:t>
            </a:r>
            <a:r>
              <a:rPr dirty="0" sz="2800" spc="-5">
                <a:latin typeface="Carlito"/>
                <a:cs typeface="Carlito"/>
              </a:rPr>
              <a:t>en pièces de </a:t>
            </a:r>
            <a:r>
              <a:rPr dirty="0" sz="2800" spc="-10">
                <a:latin typeface="Carlito"/>
                <a:cs typeface="Carlito"/>
              </a:rPr>
              <a:t>rechange  et équipements</a:t>
            </a:r>
            <a:r>
              <a:rPr dirty="0" sz="2800" spc="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automobiles.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38277" rIns="0" bIns="0" rtlCol="0" vert="horz">
            <a:spAutoFit/>
          </a:bodyPr>
          <a:lstStyle/>
          <a:p>
            <a:pPr marL="641350" marR="5080">
              <a:lnSpc>
                <a:spcPts val="4430"/>
              </a:lnSpc>
              <a:spcBef>
                <a:spcPts val="660"/>
              </a:spcBef>
            </a:pPr>
            <a:r>
              <a:rPr dirty="0" sz="4100" spc="-300">
                <a:solidFill>
                  <a:srgbClr val="FDC200"/>
                </a:solidFill>
                <a:latin typeface="Trebuchet MS"/>
                <a:cs typeface="Trebuchet MS"/>
              </a:rPr>
              <a:t>La</a:t>
            </a:r>
            <a:r>
              <a:rPr dirty="0" sz="4100" spc="-38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29">
                <a:solidFill>
                  <a:srgbClr val="FDC200"/>
                </a:solidFill>
                <a:latin typeface="Trebuchet MS"/>
                <a:cs typeface="Trebuchet MS"/>
              </a:rPr>
              <a:t>démarche</a:t>
            </a:r>
            <a:r>
              <a:rPr dirty="0" spc="-38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4100" spc="-195">
                <a:solidFill>
                  <a:srgbClr val="FDC200"/>
                </a:solidFill>
                <a:latin typeface="Trebuchet MS"/>
                <a:cs typeface="Trebuchet MS"/>
              </a:rPr>
              <a:t>de</a:t>
            </a:r>
            <a:r>
              <a:rPr dirty="0" sz="4100" spc="-40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4100" spc="-215">
                <a:solidFill>
                  <a:srgbClr val="FDC200"/>
                </a:solidFill>
                <a:latin typeface="Trebuchet MS"/>
                <a:cs typeface="Trebuchet MS"/>
              </a:rPr>
              <a:t>rénovation</a:t>
            </a:r>
            <a:r>
              <a:rPr dirty="0" sz="4100" spc="-409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4100" spc="-165">
                <a:solidFill>
                  <a:srgbClr val="FDC200"/>
                </a:solidFill>
                <a:latin typeface="Trebuchet MS"/>
                <a:cs typeface="Trebuchet MS"/>
              </a:rPr>
              <a:t>des</a:t>
            </a:r>
            <a:r>
              <a:rPr dirty="0" sz="4100" spc="-37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z="4100" spc="-215">
                <a:solidFill>
                  <a:srgbClr val="FDC200"/>
                </a:solidFill>
                <a:latin typeface="Trebuchet MS"/>
                <a:cs typeface="Trebuchet MS"/>
              </a:rPr>
              <a:t>CAP  </a:t>
            </a:r>
            <a:r>
              <a:rPr dirty="0" sz="4100" spc="-275">
                <a:solidFill>
                  <a:srgbClr val="FDC200"/>
                </a:solidFill>
                <a:latin typeface="Trebuchet MS"/>
                <a:cs typeface="Trebuchet MS"/>
              </a:rPr>
              <a:t>commerciaux.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742" y="1708137"/>
            <a:ext cx="7694930" cy="395287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520700" indent="-457200">
              <a:lnSpc>
                <a:spcPct val="100000"/>
              </a:lnSpc>
              <a:spcBef>
                <a:spcPts val="735"/>
              </a:spcBef>
              <a:buChar char="-"/>
              <a:tabLst>
                <a:tab pos="520065" algn="l"/>
                <a:tab pos="520700" algn="l"/>
              </a:tabLst>
            </a:pPr>
            <a:r>
              <a:rPr dirty="0" sz="3000" spc="-10">
                <a:latin typeface="Carlito"/>
                <a:cs typeface="Carlito"/>
              </a:rPr>
              <a:t>Lancement des </a:t>
            </a:r>
            <a:r>
              <a:rPr dirty="0" sz="3000" spc="-25">
                <a:latin typeface="Carlito"/>
                <a:cs typeface="Carlito"/>
              </a:rPr>
              <a:t>travaux </a:t>
            </a:r>
            <a:r>
              <a:rPr dirty="0" sz="3000" spc="-10">
                <a:latin typeface="Carlito"/>
                <a:cs typeface="Carlito"/>
              </a:rPr>
              <a:t>en </a:t>
            </a:r>
            <a:r>
              <a:rPr dirty="0" sz="3000" spc="-5">
                <a:latin typeface="Carlito"/>
                <a:cs typeface="Carlito"/>
              </a:rPr>
              <a:t>CPC </a:t>
            </a:r>
            <a:r>
              <a:rPr dirty="0" sz="3000">
                <a:latin typeface="Carlito"/>
                <a:cs typeface="Carlito"/>
              </a:rPr>
              <a:t>le 29 mai</a:t>
            </a:r>
            <a:r>
              <a:rPr dirty="0" sz="3000" spc="-35">
                <a:latin typeface="Carlito"/>
                <a:cs typeface="Carlito"/>
              </a:rPr>
              <a:t> </a:t>
            </a:r>
            <a:r>
              <a:rPr dirty="0" sz="3000">
                <a:latin typeface="Carlito"/>
                <a:cs typeface="Carlito"/>
              </a:rPr>
              <a:t>2018</a:t>
            </a:r>
            <a:endParaRPr sz="3000">
              <a:latin typeface="Carlito"/>
              <a:cs typeface="Carlito"/>
            </a:endParaRPr>
          </a:p>
          <a:p>
            <a:pPr marL="520700" indent="-457200">
              <a:lnSpc>
                <a:spcPct val="100000"/>
              </a:lnSpc>
              <a:spcBef>
                <a:spcPts val="640"/>
              </a:spcBef>
              <a:buChar char="-"/>
              <a:tabLst>
                <a:tab pos="520065" algn="l"/>
                <a:tab pos="520700" algn="l"/>
              </a:tabLst>
            </a:pPr>
            <a:r>
              <a:rPr dirty="0" sz="3000" spc="-10">
                <a:latin typeface="Carlito"/>
                <a:cs typeface="Carlito"/>
              </a:rPr>
              <a:t>Études documentaires</a:t>
            </a:r>
            <a:endParaRPr sz="3000">
              <a:latin typeface="Carlito"/>
              <a:cs typeface="Carlito"/>
            </a:endParaRPr>
          </a:p>
          <a:p>
            <a:pPr marL="520700" marR="68580" indent="-457200">
              <a:lnSpc>
                <a:spcPts val="3240"/>
              </a:lnSpc>
              <a:spcBef>
                <a:spcPts val="1055"/>
              </a:spcBef>
              <a:buChar char="-"/>
              <a:tabLst>
                <a:tab pos="520065" algn="l"/>
                <a:tab pos="520700" algn="l"/>
              </a:tabLst>
            </a:pPr>
            <a:r>
              <a:rPr dirty="0" sz="3000" spc="-60">
                <a:latin typeface="Carlito"/>
                <a:cs typeface="Carlito"/>
              </a:rPr>
              <a:t>A</a:t>
            </a:r>
            <a:r>
              <a:rPr dirty="0" sz="3000" spc="-60">
                <a:latin typeface="Arial"/>
                <a:cs typeface="Arial"/>
              </a:rPr>
              <a:t>uditions </a:t>
            </a:r>
            <a:r>
              <a:rPr dirty="0" sz="3000" spc="-95">
                <a:latin typeface="Arial"/>
                <a:cs typeface="Arial"/>
              </a:rPr>
              <a:t>d’une </a:t>
            </a:r>
            <a:r>
              <a:rPr dirty="0" sz="3000" spc="-105">
                <a:latin typeface="Arial"/>
                <a:cs typeface="Arial"/>
              </a:rPr>
              <a:t>quarantaine </a:t>
            </a:r>
            <a:r>
              <a:rPr dirty="0" sz="3000" spc="-140">
                <a:latin typeface="Arial"/>
                <a:cs typeface="Arial"/>
              </a:rPr>
              <a:t>de</a:t>
            </a:r>
            <a:r>
              <a:rPr dirty="0" sz="3000" spc="-370">
                <a:latin typeface="Arial"/>
                <a:cs typeface="Arial"/>
              </a:rPr>
              <a:t> </a:t>
            </a:r>
            <a:r>
              <a:rPr dirty="0" sz="3000" spc="-114">
                <a:latin typeface="Arial"/>
                <a:cs typeface="Arial"/>
              </a:rPr>
              <a:t>représentants  </a:t>
            </a:r>
            <a:r>
              <a:rPr dirty="0" sz="3000" spc="-5">
                <a:latin typeface="Carlito"/>
                <a:cs typeface="Carlito"/>
              </a:rPr>
              <a:t>de </a:t>
            </a:r>
            <a:r>
              <a:rPr dirty="0" sz="3000" spc="-15">
                <a:latin typeface="Carlito"/>
                <a:cs typeface="Carlito"/>
              </a:rPr>
              <a:t>secteurs professionnels</a:t>
            </a:r>
            <a:r>
              <a:rPr dirty="0" sz="3000" spc="5">
                <a:latin typeface="Carlito"/>
                <a:cs typeface="Carlito"/>
              </a:rPr>
              <a:t> </a:t>
            </a:r>
            <a:r>
              <a:rPr dirty="0" sz="3000" spc="-20">
                <a:latin typeface="Carlito"/>
                <a:cs typeface="Carlito"/>
              </a:rPr>
              <a:t>divers</a:t>
            </a:r>
            <a:endParaRPr sz="3000">
              <a:latin typeface="Carlito"/>
              <a:cs typeface="Carlito"/>
            </a:endParaRPr>
          </a:p>
          <a:p>
            <a:pPr marL="520700" marR="453390" indent="-457200">
              <a:lnSpc>
                <a:spcPts val="3240"/>
              </a:lnSpc>
              <a:spcBef>
                <a:spcPts val="1000"/>
              </a:spcBef>
              <a:buChar char="-"/>
              <a:tabLst>
                <a:tab pos="520065" algn="l"/>
                <a:tab pos="520700" algn="l"/>
              </a:tabLst>
            </a:pPr>
            <a:r>
              <a:rPr dirty="0" sz="3000" spc="-15">
                <a:latin typeface="Carlito"/>
                <a:cs typeface="Carlito"/>
              </a:rPr>
              <a:t>Rencontres </a:t>
            </a:r>
            <a:r>
              <a:rPr dirty="0" sz="3000" spc="-20">
                <a:latin typeface="Carlito"/>
                <a:cs typeface="Carlito"/>
              </a:rPr>
              <a:t>avec </a:t>
            </a:r>
            <a:r>
              <a:rPr dirty="0" sz="3000" spc="-10">
                <a:latin typeface="Carlito"/>
                <a:cs typeface="Carlito"/>
              </a:rPr>
              <a:t>des enseignants et des </a:t>
            </a:r>
            <a:r>
              <a:rPr dirty="0" sz="3000">
                <a:latin typeface="Carlito"/>
                <a:cs typeface="Carlito"/>
              </a:rPr>
              <a:t>IEN  </a:t>
            </a:r>
            <a:r>
              <a:rPr dirty="0" sz="3000" spc="-170">
                <a:latin typeface="Arial"/>
                <a:cs typeface="Arial"/>
              </a:rPr>
              <a:t>d’académies </a:t>
            </a:r>
            <a:r>
              <a:rPr dirty="0" sz="3000" spc="-85">
                <a:latin typeface="Arial"/>
                <a:cs typeface="Arial"/>
              </a:rPr>
              <a:t>très</a:t>
            </a:r>
            <a:r>
              <a:rPr dirty="0" sz="3000" spc="-160">
                <a:latin typeface="Arial"/>
                <a:cs typeface="Arial"/>
              </a:rPr>
              <a:t> </a:t>
            </a:r>
            <a:r>
              <a:rPr dirty="0" sz="3000" spc="-155">
                <a:latin typeface="Arial"/>
                <a:cs typeface="Arial"/>
              </a:rPr>
              <a:t>variées</a:t>
            </a:r>
            <a:endParaRPr sz="3000">
              <a:latin typeface="Arial"/>
              <a:cs typeface="Arial"/>
            </a:endParaRPr>
          </a:p>
          <a:p>
            <a:pPr marL="520700" marR="213995" indent="-457200">
              <a:lnSpc>
                <a:spcPts val="3240"/>
              </a:lnSpc>
              <a:spcBef>
                <a:spcPts val="994"/>
              </a:spcBef>
              <a:buChar char="-"/>
              <a:tabLst>
                <a:tab pos="520065" algn="l"/>
                <a:tab pos="520700" algn="l"/>
              </a:tabLst>
            </a:pPr>
            <a:r>
              <a:rPr dirty="0" sz="3000" spc="-25">
                <a:latin typeface="Carlito"/>
                <a:cs typeface="Carlito"/>
              </a:rPr>
              <a:t>Validation </a:t>
            </a:r>
            <a:r>
              <a:rPr dirty="0" sz="3000" spc="-5">
                <a:latin typeface="Carlito"/>
                <a:cs typeface="Carlito"/>
              </a:rPr>
              <a:t>de </a:t>
            </a:r>
            <a:r>
              <a:rPr dirty="0" sz="3000">
                <a:latin typeface="Carlito"/>
                <a:cs typeface="Carlito"/>
              </a:rPr>
              <a:t>la </a:t>
            </a:r>
            <a:r>
              <a:rPr dirty="0" sz="3000" spc="-10">
                <a:latin typeface="Carlito"/>
                <a:cs typeface="Carlito"/>
              </a:rPr>
              <a:t>création </a:t>
            </a:r>
            <a:r>
              <a:rPr dirty="0" sz="3000" spc="-5">
                <a:latin typeface="Carlito"/>
                <a:cs typeface="Carlito"/>
              </a:rPr>
              <a:t>du </a:t>
            </a:r>
            <a:r>
              <a:rPr dirty="0" sz="3000" spc="-10">
                <a:latin typeface="Carlito"/>
                <a:cs typeface="Carlito"/>
              </a:rPr>
              <a:t>diplôme </a:t>
            </a:r>
            <a:r>
              <a:rPr dirty="0" sz="3000" spc="-5">
                <a:latin typeface="Carlito"/>
                <a:cs typeface="Carlito"/>
              </a:rPr>
              <a:t>CAP EPC  par </a:t>
            </a:r>
            <a:r>
              <a:rPr dirty="0" sz="3000">
                <a:latin typeface="Carlito"/>
                <a:cs typeface="Carlito"/>
              </a:rPr>
              <a:t>la 15</a:t>
            </a:r>
            <a:r>
              <a:rPr dirty="0" baseline="25000" sz="3000">
                <a:latin typeface="Carlito"/>
                <a:cs typeface="Carlito"/>
              </a:rPr>
              <a:t>ème </a:t>
            </a:r>
            <a:r>
              <a:rPr dirty="0" sz="3000" spc="-5">
                <a:latin typeface="Carlito"/>
                <a:cs typeface="Carlito"/>
              </a:rPr>
              <a:t>CPC du </a:t>
            </a:r>
            <a:r>
              <a:rPr dirty="0" sz="3000">
                <a:latin typeface="Carlito"/>
                <a:cs typeface="Carlito"/>
              </a:rPr>
              <a:t>11 </a:t>
            </a:r>
            <a:r>
              <a:rPr dirty="0" sz="3000" spc="-10">
                <a:latin typeface="Carlito"/>
                <a:cs typeface="Carlito"/>
              </a:rPr>
              <a:t>juillet</a:t>
            </a:r>
            <a:r>
              <a:rPr dirty="0" sz="3000" spc="-235">
                <a:latin typeface="Carlito"/>
                <a:cs typeface="Carlito"/>
              </a:rPr>
              <a:t> </a:t>
            </a:r>
            <a:r>
              <a:rPr dirty="0" sz="3000">
                <a:latin typeface="Carlito"/>
                <a:cs typeface="Carlito"/>
              </a:rPr>
              <a:t>2019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620" y="96773"/>
            <a:ext cx="832739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45">
                <a:solidFill>
                  <a:srgbClr val="FDC200"/>
                </a:solidFill>
                <a:latin typeface="Trebuchet MS"/>
                <a:cs typeface="Trebuchet MS"/>
              </a:rPr>
              <a:t>Une</a:t>
            </a:r>
            <a:r>
              <a:rPr dirty="0" spc="-370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35">
                <a:solidFill>
                  <a:srgbClr val="FDC200"/>
                </a:solidFill>
                <a:latin typeface="Trebuchet MS"/>
                <a:cs typeface="Trebuchet MS"/>
              </a:rPr>
              <a:t>concentration</a:t>
            </a:r>
            <a:r>
              <a:rPr dirty="0" spc="-38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165">
                <a:solidFill>
                  <a:srgbClr val="FDC200"/>
                </a:solidFill>
                <a:latin typeface="Trebuchet MS"/>
                <a:cs typeface="Trebuchet MS"/>
              </a:rPr>
              <a:t>des</a:t>
            </a:r>
            <a:r>
              <a:rPr dirty="0" spc="-37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95">
                <a:solidFill>
                  <a:srgbClr val="FDC200"/>
                </a:solidFill>
                <a:latin typeface="Trebuchet MS"/>
                <a:cs typeface="Trebuchet MS"/>
              </a:rPr>
              <a:t>effectifs</a:t>
            </a:r>
            <a:r>
              <a:rPr dirty="0" spc="-37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140">
                <a:solidFill>
                  <a:srgbClr val="FDC200"/>
                </a:solidFill>
                <a:latin typeface="Trebuchet MS"/>
                <a:cs typeface="Trebuchet MS"/>
              </a:rPr>
              <a:t>sur</a:t>
            </a:r>
            <a:r>
              <a:rPr dirty="0" spc="-35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75">
                <a:solidFill>
                  <a:srgbClr val="FDC200"/>
                </a:solidFill>
                <a:latin typeface="Trebuchet MS"/>
                <a:cs typeface="Trebuchet MS"/>
              </a:rPr>
              <a:t>3</a:t>
            </a:r>
            <a:r>
              <a:rPr dirty="0" spc="-345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425">
                <a:solidFill>
                  <a:srgbClr val="FDC200"/>
                </a:solidFill>
                <a:latin typeface="Trebuchet MS"/>
                <a:cs typeface="Trebuchet MS"/>
              </a:rPr>
              <a:t>CAP.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678935" y="1766316"/>
            <a:ext cx="3276600" cy="4110354"/>
            <a:chOff x="3678935" y="1766316"/>
            <a:chExt cx="3276600" cy="4110354"/>
          </a:xfrm>
        </p:grpSpPr>
        <p:sp>
          <p:nvSpPr>
            <p:cNvPr id="4" name="object 4"/>
            <p:cNvSpPr/>
            <p:nvPr/>
          </p:nvSpPr>
          <p:spPr>
            <a:xfrm>
              <a:off x="4271771" y="5692139"/>
              <a:ext cx="1607820" cy="144780"/>
            </a:xfrm>
            <a:custGeom>
              <a:avLst/>
              <a:gdLst/>
              <a:ahLst/>
              <a:cxnLst/>
              <a:rect l="l" t="t" r="r" b="b"/>
              <a:pathLst>
                <a:path w="1607820" h="144779">
                  <a:moveTo>
                    <a:pt x="0" y="0"/>
                  </a:moveTo>
                  <a:lnTo>
                    <a:pt x="0" y="144780"/>
                  </a:lnTo>
                </a:path>
                <a:path w="1607820" h="144779">
                  <a:moveTo>
                    <a:pt x="534924" y="0"/>
                  </a:moveTo>
                  <a:lnTo>
                    <a:pt x="534924" y="144780"/>
                  </a:lnTo>
                </a:path>
                <a:path w="1607820" h="144779">
                  <a:moveTo>
                    <a:pt x="1071372" y="0"/>
                  </a:moveTo>
                  <a:lnTo>
                    <a:pt x="1071372" y="144780"/>
                  </a:lnTo>
                </a:path>
                <a:path w="1607820" h="144779">
                  <a:moveTo>
                    <a:pt x="1607819" y="0"/>
                  </a:moveTo>
                  <a:lnTo>
                    <a:pt x="1607819" y="14478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416039" y="1769364"/>
              <a:ext cx="0" cy="4067810"/>
            </a:xfrm>
            <a:custGeom>
              <a:avLst/>
              <a:gdLst/>
              <a:ahLst/>
              <a:cxnLst/>
              <a:rect l="l" t="t" r="r" b="b"/>
              <a:pathLst>
                <a:path w="0" h="4067810">
                  <a:moveTo>
                    <a:pt x="0" y="0"/>
                  </a:moveTo>
                  <a:lnTo>
                    <a:pt x="0" y="4067555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735323" y="5498592"/>
              <a:ext cx="2635250" cy="193675"/>
            </a:xfrm>
            <a:custGeom>
              <a:avLst/>
              <a:gdLst/>
              <a:ahLst/>
              <a:cxnLst/>
              <a:rect l="l" t="t" r="r" b="b"/>
              <a:pathLst>
                <a:path w="2635250" h="193675">
                  <a:moveTo>
                    <a:pt x="2634996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2634996" y="193548"/>
                  </a:lnTo>
                  <a:lnTo>
                    <a:pt x="2634996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271771" y="5013960"/>
              <a:ext cx="1071880" cy="289560"/>
            </a:xfrm>
            <a:custGeom>
              <a:avLst/>
              <a:gdLst/>
              <a:ahLst/>
              <a:cxnLst/>
              <a:rect l="l" t="t" r="r" b="b"/>
              <a:pathLst>
                <a:path w="1071879" h="289560">
                  <a:moveTo>
                    <a:pt x="0" y="0"/>
                  </a:moveTo>
                  <a:lnTo>
                    <a:pt x="0" y="289559"/>
                  </a:lnTo>
                </a:path>
                <a:path w="1071879" h="289560">
                  <a:moveTo>
                    <a:pt x="534924" y="0"/>
                  </a:moveTo>
                  <a:lnTo>
                    <a:pt x="534924" y="289559"/>
                  </a:lnTo>
                </a:path>
                <a:path w="1071879" h="289560">
                  <a:moveTo>
                    <a:pt x="1071372" y="0"/>
                  </a:moveTo>
                  <a:lnTo>
                    <a:pt x="1071372" y="289559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735323" y="4820411"/>
              <a:ext cx="1960245" cy="193675"/>
            </a:xfrm>
            <a:custGeom>
              <a:avLst/>
              <a:gdLst/>
              <a:ahLst/>
              <a:cxnLst/>
              <a:rect l="l" t="t" r="r" b="b"/>
              <a:pathLst>
                <a:path w="1960245" h="193675">
                  <a:moveTo>
                    <a:pt x="1959864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959864" y="193548"/>
                  </a:lnTo>
                  <a:lnTo>
                    <a:pt x="1959864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271771" y="4335780"/>
              <a:ext cx="1607820" cy="967740"/>
            </a:xfrm>
            <a:custGeom>
              <a:avLst/>
              <a:gdLst/>
              <a:ahLst/>
              <a:cxnLst/>
              <a:rect l="l" t="t" r="r" b="b"/>
              <a:pathLst>
                <a:path w="1607820" h="967739">
                  <a:moveTo>
                    <a:pt x="0" y="0"/>
                  </a:moveTo>
                  <a:lnTo>
                    <a:pt x="0" y="291084"/>
                  </a:lnTo>
                </a:path>
                <a:path w="1607820" h="967739">
                  <a:moveTo>
                    <a:pt x="534924" y="0"/>
                  </a:moveTo>
                  <a:lnTo>
                    <a:pt x="534924" y="291084"/>
                  </a:lnTo>
                </a:path>
                <a:path w="1607820" h="967739">
                  <a:moveTo>
                    <a:pt x="1071372" y="0"/>
                  </a:moveTo>
                  <a:lnTo>
                    <a:pt x="1071372" y="291084"/>
                  </a:lnTo>
                </a:path>
                <a:path w="1607820" h="967739">
                  <a:moveTo>
                    <a:pt x="1607819" y="0"/>
                  </a:moveTo>
                  <a:lnTo>
                    <a:pt x="1607819" y="96774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735324" y="2107691"/>
              <a:ext cx="2654935" cy="2228215"/>
            </a:xfrm>
            <a:custGeom>
              <a:avLst/>
              <a:gdLst/>
              <a:ahLst/>
              <a:cxnLst/>
              <a:rect l="l" t="t" r="r" b="b"/>
              <a:pathLst>
                <a:path w="2654935" h="2228215">
                  <a:moveTo>
                    <a:pt x="39624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39624" y="193548"/>
                  </a:lnTo>
                  <a:lnTo>
                    <a:pt x="39624" y="0"/>
                  </a:lnTo>
                  <a:close/>
                </a:path>
                <a:path w="2654935" h="2228215">
                  <a:moveTo>
                    <a:pt x="105156" y="678180"/>
                  </a:moveTo>
                  <a:lnTo>
                    <a:pt x="0" y="678180"/>
                  </a:lnTo>
                  <a:lnTo>
                    <a:pt x="0" y="871728"/>
                  </a:lnTo>
                  <a:lnTo>
                    <a:pt x="105156" y="871728"/>
                  </a:lnTo>
                  <a:lnTo>
                    <a:pt x="105156" y="678180"/>
                  </a:lnTo>
                  <a:close/>
                </a:path>
                <a:path w="2654935" h="2228215">
                  <a:moveTo>
                    <a:pt x="160020" y="1356360"/>
                  </a:moveTo>
                  <a:lnTo>
                    <a:pt x="0" y="1356360"/>
                  </a:lnTo>
                  <a:lnTo>
                    <a:pt x="0" y="1549908"/>
                  </a:lnTo>
                  <a:lnTo>
                    <a:pt x="160020" y="1549908"/>
                  </a:lnTo>
                  <a:lnTo>
                    <a:pt x="160020" y="1356360"/>
                  </a:lnTo>
                  <a:close/>
                </a:path>
                <a:path w="2654935" h="2228215">
                  <a:moveTo>
                    <a:pt x="2654808" y="2034540"/>
                  </a:moveTo>
                  <a:lnTo>
                    <a:pt x="0" y="2034540"/>
                  </a:lnTo>
                  <a:lnTo>
                    <a:pt x="0" y="2228088"/>
                  </a:lnTo>
                  <a:lnTo>
                    <a:pt x="2654808" y="2228088"/>
                  </a:lnTo>
                  <a:lnTo>
                    <a:pt x="2654808" y="203454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735324" y="4626863"/>
              <a:ext cx="2296795" cy="871855"/>
            </a:xfrm>
            <a:custGeom>
              <a:avLst/>
              <a:gdLst/>
              <a:ahLst/>
              <a:cxnLst/>
              <a:rect l="l" t="t" r="r" b="b"/>
              <a:pathLst>
                <a:path w="2296795" h="871854">
                  <a:moveTo>
                    <a:pt x="166116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1661160" y="193548"/>
                  </a:lnTo>
                  <a:lnTo>
                    <a:pt x="1661160" y="0"/>
                  </a:lnTo>
                  <a:close/>
                </a:path>
                <a:path w="2296795" h="871854">
                  <a:moveTo>
                    <a:pt x="2296668" y="676656"/>
                  </a:moveTo>
                  <a:lnTo>
                    <a:pt x="0" y="676656"/>
                  </a:lnTo>
                  <a:lnTo>
                    <a:pt x="0" y="871728"/>
                  </a:lnTo>
                  <a:lnTo>
                    <a:pt x="2296668" y="871728"/>
                  </a:lnTo>
                  <a:lnTo>
                    <a:pt x="2296668" y="676656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271771" y="1769364"/>
              <a:ext cx="1607820" cy="2179320"/>
            </a:xfrm>
            <a:custGeom>
              <a:avLst/>
              <a:gdLst/>
              <a:ahLst/>
              <a:cxnLst/>
              <a:rect l="l" t="t" r="r" b="b"/>
              <a:pathLst>
                <a:path w="1607820" h="2179320">
                  <a:moveTo>
                    <a:pt x="0" y="0"/>
                  </a:moveTo>
                  <a:lnTo>
                    <a:pt x="0" y="2179320"/>
                  </a:lnTo>
                </a:path>
                <a:path w="1607820" h="2179320">
                  <a:moveTo>
                    <a:pt x="534924" y="0"/>
                  </a:moveTo>
                  <a:lnTo>
                    <a:pt x="534924" y="2179320"/>
                  </a:lnTo>
                </a:path>
                <a:path w="1607820" h="2179320">
                  <a:moveTo>
                    <a:pt x="1071372" y="0"/>
                  </a:moveTo>
                  <a:lnTo>
                    <a:pt x="1071372" y="2179320"/>
                  </a:lnTo>
                </a:path>
                <a:path w="1607820" h="2179320">
                  <a:moveTo>
                    <a:pt x="1607819" y="0"/>
                  </a:moveTo>
                  <a:lnTo>
                    <a:pt x="1607819" y="217932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735324" y="1914143"/>
              <a:ext cx="2330450" cy="2228215"/>
            </a:xfrm>
            <a:custGeom>
              <a:avLst/>
              <a:gdLst/>
              <a:ahLst/>
              <a:cxnLst/>
              <a:rect l="l" t="t" r="r" b="b"/>
              <a:pathLst>
                <a:path w="2330450" h="2228215">
                  <a:moveTo>
                    <a:pt x="304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30480" y="193548"/>
                  </a:lnTo>
                  <a:lnTo>
                    <a:pt x="30480" y="0"/>
                  </a:lnTo>
                  <a:close/>
                </a:path>
                <a:path w="2330450" h="2228215">
                  <a:moveTo>
                    <a:pt x="85344" y="678180"/>
                  </a:moveTo>
                  <a:lnTo>
                    <a:pt x="0" y="678180"/>
                  </a:lnTo>
                  <a:lnTo>
                    <a:pt x="0" y="871728"/>
                  </a:lnTo>
                  <a:lnTo>
                    <a:pt x="85344" y="871728"/>
                  </a:lnTo>
                  <a:lnTo>
                    <a:pt x="85344" y="678180"/>
                  </a:lnTo>
                  <a:close/>
                </a:path>
                <a:path w="2330450" h="2228215">
                  <a:moveTo>
                    <a:pt x="134112" y="1356360"/>
                  </a:moveTo>
                  <a:lnTo>
                    <a:pt x="0" y="1356360"/>
                  </a:lnTo>
                  <a:lnTo>
                    <a:pt x="0" y="1549908"/>
                  </a:lnTo>
                  <a:lnTo>
                    <a:pt x="134112" y="1549908"/>
                  </a:lnTo>
                  <a:lnTo>
                    <a:pt x="134112" y="1356360"/>
                  </a:lnTo>
                  <a:close/>
                </a:path>
                <a:path w="2330450" h="2228215">
                  <a:moveTo>
                    <a:pt x="2330196" y="2034540"/>
                  </a:moveTo>
                  <a:lnTo>
                    <a:pt x="0" y="2034540"/>
                  </a:lnTo>
                  <a:lnTo>
                    <a:pt x="0" y="2228088"/>
                  </a:lnTo>
                  <a:lnTo>
                    <a:pt x="2330196" y="2228088"/>
                  </a:lnTo>
                  <a:lnTo>
                    <a:pt x="2330196" y="203454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678935" y="1769364"/>
              <a:ext cx="3274060" cy="4107179"/>
            </a:xfrm>
            <a:custGeom>
              <a:avLst/>
              <a:gdLst/>
              <a:ahLst/>
              <a:cxnLst/>
              <a:rect l="l" t="t" r="r" b="b"/>
              <a:pathLst>
                <a:path w="3274059" h="4107179">
                  <a:moveTo>
                    <a:pt x="3273552" y="0"/>
                  </a:moveTo>
                  <a:lnTo>
                    <a:pt x="3273552" y="4067555"/>
                  </a:lnTo>
                </a:path>
                <a:path w="3274059" h="4107179">
                  <a:moveTo>
                    <a:pt x="56387" y="4067555"/>
                  </a:moveTo>
                  <a:lnTo>
                    <a:pt x="3273552" y="4067555"/>
                  </a:lnTo>
                </a:path>
                <a:path w="3274059" h="4107179">
                  <a:moveTo>
                    <a:pt x="56387" y="4067555"/>
                  </a:moveTo>
                  <a:lnTo>
                    <a:pt x="56387" y="4107179"/>
                  </a:lnTo>
                </a:path>
                <a:path w="3274059" h="4107179">
                  <a:moveTo>
                    <a:pt x="592836" y="4067555"/>
                  </a:moveTo>
                  <a:lnTo>
                    <a:pt x="592836" y="4107179"/>
                  </a:lnTo>
                </a:path>
                <a:path w="3274059" h="4107179">
                  <a:moveTo>
                    <a:pt x="1127760" y="4067555"/>
                  </a:moveTo>
                  <a:lnTo>
                    <a:pt x="1127760" y="4107179"/>
                  </a:lnTo>
                </a:path>
                <a:path w="3274059" h="4107179">
                  <a:moveTo>
                    <a:pt x="1664208" y="4067555"/>
                  </a:moveTo>
                  <a:lnTo>
                    <a:pt x="1664208" y="4107179"/>
                  </a:lnTo>
                </a:path>
                <a:path w="3274059" h="4107179">
                  <a:moveTo>
                    <a:pt x="2200655" y="4067555"/>
                  </a:moveTo>
                  <a:lnTo>
                    <a:pt x="2200655" y="4107179"/>
                  </a:lnTo>
                </a:path>
                <a:path w="3274059" h="4107179">
                  <a:moveTo>
                    <a:pt x="2737104" y="4067555"/>
                  </a:moveTo>
                  <a:lnTo>
                    <a:pt x="2737104" y="4107179"/>
                  </a:lnTo>
                </a:path>
                <a:path w="3274059" h="4107179">
                  <a:moveTo>
                    <a:pt x="3273552" y="4067555"/>
                  </a:moveTo>
                  <a:lnTo>
                    <a:pt x="3273552" y="4107179"/>
                  </a:lnTo>
                </a:path>
                <a:path w="3274059" h="4107179">
                  <a:moveTo>
                    <a:pt x="56387" y="4067555"/>
                  </a:moveTo>
                  <a:lnTo>
                    <a:pt x="56387" y="0"/>
                  </a:lnTo>
                </a:path>
                <a:path w="3274059" h="4107179">
                  <a:moveTo>
                    <a:pt x="0" y="4067555"/>
                  </a:moveTo>
                  <a:lnTo>
                    <a:pt x="56387" y="4067555"/>
                  </a:lnTo>
                </a:path>
                <a:path w="3274059" h="4107179">
                  <a:moveTo>
                    <a:pt x="0" y="3389376"/>
                  </a:moveTo>
                  <a:lnTo>
                    <a:pt x="56387" y="3389376"/>
                  </a:lnTo>
                </a:path>
                <a:path w="3274059" h="4107179">
                  <a:moveTo>
                    <a:pt x="0" y="2711196"/>
                  </a:moveTo>
                  <a:lnTo>
                    <a:pt x="56387" y="2711196"/>
                  </a:lnTo>
                </a:path>
                <a:path w="3274059" h="4107179">
                  <a:moveTo>
                    <a:pt x="0" y="2033016"/>
                  </a:moveTo>
                  <a:lnTo>
                    <a:pt x="56387" y="2033016"/>
                  </a:lnTo>
                </a:path>
                <a:path w="3274059" h="4107179">
                  <a:moveTo>
                    <a:pt x="0" y="1354836"/>
                  </a:moveTo>
                  <a:lnTo>
                    <a:pt x="56387" y="1354836"/>
                  </a:lnTo>
                </a:path>
                <a:path w="3274059" h="4107179">
                  <a:moveTo>
                    <a:pt x="0" y="678180"/>
                  </a:moveTo>
                  <a:lnTo>
                    <a:pt x="56387" y="678180"/>
                  </a:lnTo>
                </a:path>
                <a:path w="3274059" h="4107179">
                  <a:moveTo>
                    <a:pt x="0" y="0"/>
                  </a:moveTo>
                  <a:lnTo>
                    <a:pt x="56387" y="0"/>
                  </a:lnTo>
                </a:path>
              </a:pathLst>
            </a:custGeom>
            <a:ln w="6096">
              <a:solidFill>
                <a:srgbClr val="88888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6436614" y="5465470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4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916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60846" y="4787265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3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656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56426" y="4109084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4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953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03979" y="2752725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rlito"/>
                <a:cs typeface="Carlito"/>
              </a:rPr>
              <a:t>195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97015" y="5271642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4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283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62142" y="4593463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3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099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31814" y="3915283"/>
            <a:ext cx="425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rlito"/>
                <a:cs typeface="Carlito"/>
              </a:rPr>
              <a:t>4</a:t>
            </a:r>
            <a:r>
              <a:rPr dirty="0" sz="1400" spc="-7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348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33571" y="3237102"/>
            <a:ext cx="321945" cy="433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05"/>
              </a:lnSpc>
              <a:spcBef>
                <a:spcPts val="105"/>
              </a:spcBef>
            </a:pPr>
            <a:r>
              <a:rPr dirty="0" sz="1400" spc="-5">
                <a:latin typeface="Carlito"/>
                <a:cs typeface="Carlito"/>
              </a:rPr>
              <a:t>250</a:t>
            </a:r>
            <a:endParaRPr sz="1400">
              <a:latin typeface="Carlito"/>
              <a:cs typeface="Carlito"/>
            </a:endParaRPr>
          </a:p>
          <a:p>
            <a:pPr marL="39370">
              <a:lnSpc>
                <a:spcPts val="1605"/>
              </a:lnSpc>
            </a:pPr>
            <a:r>
              <a:rPr dirty="0" sz="1400" spc="-5">
                <a:latin typeface="Carlito"/>
                <a:cs typeface="Carlito"/>
              </a:rPr>
              <a:t>300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85057" y="2558923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rlito"/>
                <a:cs typeface="Carlito"/>
              </a:rPr>
              <a:t>160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31082" y="1880743"/>
            <a:ext cx="213360" cy="433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05"/>
              </a:lnSpc>
              <a:spcBef>
                <a:spcPts val="105"/>
              </a:spcBef>
            </a:pPr>
            <a:r>
              <a:rPr dirty="0" sz="1400" spc="-5">
                <a:latin typeface="Carlito"/>
                <a:cs typeface="Carlito"/>
              </a:rPr>
              <a:t>58</a:t>
            </a:r>
            <a:endParaRPr sz="1400">
              <a:latin typeface="Carlito"/>
              <a:cs typeface="Carlito"/>
            </a:endParaRPr>
          </a:p>
          <a:p>
            <a:pPr marL="20320">
              <a:lnSpc>
                <a:spcPts val="1605"/>
              </a:lnSpc>
            </a:pPr>
            <a:r>
              <a:rPr dirty="0" sz="1400" spc="-5">
                <a:latin typeface="Carlito"/>
                <a:cs typeface="Carlito"/>
              </a:rPr>
              <a:t>73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91509" y="5899810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16704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1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52898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2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88965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3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25159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4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61353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5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97802" y="5899810"/>
            <a:ext cx="3124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rlito"/>
                <a:cs typeface="Carlito"/>
              </a:rPr>
              <a:t>6</a:t>
            </a:r>
            <a:r>
              <a:rPr dirty="0" sz="1000" spc="-70">
                <a:latin typeface="Carlito"/>
                <a:cs typeface="Carlito"/>
              </a:rPr>
              <a:t> </a:t>
            </a:r>
            <a:r>
              <a:rPr dirty="0" sz="1000">
                <a:latin typeface="Carlito"/>
                <a:cs typeface="Carlito"/>
              </a:rPr>
              <a:t>000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6700" y="5250307"/>
            <a:ext cx="2446655" cy="455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785495" marR="5080" indent="-773430">
              <a:lnSpc>
                <a:spcPct val="101400"/>
              </a:lnSpc>
              <a:spcBef>
                <a:spcPts val="80"/>
              </a:spcBef>
            </a:pPr>
            <a:r>
              <a:rPr dirty="0" sz="1400" spc="-5">
                <a:latin typeface="Carlito"/>
                <a:cs typeface="Carlito"/>
              </a:rPr>
              <a:t>EMPLOYE DE COMMERCE </a:t>
            </a:r>
            <a:r>
              <a:rPr dirty="0" sz="1400">
                <a:latin typeface="Carlito"/>
                <a:cs typeface="Carlito"/>
              </a:rPr>
              <a:t>MULTI-  </a:t>
            </a:r>
            <a:r>
              <a:rPr dirty="0" sz="1400" spc="-5">
                <a:latin typeface="Carlito"/>
                <a:cs typeface="Carlito"/>
              </a:rPr>
              <a:t>SPECIALITES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3182" y="4572127"/>
            <a:ext cx="3148965" cy="455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626745" marR="5080" indent="-614680">
              <a:lnSpc>
                <a:spcPct val="101400"/>
              </a:lnSpc>
              <a:spcBef>
                <a:spcPts val="80"/>
              </a:spcBef>
            </a:pPr>
            <a:r>
              <a:rPr dirty="0" sz="1400" spc="-5">
                <a:latin typeface="Carlito"/>
                <a:cs typeface="Carlito"/>
              </a:rPr>
              <a:t>EMPLOYE DE VENTE SPECIALISE OPTION </a:t>
            </a:r>
            <a:r>
              <a:rPr dirty="0" sz="1400">
                <a:latin typeface="Carlito"/>
                <a:cs typeface="Carlito"/>
              </a:rPr>
              <a:t>A :  </a:t>
            </a:r>
            <a:r>
              <a:rPr dirty="0" sz="1400" spc="-5">
                <a:latin typeface="Carlito"/>
                <a:cs typeface="Carlito"/>
              </a:rPr>
              <a:t>PRODUITS</a:t>
            </a:r>
            <a:r>
              <a:rPr dirty="0" sz="1400" spc="-10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ALIMENTAIRES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9278" y="3893946"/>
            <a:ext cx="3142615" cy="455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210820" marR="5080" indent="-198755">
              <a:lnSpc>
                <a:spcPct val="101400"/>
              </a:lnSpc>
              <a:spcBef>
                <a:spcPts val="80"/>
              </a:spcBef>
            </a:pPr>
            <a:r>
              <a:rPr dirty="0" sz="1400" spc="-5">
                <a:latin typeface="Carlito"/>
                <a:cs typeface="Carlito"/>
              </a:rPr>
              <a:t>EMPLOYE DE VENTE SPECIALISE OPTION </a:t>
            </a:r>
            <a:r>
              <a:rPr dirty="0" sz="1400">
                <a:latin typeface="Carlito"/>
                <a:cs typeface="Carlito"/>
              </a:rPr>
              <a:t>B :  </a:t>
            </a:r>
            <a:r>
              <a:rPr dirty="0" sz="1400" spc="-5">
                <a:latin typeface="Carlito"/>
                <a:cs typeface="Carlito"/>
              </a:rPr>
              <a:t>PRODUITS D'EQUIPEMENT</a:t>
            </a:r>
            <a:r>
              <a:rPr dirty="0" sz="1400" spc="-20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COURANT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0188" y="3107182"/>
            <a:ext cx="2732405" cy="67373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1800"/>
              </a:lnSpc>
              <a:spcBef>
                <a:spcPts val="70"/>
              </a:spcBef>
            </a:pPr>
            <a:r>
              <a:rPr dirty="0" sz="1400" spc="-5">
                <a:latin typeface="Carlito"/>
                <a:cs typeface="Carlito"/>
              </a:rPr>
              <a:t>VENDEUR-MAGASINIER EN PIECES</a:t>
            </a:r>
            <a:r>
              <a:rPr dirty="0" sz="1400" spc="-6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DE  RECHANGE ET EQUIPEMENTS  AUTOMOBILES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1756" y="2537587"/>
            <a:ext cx="3140710" cy="455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657225" marR="5080" indent="-645160">
              <a:lnSpc>
                <a:spcPct val="101400"/>
              </a:lnSpc>
              <a:spcBef>
                <a:spcPts val="80"/>
              </a:spcBef>
            </a:pPr>
            <a:r>
              <a:rPr dirty="0" sz="1400" spc="-5">
                <a:latin typeface="Carlito"/>
                <a:cs typeface="Carlito"/>
              </a:rPr>
              <a:t>EMPLOYE DE VENTE SPECIALISE OPTION </a:t>
            </a:r>
            <a:r>
              <a:rPr dirty="0" sz="1400">
                <a:latin typeface="Carlito"/>
                <a:cs typeface="Carlito"/>
              </a:rPr>
              <a:t>C :  </a:t>
            </a:r>
            <a:r>
              <a:rPr dirty="0" sz="1400" spc="-5">
                <a:latin typeface="Carlito"/>
                <a:cs typeface="Carlito"/>
              </a:rPr>
              <a:t>SERVICES </a:t>
            </a:r>
            <a:r>
              <a:rPr dirty="0" sz="1400">
                <a:latin typeface="Carlito"/>
                <a:cs typeface="Carlito"/>
              </a:rPr>
              <a:t>A </a:t>
            </a:r>
            <a:r>
              <a:rPr dirty="0" sz="1400" spc="-5">
                <a:latin typeface="Carlito"/>
                <a:cs typeface="Carlito"/>
              </a:rPr>
              <a:t>LA</a:t>
            </a:r>
            <a:r>
              <a:rPr dirty="0" sz="1400" spc="-3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CLIENTELE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7126" y="1859407"/>
            <a:ext cx="3154680" cy="4559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528955" marR="5080" indent="-516890">
              <a:lnSpc>
                <a:spcPct val="101400"/>
              </a:lnSpc>
              <a:spcBef>
                <a:spcPts val="80"/>
              </a:spcBef>
            </a:pPr>
            <a:r>
              <a:rPr dirty="0" sz="1400" spc="-5">
                <a:latin typeface="Carlito"/>
                <a:cs typeface="Carlito"/>
              </a:rPr>
              <a:t>EMPLOYE DE VENTE SPECIALISE OPTION </a:t>
            </a:r>
            <a:r>
              <a:rPr dirty="0" sz="1400">
                <a:latin typeface="Carlito"/>
                <a:cs typeface="Carlito"/>
              </a:rPr>
              <a:t>D :  </a:t>
            </a:r>
            <a:r>
              <a:rPr dirty="0" sz="1400" spc="-5">
                <a:latin typeface="Carlito"/>
                <a:cs typeface="Carlito"/>
              </a:rPr>
              <a:t>LIBRAIRIE-PAPETERIE-PRESSE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325868" y="3653028"/>
            <a:ext cx="127000" cy="125095"/>
          </a:xfrm>
          <a:custGeom>
            <a:avLst/>
            <a:gdLst/>
            <a:ahLst/>
            <a:cxnLst/>
            <a:rect l="l" t="t" r="r" b="b"/>
            <a:pathLst>
              <a:path w="127000" h="125095">
                <a:moveTo>
                  <a:pt x="126492" y="0"/>
                </a:moveTo>
                <a:lnTo>
                  <a:pt x="0" y="0"/>
                </a:lnTo>
                <a:lnTo>
                  <a:pt x="0" y="124968"/>
                </a:lnTo>
                <a:lnTo>
                  <a:pt x="126492" y="124968"/>
                </a:lnTo>
                <a:lnTo>
                  <a:pt x="12649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7498842" y="3463190"/>
            <a:ext cx="939165" cy="730250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800" spc="-5">
                <a:latin typeface="Carlito"/>
                <a:cs typeface="Carlito"/>
              </a:rPr>
              <a:t>Admis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800">
                <a:latin typeface="Carlito"/>
                <a:cs typeface="Carlito"/>
              </a:rPr>
              <a:t>Pr</a:t>
            </a:r>
            <a:r>
              <a:rPr dirty="0" sz="1800" spc="-15">
                <a:latin typeface="Carlito"/>
                <a:cs typeface="Carlito"/>
              </a:rPr>
              <a:t>é</a:t>
            </a:r>
            <a:r>
              <a:rPr dirty="0" sz="1800" spc="-5">
                <a:latin typeface="Carlito"/>
                <a:cs typeface="Carlito"/>
              </a:rPr>
              <a:t>s</a:t>
            </a:r>
            <a:r>
              <a:rPr dirty="0" sz="1800">
                <a:latin typeface="Carlito"/>
                <a:cs typeface="Carlito"/>
              </a:rPr>
              <a:t>e</a:t>
            </a:r>
            <a:r>
              <a:rPr dirty="0" sz="1800" spc="-5">
                <a:latin typeface="Carlito"/>
                <a:cs typeface="Carlito"/>
              </a:rPr>
              <a:t>nt</a:t>
            </a:r>
            <a:r>
              <a:rPr dirty="0" sz="1800" spc="-15">
                <a:latin typeface="Carlito"/>
                <a:cs typeface="Carlito"/>
              </a:rPr>
              <a:t>é</a:t>
            </a:r>
            <a:r>
              <a:rPr dirty="0" sz="1800">
                <a:latin typeface="Carlito"/>
                <a:cs typeface="Carlito"/>
              </a:rPr>
              <a:t>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325868" y="4005071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492" y="0"/>
                </a:moveTo>
                <a:lnTo>
                  <a:pt x="0" y="0"/>
                </a:lnTo>
                <a:lnTo>
                  <a:pt x="0" y="126491"/>
                </a:lnTo>
                <a:lnTo>
                  <a:pt x="126492" y="126491"/>
                </a:lnTo>
                <a:lnTo>
                  <a:pt x="126492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715258" y="6472834"/>
            <a:ext cx="4152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i="1">
                <a:latin typeface="Carlito"/>
                <a:cs typeface="Carlito"/>
              </a:rPr>
              <a:t>Source </a:t>
            </a:r>
            <a:r>
              <a:rPr dirty="0" sz="1800" i="1">
                <a:latin typeface="Carlito"/>
                <a:cs typeface="Carlito"/>
              </a:rPr>
              <a:t>: </a:t>
            </a:r>
            <a:r>
              <a:rPr dirty="0" sz="1800" spc="-15" i="1">
                <a:latin typeface="Carlito"/>
                <a:cs typeface="Carlito"/>
              </a:rPr>
              <a:t>Dgesco, </a:t>
            </a:r>
            <a:r>
              <a:rPr dirty="0" sz="1800" spc="-10" i="1">
                <a:latin typeface="Carlito"/>
                <a:cs typeface="Carlito"/>
              </a:rPr>
              <a:t>résultats </a:t>
            </a:r>
            <a:r>
              <a:rPr dirty="0" sz="1800" spc="-5" i="1">
                <a:latin typeface="Carlito"/>
                <a:cs typeface="Carlito"/>
              </a:rPr>
              <a:t>aux </a:t>
            </a:r>
            <a:r>
              <a:rPr dirty="0" sz="1800" spc="-15" i="1">
                <a:latin typeface="Carlito"/>
                <a:cs typeface="Carlito"/>
              </a:rPr>
              <a:t>examens</a:t>
            </a:r>
            <a:r>
              <a:rPr dirty="0" sz="1800" spc="60" i="1">
                <a:latin typeface="Carlito"/>
                <a:cs typeface="Carlito"/>
              </a:rPr>
              <a:t> </a:t>
            </a:r>
            <a:r>
              <a:rPr dirty="0" sz="1800" i="1">
                <a:latin typeface="Carlito"/>
                <a:cs typeface="Carlito"/>
              </a:rPr>
              <a:t>2016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246" y="282955"/>
            <a:ext cx="7880984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25">
                <a:solidFill>
                  <a:srgbClr val="FDC200"/>
                </a:solidFill>
                <a:latin typeface="Trebuchet MS"/>
                <a:cs typeface="Trebuchet MS"/>
              </a:rPr>
              <a:t>Des </a:t>
            </a:r>
            <a:r>
              <a:rPr dirty="0" spc="-235">
                <a:solidFill>
                  <a:srgbClr val="FDC200"/>
                </a:solidFill>
                <a:latin typeface="Trebuchet MS"/>
                <a:cs typeface="Trebuchet MS"/>
              </a:rPr>
              <a:t>résultats </a:t>
            </a:r>
            <a:r>
              <a:rPr dirty="0" spc="-240">
                <a:solidFill>
                  <a:srgbClr val="FDC200"/>
                </a:solidFill>
                <a:latin typeface="Trebuchet MS"/>
                <a:cs typeface="Trebuchet MS"/>
              </a:rPr>
              <a:t>aux examens</a:t>
            </a:r>
            <a:r>
              <a:rPr dirty="0" spc="-919">
                <a:solidFill>
                  <a:srgbClr val="FDC200"/>
                </a:solidFill>
                <a:latin typeface="Trebuchet MS"/>
                <a:cs typeface="Trebuchet MS"/>
              </a:rPr>
              <a:t> </a:t>
            </a:r>
            <a:r>
              <a:rPr dirty="0" spc="-270">
                <a:solidFill>
                  <a:srgbClr val="FDC200"/>
                </a:solidFill>
                <a:latin typeface="Trebuchet MS"/>
                <a:cs typeface="Trebuchet MS"/>
              </a:rPr>
              <a:t>perfectibles.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18168"/>
            <a:ext cx="7682230" cy="407416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taux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réussite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aux </a:t>
            </a:r>
            <a:r>
              <a:rPr dirty="0" u="heavy" sz="2800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examens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sont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à </a:t>
            </a:r>
            <a:r>
              <a:rPr dirty="0" u="heavy" sz="2800" spc="-2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nuancer…</a:t>
            </a:r>
            <a:r>
              <a:rPr dirty="0" u="heavy" sz="2800" spc="9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800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000" marR="166370">
              <a:lnSpc>
                <a:spcPct val="80000"/>
              </a:lnSpc>
              <a:spcBef>
                <a:spcPts val="1000"/>
              </a:spcBef>
            </a:pPr>
            <a:r>
              <a:rPr dirty="0" sz="2800" spc="-5">
                <a:latin typeface="Carlito"/>
                <a:cs typeface="Carlito"/>
              </a:rPr>
              <a:t>à la </a:t>
            </a:r>
            <a:r>
              <a:rPr dirty="0" sz="2800" spc="-10">
                <a:latin typeface="Carlito"/>
                <a:cs typeface="Carlito"/>
              </a:rPr>
              <a:t>session </a:t>
            </a:r>
            <a:r>
              <a:rPr dirty="0" sz="2800" spc="-5">
                <a:latin typeface="Carlito"/>
                <a:cs typeface="Carlito"/>
              </a:rPr>
              <a:t>2016, </a:t>
            </a:r>
            <a:r>
              <a:rPr dirty="0" sz="2800" spc="-15">
                <a:latin typeface="Carlito"/>
                <a:cs typeface="Carlito"/>
              </a:rPr>
              <a:t>tous statuts confondus, </a:t>
            </a:r>
            <a:r>
              <a:rPr dirty="0" sz="2800" spc="-5">
                <a:latin typeface="Carlito"/>
                <a:cs typeface="Carlito"/>
              </a:rPr>
              <a:t>les 6 </a:t>
            </a:r>
            <a:r>
              <a:rPr dirty="0" sz="2800" spc="-10">
                <a:latin typeface="Carlito"/>
                <a:cs typeface="Carlito"/>
              </a:rPr>
              <a:t>CAP  </a:t>
            </a:r>
            <a:r>
              <a:rPr dirty="0" sz="2800" spc="-150">
                <a:latin typeface="Arial"/>
                <a:cs typeface="Arial"/>
              </a:rPr>
              <a:t>concernés </a:t>
            </a:r>
            <a:r>
              <a:rPr dirty="0" sz="2800" spc="-95">
                <a:latin typeface="Arial"/>
                <a:cs typeface="Arial"/>
              </a:rPr>
              <a:t>par </a:t>
            </a:r>
            <a:r>
              <a:rPr dirty="0" sz="2800" spc="-70">
                <a:latin typeface="Arial"/>
                <a:cs typeface="Arial"/>
              </a:rPr>
              <a:t>l’étude </a:t>
            </a:r>
            <a:r>
              <a:rPr dirty="0" sz="2800" spc="-50">
                <a:latin typeface="Arial"/>
                <a:cs typeface="Arial"/>
              </a:rPr>
              <a:t>totalisent </a:t>
            </a:r>
            <a:r>
              <a:rPr dirty="0" sz="2800" spc="-130">
                <a:latin typeface="Arial"/>
                <a:cs typeface="Arial"/>
              </a:rPr>
              <a:t>12.198 </a:t>
            </a:r>
            <a:r>
              <a:rPr dirty="0" sz="2800" spc="-110">
                <a:latin typeface="Arial"/>
                <a:cs typeface="Arial"/>
              </a:rPr>
              <a:t>diplômés  </a:t>
            </a:r>
            <a:r>
              <a:rPr dirty="0" sz="2800" spc="-25">
                <a:latin typeface="Carlito"/>
                <a:cs typeface="Carlito"/>
              </a:rPr>
              <a:t>avec </a:t>
            </a:r>
            <a:r>
              <a:rPr dirty="0" sz="2800" spc="-5">
                <a:latin typeface="Carlito"/>
                <a:cs typeface="Carlito"/>
              </a:rPr>
              <a:t>un </a:t>
            </a:r>
            <a:r>
              <a:rPr dirty="0" sz="2800" spc="-15">
                <a:latin typeface="Carlito"/>
                <a:cs typeface="Carlito"/>
              </a:rPr>
              <a:t>taux </a:t>
            </a:r>
            <a:r>
              <a:rPr dirty="0" sz="2800" spc="-5">
                <a:latin typeface="Carlito"/>
                <a:cs typeface="Carlito"/>
              </a:rPr>
              <a:t>de </a:t>
            </a:r>
            <a:r>
              <a:rPr dirty="0" sz="2800" spc="-15">
                <a:latin typeface="Carlito"/>
                <a:cs typeface="Carlito"/>
              </a:rPr>
              <a:t>réussite </a:t>
            </a:r>
            <a:r>
              <a:rPr dirty="0" sz="2800" spc="-5">
                <a:latin typeface="Carlito"/>
                <a:cs typeface="Carlito"/>
              </a:rPr>
              <a:t>de 86,55 % </a:t>
            </a:r>
            <a:r>
              <a:rPr dirty="0" sz="2800" spc="-10">
                <a:latin typeface="Carlito"/>
                <a:cs typeface="Carlito"/>
              </a:rPr>
              <a:t>(pour </a:t>
            </a:r>
            <a:r>
              <a:rPr dirty="0" sz="2800" spc="-5">
                <a:latin typeface="Carlito"/>
                <a:cs typeface="Carlito"/>
              </a:rPr>
              <a:t>un </a:t>
            </a:r>
            <a:r>
              <a:rPr dirty="0" sz="2800" spc="-15">
                <a:latin typeface="Carlito"/>
                <a:cs typeface="Carlito"/>
              </a:rPr>
              <a:t>taux  moyen </a:t>
            </a:r>
            <a:r>
              <a:rPr dirty="0" sz="2800" spc="-5">
                <a:latin typeface="Carlito"/>
                <a:cs typeface="Carlito"/>
              </a:rPr>
              <a:t>de 83,81%, </a:t>
            </a:r>
            <a:r>
              <a:rPr dirty="0" sz="2800" spc="-15">
                <a:latin typeface="Carlito"/>
                <a:cs typeface="Carlito"/>
              </a:rPr>
              <a:t>tous </a:t>
            </a:r>
            <a:r>
              <a:rPr dirty="0" sz="2800" spc="-5">
                <a:latin typeface="Carlito"/>
                <a:cs typeface="Carlito"/>
              </a:rPr>
              <a:t>CAP</a:t>
            </a:r>
            <a:r>
              <a:rPr dirty="0" sz="2800" spc="90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confondus).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800">
              <a:latin typeface="Carlito"/>
              <a:cs typeface="Carlito"/>
            </a:endParaRPr>
          </a:p>
          <a:p>
            <a:pPr marL="241300" marR="1270635" indent="-228600">
              <a:lnSpc>
                <a:spcPts val="2690"/>
              </a:lnSpc>
              <a:buFont typeface="Arial"/>
              <a:buChar char="•"/>
              <a:tabLst>
                <a:tab pos="241300" algn="l"/>
              </a:tabLst>
            </a:pP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car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ils ne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tiennent pas </a:t>
            </a:r>
            <a:r>
              <a:rPr dirty="0" u="heavy" sz="2800" spc="-2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compte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taux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décrochage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qui </a:t>
            </a:r>
            <a:r>
              <a:rPr dirty="0" u="heavy" sz="2800" spc="-1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demeurent </a:t>
            </a:r>
            <a:r>
              <a:rPr dirty="0" u="heavy" sz="2800" spc="-1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élevés </a:t>
            </a:r>
            <a:r>
              <a:rPr dirty="0" u="heavy" sz="2800" spc="-5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 CAP</a:t>
            </a:r>
            <a:r>
              <a:rPr dirty="0" sz="2800" spc="6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  <a:p>
            <a:pPr marL="127000" marR="627380">
              <a:lnSpc>
                <a:spcPct val="80000"/>
              </a:lnSpc>
              <a:spcBef>
                <a:spcPts val="1020"/>
              </a:spcBef>
            </a:pPr>
            <a:r>
              <a:rPr dirty="0" sz="2800" spc="-5">
                <a:latin typeface="Carlito"/>
                <a:cs typeface="Carlito"/>
              </a:rPr>
              <a:t>20 % </a:t>
            </a:r>
            <a:r>
              <a:rPr dirty="0" sz="2800" spc="-10">
                <a:latin typeface="Carlito"/>
                <a:cs typeface="Carlito"/>
              </a:rPr>
              <a:t>pour </a:t>
            </a:r>
            <a:r>
              <a:rPr dirty="0" sz="2800" spc="-5">
                <a:latin typeface="Carlito"/>
                <a:cs typeface="Carlito"/>
              </a:rPr>
              <a:t>les </a:t>
            </a:r>
            <a:r>
              <a:rPr dirty="0" sz="2800" spc="-10">
                <a:latin typeface="Carlito"/>
                <a:cs typeface="Carlito"/>
              </a:rPr>
              <a:t>élèves sous </a:t>
            </a:r>
            <a:r>
              <a:rPr dirty="0" sz="2800" spc="-20">
                <a:latin typeface="Carlito"/>
                <a:cs typeface="Carlito"/>
              </a:rPr>
              <a:t>statut </a:t>
            </a:r>
            <a:r>
              <a:rPr dirty="0" sz="2800" spc="-15">
                <a:latin typeface="Carlito"/>
                <a:cs typeface="Carlito"/>
              </a:rPr>
              <a:t>scolaire </a:t>
            </a:r>
            <a:r>
              <a:rPr dirty="0" sz="2800" spc="-10">
                <a:latin typeface="Carlito"/>
                <a:cs typeface="Carlito"/>
              </a:rPr>
              <a:t>et </a:t>
            </a:r>
            <a:r>
              <a:rPr dirty="0" sz="2800" spc="-5">
                <a:latin typeface="Carlito"/>
                <a:cs typeface="Carlito"/>
              </a:rPr>
              <a:t>29 %  </a:t>
            </a:r>
            <a:r>
              <a:rPr dirty="0" sz="2800" spc="-10">
                <a:latin typeface="Carlito"/>
                <a:cs typeface="Carlito"/>
              </a:rPr>
              <a:t>pour </a:t>
            </a:r>
            <a:r>
              <a:rPr dirty="0" sz="2800" spc="-5">
                <a:latin typeface="Carlito"/>
                <a:cs typeface="Carlito"/>
              </a:rPr>
              <a:t>les</a:t>
            </a:r>
            <a:r>
              <a:rPr dirty="0" sz="2800" spc="20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apprentis.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sanz-ramos</dc:creator>
  <dc:title>Présentation PowerPoint</dc:title>
  <dcterms:created xsi:type="dcterms:W3CDTF">2020-02-16T14:40:01Z</dcterms:created>
  <dcterms:modified xsi:type="dcterms:W3CDTF">2020-02-16T14:40:01Z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2020-02-16T00:00:00Z</vt:filetime>
  </property>
</Properties>
</file>