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Default Extension="jpg" ContentType="image/jpg"/>
  <Override PartName="/ppt/slides/slide1.xml" ContentType="application/vnd.openxmlformats-officedocument.presentationml.slide+xml"/>
  <Override PartName="/ppt/slides/slide2.xml" ContentType="application/vnd.openxmlformats-officedocument.presentationml.slide+xml"/>
  <Default Extension="png" ContentType="image/png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</p:sldIdLst>
  <p:sldSz cx="9144000" cy="6858000"/>
  <p:notesSz cx="9144000" cy="68580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g"/><Relationship Id="rId3" Type="http://schemas.openxmlformats.org/officeDocument/2006/relationships/image" Target="../media/image2.jpg"/><Relationship Id="rId4" Type="http://schemas.openxmlformats.org/officeDocument/2006/relationships/image" Target="../media/image3.jpg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300" b="1" i="0">
                <a:solidFill>
                  <a:srgbClr val="C00000"/>
                </a:solidFill>
                <a:latin typeface="Georgia"/>
                <a:cs typeface="Georgia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 showMasterSp="0">
  <p:cSld name="Two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425450"/>
            <a:ext cx="5410200" cy="0"/>
          </a:xfrm>
          <a:custGeom>
            <a:avLst/>
            <a:gdLst/>
            <a:ahLst/>
            <a:cxnLst/>
            <a:rect l="l" t="t" r="r" b="b"/>
            <a:pathLst>
              <a:path w="5410200" h="0">
                <a:moveTo>
                  <a:pt x="0" y="0"/>
                </a:moveTo>
                <a:lnTo>
                  <a:pt x="5410199" y="0"/>
                </a:lnTo>
              </a:path>
            </a:pathLst>
          </a:custGeom>
          <a:ln w="51561">
            <a:solidFill>
              <a:srgbClr val="4380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bk object 17"/>
          <p:cNvSpPr/>
          <p:nvPr/>
        </p:nvSpPr>
        <p:spPr>
          <a:xfrm>
            <a:off x="9142571" y="0"/>
            <a:ext cx="1905" cy="311150"/>
          </a:xfrm>
          <a:custGeom>
            <a:avLst/>
            <a:gdLst/>
            <a:ahLst/>
            <a:cxnLst/>
            <a:rect l="l" t="t" r="r" b="b"/>
            <a:pathLst>
              <a:path w="1904" h="311150">
                <a:moveTo>
                  <a:pt x="0" y="310667"/>
                </a:moveTo>
                <a:lnTo>
                  <a:pt x="1428" y="310667"/>
                </a:lnTo>
                <a:lnTo>
                  <a:pt x="1428" y="0"/>
                </a:lnTo>
                <a:lnTo>
                  <a:pt x="0" y="0"/>
                </a:lnTo>
                <a:lnTo>
                  <a:pt x="0" y="310667"/>
                </a:lnTo>
                <a:close/>
              </a:path>
            </a:pathLst>
          </a:custGeom>
          <a:solidFill>
            <a:srgbClr val="424455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bk object 18"/>
          <p:cNvSpPr/>
          <p:nvPr/>
        </p:nvSpPr>
        <p:spPr>
          <a:xfrm>
            <a:off x="9071864" y="0"/>
            <a:ext cx="13335" cy="311150"/>
          </a:xfrm>
          <a:custGeom>
            <a:avLst/>
            <a:gdLst/>
            <a:ahLst/>
            <a:cxnLst/>
            <a:rect l="l" t="t" r="r" b="b"/>
            <a:pathLst>
              <a:path w="13334" h="311150">
                <a:moveTo>
                  <a:pt x="0" y="310667"/>
                </a:moveTo>
                <a:lnTo>
                  <a:pt x="13081" y="310667"/>
                </a:lnTo>
                <a:lnTo>
                  <a:pt x="13081" y="0"/>
                </a:lnTo>
                <a:lnTo>
                  <a:pt x="0" y="0"/>
                </a:lnTo>
                <a:lnTo>
                  <a:pt x="0" y="310667"/>
                </a:lnTo>
                <a:close/>
              </a:path>
            </a:pathLst>
          </a:custGeom>
          <a:solidFill>
            <a:srgbClr val="424455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bk object 19"/>
          <p:cNvSpPr/>
          <p:nvPr/>
        </p:nvSpPr>
        <p:spPr>
          <a:xfrm>
            <a:off x="0" y="0"/>
            <a:ext cx="9044940" cy="311150"/>
          </a:xfrm>
          <a:custGeom>
            <a:avLst/>
            <a:gdLst/>
            <a:ahLst/>
            <a:cxnLst/>
            <a:rect l="l" t="t" r="r" b="b"/>
            <a:pathLst>
              <a:path w="9044940" h="311150">
                <a:moveTo>
                  <a:pt x="0" y="310667"/>
                </a:moveTo>
                <a:lnTo>
                  <a:pt x="9044432" y="310667"/>
                </a:lnTo>
                <a:lnTo>
                  <a:pt x="9044432" y="0"/>
                </a:lnTo>
                <a:lnTo>
                  <a:pt x="0" y="0"/>
                </a:lnTo>
                <a:lnTo>
                  <a:pt x="0" y="310667"/>
                </a:lnTo>
                <a:close/>
              </a:path>
            </a:pathLst>
          </a:custGeom>
          <a:solidFill>
            <a:srgbClr val="424455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bk object 20"/>
          <p:cNvSpPr/>
          <p:nvPr/>
        </p:nvSpPr>
        <p:spPr>
          <a:xfrm>
            <a:off x="9142571" y="308227"/>
            <a:ext cx="1905" cy="91440"/>
          </a:xfrm>
          <a:custGeom>
            <a:avLst/>
            <a:gdLst/>
            <a:ahLst/>
            <a:cxnLst/>
            <a:rect l="l" t="t" r="r" b="b"/>
            <a:pathLst>
              <a:path w="1904" h="91439">
                <a:moveTo>
                  <a:pt x="0" y="91441"/>
                </a:moveTo>
                <a:lnTo>
                  <a:pt x="1428" y="91441"/>
                </a:lnTo>
                <a:lnTo>
                  <a:pt x="1428" y="0"/>
                </a:lnTo>
                <a:lnTo>
                  <a:pt x="0" y="0"/>
                </a:lnTo>
                <a:lnTo>
                  <a:pt x="0" y="91441"/>
                </a:lnTo>
                <a:close/>
              </a:path>
            </a:pathLst>
          </a:custGeom>
          <a:solidFill>
            <a:srgbClr val="438085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bk object 21"/>
          <p:cNvSpPr/>
          <p:nvPr/>
        </p:nvSpPr>
        <p:spPr>
          <a:xfrm>
            <a:off x="9071864" y="308227"/>
            <a:ext cx="13335" cy="91440"/>
          </a:xfrm>
          <a:custGeom>
            <a:avLst/>
            <a:gdLst/>
            <a:ahLst/>
            <a:cxnLst/>
            <a:rect l="l" t="t" r="r" b="b"/>
            <a:pathLst>
              <a:path w="13334" h="91439">
                <a:moveTo>
                  <a:pt x="0" y="91441"/>
                </a:moveTo>
                <a:lnTo>
                  <a:pt x="13081" y="91441"/>
                </a:lnTo>
                <a:lnTo>
                  <a:pt x="13081" y="0"/>
                </a:lnTo>
                <a:lnTo>
                  <a:pt x="0" y="0"/>
                </a:lnTo>
                <a:lnTo>
                  <a:pt x="0" y="91441"/>
                </a:lnTo>
                <a:close/>
              </a:path>
            </a:pathLst>
          </a:custGeom>
          <a:solidFill>
            <a:srgbClr val="438085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bk object 22"/>
          <p:cNvSpPr/>
          <p:nvPr/>
        </p:nvSpPr>
        <p:spPr>
          <a:xfrm>
            <a:off x="0" y="308227"/>
            <a:ext cx="9044940" cy="91440"/>
          </a:xfrm>
          <a:custGeom>
            <a:avLst/>
            <a:gdLst/>
            <a:ahLst/>
            <a:cxnLst/>
            <a:rect l="l" t="t" r="r" b="b"/>
            <a:pathLst>
              <a:path w="9044940" h="91439">
                <a:moveTo>
                  <a:pt x="0" y="91441"/>
                </a:moveTo>
                <a:lnTo>
                  <a:pt x="9044432" y="91441"/>
                </a:lnTo>
                <a:lnTo>
                  <a:pt x="9044432" y="0"/>
                </a:lnTo>
                <a:lnTo>
                  <a:pt x="0" y="0"/>
                </a:lnTo>
                <a:lnTo>
                  <a:pt x="0" y="91441"/>
                </a:lnTo>
                <a:close/>
              </a:path>
            </a:pathLst>
          </a:custGeom>
          <a:solidFill>
            <a:srgbClr val="438085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bk object 23"/>
          <p:cNvSpPr/>
          <p:nvPr/>
        </p:nvSpPr>
        <p:spPr>
          <a:xfrm>
            <a:off x="9142571" y="360271"/>
            <a:ext cx="1905" cy="80010"/>
          </a:xfrm>
          <a:custGeom>
            <a:avLst/>
            <a:gdLst/>
            <a:ahLst/>
            <a:cxnLst/>
            <a:rect l="l" t="t" r="r" b="b"/>
            <a:pathLst>
              <a:path w="1904" h="80009">
                <a:moveTo>
                  <a:pt x="0" y="79834"/>
                </a:moveTo>
                <a:lnTo>
                  <a:pt x="1428" y="79834"/>
                </a:lnTo>
                <a:lnTo>
                  <a:pt x="1428" y="0"/>
                </a:lnTo>
                <a:lnTo>
                  <a:pt x="0" y="0"/>
                </a:lnTo>
                <a:lnTo>
                  <a:pt x="0" y="79834"/>
                </a:lnTo>
                <a:close/>
              </a:path>
            </a:pathLst>
          </a:custGeom>
          <a:solidFill>
            <a:srgbClr val="438085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" name="bk object 24"/>
          <p:cNvSpPr/>
          <p:nvPr/>
        </p:nvSpPr>
        <p:spPr>
          <a:xfrm>
            <a:off x="9071864" y="360271"/>
            <a:ext cx="13335" cy="80010"/>
          </a:xfrm>
          <a:custGeom>
            <a:avLst/>
            <a:gdLst/>
            <a:ahLst/>
            <a:cxnLst/>
            <a:rect l="l" t="t" r="r" b="b"/>
            <a:pathLst>
              <a:path w="13334" h="80009">
                <a:moveTo>
                  <a:pt x="0" y="79834"/>
                </a:moveTo>
                <a:lnTo>
                  <a:pt x="13081" y="79834"/>
                </a:lnTo>
                <a:lnTo>
                  <a:pt x="13081" y="0"/>
                </a:lnTo>
                <a:lnTo>
                  <a:pt x="0" y="0"/>
                </a:lnTo>
                <a:lnTo>
                  <a:pt x="0" y="79834"/>
                </a:lnTo>
                <a:close/>
              </a:path>
            </a:pathLst>
          </a:custGeom>
          <a:solidFill>
            <a:srgbClr val="438085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5" name="bk object 25"/>
          <p:cNvSpPr/>
          <p:nvPr/>
        </p:nvSpPr>
        <p:spPr>
          <a:xfrm>
            <a:off x="5410200" y="360271"/>
            <a:ext cx="3634740" cy="80010"/>
          </a:xfrm>
          <a:custGeom>
            <a:avLst/>
            <a:gdLst/>
            <a:ahLst/>
            <a:cxnLst/>
            <a:rect l="l" t="t" r="r" b="b"/>
            <a:pathLst>
              <a:path w="3634740" h="80009">
                <a:moveTo>
                  <a:pt x="0" y="79834"/>
                </a:moveTo>
                <a:lnTo>
                  <a:pt x="3634231" y="79834"/>
                </a:lnTo>
                <a:lnTo>
                  <a:pt x="3634231" y="0"/>
                </a:lnTo>
                <a:lnTo>
                  <a:pt x="0" y="0"/>
                </a:lnTo>
                <a:lnTo>
                  <a:pt x="0" y="79834"/>
                </a:lnTo>
                <a:close/>
              </a:path>
            </a:pathLst>
          </a:custGeom>
          <a:solidFill>
            <a:srgbClr val="438085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6" name="bk object 26"/>
          <p:cNvSpPr/>
          <p:nvPr/>
        </p:nvSpPr>
        <p:spPr>
          <a:xfrm>
            <a:off x="9142571" y="440105"/>
            <a:ext cx="1905" cy="180340"/>
          </a:xfrm>
          <a:custGeom>
            <a:avLst/>
            <a:gdLst/>
            <a:ahLst/>
            <a:cxnLst/>
            <a:rect l="l" t="t" r="r" b="b"/>
            <a:pathLst>
              <a:path w="1904" h="180340">
                <a:moveTo>
                  <a:pt x="0" y="180035"/>
                </a:moveTo>
                <a:lnTo>
                  <a:pt x="1428" y="180035"/>
                </a:lnTo>
                <a:lnTo>
                  <a:pt x="1428" y="0"/>
                </a:lnTo>
                <a:lnTo>
                  <a:pt x="0" y="0"/>
                </a:lnTo>
                <a:lnTo>
                  <a:pt x="0" y="180035"/>
                </a:lnTo>
                <a:close/>
              </a:path>
            </a:pathLst>
          </a:custGeom>
          <a:solidFill>
            <a:srgbClr val="438085">
              <a:alpha val="50195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27" name="bk object 27"/>
          <p:cNvSpPr/>
          <p:nvPr/>
        </p:nvSpPr>
        <p:spPr>
          <a:xfrm>
            <a:off x="9071864" y="440105"/>
            <a:ext cx="13335" cy="180340"/>
          </a:xfrm>
          <a:custGeom>
            <a:avLst/>
            <a:gdLst/>
            <a:ahLst/>
            <a:cxnLst/>
            <a:rect l="l" t="t" r="r" b="b"/>
            <a:pathLst>
              <a:path w="13334" h="180340">
                <a:moveTo>
                  <a:pt x="0" y="180035"/>
                </a:moveTo>
                <a:lnTo>
                  <a:pt x="13081" y="180035"/>
                </a:lnTo>
                <a:lnTo>
                  <a:pt x="13081" y="0"/>
                </a:lnTo>
                <a:lnTo>
                  <a:pt x="0" y="0"/>
                </a:lnTo>
                <a:lnTo>
                  <a:pt x="0" y="180035"/>
                </a:lnTo>
                <a:close/>
              </a:path>
            </a:pathLst>
          </a:custGeom>
          <a:solidFill>
            <a:srgbClr val="438085">
              <a:alpha val="50195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28" name="bk object 28"/>
          <p:cNvSpPr/>
          <p:nvPr/>
        </p:nvSpPr>
        <p:spPr>
          <a:xfrm>
            <a:off x="5410200" y="440105"/>
            <a:ext cx="3634740" cy="180340"/>
          </a:xfrm>
          <a:custGeom>
            <a:avLst/>
            <a:gdLst/>
            <a:ahLst/>
            <a:cxnLst/>
            <a:rect l="l" t="t" r="r" b="b"/>
            <a:pathLst>
              <a:path w="3634740" h="180340">
                <a:moveTo>
                  <a:pt x="0" y="180035"/>
                </a:moveTo>
                <a:lnTo>
                  <a:pt x="3634231" y="180035"/>
                </a:lnTo>
                <a:lnTo>
                  <a:pt x="3634231" y="0"/>
                </a:lnTo>
                <a:lnTo>
                  <a:pt x="0" y="0"/>
                </a:lnTo>
                <a:lnTo>
                  <a:pt x="0" y="180035"/>
                </a:lnTo>
                <a:close/>
              </a:path>
            </a:pathLst>
          </a:custGeom>
          <a:solidFill>
            <a:srgbClr val="438085">
              <a:alpha val="50195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29" name="bk object 29"/>
          <p:cNvSpPr/>
          <p:nvPr/>
        </p:nvSpPr>
        <p:spPr>
          <a:xfrm>
            <a:off x="5407278" y="511175"/>
            <a:ext cx="3063240" cy="0"/>
          </a:xfrm>
          <a:custGeom>
            <a:avLst/>
            <a:gdLst/>
            <a:ahLst/>
            <a:cxnLst/>
            <a:rect l="l" t="t" r="r" b="b"/>
            <a:pathLst>
              <a:path w="3063240" h="0">
                <a:moveTo>
                  <a:pt x="0" y="0"/>
                </a:moveTo>
                <a:lnTo>
                  <a:pt x="3063240" y="0"/>
                </a:lnTo>
              </a:path>
            </a:pathLst>
          </a:custGeom>
          <a:ln w="27431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0" name="bk object 30"/>
          <p:cNvSpPr/>
          <p:nvPr/>
        </p:nvSpPr>
        <p:spPr>
          <a:xfrm>
            <a:off x="7373619" y="607187"/>
            <a:ext cx="1600200" cy="0"/>
          </a:xfrm>
          <a:custGeom>
            <a:avLst/>
            <a:gdLst/>
            <a:ahLst/>
            <a:cxnLst/>
            <a:rect l="l" t="t" r="r" b="b"/>
            <a:pathLst>
              <a:path w="1600200" h="0">
                <a:moveTo>
                  <a:pt x="0" y="0"/>
                </a:moveTo>
                <a:lnTo>
                  <a:pt x="1600200" y="0"/>
                </a:lnTo>
              </a:path>
            </a:pathLst>
          </a:custGeom>
          <a:ln w="365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1" name="bk object 31"/>
          <p:cNvSpPr/>
          <p:nvPr/>
        </p:nvSpPr>
        <p:spPr>
          <a:xfrm>
            <a:off x="9029953" y="0"/>
            <a:ext cx="0" cy="622300"/>
          </a:xfrm>
          <a:custGeom>
            <a:avLst/>
            <a:gdLst/>
            <a:ahLst/>
            <a:cxnLst/>
            <a:rect l="l" t="t" r="r" b="b"/>
            <a:pathLst>
              <a:path w="0" h="622300">
                <a:moveTo>
                  <a:pt x="0" y="0"/>
                </a:moveTo>
                <a:lnTo>
                  <a:pt x="0" y="621791"/>
                </a:lnTo>
              </a:path>
            </a:pathLst>
          </a:custGeom>
          <a:ln w="9143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2" name="bk object 32"/>
          <p:cNvSpPr/>
          <p:nvPr/>
        </p:nvSpPr>
        <p:spPr>
          <a:xfrm>
            <a:off x="8989186" y="0"/>
            <a:ext cx="0" cy="622300"/>
          </a:xfrm>
          <a:custGeom>
            <a:avLst/>
            <a:gdLst/>
            <a:ahLst/>
            <a:cxnLst/>
            <a:rect l="l" t="t" r="r" b="b"/>
            <a:pathLst>
              <a:path w="0" h="622300">
                <a:moveTo>
                  <a:pt x="0" y="0"/>
                </a:moveTo>
                <a:lnTo>
                  <a:pt x="0" y="621791"/>
                </a:lnTo>
              </a:path>
            </a:pathLst>
          </a:custGeom>
          <a:ln w="27431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3" name="bk object 33"/>
          <p:cNvSpPr/>
          <p:nvPr/>
        </p:nvSpPr>
        <p:spPr>
          <a:xfrm>
            <a:off x="8943085" y="380"/>
            <a:ext cx="0" cy="585470"/>
          </a:xfrm>
          <a:custGeom>
            <a:avLst/>
            <a:gdLst/>
            <a:ahLst/>
            <a:cxnLst/>
            <a:rect l="l" t="t" r="r" b="b"/>
            <a:pathLst>
              <a:path w="0" h="585470">
                <a:moveTo>
                  <a:pt x="0" y="0"/>
                </a:moveTo>
                <a:lnTo>
                  <a:pt x="0" y="585216"/>
                </a:lnTo>
              </a:path>
            </a:pathLst>
          </a:custGeom>
          <a:ln w="54864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4" name="bk object 34"/>
          <p:cNvSpPr/>
          <p:nvPr/>
        </p:nvSpPr>
        <p:spPr>
          <a:xfrm>
            <a:off x="8878061" y="380"/>
            <a:ext cx="0" cy="585470"/>
          </a:xfrm>
          <a:custGeom>
            <a:avLst/>
            <a:gdLst/>
            <a:ahLst/>
            <a:cxnLst/>
            <a:rect l="l" t="t" r="r" b="b"/>
            <a:pathLst>
              <a:path w="0" h="585470">
                <a:moveTo>
                  <a:pt x="0" y="0"/>
                </a:moveTo>
                <a:lnTo>
                  <a:pt x="0" y="585216"/>
                </a:lnTo>
              </a:path>
            </a:pathLst>
          </a:custGeom>
          <a:ln w="9143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300" b="1" i="0">
                <a:solidFill>
                  <a:srgbClr val="C00000"/>
                </a:solidFill>
                <a:latin typeface="Georgia"/>
                <a:cs typeface="Georgia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467537" y="1916772"/>
            <a:ext cx="403860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300" b="1" i="0">
                <a:solidFill>
                  <a:srgbClr val="C00000"/>
                </a:solidFill>
                <a:latin typeface="Georgia"/>
                <a:cs typeface="Georgia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 showMasterSp="0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425450"/>
            <a:ext cx="5410200" cy="0"/>
          </a:xfrm>
          <a:custGeom>
            <a:avLst/>
            <a:gdLst/>
            <a:ahLst/>
            <a:cxnLst/>
            <a:rect l="l" t="t" r="r" b="b"/>
            <a:pathLst>
              <a:path w="5410200" h="0">
                <a:moveTo>
                  <a:pt x="0" y="0"/>
                </a:moveTo>
                <a:lnTo>
                  <a:pt x="5410199" y="0"/>
                </a:lnTo>
              </a:path>
            </a:pathLst>
          </a:custGeom>
          <a:ln w="51561">
            <a:solidFill>
              <a:srgbClr val="4380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bk object 17"/>
          <p:cNvSpPr/>
          <p:nvPr/>
        </p:nvSpPr>
        <p:spPr>
          <a:xfrm>
            <a:off x="9142571" y="0"/>
            <a:ext cx="1905" cy="311150"/>
          </a:xfrm>
          <a:custGeom>
            <a:avLst/>
            <a:gdLst/>
            <a:ahLst/>
            <a:cxnLst/>
            <a:rect l="l" t="t" r="r" b="b"/>
            <a:pathLst>
              <a:path w="1904" h="311150">
                <a:moveTo>
                  <a:pt x="0" y="310667"/>
                </a:moveTo>
                <a:lnTo>
                  <a:pt x="1428" y="310667"/>
                </a:lnTo>
                <a:lnTo>
                  <a:pt x="1428" y="0"/>
                </a:lnTo>
                <a:lnTo>
                  <a:pt x="0" y="0"/>
                </a:lnTo>
                <a:lnTo>
                  <a:pt x="0" y="310667"/>
                </a:lnTo>
                <a:close/>
              </a:path>
            </a:pathLst>
          </a:custGeom>
          <a:solidFill>
            <a:srgbClr val="424455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bk object 18"/>
          <p:cNvSpPr/>
          <p:nvPr/>
        </p:nvSpPr>
        <p:spPr>
          <a:xfrm>
            <a:off x="9071864" y="0"/>
            <a:ext cx="13335" cy="311150"/>
          </a:xfrm>
          <a:custGeom>
            <a:avLst/>
            <a:gdLst/>
            <a:ahLst/>
            <a:cxnLst/>
            <a:rect l="l" t="t" r="r" b="b"/>
            <a:pathLst>
              <a:path w="13334" h="311150">
                <a:moveTo>
                  <a:pt x="0" y="310667"/>
                </a:moveTo>
                <a:lnTo>
                  <a:pt x="13081" y="310667"/>
                </a:lnTo>
                <a:lnTo>
                  <a:pt x="13081" y="0"/>
                </a:lnTo>
                <a:lnTo>
                  <a:pt x="0" y="0"/>
                </a:lnTo>
                <a:lnTo>
                  <a:pt x="0" y="310667"/>
                </a:lnTo>
                <a:close/>
              </a:path>
            </a:pathLst>
          </a:custGeom>
          <a:solidFill>
            <a:srgbClr val="424455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bk object 19"/>
          <p:cNvSpPr/>
          <p:nvPr/>
        </p:nvSpPr>
        <p:spPr>
          <a:xfrm>
            <a:off x="0" y="0"/>
            <a:ext cx="9044940" cy="311150"/>
          </a:xfrm>
          <a:custGeom>
            <a:avLst/>
            <a:gdLst/>
            <a:ahLst/>
            <a:cxnLst/>
            <a:rect l="l" t="t" r="r" b="b"/>
            <a:pathLst>
              <a:path w="9044940" h="311150">
                <a:moveTo>
                  <a:pt x="0" y="310667"/>
                </a:moveTo>
                <a:lnTo>
                  <a:pt x="9044432" y="310667"/>
                </a:lnTo>
                <a:lnTo>
                  <a:pt x="9044432" y="0"/>
                </a:lnTo>
                <a:lnTo>
                  <a:pt x="0" y="0"/>
                </a:lnTo>
                <a:lnTo>
                  <a:pt x="0" y="310667"/>
                </a:lnTo>
                <a:close/>
              </a:path>
            </a:pathLst>
          </a:custGeom>
          <a:solidFill>
            <a:srgbClr val="424455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bk object 20"/>
          <p:cNvSpPr/>
          <p:nvPr/>
        </p:nvSpPr>
        <p:spPr>
          <a:xfrm>
            <a:off x="9142571" y="308227"/>
            <a:ext cx="1905" cy="91440"/>
          </a:xfrm>
          <a:custGeom>
            <a:avLst/>
            <a:gdLst/>
            <a:ahLst/>
            <a:cxnLst/>
            <a:rect l="l" t="t" r="r" b="b"/>
            <a:pathLst>
              <a:path w="1904" h="91439">
                <a:moveTo>
                  <a:pt x="0" y="91441"/>
                </a:moveTo>
                <a:lnTo>
                  <a:pt x="1428" y="91441"/>
                </a:lnTo>
                <a:lnTo>
                  <a:pt x="1428" y="0"/>
                </a:lnTo>
                <a:lnTo>
                  <a:pt x="0" y="0"/>
                </a:lnTo>
                <a:lnTo>
                  <a:pt x="0" y="91441"/>
                </a:lnTo>
                <a:close/>
              </a:path>
            </a:pathLst>
          </a:custGeom>
          <a:solidFill>
            <a:srgbClr val="438085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bk object 21"/>
          <p:cNvSpPr/>
          <p:nvPr/>
        </p:nvSpPr>
        <p:spPr>
          <a:xfrm>
            <a:off x="9071864" y="308227"/>
            <a:ext cx="13335" cy="91440"/>
          </a:xfrm>
          <a:custGeom>
            <a:avLst/>
            <a:gdLst/>
            <a:ahLst/>
            <a:cxnLst/>
            <a:rect l="l" t="t" r="r" b="b"/>
            <a:pathLst>
              <a:path w="13334" h="91439">
                <a:moveTo>
                  <a:pt x="0" y="91441"/>
                </a:moveTo>
                <a:lnTo>
                  <a:pt x="13081" y="91441"/>
                </a:lnTo>
                <a:lnTo>
                  <a:pt x="13081" y="0"/>
                </a:lnTo>
                <a:lnTo>
                  <a:pt x="0" y="0"/>
                </a:lnTo>
                <a:lnTo>
                  <a:pt x="0" y="91441"/>
                </a:lnTo>
                <a:close/>
              </a:path>
            </a:pathLst>
          </a:custGeom>
          <a:solidFill>
            <a:srgbClr val="438085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bk object 22"/>
          <p:cNvSpPr/>
          <p:nvPr/>
        </p:nvSpPr>
        <p:spPr>
          <a:xfrm>
            <a:off x="0" y="308227"/>
            <a:ext cx="9044940" cy="91440"/>
          </a:xfrm>
          <a:custGeom>
            <a:avLst/>
            <a:gdLst/>
            <a:ahLst/>
            <a:cxnLst/>
            <a:rect l="l" t="t" r="r" b="b"/>
            <a:pathLst>
              <a:path w="9044940" h="91439">
                <a:moveTo>
                  <a:pt x="0" y="91441"/>
                </a:moveTo>
                <a:lnTo>
                  <a:pt x="9044432" y="91441"/>
                </a:lnTo>
                <a:lnTo>
                  <a:pt x="9044432" y="0"/>
                </a:lnTo>
                <a:lnTo>
                  <a:pt x="0" y="0"/>
                </a:lnTo>
                <a:lnTo>
                  <a:pt x="0" y="91441"/>
                </a:lnTo>
                <a:close/>
              </a:path>
            </a:pathLst>
          </a:custGeom>
          <a:solidFill>
            <a:srgbClr val="438085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bk object 23"/>
          <p:cNvSpPr/>
          <p:nvPr/>
        </p:nvSpPr>
        <p:spPr>
          <a:xfrm>
            <a:off x="9142571" y="360271"/>
            <a:ext cx="1905" cy="80010"/>
          </a:xfrm>
          <a:custGeom>
            <a:avLst/>
            <a:gdLst/>
            <a:ahLst/>
            <a:cxnLst/>
            <a:rect l="l" t="t" r="r" b="b"/>
            <a:pathLst>
              <a:path w="1904" h="80009">
                <a:moveTo>
                  <a:pt x="0" y="79834"/>
                </a:moveTo>
                <a:lnTo>
                  <a:pt x="1428" y="79834"/>
                </a:lnTo>
                <a:lnTo>
                  <a:pt x="1428" y="0"/>
                </a:lnTo>
                <a:lnTo>
                  <a:pt x="0" y="0"/>
                </a:lnTo>
                <a:lnTo>
                  <a:pt x="0" y="79834"/>
                </a:lnTo>
                <a:close/>
              </a:path>
            </a:pathLst>
          </a:custGeom>
          <a:solidFill>
            <a:srgbClr val="438085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" name="bk object 24"/>
          <p:cNvSpPr/>
          <p:nvPr/>
        </p:nvSpPr>
        <p:spPr>
          <a:xfrm>
            <a:off x="9071864" y="360271"/>
            <a:ext cx="13335" cy="80010"/>
          </a:xfrm>
          <a:custGeom>
            <a:avLst/>
            <a:gdLst/>
            <a:ahLst/>
            <a:cxnLst/>
            <a:rect l="l" t="t" r="r" b="b"/>
            <a:pathLst>
              <a:path w="13334" h="80009">
                <a:moveTo>
                  <a:pt x="0" y="79834"/>
                </a:moveTo>
                <a:lnTo>
                  <a:pt x="13081" y="79834"/>
                </a:lnTo>
                <a:lnTo>
                  <a:pt x="13081" y="0"/>
                </a:lnTo>
                <a:lnTo>
                  <a:pt x="0" y="0"/>
                </a:lnTo>
                <a:lnTo>
                  <a:pt x="0" y="79834"/>
                </a:lnTo>
                <a:close/>
              </a:path>
            </a:pathLst>
          </a:custGeom>
          <a:solidFill>
            <a:srgbClr val="438085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5" name="bk object 25"/>
          <p:cNvSpPr/>
          <p:nvPr/>
        </p:nvSpPr>
        <p:spPr>
          <a:xfrm>
            <a:off x="5410200" y="360271"/>
            <a:ext cx="3634740" cy="80010"/>
          </a:xfrm>
          <a:custGeom>
            <a:avLst/>
            <a:gdLst/>
            <a:ahLst/>
            <a:cxnLst/>
            <a:rect l="l" t="t" r="r" b="b"/>
            <a:pathLst>
              <a:path w="3634740" h="80009">
                <a:moveTo>
                  <a:pt x="0" y="79834"/>
                </a:moveTo>
                <a:lnTo>
                  <a:pt x="3634231" y="79834"/>
                </a:lnTo>
                <a:lnTo>
                  <a:pt x="3634231" y="0"/>
                </a:lnTo>
                <a:lnTo>
                  <a:pt x="0" y="0"/>
                </a:lnTo>
                <a:lnTo>
                  <a:pt x="0" y="79834"/>
                </a:lnTo>
                <a:close/>
              </a:path>
            </a:pathLst>
          </a:custGeom>
          <a:solidFill>
            <a:srgbClr val="438085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6" name="bk object 26"/>
          <p:cNvSpPr/>
          <p:nvPr/>
        </p:nvSpPr>
        <p:spPr>
          <a:xfrm>
            <a:off x="9142571" y="440105"/>
            <a:ext cx="1905" cy="180340"/>
          </a:xfrm>
          <a:custGeom>
            <a:avLst/>
            <a:gdLst/>
            <a:ahLst/>
            <a:cxnLst/>
            <a:rect l="l" t="t" r="r" b="b"/>
            <a:pathLst>
              <a:path w="1904" h="180340">
                <a:moveTo>
                  <a:pt x="0" y="180035"/>
                </a:moveTo>
                <a:lnTo>
                  <a:pt x="1428" y="180035"/>
                </a:lnTo>
                <a:lnTo>
                  <a:pt x="1428" y="0"/>
                </a:lnTo>
                <a:lnTo>
                  <a:pt x="0" y="0"/>
                </a:lnTo>
                <a:lnTo>
                  <a:pt x="0" y="180035"/>
                </a:lnTo>
                <a:close/>
              </a:path>
            </a:pathLst>
          </a:custGeom>
          <a:solidFill>
            <a:srgbClr val="438085">
              <a:alpha val="50195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27" name="bk object 27"/>
          <p:cNvSpPr/>
          <p:nvPr/>
        </p:nvSpPr>
        <p:spPr>
          <a:xfrm>
            <a:off x="9071864" y="440105"/>
            <a:ext cx="13335" cy="180340"/>
          </a:xfrm>
          <a:custGeom>
            <a:avLst/>
            <a:gdLst/>
            <a:ahLst/>
            <a:cxnLst/>
            <a:rect l="l" t="t" r="r" b="b"/>
            <a:pathLst>
              <a:path w="13334" h="180340">
                <a:moveTo>
                  <a:pt x="0" y="180035"/>
                </a:moveTo>
                <a:lnTo>
                  <a:pt x="13081" y="180035"/>
                </a:lnTo>
                <a:lnTo>
                  <a:pt x="13081" y="0"/>
                </a:lnTo>
                <a:lnTo>
                  <a:pt x="0" y="0"/>
                </a:lnTo>
                <a:lnTo>
                  <a:pt x="0" y="180035"/>
                </a:lnTo>
                <a:close/>
              </a:path>
            </a:pathLst>
          </a:custGeom>
          <a:solidFill>
            <a:srgbClr val="438085">
              <a:alpha val="50195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28" name="bk object 28"/>
          <p:cNvSpPr/>
          <p:nvPr/>
        </p:nvSpPr>
        <p:spPr>
          <a:xfrm>
            <a:off x="5410200" y="440105"/>
            <a:ext cx="3634740" cy="180340"/>
          </a:xfrm>
          <a:custGeom>
            <a:avLst/>
            <a:gdLst/>
            <a:ahLst/>
            <a:cxnLst/>
            <a:rect l="l" t="t" r="r" b="b"/>
            <a:pathLst>
              <a:path w="3634740" h="180340">
                <a:moveTo>
                  <a:pt x="0" y="180035"/>
                </a:moveTo>
                <a:lnTo>
                  <a:pt x="3634231" y="180035"/>
                </a:lnTo>
                <a:lnTo>
                  <a:pt x="3634231" y="0"/>
                </a:lnTo>
                <a:lnTo>
                  <a:pt x="0" y="0"/>
                </a:lnTo>
                <a:lnTo>
                  <a:pt x="0" y="180035"/>
                </a:lnTo>
                <a:close/>
              </a:path>
            </a:pathLst>
          </a:custGeom>
          <a:solidFill>
            <a:srgbClr val="438085">
              <a:alpha val="50195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29" name="bk object 29"/>
          <p:cNvSpPr/>
          <p:nvPr/>
        </p:nvSpPr>
        <p:spPr>
          <a:xfrm>
            <a:off x="8789123" y="607187"/>
            <a:ext cx="184785" cy="0"/>
          </a:xfrm>
          <a:custGeom>
            <a:avLst/>
            <a:gdLst/>
            <a:ahLst/>
            <a:cxnLst/>
            <a:rect l="l" t="t" r="r" b="b"/>
            <a:pathLst>
              <a:path w="184784" h="0">
                <a:moveTo>
                  <a:pt x="0" y="0"/>
                </a:moveTo>
                <a:lnTo>
                  <a:pt x="184696" y="0"/>
                </a:lnTo>
              </a:path>
            </a:pathLst>
          </a:custGeom>
          <a:ln w="365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0" name="bk object 30"/>
          <p:cNvSpPr/>
          <p:nvPr/>
        </p:nvSpPr>
        <p:spPr>
          <a:xfrm>
            <a:off x="9029953" y="0"/>
            <a:ext cx="0" cy="622300"/>
          </a:xfrm>
          <a:custGeom>
            <a:avLst/>
            <a:gdLst/>
            <a:ahLst/>
            <a:cxnLst/>
            <a:rect l="l" t="t" r="r" b="b"/>
            <a:pathLst>
              <a:path w="0" h="622300">
                <a:moveTo>
                  <a:pt x="0" y="0"/>
                </a:moveTo>
                <a:lnTo>
                  <a:pt x="0" y="621791"/>
                </a:lnTo>
              </a:path>
            </a:pathLst>
          </a:custGeom>
          <a:ln w="9143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1" name="bk object 31"/>
          <p:cNvSpPr/>
          <p:nvPr/>
        </p:nvSpPr>
        <p:spPr>
          <a:xfrm>
            <a:off x="8989186" y="0"/>
            <a:ext cx="0" cy="622300"/>
          </a:xfrm>
          <a:custGeom>
            <a:avLst/>
            <a:gdLst/>
            <a:ahLst/>
            <a:cxnLst/>
            <a:rect l="l" t="t" r="r" b="b"/>
            <a:pathLst>
              <a:path w="0" h="622300">
                <a:moveTo>
                  <a:pt x="0" y="0"/>
                </a:moveTo>
                <a:lnTo>
                  <a:pt x="0" y="621791"/>
                </a:lnTo>
              </a:path>
            </a:pathLst>
          </a:custGeom>
          <a:ln w="27431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2" name="bk object 32"/>
          <p:cNvSpPr/>
          <p:nvPr/>
        </p:nvSpPr>
        <p:spPr>
          <a:xfrm>
            <a:off x="8943085" y="380"/>
            <a:ext cx="0" cy="585470"/>
          </a:xfrm>
          <a:custGeom>
            <a:avLst/>
            <a:gdLst/>
            <a:ahLst/>
            <a:cxnLst/>
            <a:rect l="l" t="t" r="r" b="b"/>
            <a:pathLst>
              <a:path w="0" h="585470">
                <a:moveTo>
                  <a:pt x="0" y="0"/>
                </a:moveTo>
                <a:lnTo>
                  <a:pt x="0" y="585216"/>
                </a:lnTo>
              </a:path>
            </a:pathLst>
          </a:custGeom>
          <a:ln w="54864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3" name="bk object 33"/>
          <p:cNvSpPr/>
          <p:nvPr/>
        </p:nvSpPr>
        <p:spPr>
          <a:xfrm>
            <a:off x="8878061" y="380"/>
            <a:ext cx="0" cy="585470"/>
          </a:xfrm>
          <a:custGeom>
            <a:avLst/>
            <a:gdLst/>
            <a:ahLst/>
            <a:cxnLst/>
            <a:rect l="l" t="t" r="r" b="b"/>
            <a:pathLst>
              <a:path w="0" h="585470">
                <a:moveTo>
                  <a:pt x="0" y="0"/>
                </a:moveTo>
                <a:lnTo>
                  <a:pt x="0" y="585216"/>
                </a:lnTo>
              </a:path>
            </a:pathLst>
          </a:custGeom>
          <a:ln w="9143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4" name="bk object 34"/>
          <p:cNvSpPr/>
          <p:nvPr/>
        </p:nvSpPr>
        <p:spPr>
          <a:xfrm>
            <a:off x="559523" y="495300"/>
            <a:ext cx="8229600" cy="1066800"/>
          </a:xfrm>
          <a:custGeom>
            <a:avLst/>
            <a:gdLst/>
            <a:ahLst/>
            <a:cxnLst/>
            <a:rect l="l" t="t" r="r" b="b"/>
            <a:pathLst>
              <a:path w="8229600" h="1066800">
                <a:moveTo>
                  <a:pt x="0" y="1066800"/>
                </a:moveTo>
                <a:lnTo>
                  <a:pt x="8229600" y="1066800"/>
                </a:lnTo>
                <a:lnTo>
                  <a:pt x="8229600" y="0"/>
                </a:lnTo>
                <a:lnTo>
                  <a:pt x="0" y="0"/>
                </a:lnTo>
                <a:lnTo>
                  <a:pt x="0" y="10668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5" name="bk object 35"/>
          <p:cNvSpPr/>
          <p:nvPr/>
        </p:nvSpPr>
        <p:spPr>
          <a:xfrm>
            <a:off x="559523" y="495300"/>
            <a:ext cx="8229600" cy="1066800"/>
          </a:xfrm>
          <a:custGeom>
            <a:avLst/>
            <a:gdLst/>
            <a:ahLst/>
            <a:cxnLst/>
            <a:rect l="l" t="t" r="r" b="b"/>
            <a:pathLst>
              <a:path w="8229600" h="1066800">
                <a:moveTo>
                  <a:pt x="0" y="1066800"/>
                </a:moveTo>
                <a:lnTo>
                  <a:pt x="8229600" y="1066800"/>
                </a:lnTo>
                <a:lnTo>
                  <a:pt x="8229600" y="0"/>
                </a:lnTo>
                <a:lnTo>
                  <a:pt x="0" y="0"/>
                </a:lnTo>
                <a:lnTo>
                  <a:pt x="0" y="1066800"/>
                </a:lnTo>
                <a:close/>
              </a:path>
            </a:pathLst>
          </a:custGeom>
          <a:ln w="19050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6" name="bk object 36"/>
          <p:cNvSpPr/>
          <p:nvPr/>
        </p:nvSpPr>
        <p:spPr>
          <a:xfrm>
            <a:off x="457200" y="1556829"/>
            <a:ext cx="4038600" cy="5219065"/>
          </a:xfrm>
          <a:custGeom>
            <a:avLst/>
            <a:gdLst/>
            <a:ahLst/>
            <a:cxnLst/>
            <a:rect l="l" t="t" r="r" b="b"/>
            <a:pathLst>
              <a:path w="4038600" h="5219065">
                <a:moveTo>
                  <a:pt x="0" y="5218557"/>
                </a:moveTo>
                <a:lnTo>
                  <a:pt x="4038600" y="5218557"/>
                </a:lnTo>
                <a:lnTo>
                  <a:pt x="4038600" y="0"/>
                </a:lnTo>
                <a:lnTo>
                  <a:pt x="0" y="0"/>
                </a:lnTo>
                <a:lnTo>
                  <a:pt x="0" y="5218557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7" name="bk object 37"/>
          <p:cNvSpPr/>
          <p:nvPr/>
        </p:nvSpPr>
        <p:spPr>
          <a:xfrm>
            <a:off x="4708905" y="1915922"/>
            <a:ext cx="4038600" cy="302895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8" name="bk object 38"/>
          <p:cNvSpPr/>
          <p:nvPr/>
        </p:nvSpPr>
        <p:spPr>
          <a:xfrm>
            <a:off x="4716017" y="4941138"/>
            <a:ext cx="1872234" cy="172821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9" name="bk object 39"/>
          <p:cNvSpPr/>
          <p:nvPr/>
        </p:nvSpPr>
        <p:spPr>
          <a:xfrm>
            <a:off x="6732269" y="4941138"/>
            <a:ext cx="2016252" cy="1728216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0" name="bk object 40"/>
          <p:cNvSpPr/>
          <p:nvPr/>
        </p:nvSpPr>
        <p:spPr>
          <a:xfrm>
            <a:off x="4708905" y="1915922"/>
            <a:ext cx="4039870" cy="1271270"/>
          </a:xfrm>
          <a:custGeom>
            <a:avLst/>
            <a:gdLst/>
            <a:ahLst/>
            <a:cxnLst/>
            <a:rect l="l" t="t" r="r" b="b"/>
            <a:pathLst>
              <a:path w="4039870" h="1271270">
                <a:moveTo>
                  <a:pt x="1683131" y="1080135"/>
                </a:moveTo>
                <a:lnTo>
                  <a:pt x="673227" y="1080135"/>
                </a:lnTo>
                <a:lnTo>
                  <a:pt x="1413256" y="1270889"/>
                </a:lnTo>
                <a:lnTo>
                  <a:pt x="1683131" y="1080135"/>
                </a:lnTo>
                <a:close/>
              </a:path>
              <a:path w="4039870" h="1271270">
                <a:moveTo>
                  <a:pt x="3859529" y="0"/>
                </a:moveTo>
                <a:lnTo>
                  <a:pt x="179959" y="0"/>
                </a:lnTo>
                <a:lnTo>
                  <a:pt x="132100" y="6434"/>
                </a:lnTo>
                <a:lnTo>
                  <a:pt x="89106" y="24590"/>
                </a:lnTo>
                <a:lnTo>
                  <a:pt x="52689" y="52752"/>
                </a:lnTo>
                <a:lnTo>
                  <a:pt x="24558" y="89201"/>
                </a:lnTo>
                <a:lnTo>
                  <a:pt x="6424" y="132218"/>
                </a:lnTo>
                <a:lnTo>
                  <a:pt x="0" y="180086"/>
                </a:lnTo>
                <a:lnTo>
                  <a:pt x="0" y="900176"/>
                </a:lnTo>
                <a:lnTo>
                  <a:pt x="6424" y="948034"/>
                </a:lnTo>
                <a:lnTo>
                  <a:pt x="24558" y="991028"/>
                </a:lnTo>
                <a:lnTo>
                  <a:pt x="52689" y="1027445"/>
                </a:lnTo>
                <a:lnTo>
                  <a:pt x="89106" y="1055576"/>
                </a:lnTo>
                <a:lnTo>
                  <a:pt x="132100" y="1073710"/>
                </a:lnTo>
                <a:lnTo>
                  <a:pt x="179959" y="1080135"/>
                </a:lnTo>
                <a:lnTo>
                  <a:pt x="3859529" y="1080135"/>
                </a:lnTo>
                <a:lnTo>
                  <a:pt x="3907397" y="1073710"/>
                </a:lnTo>
                <a:lnTo>
                  <a:pt x="3950414" y="1055576"/>
                </a:lnTo>
                <a:lnTo>
                  <a:pt x="3986863" y="1027445"/>
                </a:lnTo>
                <a:lnTo>
                  <a:pt x="4015025" y="991028"/>
                </a:lnTo>
                <a:lnTo>
                  <a:pt x="4033181" y="948034"/>
                </a:lnTo>
                <a:lnTo>
                  <a:pt x="4039616" y="900176"/>
                </a:lnTo>
                <a:lnTo>
                  <a:pt x="4039616" y="180086"/>
                </a:lnTo>
                <a:lnTo>
                  <a:pt x="4033181" y="132218"/>
                </a:lnTo>
                <a:lnTo>
                  <a:pt x="4015025" y="89201"/>
                </a:lnTo>
                <a:lnTo>
                  <a:pt x="3986863" y="52752"/>
                </a:lnTo>
                <a:lnTo>
                  <a:pt x="3950414" y="24590"/>
                </a:lnTo>
                <a:lnTo>
                  <a:pt x="3907397" y="6434"/>
                </a:lnTo>
                <a:lnTo>
                  <a:pt x="3859529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1" name="bk object 41"/>
          <p:cNvSpPr/>
          <p:nvPr/>
        </p:nvSpPr>
        <p:spPr>
          <a:xfrm>
            <a:off x="4708905" y="1915922"/>
            <a:ext cx="4039870" cy="1271270"/>
          </a:xfrm>
          <a:custGeom>
            <a:avLst/>
            <a:gdLst/>
            <a:ahLst/>
            <a:cxnLst/>
            <a:rect l="l" t="t" r="r" b="b"/>
            <a:pathLst>
              <a:path w="4039870" h="1271270">
                <a:moveTo>
                  <a:pt x="0" y="180086"/>
                </a:moveTo>
                <a:lnTo>
                  <a:pt x="6424" y="132218"/>
                </a:lnTo>
                <a:lnTo>
                  <a:pt x="24558" y="89201"/>
                </a:lnTo>
                <a:lnTo>
                  <a:pt x="52689" y="52752"/>
                </a:lnTo>
                <a:lnTo>
                  <a:pt x="89106" y="24590"/>
                </a:lnTo>
                <a:lnTo>
                  <a:pt x="132100" y="6434"/>
                </a:lnTo>
                <a:lnTo>
                  <a:pt x="179959" y="0"/>
                </a:lnTo>
                <a:lnTo>
                  <a:pt x="673227" y="0"/>
                </a:lnTo>
                <a:lnTo>
                  <a:pt x="1683131" y="0"/>
                </a:lnTo>
                <a:lnTo>
                  <a:pt x="3859529" y="0"/>
                </a:lnTo>
                <a:lnTo>
                  <a:pt x="3907397" y="6434"/>
                </a:lnTo>
                <a:lnTo>
                  <a:pt x="3950414" y="24590"/>
                </a:lnTo>
                <a:lnTo>
                  <a:pt x="3986863" y="52752"/>
                </a:lnTo>
                <a:lnTo>
                  <a:pt x="4015025" y="89201"/>
                </a:lnTo>
                <a:lnTo>
                  <a:pt x="4033181" y="132218"/>
                </a:lnTo>
                <a:lnTo>
                  <a:pt x="4039616" y="180086"/>
                </a:lnTo>
                <a:lnTo>
                  <a:pt x="4039616" y="630174"/>
                </a:lnTo>
                <a:lnTo>
                  <a:pt x="4039616" y="900176"/>
                </a:lnTo>
                <a:lnTo>
                  <a:pt x="4033181" y="948034"/>
                </a:lnTo>
                <a:lnTo>
                  <a:pt x="4015025" y="991028"/>
                </a:lnTo>
                <a:lnTo>
                  <a:pt x="3986863" y="1027445"/>
                </a:lnTo>
                <a:lnTo>
                  <a:pt x="3950414" y="1055576"/>
                </a:lnTo>
                <a:lnTo>
                  <a:pt x="3907397" y="1073710"/>
                </a:lnTo>
                <a:lnTo>
                  <a:pt x="3859529" y="1080135"/>
                </a:lnTo>
                <a:lnTo>
                  <a:pt x="1683131" y="1080135"/>
                </a:lnTo>
                <a:lnTo>
                  <a:pt x="1413256" y="1270889"/>
                </a:lnTo>
                <a:lnTo>
                  <a:pt x="673227" y="1080135"/>
                </a:lnTo>
                <a:lnTo>
                  <a:pt x="179959" y="1080135"/>
                </a:lnTo>
                <a:lnTo>
                  <a:pt x="132100" y="1073710"/>
                </a:lnTo>
                <a:lnTo>
                  <a:pt x="89106" y="1055576"/>
                </a:lnTo>
                <a:lnTo>
                  <a:pt x="52689" y="1027445"/>
                </a:lnTo>
                <a:lnTo>
                  <a:pt x="24558" y="991028"/>
                </a:lnTo>
                <a:lnTo>
                  <a:pt x="6424" y="948034"/>
                </a:lnTo>
                <a:lnTo>
                  <a:pt x="0" y="900176"/>
                </a:lnTo>
                <a:lnTo>
                  <a:pt x="0" y="630174"/>
                </a:lnTo>
                <a:lnTo>
                  <a:pt x="0" y="180086"/>
                </a:lnTo>
                <a:close/>
              </a:path>
            </a:pathLst>
          </a:custGeom>
          <a:ln w="19050">
            <a:solidFill>
              <a:srgbClr val="C4642C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2" name="bk object 42"/>
          <p:cNvSpPr/>
          <p:nvPr/>
        </p:nvSpPr>
        <p:spPr>
          <a:xfrm>
            <a:off x="4716017" y="1556753"/>
            <a:ext cx="4032885" cy="277495"/>
          </a:xfrm>
          <a:custGeom>
            <a:avLst/>
            <a:gdLst/>
            <a:ahLst/>
            <a:cxnLst/>
            <a:rect l="l" t="t" r="r" b="b"/>
            <a:pathLst>
              <a:path w="4032884" h="277494">
                <a:moveTo>
                  <a:pt x="0" y="276999"/>
                </a:moveTo>
                <a:lnTo>
                  <a:pt x="4032503" y="276999"/>
                </a:lnTo>
                <a:lnTo>
                  <a:pt x="4032503" y="0"/>
                </a:lnTo>
                <a:lnTo>
                  <a:pt x="0" y="0"/>
                </a:lnTo>
                <a:lnTo>
                  <a:pt x="0" y="27699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425450"/>
            <a:ext cx="5410200" cy="0"/>
          </a:xfrm>
          <a:custGeom>
            <a:avLst/>
            <a:gdLst/>
            <a:ahLst/>
            <a:cxnLst/>
            <a:rect l="l" t="t" r="r" b="b"/>
            <a:pathLst>
              <a:path w="5410200" h="0">
                <a:moveTo>
                  <a:pt x="0" y="0"/>
                </a:moveTo>
                <a:lnTo>
                  <a:pt x="5410199" y="0"/>
                </a:lnTo>
              </a:path>
            </a:pathLst>
          </a:custGeom>
          <a:ln w="51561">
            <a:solidFill>
              <a:srgbClr val="4380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bk object 17"/>
          <p:cNvSpPr/>
          <p:nvPr/>
        </p:nvSpPr>
        <p:spPr>
          <a:xfrm>
            <a:off x="9142571" y="0"/>
            <a:ext cx="1905" cy="311150"/>
          </a:xfrm>
          <a:custGeom>
            <a:avLst/>
            <a:gdLst/>
            <a:ahLst/>
            <a:cxnLst/>
            <a:rect l="l" t="t" r="r" b="b"/>
            <a:pathLst>
              <a:path w="1904" h="311150">
                <a:moveTo>
                  <a:pt x="0" y="310667"/>
                </a:moveTo>
                <a:lnTo>
                  <a:pt x="1428" y="310667"/>
                </a:lnTo>
                <a:lnTo>
                  <a:pt x="1428" y="0"/>
                </a:lnTo>
                <a:lnTo>
                  <a:pt x="0" y="0"/>
                </a:lnTo>
                <a:lnTo>
                  <a:pt x="0" y="310667"/>
                </a:lnTo>
                <a:close/>
              </a:path>
            </a:pathLst>
          </a:custGeom>
          <a:solidFill>
            <a:srgbClr val="424455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bk object 18"/>
          <p:cNvSpPr/>
          <p:nvPr/>
        </p:nvSpPr>
        <p:spPr>
          <a:xfrm>
            <a:off x="9071864" y="0"/>
            <a:ext cx="13335" cy="311150"/>
          </a:xfrm>
          <a:custGeom>
            <a:avLst/>
            <a:gdLst/>
            <a:ahLst/>
            <a:cxnLst/>
            <a:rect l="l" t="t" r="r" b="b"/>
            <a:pathLst>
              <a:path w="13334" h="311150">
                <a:moveTo>
                  <a:pt x="0" y="310667"/>
                </a:moveTo>
                <a:lnTo>
                  <a:pt x="13081" y="310667"/>
                </a:lnTo>
                <a:lnTo>
                  <a:pt x="13081" y="0"/>
                </a:lnTo>
                <a:lnTo>
                  <a:pt x="0" y="0"/>
                </a:lnTo>
                <a:lnTo>
                  <a:pt x="0" y="310667"/>
                </a:lnTo>
                <a:close/>
              </a:path>
            </a:pathLst>
          </a:custGeom>
          <a:solidFill>
            <a:srgbClr val="424455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bk object 19"/>
          <p:cNvSpPr/>
          <p:nvPr/>
        </p:nvSpPr>
        <p:spPr>
          <a:xfrm>
            <a:off x="0" y="0"/>
            <a:ext cx="9044940" cy="311150"/>
          </a:xfrm>
          <a:custGeom>
            <a:avLst/>
            <a:gdLst/>
            <a:ahLst/>
            <a:cxnLst/>
            <a:rect l="l" t="t" r="r" b="b"/>
            <a:pathLst>
              <a:path w="9044940" h="311150">
                <a:moveTo>
                  <a:pt x="0" y="310667"/>
                </a:moveTo>
                <a:lnTo>
                  <a:pt x="9044432" y="310667"/>
                </a:lnTo>
                <a:lnTo>
                  <a:pt x="9044432" y="0"/>
                </a:lnTo>
                <a:lnTo>
                  <a:pt x="0" y="0"/>
                </a:lnTo>
                <a:lnTo>
                  <a:pt x="0" y="310667"/>
                </a:lnTo>
                <a:close/>
              </a:path>
            </a:pathLst>
          </a:custGeom>
          <a:solidFill>
            <a:srgbClr val="424455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bk object 20"/>
          <p:cNvSpPr/>
          <p:nvPr/>
        </p:nvSpPr>
        <p:spPr>
          <a:xfrm>
            <a:off x="9142571" y="308227"/>
            <a:ext cx="1905" cy="91440"/>
          </a:xfrm>
          <a:custGeom>
            <a:avLst/>
            <a:gdLst/>
            <a:ahLst/>
            <a:cxnLst/>
            <a:rect l="l" t="t" r="r" b="b"/>
            <a:pathLst>
              <a:path w="1904" h="91439">
                <a:moveTo>
                  <a:pt x="0" y="91441"/>
                </a:moveTo>
                <a:lnTo>
                  <a:pt x="1428" y="91441"/>
                </a:lnTo>
                <a:lnTo>
                  <a:pt x="1428" y="0"/>
                </a:lnTo>
                <a:lnTo>
                  <a:pt x="0" y="0"/>
                </a:lnTo>
                <a:lnTo>
                  <a:pt x="0" y="91441"/>
                </a:lnTo>
                <a:close/>
              </a:path>
            </a:pathLst>
          </a:custGeom>
          <a:solidFill>
            <a:srgbClr val="438085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bk object 21"/>
          <p:cNvSpPr/>
          <p:nvPr/>
        </p:nvSpPr>
        <p:spPr>
          <a:xfrm>
            <a:off x="9071864" y="308227"/>
            <a:ext cx="13335" cy="91440"/>
          </a:xfrm>
          <a:custGeom>
            <a:avLst/>
            <a:gdLst/>
            <a:ahLst/>
            <a:cxnLst/>
            <a:rect l="l" t="t" r="r" b="b"/>
            <a:pathLst>
              <a:path w="13334" h="91439">
                <a:moveTo>
                  <a:pt x="0" y="91441"/>
                </a:moveTo>
                <a:lnTo>
                  <a:pt x="13081" y="91441"/>
                </a:lnTo>
                <a:lnTo>
                  <a:pt x="13081" y="0"/>
                </a:lnTo>
                <a:lnTo>
                  <a:pt x="0" y="0"/>
                </a:lnTo>
                <a:lnTo>
                  <a:pt x="0" y="91441"/>
                </a:lnTo>
                <a:close/>
              </a:path>
            </a:pathLst>
          </a:custGeom>
          <a:solidFill>
            <a:srgbClr val="438085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bk object 22"/>
          <p:cNvSpPr/>
          <p:nvPr/>
        </p:nvSpPr>
        <p:spPr>
          <a:xfrm>
            <a:off x="0" y="308227"/>
            <a:ext cx="9044940" cy="91440"/>
          </a:xfrm>
          <a:custGeom>
            <a:avLst/>
            <a:gdLst/>
            <a:ahLst/>
            <a:cxnLst/>
            <a:rect l="l" t="t" r="r" b="b"/>
            <a:pathLst>
              <a:path w="9044940" h="91439">
                <a:moveTo>
                  <a:pt x="0" y="91441"/>
                </a:moveTo>
                <a:lnTo>
                  <a:pt x="9044432" y="91441"/>
                </a:lnTo>
                <a:lnTo>
                  <a:pt x="9044432" y="0"/>
                </a:lnTo>
                <a:lnTo>
                  <a:pt x="0" y="0"/>
                </a:lnTo>
                <a:lnTo>
                  <a:pt x="0" y="91441"/>
                </a:lnTo>
                <a:close/>
              </a:path>
            </a:pathLst>
          </a:custGeom>
          <a:solidFill>
            <a:srgbClr val="438085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bk object 23"/>
          <p:cNvSpPr/>
          <p:nvPr/>
        </p:nvSpPr>
        <p:spPr>
          <a:xfrm>
            <a:off x="9142571" y="360271"/>
            <a:ext cx="1905" cy="80010"/>
          </a:xfrm>
          <a:custGeom>
            <a:avLst/>
            <a:gdLst/>
            <a:ahLst/>
            <a:cxnLst/>
            <a:rect l="l" t="t" r="r" b="b"/>
            <a:pathLst>
              <a:path w="1904" h="80009">
                <a:moveTo>
                  <a:pt x="0" y="79834"/>
                </a:moveTo>
                <a:lnTo>
                  <a:pt x="1428" y="79834"/>
                </a:lnTo>
                <a:lnTo>
                  <a:pt x="1428" y="0"/>
                </a:lnTo>
                <a:lnTo>
                  <a:pt x="0" y="0"/>
                </a:lnTo>
                <a:lnTo>
                  <a:pt x="0" y="79834"/>
                </a:lnTo>
                <a:close/>
              </a:path>
            </a:pathLst>
          </a:custGeom>
          <a:solidFill>
            <a:srgbClr val="438085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" name="bk object 24"/>
          <p:cNvSpPr/>
          <p:nvPr/>
        </p:nvSpPr>
        <p:spPr>
          <a:xfrm>
            <a:off x="9071864" y="360271"/>
            <a:ext cx="13335" cy="80010"/>
          </a:xfrm>
          <a:custGeom>
            <a:avLst/>
            <a:gdLst/>
            <a:ahLst/>
            <a:cxnLst/>
            <a:rect l="l" t="t" r="r" b="b"/>
            <a:pathLst>
              <a:path w="13334" h="80009">
                <a:moveTo>
                  <a:pt x="0" y="79834"/>
                </a:moveTo>
                <a:lnTo>
                  <a:pt x="13081" y="79834"/>
                </a:lnTo>
                <a:lnTo>
                  <a:pt x="13081" y="0"/>
                </a:lnTo>
                <a:lnTo>
                  <a:pt x="0" y="0"/>
                </a:lnTo>
                <a:lnTo>
                  <a:pt x="0" y="79834"/>
                </a:lnTo>
                <a:close/>
              </a:path>
            </a:pathLst>
          </a:custGeom>
          <a:solidFill>
            <a:srgbClr val="438085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5" name="bk object 25"/>
          <p:cNvSpPr/>
          <p:nvPr/>
        </p:nvSpPr>
        <p:spPr>
          <a:xfrm>
            <a:off x="5410200" y="360271"/>
            <a:ext cx="3634740" cy="80010"/>
          </a:xfrm>
          <a:custGeom>
            <a:avLst/>
            <a:gdLst/>
            <a:ahLst/>
            <a:cxnLst/>
            <a:rect l="l" t="t" r="r" b="b"/>
            <a:pathLst>
              <a:path w="3634740" h="80009">
                <a:moveTo>
                  <a:pt x="0" y="79834"/>
                </a:moveTo>
                <a:lnTo>
                  <a:pt x="3634231" y="79834"/>
                </a:lnTo>
                <a:lnTo>
                  <a:pt x="3634231" y="0"/>
                </a:lnTo>
                <a:lnTo>
                  <a:pt x="0" y="0"/>
                </a:lnTo>
                <a:lnTo>
                  <a:pt x="0" y="79834"/>
                </a:lnTo>
                <a:close/>
              </a:path>
            </a:pathLst>
          </a:custGeom>
          <a:solidFill>
            <a:srgbClr val="438085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6" name="bk object 26"/>
          <p:cNvSpPr/>
          <p:nvPr/>
        </p:nvSpPr>
        <p:spPr>
          <a:xfrm>
            <a:off x="9142571" y="440105"/>
            <a:ext cx="1905" cy="180340"/>
          </a:xfrm>
          <a:custGeom>
            <a:avLst/>
            <a:gdLst/>
            <a:ahLst/>
            <a:cxnLst/>
            <a:rect l="l" t="t" r="r" b="b"/>
            <a:pathLst>
              <a:path w="1904" h="180340">
                <a:moveTo>
                  <a:pt x="0" y="180035"/>
                </a:moveTo>
                <a:lnTo>
                  <a:pt x="1428" y="180035"/>
                </a:lnTo>
                <a:lnTo>
                  <a:pt x="1428" y="0"/>
                </a:lnTo>
                <a:lnTo>
                  <a:pt x="0" y="0"/>
                </a:lnTo>
                <a:lnTo>
                  <a:pt x="0" y="180035"/>
                </a:lnTo>
                <a:close/>
              </a:path>
            </a:pathLst>
          </a:custGeom>
          <a:solidFill>
            <a:srgbClr val="438085">
              <a:alpha val="50195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27" name="bk object 27"/>
          <p:cNvSpPr/>
          <p:nvPr/>
        </p:nvSpPr>
        <p:spPr>
          <a:xfrm>
            <a:off x="9071864" y="440105"/>
            <a:ext cx="13335" cy="180340"/>
          </a:xfrm>
          <a:custGeom>
            <a:avLst/>
            <a:gdLst/>
            <a:ahLst/>
            <a:cxnLst/>
            <a:rect l="l" t="t" r="r" b="b"/>
            <a:pathLst>
              <a:path w="13334" h="180340">
                <a:moveTo>
                  <a:pt x="0" y="180035"/>
                </a:moveTo>
                <a:lnTo>
                  <a:pt x="13081" y="180035"/>
                </a:lnTo>
                <a:lnTo>
                  <a:pt x="13081" y="0"/>
                </a:lnTo>
                <a:lnTo>
                  <a:pt x="0" y="0"/>
                </a:lnTo>
                <a:lnTo>
                  <a:pt x="0" y="180035"/>
                </a:lnTo>
                <a:close/>
              </a:path>
            </a:pathLst>
          </a:custGeom>
          <a:solidFill>
            <a:srgbClr val="438085">
              <a:alpha val="50195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18540" y="712088"/>
            <a:ext cx="7341870" cy="7270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300" b="1" i="0">
                <a:solidFill>
                  <a:srgbClr val="C00000"/>
                </a:solidFill>
                <a:latin typeface="Georgia"/>
                <a:cs typeface="Georgia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846836" y="2955416"/>
            <a:ext cx="7450327" cy="17786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jpg"/><Relationship Id="rId3" Type="http://schemas.openxmlformats.org/officeDocument/2006/relationships/image" Target="../media/image5.png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
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jpg"/><Relationship Id="rId3" Type="http://schemas.openxmlformats.org/officeDocument/2006/relationships/image" Target="../media/image8.jpg"/></Relationships>
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9.png"/><Relationship Id="rId3" Type="http://schemas.openxmlformats.org/officeDocument/2006/relationships/image" Target="../media/image10.png"/></Relationships>
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1.jpg"/><Relationship Id="rId3" Type="http://schemas.openxmlformats.org/officeDocument/2006/relationships/image" Target="../media/image12.jpg"/><Relationship Id="rId4" Type="http://schemas.openxmlformats.org/officeDocument/2006/relationships/image" Target="../media/image13.jpg"/><Relationship Id="rId5" Type="http://schemas.openxmlformats.org/officeDocument/2006/relationships/image" Target="../media/image14.jpg"/><Relationship Id="rId6" Type="http://schemas.openxmlformats.org/officeDocument/2006/relationships/image" Target="../media/image15.jpg"/><Relationship Id="rId7" Type="http://schemas.openxmlformats.org/officeDocument/2006/relationships/image" Target="../media/image10.png"/></Relationships>
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16.jpg"/><Relationship Id="rId3" Type="http://schemas.openxmlformats.org/officeDocument/2006/relationships/image" Target="../media/image17.jpg"/><Relationship Id="rId4" Type="http://schemas.openxmlformats.org/officeDocument/2006/relationships/image" Target="../media/image18.png"/><Relationship Id="rId5" Type="http://schemas.openxmlformats.org/officeDocument/2006/relationships/image" Target="../media/image19.png"/></Relationships>
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410200" y="3893820"/>
            <a:ext cx="3733800" cy="3175"/>
          </a:xfrm>
          <a:custGeom>
            <a:avLst/>
            <a:gdLst/>
            <a:ahLst/>
            <a:cxnLst/>
            <a:rect l="l" t="t" r="r" b="b"/>
            <a:pathLst>
              <a:path w="3733800" h="3175">
                <a:moveTo>
                  <a:pt x="0" y="3174"/>
                </a:moveTo>
                <a:lnTo>
                  <a:pt x="3733800" y="3174"/>
                </a:lnTo>
                <a:lnTo>
                  <a:pt x="3733800" y="0"/>
                </a:lnTo>
                <a:lnTo>
                  <a:pt x="0" y="0"/>
                </a:lnTo>
                <a:lnTo>
                  <a:pt x="0" y="3174"/>
                </a:lnTo>
                <a:close/>
              </a:path>
            </a:pathLst>
          </a:custGeom>
          <a:solidFill>
            <a:srgbClr val="438085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5410200" y="3896995"/>
            <a:ext cx="3733800" cy="192405"/>
          </a:xfrm>
          <a:custGeom>
            <a:avLst/>
            <a:gdLst/>
            <a:ahLst/>
            <a:cxnLst/>
            <a:rect l="l" t="t" r="r" b="b"/>
            <a:pathLst>
              <a:path w="3733800" h="192404">
                <a:moveTo>
                  <a:pt x="0" y="192023"/>
                </a:moveTo>
                <a:lnTo>
                  <a:pt x="3733800" y="192023"/>
                </a:lnTo>
                <a:lnTo>
                  <a:pt x="3733800" y="0"/>
                </a:lnTo>
                <a:lnTo>
                  <a:pt x="0" y="0"/>
                </a:lnTo>
                <a:lnTo>
                  <a:pt x="0" y="192023"/>
                </a:lnTo>
                <a:close/>
              </a:path>
            </a:pathLst>
          </a:custGeom>
          <a:solidFill>
            <a:srgbClr val="438085">
              <a:alpha val="50195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5410200" y="4119753"/>
            <a:ext cx="3733800" cy="0"/>
          </a:xfrm>
          <a:custGeom>
            <a:avLst/>
            <a:gdLst/>
            <a:ahLst/>
            <a:cxnLst/>
            <a:rect l="l" t="t" r="r" b="b"/>
            <a:pathLst>
              <a:path w="3733800" h="0">
                <a:moveTo>
                  <a:pt x="0" y="0"/>
                </a:moveTo>
                <a:lnTo>
                  <a:pt x="3733800" y="0"/>
                </a:lnTo>
              </a:path>
            </a:pathLst>
          </a:custGeom>
          <a:ln w="9143">
            <a:solidFill>
              <a:srgbClr val="4380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5410200" y="4173601"/>
            <a:ext cx="1965960" cy="0"/>
          </a:xfrm>
          <a:custGeom>
            <a:avLst/>
            <a:gdLst/>
            <a:ahLst/>
            <a:cxnLst/>
            <a:rect l="l" t="t" r="r" b="b"/>
            <a:pathLst>
              <a:path w="1965959" h="0">
                <a:moveTo>
                  <a:pt x="0" y="0"/>
                </a:moveTo>
                <a:lnTo>
                  <a:pt x="1965959" y="0"/>
                </a:lnTo>
              </a:path>
            </a:pathLst>
          </a:custGeom>
          <a:ln w="18287">
            <a:solidFill>
              <a:srgbClr val="4380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5410200" y="4204080"/>
            <a:ext cx="1965960" cy="0"/>
          </a:xfrm>
          <a:custGeom>
            <a:avLst/>
            <a:gdLst/>
            <a:ahLst/>
            <a:cxnLst/>
            <a:rect l="l" t="t" r="r" b="b"/>
            <a:pathLst>
              <a:path w="1965959" h="0">
                <a:moveTo>
                  <a:pt x="0" y="0"/>
                </a:moveTo>
                <a:lnTo>
                  <a:pt x="1965959" y="0"/>
                </a:lnTo>
              </a:path>
            </a:pathLst>
          </a:custGeom>
          <a:ln w="9143">
            <a:solidFill>
              <a:srgbClr val="4380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5410200" y="3976115"/>
            <a:ext cx="3063240" cy="0"/>
          </a:xfrm>
          <a:custGeom>
            <a:avLst/>
            <a:gdLst/>
            <a:ahLst/>
            <a:cxnLst/>
            <a:rect l="l" t="t" r="r" b="b"/>
            <a:pathLst>
              <a:path w="3063240" h="0">
                <a:moveTo>
                  <a:pt x="0" y="0"/>
                </a:moveTo>
                <a:lnTo>
                  <a:pt x="3063240" y="0"/>
                </a:lnTo>
              </a:path>
            </a:pathLst>
          </a:custGeom>
          <a:ln w="27431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7376541" y="4079240"/>
            <a:ext cx="1600200" cy="0"/>
          </a:xfrm>
          <a:custGeom>
            <a:avLst/>
            <a:gdLst/>
            <a:ahLst/>
            <a:cxnLst/>
            <a:rect l="l" t="t" r="r" b="b"/>
            <a:pathLst>
              <a:path w="1600200" h="0">
                <a:moveTo>
                  <a:pt x="0" y="0"/>
                </a:moveTo>
                <a:lnTo>
                  <a:pt x="1600200" y="0"/>
                </a:lnTo>
              </a:path>
            </a:pathLst>
          </a:custGeom>
          <a:ln w="365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0" y="3816222"/>
            <a:ext cx="9144000" cy="78105"/>
          </a:xfrm>
          <a:custGeom>
            <a:avLst/>
            <a:gdLst/>
            <a:ahLst/>
            <a:cxnLst/>
            <a:rect l="l" t="t" r="r" b="b"/>
            <a:pathLst>
              <a:path w="9144000" h="78104">
                <a:moveTo>
                  <a:pt x="0" y="77596"/>
                </a:moveTo>
                <a:lnTo>
                  <a:pt x="9144000" y="77596"/>
                </a:lnTo>
                <a:lnTo>
                  <a:pt x="9144000" y="0"/>
                </a:lnTo>
                <a:lnTo>
                  <a:pt x="0" y="0"/>
                </a:lnTo>
                <a:lnTo>
                  <a:pt x="0" y="77596"/>
                </a:lnTo>
                <a:close/>
              </a:path>
            </a:pathLst>
          </a:custGeom>
          <a:solidFill>
            <a:srgbClr val="438085">
              <a:alpha val="50195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0" y="3701669"/>
            <a:ext cx="6414135" cy="114935"/>
          </a:xfrm>
          <a:custGeom>
            <a:avLst/>
            <a:gdLst/>
            <a:ahLst/>
            <a:cxnLst/>
            <a:rect l="l" t="t" r="r" b="b"/>
            <a:pathLst>
              <a:path w="6414135" h="114935">
                <a:moveTo>
                  <a:pt x="0" y="114553"/>
                </a:moveTo>
                <a:lnTo>
                  <a:pt x="6414008" y="114553"/>
                </a:lnTo>
                <a:lnTo>
                  <a:pt x="6414008" y="0"/>
                </a:lnTo>
                <a:lnTo>
                  <a:pt x="0" y="0"/>
                </a:lnTo>
                <a:lnTo>
                  <a:pt x="0" y="114553"/>
                </a:lnTo>
                <a:close/>
              </a:path>
            </a:pathLst>
          </a:custGeom>
          <a:solidFill>
            <a:srgbClr val="438085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6414008" y="3701669"/>
            <a:ext cx="2730500" cy="189865"/>
          </a:xfrm>
          <a:custGeom>
            <a:avLst/>
            <a:gdLst/>
            <a:ahLst/>
            <a:cxnLst/>
            <a:rect l="l" t="t" r="r" b="b"/>
            <a:pathLst>
              <a:path w="2730500" h="189864">
                <a:moveTo>
                  <a:pt x="0" y="189864"/>
                </a:moveTo>
                <a:lnTo>
                  <a:pt x="2729991" y="189864"/>
                </a:lnTo>
                <a:lnTo>
                  <a:pt x="2729991" y="0"/>
                </a:lnTo>
                <a:lnTo>
                  <a:pt x="0" y="0"/>
                </a:lnTo>
                <a:lnTo>
                  <a:pt x="0" y="189864"/>
                </a:lnTo>
                <a:close/>
              </a:path>
            </a:pathLst>
          </a:custGeom>
          <a:solidFill>
            <a:srgbClr val="438085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0" y="0"/>
            <a:ext cx="9144000" cy="3702050"/>
          </a:xfrm>
          <a:custGeom>
            <a:avLst/>
            <a:gdLst/>
            <a:ahLst/>
            <a:cxnLst/>
            <a:rect l="l" t="t" r="r" b="b"/>
            <a:pathLst>
              <a:path w="9144000" h="3702050">
                <a:moveTo>
                  <a:pt x="0" y="3701669"/>
                </a:moveTo>
                <a:lnTo>
                  <a:pt x="9144000" y="3701669"/>
                </a:lnTo>
                <a:lnTo>
                  <a:pt x="9144000" y="0"/>
                </a:lnTo>
                <a:lnTo>
                  <a:pt x="0" y="0"/>
                </a:lnTo>
                <a:lnTo>
                  <a:pt x="0" y="3701669"/>
                </a:lnTo>
                <a:close/>
              </a:path>
            </a:pathLst>
          </a:custGeom>
          <a:solidFill>
            <a:srgbClr val="424455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 txBox="1">
            <a:spLocks noGrp="1"/>
          </p:cNvSpPr>
          <p:nvPr>
            <p:ph type="title"/>
          </p:nvPr>
        </p:nvSpPr>
        <p:spPr>
          <a:xfrm>
            <a:off x="78739" y="490473"/>
            <a:ext cx="8703945" cy="1336040"/>
          </a:xfrm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  <a:tabLst>
                <a:tab pos="4250690" algn="l"/>
              </a:tabLst>
            </a:pPr>
            <a:r>
              <a:rPr dirty="0" sz="4300" spc="-15">
                <a:solidFill>
                  <a:srgbClr val="FFFFFF"/>
                </a:solidFill>
                <a:latin typeface="Trebuchet MS"/>
                <a:cs typeface="Trebuchet MS"/>
              </a:rPr>
              <a:t>Préparation</a:t>
            </a:r>
            <a:r>
              <a:rPr dirty="0" sz="4300" spc="5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dirty="0" sz="4300" spc="-5">
                <a:solidFill>
                  <a:srgbClr val="FFFFFF"/>
                </a:solidFill>
                <a:latin typeface="Trebuchet MS"/>
                <a:cs typeface="Trebuchet MS"/>
              </a:rPr>
              <a:t>aux	périodes de  formation en milieu</a:t>
            </a:r>
            <a:r>
              <a:rPr dirty="0" sz="4300" spc="15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dirty="0" sz="4300" spc="-5">
                <a:solidFill>
                  <a:srgbClr val="FFFFFF"/>
                </a:solidFill>
                <a:latin typeface="Trebuchet MS"/>
                <a:cs typeface="Trebuchet MS"/>
              </a:rPr>
              <a:t>professionnel</a:t>
            </a:r>
            <a:endParaRPr sz="4300">
              <a:latin typeface="Trebuchet MS"/>
              <a:cs typeface="Trebuchet MS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258267" y="6334759"/>
            <a:ext cx="6073140" cy="33083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000">
                <a:latin typeface="Georgia"/>
                <a:cs typeface="Georgia"/>
              </a:rPr>
              <a:t>PNF Janvier </a:t>
            </a:r>
            <a:r>
              <a:rPr dirty="0" sz="2000" spc="-5">
                <a:latin typeface="Georgia"/>
                <a:cs typeface="Georgia"/>
              </a:rPr>
              <a:t>2020 </a:t>
            </a:r>
            <a:r>
              <a:rPr dirty="0" sz="2000">
                <a:latin typeface="Georgia"/>
                <a:cs typeface="Georgia"/>
              </a:rPr>
              <a:t>: </a:t>
            </a:r>
            <a:r>
              <a:rPr dirty="0" sz="2000" spc="-5">
                <a:latin typeface="Georgia"/>
                <a:cs typeface="Georgia"/>
              </a:rPr>
              <a:t>Equipier polyvalent du</a:t>
            </a:r>
            <a:r>
              <a:rPr dirty="0" sz="2000" spc="-25">
                <a:latin typeface="Georgia"/>
                <a:cs typeface="Georgia"/>
              </a:rPr>
              <a:t> </a:t>
            </a:r>
            <a:r>
              <a:rPr dirty="0" sz="2000" spc="-5">
                <a:latin typeface="Georgia"/>
                <a:cs typeface="Georgia"/>
              </a:rPr>
              <a:t>commerce</a:t>
            </a:r>
            <a:endParaRPr sz="200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410200" y="440105"/>
            <a:ext cx="3634740" cy="180340"/>
          </a:xfrm>
          <a:custGeom>
            <a:avLst/>
            <a:gdLst/>
            <a:ahLst/>
            <a:cxnLst/>
            <a:rect l="l" t="t" r="r" b="b"/>
            <a:pathLst>
              <a:path w="3634740" h="180340">
                <a:moveTo>
                  <a:pt x="0" y="180035"/>
                </a:moveTo>
                <a:lnTo>
                  <a:pt x="3634231" y="180035"/>
                </a:lnTo>
                <a:lnTo>
                  <a:pt x="3634231" y="0"/>
                </a:lnTo>
                <a:lnTo>
                  <a:pt x="0" y="0"/>
                </a:lnTo>
                <a:lnTo>
                  <a:pt x="0" y="180035"/>
                </a:lnTo>
                <a:close/>
              </a:path>
            </a:pathLst>
          </a:custGeom>
          <a:solidFill>
            <a:srgbClr val="438085">
              <a:alpha val="50195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8681859" y="607187"/>
            <a:ext cx="292100" cy="0"/>
          </a:xfrm>
          <a:custGeom>
            <a:avLst/>
            <a:gdLst/>
            <a:ahLst/>
            <a:cxnLst/>
            <a:rect l="l" t="t" r="r" b="b"/>
            <a:pathLst>
              <a:path w="292100" h="0">
                <a:moveTo>
                  <a:pt x="0" y="0"/>
                </a:moveTo>
                <a:lnTo>
                  <a:pt x="291960" y="0"/>
                </a:lnTo>
              </a:path>
            </a:pathLst>
          </a:custGeom>
          <a:ln w="365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9029953" y="0"/>
            <a:ext cx="0" cy="622300"/>
          </a:xfrm>
          <a:custGeom>
            <a:avLst/>
            <a:gdLst/>
            <a:ahLst/>
            <a:cxnLst/>
            <a:rect l="l" t="t" r="r" b="b"/>
            <a:pathLst>
              <a:path w="0" h="622300">
                <a:moveTo>
                  <a:pt x="0" y="0"/>
                </a:moveTo>
                <a:lnTo>
                  <a:pt x="0" y="621791"/>
                </a:lnTo>
              </a:path>
            </a:pathLst>
          </a:custGeom>
          <a:ln w="9143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8989186" y="0"/>
            <a:ext cx="0" cy="622300"/>
          </a:xfrm>
          <a:custGeom>
            <a:avLst/>
            <a:gdLst/>
            <a:ahLst/>
            <a:cxnLst/>
            <a:rect l="l" t="t" r="r" b="b"/>
            <a:pathLst>
              <a:path w="0" h="622300">
                <a:moveTo>
                  <a:pt x="0" y="0"/>
                </a:moveTo>
                <a:lnTo>
                  <a:pt x="0" y="621791"/>
                </a:lnTo>
              </a:path>
            </a:pathLst>
          </a:custGeom>
          <a:ln w="27431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8943085" y="380"/>
            <a:ext cx="0" cy="585470"/>
          </a:xfrm>
          <a:custGeom>
            <a:avLst/>
            <a:gdLst/>
            <a:ahLst/>
            <a:cxnLst/>
            <a:rect l="l" t="t" r="r" b="b"/>
            <a:pathLst>
              <a:path w="0" h="585470">
                <a:moveTo>
                  <a:pt x="0" y="0"/>
                </a:moveTo>
                <a:lnTo>
                  <a:pt x="0" y="585216"/>
                </a:lnTo>
              </a:path>
            </a:pathLst>
          </a:custGeom>
          <a:ln w="54864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8878061" y="380"/>
            <a:ext cx="0" cy="585470"/>
          </a:xfrm>
          <a:custGeom>
            <a:avLst/>
            <a:gdLst/>
            <a:ahLst/>
            <a:cxnLst/>
            <a:rect l="l" t="t" r="r" b="b"/>
            <a:pathLst>
              <a:path w="0" h="585470">
                <a:moveTo>
                  <a:pt x="0" y="0"/>
                </a:moveTo>
                <a:lnTo>
                  <a:pt x="0" y="585216"/>
                </a:lnTo>
              </a:path>
            </a:pathLst>
          </a:custGeom>
          <a:ln w="9143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452259" y="479425"/>
            <a:ext cx="8229600" cy="1941830"/>
          </a:xfrm>
          <a:custGeom>
            <a:avLst/>
            <a:gdLst/>
            <a:ahLst/>
            <a:cxnLst/>
            <a:rect l="l" t="t" r="r" b="b"/>
            <a:pathLst>
              <a:path w="8229600" h="1941830">
                <a:moveTo>
                  <a:pt x="0" y="1941449"/>
                </a:moveTo>
                <a:lnTo>
                  <a:pt x="8229600" y="1941449"/>
                </a:lnTo>
                <a:lnTo>
                  <a:pt x="8229600" y="0"/>
                </a:lnTo>
                <a:lnTo>
                  <a:pt x="0" y="0"/>
                </a:lnTo>
                <a:lnTo>
                  <a:pt x="0" y="194144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452259" y="479425"/>
            <a:ext cx="8229600" cy="1941830"/>
          </a:xfrm>
          <a:custGeom>
            <a:avLst/>
            <a:gdLst/>
            <a:ahLst/>
            <a:cxnLst/>
            <a:rect l="l" t="t" r="r" b="b"/>
            <a:pathLst>
              <a:path w="8229600" h="1941830">
                <a:moveTo>
                  <a:pt x="0" y="1941449"/>
                </a:moveTo>
                <a:lnTo>
                  <a:pt x="8229600" y="1941449"/>
                </a:lnTo>
                <a:lnTo>
                  <a:pt x="8229600" y="0"/>
                </a:lnTo>
                <a:lnTo>
                  <a:pt x="0" y="0"/>
                </a:lnTo>
                <a:lnTo>
                  <a:pt x="0" y="1941449"/>
                </a:lnTo>
                <a:close/>
              </a:path>
            </a:pathLst>
          </a:custGeom>
          <a:ln w="19050">
            <a:solidFill>
              <a:srgbClr val="5C92B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 txBox="1">
            <a:spLocks noGrp="1"/>
          </p:cNvSpPr>
          <p:nvPr>
            <p:ph type="title"/>
          </p:nvPr>
        </p:nvSpPr>
        <p:spPr>
          <a:xfrm>
            <a:off x="531063" y="544449"/>
            <a:ext cx="7458075" cy="1078230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5"/>
              </a:spcBef>
            </a:pPr>
            <a:r>
              <a:rPr dirty="0">
                <a:solidFill>
                  <a:srgbClr val="2B495E"/>
                </a:solidFill>
              </a:rPr>
              <a:t>Ma problématique : </a:t>
            </a:r>
            <a:r>
              <a:rPr dirty="0" spc="-5">
                <a:solidFill>
                  <a:srgbClr val="2B495E"/>
                </a:solidFill>
              </a:rPr>
              <a:t>Comment </a:t>
            </a:r>
            <a:r>
              <a:rPr dirty="0">
                <a:solidFill>
                  <a:srgbClr val="2B495E"/>
                </a:solidFill>
              </a:rPr>
              <a:t>mieux </a:t>
            </a:r>
            <a:r>
              <a:rPr dirty="0" spc="-5">
                <a:solidFill>
                  <a:srgbClr val="2B495E"/>
                </a:solidFill>
              </a:rPr>
              <a:t>préparer les  </a:t>
            </a:r>
            <a:r>
              <a:rPr dirty="0">
                <a:solidFill>
                  <a:srgbClr val="2B495E"/>
                </a:solidFill>
              </a:rPr>
              <a:t>élèves aux périodes de </a:t>
            </a:r>
            <a:r>
              <a:rPr dirty="0" spc="-5">
                <a:solidFill>
                  <a:srgbClr val="2B495E"/>
                </a:solidFill>
              </a:rPr>
              <a:t>formation </a:t>
            </a:r>
            <a:r>
              <a:rPr dirty="0">
                <a:solidFill>
                  <a:srgbClr val="2B495E"/>
                </a:solidFill>
              </a:rPr>
              <a:t>en milieu  </a:t>
            </a:r>
            <a:r>
              <a:rPr dirty="0" spc="-5">
                <a:solidFill>
                  <a:srgbClr val="2B495E"/>
                </a:solidFill>
              </a:rPr>
              <a:t>professionnel</a:t>
            </a:r>
            <a:r>
              <a:rPr dirty="0" spc="-35">
                <a:solidFill>
                  <a:srgbClr val="2B495E"/>
                </a:solidFill>
              </a:rPr>
              <a:t> </a:t>
            </a:r>
            <a:r>
              <a:rPr dirty="0">
                <a:solidFill>
                  <a:srgbClr val="2B495E"/>
                </a:solidFill>
              </a:rPr>
              <a:t>?</a:t>
            </a:r>
          </a:p>
        </p:txBody>
      </p:sp>
      <p:sp>
        <p:nvSpPr>
          <p:cNvPr id="11" name="object 11"/>
          <p:cNvSpPr txBox="1"/>
          <p:nvPr/>
        </p:nvSpPr>
        <p:spPr>
          <a:xfrm>
            <a:off x="531063" y="1951482"/>
            <a:ext cx="7701915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dirty="0" sz="1200" spc="-5" b="1">
                <a:latin typeface="Georgia"/>
                <a:cs typeface="Georgia"/>
              </a:rPr>
              <a:t>Prérequis </a:t>
            </a:r>
            <a:r>
              <a:rPr dirty="0" sz="1200" b="1">
                <a:latin typeface="Georgia"/>
                <a:cs typeface="Georgia"/>
              </a:rPr>
              <a:t>: La </a:t>
            </a:r>
            <a:r>
              <a:rPr dirty="0" sz="1200" spc="-5" b="1">
                <a:latin typeface="Georgia"/>
                <a:cs typeface="Georgia"/>
              </a:rPr>
              <a:t>semaine de préparation </a:t>
            </a:r>
            <a:r>
              <a:rPr dirty="0" sz="1200" b="1">
                <a:latin typeface="Georgia"/>
                <a:cs typeface="Georgia"/>
              </a:rPr>
              <a:t>à </a:t>
            </a:r>
            <a:r>
              <a:rPr dirty="0" sz="1200" spc="-5" b="1">
                <a:latin typeface="Georgia"/>
                <a:cs typeface="Georgia"/>
              </a:rPr>
              <a:t>la première période de formation </a:t>
            </a:r>
            <a:r>
              <a:rPr dirty="0" sz="1200" b="1">
                <a:latin typeface="Georgia"/>
                <a:cs typeface="Georgia"/>
              </a:rPr>
              <a:t>en </a:t>
            </a:r>
            <a:r>
              <a:rPr dirty="0" sz="1200" spc="-5" b="1">
                <a:latin typeface="Georgia"/>
                <a:cs typeface="Georgia"/>
              </a:rPr>
              <a:t>milieu professionnel  obligatoire (</a:t>
            </a:r>
            <a:r>
              <a:rPr dirty="0" sz="1200" spc="-5">
                <a:latin typeface="Georgia"/>
                <a:cs typeface="Georgia"/>
              </a:rPr>
              <a:t>circulaire n°2016-055 en date du </a:t>
            </a:r>
            <a:r>
              <a:rPr dirty="0" sz="1200">
                <a:latin typeface="Georgia"/>
                <a:cs typeface="Georgia"/>
              </a:rPr>
              <a:t>29 </a:t>
            </a:r>
            <a:r>
              <a:rPr dirty="0" sz="1200" spc="-5">
                <a:latin typeface="Georgia"/>
                <a:cs typeface="Georgia"/>
              </a:rPr>
              <a:t>mars</a:t>
            </a:r>
            <a:r>
              <a:rPr dirty="0" sz="1200" spc="-55">
                <a:latin typeface="Georgia"/>
                <a:cs typeface="Georgia"/>
              </a:rPr>
              <a:t> </a:t>
            </a:r>
            <a:r>
              <a:rPr dirty="0" sz="1200" spc="-5">
                <a:latin typeface="Georgia"/>
                <a:cs typeface="Georgia"/>
              </a:rPr>
              <a:t>2016)</a:t>
            </a:r>
            <a:endParaRPr sz="1200">
              <a:latin typeface="Georgia"/>
              <a:cs typeface="Georgia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457200" y="2512062"/>
            <a:ext cx="4038600" cy="4308475"/>
          </a:xfrm>
          <a:custGeom>
            <a:avLst/>
            <a:gdLst/>
            <a:ahLst/>
            <a:cxnLst/>
            <a:rect l="l" t="t" r="r" b="b"/>
            <a:pathLst>
              <a:path w="4038600" h="4308475">
                <a:moveTo>
                  <a:pt x="0" y="4308221"/>
                </a:moveTo>
                <a:lnTo>
                  <a:pt x="4038600" y="4308221"/>
                </a:lnTo>
                <a:lnTo>
                  <a:pt x="4038600" y="0"/>
                </a:lnTo>
                <a:lnTo>
                  <a:pt x="0" y="0"/>
                </a:lnTo>
                <a:lnTo>
                  <a:pt x="0" y="4308221"/>
                </a:lnTo>
                <a:close/>
              </a:path>
            </a:pathLst>
          </a:custGeom>
          <a:ln w="19050">
            <a:solidFill>
              <a:srgbClr val="5C92B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 txBox="1"/>
          <p:nvPr/>
        </p:nvSpPr>
        <p:spPr>
          <a:xfrm>
            <a:off x="645668" y="2499207"/>
            <a:ext cx="3710304" cy="2235835"/>
          </a:xfrm>
          <a:prstGeom prst="rect">
            <a:avLst/>
          </a:prstGeom>
        </p:spPr>
        <p:txBody>
          <a:bodyPr wrap="square" lIns="0" tIns="508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400"/>
              </a:spcBef>
            </a:pPr>
            <a:r>
              <a:rPr dirty="0" sz="2000" b="1">
                <a:solidFill>
                  <a:srgbClr val="C00000"/>
                </a:solidFill>
                <a:latin typeface="Georgia"/>
                <a:cs typeface="Georgia"/>
              </a:rPr>
              <a:t>1. </a:t>
            </a:r>
            <a:r>
              <a:rPr dirty="0" sz="2000" spc="-5" b="1">
                <a:solidFill>
                  <a:srgbClr val="C00000"/>
                </a:solidFill>
                <a:latin typeface="Georgia"/>
                <a:cs typeface="Georgia"/>
              </a:rPr>
              <a:t>Mon </a:t>
            </a:r>
            <a:r>
              <a:rPr dirty="0" sz="2000" b="1">
                <a:solidFill>
                  <a:srgbClr val="C00000"/>
                </a:solidFill>
                <a:latin typeface="Georgia"/>
                <a:cs typeface="Georgia"/>
              </a:rPr>
              <a:t>constat</a:t>
            </a:r>
            <a:r>
              <a:rPr dirty="0" sz="2000" spc="-50" b="1">
                <a:solidFill>
                  <a:srgbClr val="C00000"/>
                </a:solidFill>
                <a:latin typeface="Georgia"/>
                <a:cs typeface="Georgia"/>
              </a:rPr>
              <a:t> </a:t>
            </a:r>
            <a:r>
              <a:rPr dirty="0" sz="2000">
                <a:solidFill>
                  <a:srgbClr val="C00000"/>
                </a:solidFill>
                <a:latin typeface="Georgia"/>
                <a:cs typeface="Georgia"/>
              </a:rPr>
              <a:t>:</a:t>
            </a:r>
            <a:endParaRPr sz="2000">
              <a:latin typeface="Georgia"/>
              <a:cs typeface="Georgia"/>
            </a:endParaRPr>
          </a:p>
          <a:p>
            <a:pPr marL="268605" marR="5080" indent="-256540">
              <a:lnSpc>
                <a:spcPct val="100000"/>
              </a:lnSpc>
              <a:spcBef>
                <a:spcPts val="300"/>
              </a:spcBef>
              <a:buClr>
                <a:srgbClr val="9F4DA2"/>
              </a:buClr>
              <a:buChar char="•"/>
              <a:tabLst>
                <a:tab pos="268605" algn="l"/>
                <a:tab pos="269240" algn="l"/>
              </a:tabLst>
            </a:pPr>
            <a:r>
              <a:rPr dirty="0" sz="2000" spc="-5">
                <a:latin typeface="Georgia"/>
                <a:cs typeface="Georgia"/>
              </a:rPr>
              <a:t>Une intégration en entreprise  qui reste difficile pour </a:t>
            </a:r>
            <a:r>
              <a:rPr dirty="0" sz="2000">
                <a:latin typeface="Georgia"/>
                <a:cs typeface="Georgia"/>
              </a:rPr>
              <a:t>certains  élèves </a:t>
            </a:r>
            <a:r>
              <a:rPr dirty="0" sz="2000" spc="-5">
                <a:latin typeface="Georgia"/>
                <a:cs typeface="Georgia"/>
              </a:rPr>
              <a:t>de CAP </a:t>
            </a:r>
            <a:r>
              <a:rPr dirty="0" sz="2000">
                <a:latin typeface="Georgia"/>
                <a:cs typeface="Georgia"/>
              </a:rPr>
              <a:t>notamment </a:t>
            </a:r>
            <a:r>
              <a:rPr dirty="0" sz="2000" spc="-5">
                <a:latin typeface="Georgia"/>
                <a:cs typeface="Georgia"/>
              </a:rPr>
              <a:t>sur  le plan </a:t>
            </a:r>
            <a:r>
              <a:rPr dirty="0" sz="2000">
                <a:latin typeface="Georgia"/>
                <a:cs typeface="Georgia"/>
              </a:rPr>
              <a:t>relationnel </a:t>
            </a:r>
            <a:r>
              <a:rPr dirty="0" sz="2000" spc="-5">
                <a:latin typeface="Georgia"/>
                <a:cs typeface="Georgia"/>
              </a:rPr>
              <a:t>(codes  sociaux) et professionnel  </a:t>
            </a:r>
            <a:r>
              <a:rPr dirty="0" sz="2000">
                <a:latin typeface="Georgia"/>
                <a:cs typeface="Georgia"/>
              </a:rPr>
              <a:t>(polyvalence,</a:t>
            </a:r>
            <a:r>
              <a:rPr dirty="0" sz="2000" spc="-60">
                <a:latin typeface="Georgia"/>
                <a:cs typeface="Georgia"/>
              </a:rPr>
              <a:t> </a:t>
            </a:r>
            <a:r>
              <a:rPr dirty="0" sz="2000">
                <a:latin typeface="Georgia"/>
                <a:cs typeface="Georgia"/>
              </a:rPr>
              <a:t>autonomie…)</a:t>
            </a:r>
            <a:endParaRPr sz="2000">
              <a:latin typeface="Georgia"/>
              <a:cs typeface="Georgia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4648200" y="2510306"/>
            <a:ext cx="4038600" cy="4320540"/>
          </a:xfrm>
          <a:prstGeom prst="rect">
            <a:avLst/>
          </a:prstGeom>
          <a:ln w="19050">
            <a:solidFill>
              <a:srgbClr val="5C92B5"/>
            </a:solidFill>
          </a:ln>
        </p:spPr>
        <p:txBody>
          <a:bodyPr wrap="square" lIns="0" tIns="18415" rIns="0" bIns="0" rtlCol="0" vert="horz">
            <a:spAutoFit/>
          </a:bodyPr>
          <a:lstStyle/>
          <a:p>
            <a:pPr marL="92075" marR="416559">
              <a:lnSpc>
                <a:spcPct val="106300"/>
              </a:lnSpc>
              <a:spcBef>
                <a:spcPts val="145"/>
              </a:spcBef>
              <a:buAutoNum type="arabicPeriod" startAt="2"/>
              <a:tabLst>
                <a:tab pos="398780" algn="l"/>
              </a:tabLst>
            </a:pPr>
            <a:r>
              <a:rPr dirty="0" sz="2000" b="1">
                <a:solidFill>
                  <a:srgbClr val="C00000"/>
                </a:solidFill>
                <a:latin typeface="Georgia"/>
                <a:cs typeface="Georgia"/>
              </a:rPr>
              <a:t>Identifier </a:t>
            </a:r>
            <a:r>
              <a:rPr dirty="0" sz="2000" spc="-5" b="1">
                <a:solidFill>
                  <a:srgbClr val="C00000"/>
                </a:solidFill>
                <a:latin typeface="Georgia"/>
                <a:cs typeface="Georgia"/>
              </a:rPr>
              <a:t>les causes en  formulant </a:t>
            </a:r>
            <a:r>
              <a:rPr dirty="0" sz="2000" b="1">
                <a:solidFill>
                  <a:srgbClr val="C00000"/>
                </a:solidFill>
                <a:latin typeface="Georgia"/>
                <a:cs typeface="Georgia"/>
              </a:rPr>
              <a:t>des hypothèses</a:t>
            </a:r>
            <a:r>
              <a:rPr dirty="0" sz="2000" spc="-110" b="1">
                <a:solidFill>
                  <a:srgbClr val="C00000"/>
                </a:solidFill>
                <a:latin typeface="Georgia"/>
                <a:cs typeface="Georgia"/>
              </a:rPr>
              <a:t> </a:t>
            </a:r>
            <a:r>
              <a:rPr dirty="0" sz="2000">
                <a:solidFill>
                  <a:srgbClr val="C00000"/>
                </a:solidFill>
                <a:latin typeface="Georgia"/>
                <a:cs typeface="Georgia"/>
              </a:rPr>
              <a:t>:  (liste non</a:t>
            </a:r>
            <a:r>
              <a:rPr dirty="0" sz="2000" spc="-35">
                <a:solidFill>
                  <a:srgbClr val="C00000"/>
                </a:solidFill>
                <a:latin typeface="Georgia"/>
                <a:cs typeface="Georgia"/>
              </a:rPr>
              <a:t> </a:t>
            </a:r>
            <a:r>
              <a:rPr dirty="0" sz="2000" spc="-5">
                <a:solidFill>
                  <a:srgbClr val="C00000"/>
                </a:solidFill>
                <a:latin typeface="Georgia"/>
                <a:cs typeface="Georgia"/>
              </a:rPr>
              <a:t>exhaustive)</a:t>
            </a:r>
            <a:endParaRPr sz="2000">
              <a:latin typeface="Georgia"/>
              <a:cs typeface="Georgia"/>
            </a:endParaRPr>
          </a:p>
          <a:p>
            <a:pPr lvl="1" marL="457834" marR="306705" indent="-256540">
              <a:lnSpc>
                <a:spcPct val="100000"/>
              </a:lnSpc>
              <a:spcBef>
                <a:spcPts val="300"/>
              </a:spcBef>
              <a:buClr>
                <a:srgbClr val="9F4DA2"/>
              </a:buClr>
              <a:buChar char="•"/>
              <a:tabLst>
                <a:tab pos="457834" algn="l"/>
                <a:tab pos="458470" algn="l"/>
              </a:tabLst>
            </a:pPr>
            <a:r>
              <a:rPr dirty="0" sz="2000">
                <a:latin typeface="Georgia"/>
                <a:cs typeface="Georgia"/>
              </a:rPr>
              <a:t>Un </a:t>
            </a:r>
            <a:r>
              <a:rPr dirty="0" sz="2000" spc="-5">
                <a:latin typeface="Georgia"/>
                <a:cs typeface="Georgia"/>
              </a:rPr>
              <a:t>manque de </a:t>
            </a:r>
            <a:r>
              <a:rPr dirty="0" sz="2000">
                <a:latin typeface="Georgia"/>
                <a:cs typeface="Georgia"/>
              </a:rPr>
              <a:t>motivation</a:t>
            </a:r>
            <a:r>
              <a:rPr dirty="0" sz="2000" spc="-60">
                <a:latin typeface="Georgia"/>
                <a:cs typeface="Georgia"/>
              </a:rPr>
              <a:t> </a:t>
            </a:r>
            <a:r>
              <a:rPr dirty="0" sz="2000" spc="-5">
                <a:latin typeface="Georgia"/>
                <a:cs typeface="Georgia"/>
              </a:rPr>
              <a:t>de  </a:t>
            </a:r>
            <a:r>
              <a:rPr dirty="0" sz="2000">
                <a:latin typeface="Georgia"/>
                <a:cs typeface="Georgia"/>
              </a:rPr>
              <a:t>certains jeunes</a:t>
            </a:r>
            <a:r>
              <a:rPr dirty="0" sz="2000" spc="-45">
                <a:latin typeface="Georgia"/>
                <a:cs typeface="Georgia"/>
              </a:rPr>
              <a:t> </a:t>
            </a:r>
            <a:r>
              <a:rPr dirty="0" sz="2000">
                <a:latin typeface="Georgia"/>
                <a:cs typeface="Georgia"/>
              </a:rPr>
              <a:t>?</a:t>
            </a:r>
            <a:endParaRPr sz="2000">
              <a:latin typeface="Georgia"/>
              <a:cs typeface="Georgia"/>
            </a:endParaRPr>
          </a:p>
          <a:p>
            <a:pPr lvl="1" marL="457834" indent="-256540">
              <a:lnSpc>
                <a:spcPct val="100000"/>
              </a:lnSpc>
              <a:spcBef>
                <a:spcPts val="300"/>
              </a:spcBef>
              <a:buClr>
                <a:srgbClr val="9F4DA2"/>
              </a:buClr>
              <a:buChar char="•"/>
              <a:tabLst>
                <a:tab pos="457834" algn="l"/>
                <a:tab pos="458470" algn="l"/>
              </a:tabLst>
            </a:pPr>
            <a:r>
              <a:rPr dirty="0" sz="2000">
                <a:latin typeface="Georgia"/>
                <a:cs typeface="Georgia"/>
              </a:rPr>
              <a:t>Un manque de </a:t>
            </a:r>
            <a:r>
              <a:rPr dirty="0" sz="2000" spc="-5">
                <a:latin typeface="Georgia"/>
                <a:cs typeface="Georgia"/>
              </a:rPr>
              <a:t>repères</a:t>
            </a:r>
            <a:r>
              <a:rPr dirty="0" sz="2000" spc="-55">
                <a:latin typeface="Georgia"/>
                <a:cs typeface="Georgia"/>
              </a:rPr>
              <a:t> </a:t>
            </a:r>
            <a:r>
              <a:rPr dirty="0" sz="2000" spc="-5">
                <a:latin typeface="Georgia"/>
                <a:cs typeface="Georgia"/>
              </a:rPr>
              <a:t>de</a:t>
            </a:r>
            <a:endParaRPr sz="2000">
              <a:latin typeface="Georgia"/>
              <a:cs typeface="Georgia"/>
            </a:endParaRPr>
          </a:p>
          <a:p>
            <a:pPr marL="457834">
              <a:lnSpc>
                <a:spcPct val="100000"/>
              </a:lnSpc>
            </a:pPr>
            <a:r>
              <a:rPr dirty="0" sz="2000">
                <a:latin typeface="Georgia"/>
                <a:cs typeface="Georgia"/>
              </a:rPr>
              <a:t>certains jeunes</a:t>
            </a:r>
            <a:r>
              <a:rPr dirty="0" sz="2000" spc="-45">
                <a:latin typeface="Georgia"/>
                <a:cs typeface="Georgia"/>
              </a:rPr>
              <a:t> </a:t>
            </a:r>
            <a:r>
              <a:rPr dirty="0" sz="2000">
                <a:latin typeface="Georgia"/>
                <a:cs typeface="Georgia"/>
              </a:rPr>
              <a:t>?</a:t>
            </a:r>
            <a:endParaRPr sz="2000">
              <a:latin typeface="Georgia"/>
              <a:cs typeface="Georgia"/>
            </a:endParaRPr>
          </a:p>
          <a:p>
            <a:pPr lvl="1" marL="457834" marR="147955" indent="-256540">
              <a:lnSpc>
                <a:spcPct val="100000"/>
              </a:lnSpc>
              <a:spcBef>
                <a:spcPts val="300"/>
              </a:spcBef>
              <a:buClr>
                <a:srgbClr val="9F4DA2"/>
              </a:buClr>
              <a:buChar char="•"/>
              <a:tabLst>
                <a:tab pos="457834" algn="l"/>
                <a:tab pos="458470" algn="l"/>
              </a:tabLst>
            </a:pPr>
            <a:r>
              <a:rPr dirty="0" sz="2000" spc="-5">
                <a:latin typeface="Georgia"/>
                <a:cs typeface="Georgia"/>
              </a:rPr>
              <a:t>Une forte exigence des  professionnels qui peut </a:t>
            </a:r>
            <a:r>
              <a:rPr dirty="0" sz="2000">
                <a:latin typeface="Georgia"/>
                <a:cs typeface="Georgia"/>
              </a:rPr>
              <a:t>mettre  </a:t>
            </a:r>
            <a:r>
              <a:rPr dirty="0" sz="2000" spc="-5">
                <a:latin typeface="Georgia"/>
                <a:cs typeface="Georgia"/>
              </a:rPr>
              <a:t>en difficulté </a:t>
            </a:r>
            <a:r>
              <a:rPr dirty="0" sz="2000">
                <a:latin typeface="Georgia"/>
                <a:cs typeface="Georgia"/>
              </a:rPr>
              <a:t>certains </a:t>
            </a:r>
            <a:r>
              <a:rPr dirty="0" sz="2000" spc="-5">
                <a:latin typeface="Georgia"/>
                <a:cs typeface="Georgia"/>
              </a:rPr>
              <a:t>de </a:t>
            </a:r>
            <a:r>
              <a:rPr dirty="0" sz="2000">
                <a:latin typeface="Georgia"/>
                <a:cs typeface="Georgia"/>
              </a:rPr>
              <a:t>nos  élèves</a:t>
            </a:r>
            <a:r>
              <a:rPr dirty="0" sz="2000" spc="-60">
                <a:latin typeface="Georgia"/>
                <a:cs typeface="Georgia"/>
              </a:rPr>
              <a:t> </a:t>
            </a:r>
            <a:r>
              <a:rPr dirty="0" sz="2000">
                <a:latin typeface="Georgia"/>
                <a:cs typeface="Georgia"/>
              </a:rPr>
              <a:t>?</a:t>
            </a:r>
            <a:endParaRPr sz="2000">
              <a:latin typeface="Georgia"/>
              <a:cs typeface="Georgia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3211957" y="5188682"/>
            <a:ext cx="1273174" cy="160159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476725" y="4742578"/>
            <a:ext cx="3086100" cy="1152525"/>
          </a:xfrm>
          <a:custGeom>
            <a:avLst/>
            <a:gdLst/>
            <a:ahLst/>
            <a:cxnLst/>
            <a:rect l="l" t="t" r="r" b="b"/>
            <a:pathLst>
              <a:path w="3086100" h="1152525">
                <a:moveTo>
                  <a:pt x="2903204" y="1011423"/>
                </a:moveTo>
                <a:lnTo>
                  <a:pt x="2309527" y="1011423"/>
                </a:lnTo>
                <a:lnTo>
                  <a:pt x="3085497" y="1151973"/>
                </a:lnTo>
                <a:lnTo>
                  <a:pt x="2903204" y="1011423"/>
                </a:lnTo>
                <a:close/>
              </a:path>
              <a:path w="3086100" h="1152525">
                <a:moveTo>
                  <a:pt x="1495167" y="0"/>
                </a:moveTo>
                <a:lnTo>
                  <a:pt x="1440806" y="166"/>
                </a:lnTo>
                <a:lnTo>
                  <a:pt x="1386412" y="1078"/>
                </a:lnTo>
                <a:lnTo>
                  <a:pt x="1332042" y="2740"/>
                </a:lnTo>
                <a:lnTo>
                  <a:pt x="1277753" y="5155"/>
                </a:lnTo>
                <a:lnTo>
                  <a:pt x="1223603" y="8329"/>
                </a:lnTo>
                <a:lnTo>
                  <a:pt x="1169648" y="12265"/>
                </a:lnTo>
                <a:lnTo>
                  <a:pt x="1115945" y="16967"/>
                </a:lnTo>
                <a:lnTo>
                  <a:pt x="1062553" y="22441"/>
                </a:lnTo>
                <a:lnTo>
                  <a:pt x="1009528" y="28689"/>
                </a:lnTo>
                <a:lnTo>
                  <a:pt x="956927" y="35715"/>
                </a:lnTo>
                <a:lnTo>
                  <a:pt x="904808" y="43526"/>
                </a:lnTo>
                <a:lnTo>
                  <a:pt x="853227" y="52123"/>
                </a:lnTo>
                <a:lnTo>
                  <a:pt x="802242" y="61512"/>
                </a:lnTo>
                <a:lnTo>
                  <a:pt x="751910" y="71697"/>
                </a:lnTo>
                <a:lnTo>
                  <a:pt x="702289" y="82681"/>
                </a:lnTo>
                <a:lnTo>
                  <a:pt x="653435" y="94470"/>
                </a:lnTo>
                <a:lnTo>
                  <a:pt x="591304" y="110971"/>
                </a:lnTo>
                <a:lnTo>
                  <a:pt x="532124" y="128437"/>
                </a:lnTo>
                <a:lnTo>
                  <a:pt x="475918" y="146820"/>
                </a:lnTo>
                <a:lnTo>
                  <a:pt x="422713" y="166071"/>
                </a:lnTo>
                <a:lnTo>
                  <a:pt x="372534" y="186144"/>
                </a:lnTo>
                <a:lnTo>
                  <a:pt x="325405" y="206989"/>
                </a:lnTo>
                <a:lnTo>
                  <a:pt x="281352" y="228558"/>
                </a:lnTo>
                <a:lnTo>
                  <a:pt x="240400" y="250802"/>
                </a:lnTo>
                <a:lnTo>
                  <a:pt x="202574" y="273675"/>
                </a:lnTo>
                <a:lnTo>
                  <a:pt x="167899" y="297126"/>
                </a:lnTo>
                <a:lnTo>
                  <a:pt x="136400" y="321109"/>
                </a:lnTo>
                <a:lnTo>
                  <a:pt x="83033" y="370476"/>
                </a:lnTo>
                <a:lnTo>
                  <a:pt x="42672" y="421388"/>
                </a:lnTo>
                <a:lnTo>
                  <a:pt x="15520" y="473460"/>
                </a:lnTo>
                <a:lnTo>
                  <a:pt x="1777" y="526306"/>
                </a:lnTo>
                <a:lnTo>
                  <a:pt x="0" y="552933"/>
                </a:lnTo>
                <a:lnTo>
                  <a:pt x="1645" y="579540"/>
                </a:lnTo>
                <a:lnTo>
                  <a:pt x="15324" y="632776"/>
                </a:lnTo>
                <a:lnTo>
                  <a:pt x="43017" y="685629"/>
                </a:lnTo>
                <a:lnTo>
                  <a:pt x="84923" y="737712"/>
                </a:lnTo>
                <a:lnTo>
                  <a:pt x="141244" y="788639"/>
                </a:lnTo>
                <a:lnTo>
                  <a:pt x="174873" y="813549"/>
                </a:lnTo>
                <a:lnTo>
                  <a:pt x="212181" y="838025"/>
                </a:lnTo>
                <a:lnTo>
                  <a:pt x="253194" y="862020"/>
                </a:lnTo>
                <a:lnTo>
                  <a:pt x="321601" y="896920"/>
                </a:lnTo>
                <a:lnTo>
                  <a:pt x="358026" y="913409"/>
                </a:lnTo>
                <a:lnTo>
                  <a:pt x="395855" y="929252"/>
                </a:lnTo>
                <a:lnTo>
                  <a:pt x="435032" y="944444"/>
                </a:lnTo>
                <a:lnTo>
                  <a:pt x="475500" y="958982"/>
                </a:lnTo>
                <a:lnTo>
                  <a:pt x="517200" y="972862"/>
                </a:lnTo>
                <a:lnTo>
                  <a:pt x="560077" y="986078"/>
                </a:lnTo>
                <a:lnTo>
                  <a:pt x="604072" y="998628"/>
                </a:lnTo>
                <a:lnTo>
                  <a:pt x="649130" y="1010507"/>
                </a:lnTo>
                <a:lnTo>
                  <a:pt x="695192" y="1021710"/>
                </a:lnTo>
                <a:lnTo>
                  <a:pt x="742201" y="1032234"/>
                </a:lnTo>
                <a:lnTo>
                  <a:pt x="790101" y="1042074"/>
                </a:lnTo>
                <a:lnTo>
                  <a:pt x="838833" y="1051226"/>
                </a:lnTo>
                <a:lnTo>
                  <a:pt x="888342" y="1059687"/>
                </a:lnTo>
                <a:lnTo>
                  <a:pt x="938570" y="1067451"/>
                </a:lnTo>
                <a:lnTo>
                  <a:pt x="989459" y="1074516"/>
                </a:lnTo>
                <a:lnTo>
                  <a:pt x="1040952" y="1080876"/>
                </a:lnTo>
                <a:lnTo>
                  <a:pt x="1092993" y="1086528"/>
                </a:lnTo>
                <a:lnTo>
                  <a:pt x="1145524" y="1091466"/>
                </a:lnTo>
                <a:lnTo>
                  <a:pt x="1198488" y="1095689"/>
                </a:lnTo>
                <a:lnTo>
                  <a:pt x="1251828" y="1099190"/>
                </a:lnTo>
                <a:lnTo>
                  <a:pt x="1305487" y="1101966"/>
                </a:lnTo>
                <a:lnTo>
                  <a:pt x="1359407" y="1104013"/>
                </a:lnTo>
                <a:lnTo>
                  <a:pt x="1413532" y="1105326"/>
                </a:lnTo>
                <a:lnTo>
                  <a:pt x="1467803" y="1105902"/>
                </a:lnTo>
                <a:lnTo>
                  <a:pt x="1522165" y="1105737"/>
                </a:lnTo>
                <a:lnTo>
                  <a:pt x="1576560" y="1104825"/>
                </a:lnTo>
                <a:lnTo>
                  <a:pt x="1630930" y="1103163"/>
                </a:lnTo>
                <a:lnTo>
                  <a:pt x="1685219" y="1100748"/>
                </a:lnTo>
                <a:lnTo>
                  <a:pt x="1739369" y="1097573"/>
                </a:lnTo>
                <a:lnTo>
                  <a:pt x="1793324" y="1093637"/>
                </a:lnTo>
                <a:lnTo>
                  <a:pt x="1847025" y="1088934"/>
                </a:lnTo>
                <a:lnTo>
                  <a:pt x="1900417" y="1083460"/>
                </a:lnTo>
                <a:lnTo>
                  <a:pt x="1953441" y="1077211"/>
                </a:lnTo>
                <a:lnTo>
                  <a:pt x="2006041" y="1070183"/>
                </a:lnTo>
                <a:lnTo>
                  <a:pt x="2058159" y="1062372"/>
                </a:lnTo>
                <a:lnTo>
                  <a:pt x="2109739" y="1053773"/>
                </a:lnTo>
                <a:lnTo>
                  <a:pt x="2160723" y="1044383"/>
                </a:lnTo>
                <a:lnTo>
                  <a:pt x="2211054" y="1034198"/>
                </a:lnTo>
                <a:lnTo>
                  <a:pt x="2260674" y="1023212"/>
                </a:lnTo>
                <a:lnTo>
                  <a:pt x="2309527" y="1011423"/>
                </a:lnTo>
                <a:lnTo>
                  <a:pt x="2903204" y="1011423"/>
                </a:lnTo>
                <a:lnTo>
                  <a:pt x="2709577" y="862134"/>
                </a:lnTo>
                <a:lnTo>
                  <a:pt x="2757699" y="833682"/>
                </a:lnTo>
                <a:lnTo>
                  <a:pt x="2800754" y="804450"/>
                </a:lnTo>
                <a:lnTo>
                  <a:pt x="2838745" y="774526"/>
                </a:lnTo>
                <a:lnTo>
                  <a:pt x="2871670" y="743996"/>
                </a:lnTo>
                <a:lnTo>
                  <a:pt x="2899530" y="712946"/>
                </a:lnTo>
                <a:lnTo>
                  <a:pt x="2922324" y="681464"/>
                </a:lnTo>
                <a:lnTo>
                  <a:pt x="2952716" y="617545"/>
                </a:lnTo>
                <a:lnTo>
                  <a:pt x="2962844" y="552898"/>
                </a:lnTo>
                <a:lnTo>
                  <a:pt x="2960314" y="520584"/>
                </a:lnTo>
                <a:lnTo>
                  <a:pt x="2940053" y="456229"/>
                </a:lnTo>
                <a:lnTo>
                  <a:pt x="2899530" y="392911"/>
                </a:lnTo>
                <a:lnTo>
                  <a:pt x="2871670" y="361857"/>
                </a:lnTo>
                <a:lnTo>
                  <a:pt x="2838745" y="331322"/>
                </a:lnTo>
                <a:lnTo>
                  <a:pt x="2800754" y="301392"/>
                </a:lnTo>
                <a:lnTo>
                  <a:pt x="2757699" y="272154"/>
                </a:lnTo>
                <a:lnTo>
                  <a:pt x="2709577" y="243695"/>
                </a:lnTo>
                <a:lnTo>
                  <a:pt x="2641203" y="208826"/>
                </a:lnTo>
                <a:lnTo>
                  <a:pt x="2604793" y="192351"/>
                </a:lnTo>
                <a:lnTo>
                  <a:pt x="2566978" y="176521"/>
                </a:lnTo>
                <a:lnTo>
                  <a:pt x="2527814" y="161341"/>
                </a:lnTo>
                <a:lnTo>
                  <a:pt x="2487359" y="146815"/>
                </a:lnTo>
                <a:lnTo>
                  <a:pt x="2445670" y="132946"/>
                </a:lnTo>
                <a:lnTo>
                  <a:pt x="2402804" y="119740"/>
                </a:lnTo>
                <a:lnTo>
                  <a:pt x="2358819" y="107200"/>
                </a:lnTo>
                <a:lnTo>
                  <a:pt x="2313771" y="95330"/>
                </a:lnTo>
                <a:lnTo>
                  <a:pt x="2267717" y="84135"/>
                </a:lnTo>
                <a:lnTo>
                  <a:pt x="2220716" y="73619"/>
                </a:lnTo>
                <a:lnTo>
                  <a:pt x="2172824" y="63785"/>
                </a:lnTo>
                <a:lnTo>
                  <a:pt x="2124097" y="54639"/>
                </a:lnTo>
                <a:lnTo>
                  <a:pt x="2074595" y="46184"/>
                </a:lnTo>
                <a:lnTo>
                  <a:pt x="2024373" y="38424"/>
                </a:lnTo>
                <a:lnTo>
                  <a:pt x="1973489" y="31365"/>
                </a:lnTo>
                <a:lnTo>
                  <a:pt x="1921999" y="25009"/>
                </a:lnTo>
                <a:lnTo>
                  <a:pt x="1869962" y="19361"/>
                </a:lnTo>
                <a:lnTo>
                  <a:pt x="1817435" y="14425"/>
                </a:lnTo>
                <a:lnTo>
                  <a:pt x="1764474" y="10205"/>
                </a:lnTo>
                <a:lnTo>
                  <a:pt x="1711136" y="6706"/>
                </a:lnTo>
                <a:lnTo>
                  <a:pt x="1657480" y="3932"/>
                </a:lnTo>
                <a:lnTo>
                  <a:pt x="1603561" y="1887"/>
                </a:lnTo>
                <a:lnTo>
                  <a:pt x="1549438" y="575"/>
                </a:lnTo>
                <a:lnTo>
                  <a:pt x="1495167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476722" y="4742578"/>
            <a:ext cx="3086100" cy="1152525"/>
          </a:xfrm>
          <a:custGeom>
            <a:avLst/>
            <a:gdLst/>
            <a:ahLst/>
            <a:cxnLst/>
            <a:rect l="l" t="t" r="r" b="b"/>
            <a:pathLst>
              <a:path w="3086100" h="1152525">
                <a:moveTo>
                  <a:pt x="3085500" y="1151973"/>
                </a:moveTo>
                <a:lnTo>
                  <a:pt x="2309530" y="1011423"/>
                </a:lnTo>
                <a:lnTo>
                  <a:pt x="2260676" y="1023212"/>
                </a:lnTo>
                <a:lnTo>
                  <a:pt x="2211056" y="1034198"/>
                </a:lnTo>
                <a:lnTo>
                  <a:pt x="2160725" y="1044383"/>
                </a:lnTo>
                <a:lnTo>
                  <a:pt x="2109741" y="1053773"/>
                </a:lnTo>
                <a:lnTo>
                  <a:pt x="2058162" y="1062372"/>
                </a:lnTo>
                <a:lnTo>
                  <a:pt x="2006043" y="1070183"/>
                </a:lnTo>
                <a:lnTo>
                  <a:pt x="1953443" y="1077211"/>
                </a:lnTo>
                <a:lnTo>
                  <a:pt x="1900419" y="1083460"/>
                </a:lnTo>
                <a:lnTo>
                  <a:pt x="1847027" y="1088934"/>
                </a:lnTo>
                <a:lnTo>
                  <a:pt x="1793326" y="1093637"/>
                </a:lnTo>
                <a:lnTo>
                  <a:pt x="1739371" y="1097573"/>
                </a:lnTo>
                <a:lnTo>
                  <a:pt x="1685221" y="1100748"/>
                </a:lnTo>
                <a:lnTo>
                  <a:pt x="1630932" y="1103163"/>
                </a:lnTo>
                <a:lnTo>
                  <a:pt x="1576562" y="1104825"/>
                </a:lnTo>
                <a:lnTo>
                  <a:pt x="1522167" y="1105737"/>
                </a:lnTo>
                <a:lnTo>
                  <a:pt x="1467805" y="1105902"/>
                </a:lnTo>
                <a:lnTo>
                  <a:pt x="1413534" y="1105326"/>
                </a:lnTo>
                <a:lnTo>
                  <a:pt x="1359409" y="1104013"/>
                </a:lnTo>
                <a:lnTo>
                  <a:pt x="1305489" y="1101966"/>
                </a:lnTo>
                <a:lnTo>
                  <a:pt x="1251831" y="1099190"/>
                </a:lnTo>
                <a:lnTo>
                  <a:pt x="1198491" y="1095689"/>
                </a:lnTo>
                <a:lnTo>
                  <a:pt x="1145527" y="1091466"/>
                </a:lnTo>
                <a:lnTo>
                  <a:pt x="1092996" y="1086528"/>
                </a:lnTo>
                <a:lnTo>
                  <a:pt x="1040955" y="1080876"/>
                </a:lnTo>
                <a:lnTo>
                  <a:pt x="989461" y="1074516"/>
                </a:lnTo>
                <a:lnTo>
                  <a:pt x="938572" y="1067451"/>
                </a:lnTo>
                <a:lnTo>
                  <a:pt x="888344" y="1059687"/>
                </a:lnTo>
                <a:lnTo>
                  <a:pt x="838836" y="1051226"/>
                </a:lnTo>
                <a:lnTo>
                  <a:pt x="790103" y="1042074"/>
                </a:lnTo>
                <a:lnTo>
                  <a:pt x="742203" y="1032234"/>
                </a:lnTo>
                <a:lnTo>
                  <a:pt x="695194" y="1021710"/>
                </a:lnTo>
                <a:lnTo>
                  <a:pt x="649132" y="1010507"/>
                </a:lnTo>
                <a:lnTo>
                  <a:pt x="604075" y="998628"/>
                </a:lnTo>
                <a:lnTo>
                  <a:pt x="560079" y="986078"/>
                </a:lnTo>
                <a:lnTo>
                  <a:pt x="517202" y="972862"/>
                </a:lnTo>
                <a:lnTo>
                  <a:pt x="475502" y="958982"/>
                </a:lnTo>
                <a:lnTo>
                  <a:pt x="435034" y="944444"/>
                </a:lnTo>
                <a:lnTo>
                  <a:pt x="395857" y="929252"/>
                </a:lnTo>
                <a:lnTo>
                  <a:pt x="358028" y="913409"/>
                </a:lnTo>
                <a:lnTo>
                  <a:pt x="321603" y="896920"/>
                </a:lnTo>
                <a:lnTo>
                  <a:pt x="286640" y="879789"/>
                </a:lnTo>
                <a:lnTo>
                  <a:pt x="212184" y="838025"/>
                </a:lnTo>
                <a:lnTo>
                  <a:pt x="174875" y="813549"/>
                </a:lnTo>
                <a:lnTo>
                  <a:pt x="141246" y="788639"/>
                </a:lnTo>
                <a:lnTo>
                  <a:pt x="111271" y="763344"/>
                </a:lnTo>
                <a:lnTo>
                  <a:pt x="62183" y="711790"/>
                </a:lnTo>
                <a:lnTo>
                  <a:pt x="27409" y="659274"/>
                </a:lnTo>
                <a:lnTo>
                  <a:pt x="6748" y="606182"/>
                </a:lnTo>
                <a:lnTo>
                  <a:pt x="0" y="552898"/>
                </a:lnTo>
                <a:lnTo>
                  <a:pt x="1780" y="526306"/>
                </a:lnTo>
                <a:lnTo>
                  <a:pt x="15522" y="473460"/>
                </a:lnTo>
                <a:lnTo>
                  <a:pt x="42674" y="421388"/>
                </a:lnTo>
                <a:lnTo>
                  <a:pt x="83035" y="370476"/>
                </a:lnTo>
                <a:lnTo>
                  <a:pt x="136402" y="321109"/>
                </a:lnTo>
                <a:lnTo>
                  <a:pt x="167901" y="297126"/>
                </a:lnTo>
                <a:lnTo>
                  <a:pt x="202576" y="273675"/>
                </a:lnTo>
                <a:lnTo>
                  <a:pt x="240402" y="250802"/>
                </a:lnTo>
                <a:lnTo>
                  <a:pt x="281354" y="228558"/>
                </a:lnTo>
                <a:lnTo>
                  <a:pt x="325407" y="206989"/>
                </a:lnTo>
                <a:lnTo>
                  <a:pt x="372536" y="186144"/>
                </a:lnTo>
                <a:lnTo>
                  <a:pt x="422715" y="166071"/>
                </a:lnTo>
                <a:lnTo>
                  <a:pt x="475920" y="146820"/>
                </a:lnTo>
                <a:lnTo>
                  <a:pt x="532126" y="128437"/>
                </a:lnTo>
                <a:lnTo>
                  <a:pt x="591306" y="110971"/>
                </a:lnTo>
                <a:lnTo>
                  <a:pt x="653437" y="94470"/>
                </a:lnTo>
                <a:lnTo>
                  <a:pt x="702291" y="82681"/>
                </a:lnTo>
                <a:lnTo>
                  <a:pt x="751913" y="71697"/>
                </a:lnTo>
                <a:lnTo>
                  <a:pt x="802244" y="61512"/>
                </a:lnTo>
                <a:lnTo>
                  <a:pt x="853229" y="52123"/>
                </a:lnTo>
                <a:lnTo>
                  <a:pt x="904810" y="43526"/>
                </a:lnTo>
                <a:lnTo>
                  <a:pt x="956929" y="35715"/>
                </a:lnTo>
                <a:lnTo>
                  <a:pt x="1009530" y="28689"/>
                </a:lnTo>
                <a:lnTo>
                  <a:pt x="1062555" y="22441"/>
                </a:lnTo>
                <a:lnTo>
                  <a:pt x="1115948" y="16967"/>
                </a:lnTo>
                <a:lnTo>
                  <a:pt x="1169650" y="12265"/>
                </a:lnTo>
                <a:lnTo>
                  <a:pt x="1223605" y="8329"/>
                </a:lnTo>
                <a:lnTo>
                  <a:pt x="1277755" y="5155"/>
                </a:lnTo>
                <a:lnTo>
                  <a:pt x="1332044" y="2740"/>
                </a:lnTo>
                <a:lnTo>
                  <a:pt x="1386415" y="1078"/>
                </a:lnTo>
                <a:lnTo>
                  <a:pt x="1440809" y="166"/>
                </a:lnTo>
                <a:lnTo>
                  <a:pt x="1495170" y="0"/>
                </a:lnTo>
                <a:lnTo>
                  <a:pt x="1549440" y="575"/>
                </a:lnTo>
                <a:lnTo>
                  <a:pt x="1603563" y="1887"/>
                </a:lnTo>
                <a:lnTo>
                  <a:pt x="1657482" y="3932"/>
                </a:lnTo>
                <a:lnTo>
                  <a:pt x="1711138" y="6706"/>
                </a:lnTo>
                <a:lnTo>
                  <a:pt x="1764476" y="10205"/>
                </a:lnTo>
                <a:lnTo>
                  <a:pt x="1817437" y="14425"/>
                </a:lnTo>
                <a:lnTo>
                  <a:pt x="1869964" y="19361"/>
                </a:lnTo>
                <a:lnTo>
                  <a:pt x="1922002" y="25009"/>
                </a:lnTo>
                <a:lnTo>
                  <a:pt x="1973491" y="31365"/>
                </a:lnTo>
                <a:lnTo>
                  <a:pt x="2024375" y="38424"/>
                </a:lnTo>
                <a:lnTo>
                  <a:pt x="2074597" y="46184"/>
                </a:lnTo>
                <a:lnTo>
                  <a:pt x="2124100" y="54639"/>
                </a:lnTo>
                <a:lnTo>
                  <a:pt x="2172826" y="63785"/>
                </a:lnTo>
                <a:lnTo>
                  <a:pt x="2220718" y="73619"/>
                </a:lnTo>
                <a:lnTo>
                  <a:pt x="2267720" y="84135"/>
                </a:lnTo>
                <a:lnTo>
                  <a:pt x="2313773" y="95330"/>
                </a:lnTo>
                <a:lnTo>
                  <a:pt x="2358821" y="107200"/>
                </a:lnTo>
                <a:lnTo>
                  <a:pt x="2402806" y="119740"/>
                </a:lnTo>
                <a:lnTo>
                  <a:pt x="2445672" y="132946"/>
                </a:lnTo>
                <a:lnTo>
                  <a:pt x="2487361" y="146815"/>
                </a:lnTo>
                <a:lnTo>
                  <a:pt x="2527816" y="161341"/>
                </a:lnTo>
                <a:lnTo>
                  <a:pt x="2566980" y="176521"/>
                </a:lnTo>
                <a:lnTo>
                  <a:pt x="2604796" y="192351"/>
                </a:lnTo>
                <a:lnTo>
                  <a:pt x="2641205" y="208826"/>
                </a:lnTo>
                <a:lnTo>
                  <a:pt x="2676152" y="225942"/>
                </a:lnTo>
                <a:lnTo>
                  <a:pt x="2757701" y="272154"/>
                </a:lnTo>
                <a:lnTo>
                  <a:pt x="2800757" y="301392"/>
                </a:lnTo>
                <a:lnTo>
                  <a:pt x="2838747" y="331322"/>
                </a:lnTo>
                <a:lnTo>
                  <a:pt x="2871672" y="361857"/>
                </a:lnTo>
                <a:lnTo>
                  <a:pt x="2899532" y="392911"/>
                </a:lnTo>
                <a:lnTo>
                  <a:pt x="2922326" y="424397"/>
                </a:lnTo>
                <a:lnTo>
                  <a:pt x="2952718" y="488320"/>
                </a:lnTo>
                <a:lnTo>
                  <a:pt x="2962849" y="552933"/>
                </a:lnTo>
                <a:lnTo>
                  <a:pt x="2960317" y="585283"/>
                </a:lnTo>
                <a:lnTo>
                  <a:pt x="2940055" y="649635"/>
                </a:lnTo>
                <a:lnTo>
                  <a:pt x="2899532" y="712946"/>
                </a:lnTo>
                <a:lnTo>
                  <a:pt x="2871672" y="743996"/>
                </a:lnTo>
                <a:lnTo>
                  <a:pt x="2838747" y="774526"/>
                </a:lnTo>
                <a:lnTo>
                  <a:pt x="2800757" y="804450"/>
                </a:lnTo>
                <a:lnTo>
                  <a:pt x="2757701" y="833682"/>
                </a:lnTo>
                <a:lnTo>
                  <a:pt x="2709580" y="862134"/>
                </a:lnTo>
                <a:lnTo>
                  <a:pt x="3085500" y="1151973"/>
                </a:lnTo>
                <a:close/>
              </a:path>
            </a:pathLst>
          </a:custGeom>
          <a:ln w="19050">
            <a:solidFill>
              <a:srgbClr val="3A3A6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304800" y="4963248"/>
            <a:ext cx="3377438" cy="66452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8743505" y="440105"/>
            <a:ext cx="300990" cy="180340"/>
          </a:xfrm>
          <a:custGeom>
            <a:avLst/>
            <a:gdLst/>
            <a:ahLst/>
            <a:cxnLst/>
            <a:rect l="l" t="t" r="r" b="b"/>
            <a:pathLst>
              <a:path w="300990" h="180340">
                <a:moveTo>
                  <a:pt x="0" y="180035"/>
                </a:moveTo>
                <a:lnTo>
                  <a:pt x="300926" y="180035"/>
                </a:lnTo>
                <a:lnTo>
                  <a:pt x="300926" y="0"/>
                </a:lnTo>
                <a:lnTo>
                  <a:pt x="0" y="0"/>
                </a:lnTo>
                <a:lnTo>
                  <a:pt x="0" y="180035"/>
                </a:lnTo>
                <a:close/>
              </a:path>
            </a:pathLst>
          </a:custGeom>
          <a:solidFill>
            <a:srgbClr val="438085">
              <a:alpha val="50195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8743505" y="607187"/>
            <a:ext cx="230504" cy="0"/>
          </a:xfrm>
          <a:custGeom>
            <a:avLst/>
            <a:gdLst/>
            <a:ahLst/>
            <a:cxnLst/>
            <a:rect l="l" t="t" r="r" b="b"/>
            <a:pathLst>
              <a:path w="230504" h="0">
                <a:moveTo>
                  <a:pt x="0" y="0"/>
                </a:moveTo>
                <a:lnTo>
                  <a:pt x="230314" y="0"/>
                </a:lnTo>
              </a:path>
            </a:pathLst>
          </a:custGeom>
          <a:ln w="365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9029953" y="0"/>
            <a:ext cx="0" cy="622300"/>
          </a:xfrm>
          <a:custGeom>
            <a:avLst/>
            <a:gdLst/>
            <a:ahLst/>
            <a:cxnLst/>
            <a:rect l="l" t="t" r="r" b="b"/>
            <a:pathLst>
              <a:path w="0" h="622300">
                <a:moveTo>
                  <a:pt x="0" y="0"/>
                </a:moveTo>
                <a:lnTo>
                  <a:pt x="0" y="621791"/>
                </a:lnTo>
              </a:path>
            </a:pathLst>
          </a:custGeom>
          <a:ln w="9143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8989186" y="0"/>
            <a:ext cx="0" cy="622300"/>
          </a:xfrm>
          <a:custGeom>
            <a:avLst/>
            <a:gdLst/>
            <a:ahLst/>
            <a:cxnLst/>
            <a:rect l="l" t="t" r="r" b="b"/>
            <a:pathLst>
              <a:path w="0" h="622300">
                <a:moveTo>
                  <a:pt x="0" y="0"/>
                </a:moveTo>
                <a:lnTo>
                  <a:pt x="0" y="621791"/>
                </a:lnTo>
              </a:path>
            </a:pathLst>
          </a:custGeom>
          <a:ln w="27431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8943085" y="380"/>
            <a:ext cx="0" cy="585470"/>
          </a:xfrm>
          <a:custGeom>
            <a:avLst/>
            <a:gdLst/>
            <a:ahLst/>
            <a:cxnLst/>
            <a:rect l="l" t="t" r="r" b="b"/>
            <a:pathLst>
              <a:path w="0" h="585470">
                <a:moveTo>
                  <a:pt x="0" y="0"/>
                </a:moveTo>
                <a:lnTo>
                  <a:pt x="0" y="585216"/>
                </a:lnTo>
              </a:path>
            </a:pathLst>
          </a:custGeom>
          <a:ln w="54864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8878061" y="380"/>
            <a:ext cx="0" cy="585470"/>
          </a:xfrm>
          <a:custGeom>
            <a:avLst/>
            <a:gdLst/>
            <a:ahLst/>
            <a:cxnLst/>
            <a:rect l="l" t="t" r="r" b="b"/>
            <a:pathLst>
              <a:path w="0" h="585470">
                <a:moveTo>
                  <a:pt x="0" y="0"/>
                </a:moveTo>
                <a:lnTo>
                  <a:pt x="0" y="585216"/>
                </a:lnTo>
              </a:path>
            </a:pathLst>
          </a:custGeom>
          <a:ln w="9143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513905" y="404634"/>
            <a:ext cx="8229600" cy="792480"/>
          </a:xfrm>
          <a:custGeom>
            <a:avLst/>
            <a:gdLst/>
            <a:ahLst/>
            <a:cxnLst/>
            <a:rect l="l" t="t" r="r" b="b"/>
            <a:pathLst>
              <a:path w="8229600" h="792480">
                <a:moveTo>
                  <a:pt x="0" y="792166"/>
                </a:moveTo>
                <a:lnTo>
                  <a:pt x="8229600" y="792166"/>
                </a:lnTo>
                <a:lnTo>
                  <a:pt x="8229600" y="0"/>
                </a:lnTo>
                <a:lnTo>
                  <a:pt x="0" y="0"/>
                </a:lnTo>
                <a:lnTo>
                  <a:pt x="0" y="792166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513905" y="404634"/>
            <a:ext cx="8229600" cy="1139825"/>
          </a:xfrm>
          <a:custGeom>
            <a:avLst/>
            <a:gdLst/>
            <a:ahLst/>
            <a:cxnLst/>
            <a:rect l="l" t="t" r="r" b="b"/>
            <a:pathLst>
              <a:path w="8229600" h="1139825">
                <a:moveTo>
                  <a:pt x="0" y="1139431"/>
                </a:moveTo>
                <a:lnTo>
                  <a:pt x="8229600" y="1139431"/>
                </a:lnTo>
                <a:lnTo>
                  <a:pt x="8229600" y="0"/>
                </a:lnTo>
                <a:lnTo>
                  <a:pt x="0" y="0"/>
                </a:lnTo>
                <a:lnTo>
                  <a:pt x="0" y="1139431"/>
                </a:lnTo>
                <a:close/>
              </a:path>
            </a:pathLst>
          </a:custGeom>
          <a:ln w="19050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 txBox="1">
            <a:spLocks noGrp="1"/>
          </p:cNvSpPr>
          <p:nvPr>
            <p:ph type="title"/>
          </p:nvPr>
        </p:nvSpPr>
        <p:spPr>
          <a:xfrm>
            <a:off x="592632" y="777316"/>
            <a:ext cx="7677150" cy="377190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3. </a:t>
            </a:r>
            <a:r>
              <a:rPr dirty="0" spc="-5"/>
              <a:t>Réaliser </a:t>
            </a:r>
            <a:r>
              <a:rPr dirty="0"/>
              <a:t>un </a:t>
            </a:r>
            <a:r>
              <a:rPr dirty="0" spc="-5"/>
              <a:t>diagnostic </a:t>
            </a:r>
            <a:r>
              <a:rPr dirty="0"/>
              <a:t>pour identifier </a:t>
            </a:r>
            <a:r>
              <a:rPr dirty="0" spc="-5"/>
              <a:t>les</a:t>
            </a:r>
            <a:r>
              <a:rPr dirty="0" spc="-50"/>
              <a:t> </a:t>
            </a:r>
            <a:r>
              <a:rPr dirty="0" spc="-5"/>
              <a:t>causes.</a:t>
            </a:r>
          </a:p>
        </p:txBody>
      </p:sp>
      <p:sp>
        <p:nvSpPr>
          <p:cNvPr id="11" name="object 11"/>
          <p:cNvSpPr/>
          <p:nvPr/>
        </p:nvSpPr>
        <p:spPr>
          <a:xfrm>
            <a:off x="467537" y="1196800"/>
            <a:ext cx="8425180" cy="5544820"/>
          </a:xfrm>
          <a:custGeom>
            <a:avLst/>
            <a:gdLst/>
            <a:ahLst/>
            <a:cxnLst/>
            <a:rect l="l" t="t" r="r" b="b"/>
            <a:pathLst>
              <a:path w="8425180" h="5544820">
                <a:moveTo>
                  <a:pt x="0" y="5544566"/>
                </a:moveTo>
                <a:lnTo>
                  <a:pt x="8424926" y="5544566"/>
                </a:lnTo>
                <a:lnTo>
                  <a:pt x="8424926" y="0"/>
                </a:lnTo>
                <a:lnTo>
                  <a:pt x="0" y="0"/>
                </a:lnTo>
                <a:lnTo>
                  <a:pt x="0" y="5544566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467537" y="1196800"/>
            <a:ext cx="8425180" cy="5544820"/>
          </a:xfrm>
          <a:custGeom>
            <a:avLst/>
            <a:gdLst/>
            <a:ahLst/>
            <a:cxnLst/>
            <a:rect l="l" t="t" r="r" b="b"/>
            <a:pathLst>
              <a:path w="8425180" h="5544820">
                <a:moveTo>
                  <a:pt x="0" y="5544566"/>
                </a:moveTo>
                <a:lnTo>
                  <a:pt x="8424926" y="5544566"/>
                </a:lnTo>
                <a:lnTo>
                  <a:pt x="8424926" y="0"/>
                </a:lnTo>
                <a:lnTo>
                  <a:pt x="0" y="0"/>
                </a:lnTo>
                <a:lnTo>
                  <a:pt x="0" y="5544566"/>
                </a:lnTo>
                <a:close/>
              </a:path>
            </a:pathLst>
          </a:custGeom>
          <a:ln w="19050">
            <a:solidFill>
              <a:srgbClr val="5C92B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 txBox="1"/>
          <p:nvPr/>
        </p:nvSpPr>
        <p:spPr>
          <a:xfrm>
            <a:off x="546303" y="1185883"/>
            <a:ext cx="8269605" cy="678815"/>
          </a:xfrm>
          <a:prstGeom prst="rect">
            <a:avLst/>
          </a:prstGeom>
        </p:spPr>
        <p:txBody>
          <a:bodyPr wrap="square" lIns="0" tIns="298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35"/>
              </a:spcBef>
            </a:pPr>
            <a:r>
              <a:rPr dirty="0" sz="1400" b="1">
                <a:solidFill>
                  <a:srgbClr val="00AF50"/>
                </a:solidFill>
                <a:latin typeface="Georgia"/>
                <a:cs typeface="Georgia"/>
              </a:rPr>
              <a:t>A. Étudier le contexte </a:t>
            </a:r>
            <a:r>
              <a:rPr dirty="0" sz="1400" spc="-5" b="1">
                <a:solidFill>
                  <a:srgbClr val="00AF50"/>
                </a:solidFill>
                <a:latin typeface="Georgia"/>
                <a:cs typeface="Georgia"/>
              </a:rPr>
              <a:t>socio </a:t>
            </a:r>
            <a:r>
              <a:rPr dirty="0" sz="1400" b="1">
                <a:solidFill>
                  <a:srgbClr val="00AF50"/>
                </a:solidFill>
                <a:latin typeface="Georgia"/>
                <a:cs typeface="Georgia"/>
              </a:rPr>
              <a:t>économique</a:t>
            </a:r>
            <a:r>
              <a:rPr dirty="0" sz="1400" spc="-90" b="1">
                <a:solidFill>
                  <a:srgbClr val="00AF50"/>
                </a:solidFill>
                <a:latin typeface="Georgia"/>
                <a:cs typeface="Georgia"/>
              </a:rPr>
              <a:t> </a:t>
            </a:r>
            <a:r>
              <a:rPr dirty="0" sz="1400" spc="-5" b="1">
                <a:solidFill>
                  <a:srgbClr val="00AF50"/>
                </a:solidFill>
                <a:latin typeface="Georgia"/>
                <a:cs typeface="Georgia"/>
              </a:rPr>
              <a:t>local</a:t>
            </a:r>
            <a:endParaRPr sz="1400">
              <a:latin typeface="Georgia"/>
              <a:cs typeface="Georgia"/>
            </a:endParaRPr>
          </a:p>
          <a:p>
            <a:pPr marL="12700" marR="5080">
              <a:lnSpc>
                <a:spcPts val="1510"/>
              </a:lnSpc>
              <a:spcBef>
                <a:spcPts val="325"/>
              </a:spcBef>
            </a:pPr>
            <a:r>
              <a:rPr dirty="0" sz="1400" spc="-5">
                <a:latin typeface="Georgia"/>
                <a:cs typeface="Georgia"/>
              </a:rPr>
              <a:t>Nécessité </a:t>
            </a:r>
            <a:r>
              <a:rPr dirty="0" sz="1400" spc="-10">
                <a:latin typeface="Georgia"/>
                <a:cs typeface="Georgia"/>
              </a:rPr>
              <a:t>absolue </a:t>
            </a:r>
            <a:r>
              <a:rPr dirty="0" sz="1400" spc="-5">
                <a:latin typeface="Georgia"/>
                <a:cs typeface="Georgia"/>
              </a:rPr>
              <a:t>de prendre </a:t>
            </a:r>
            <a:r>
              <a:rPr dirty="0" sz="1400">
                <a:latin typeface="Georgia"/>
                <a:cs typeface="Georgia"/>
              </a:rPr>
              <a:t>en </a:t>
            </a:r>
            <a:r>
              <a:rPr dirty="0" sz="1400" spc="-5">
                <a:latin typeface="Georgia"/>
                <a:cs typeface="Georgia"/>
              </a:rPr>
              <a:t>compte le contexte économique </a:t>
            </a:r>
            <a:r>
              <a:rPr dirty="0" sz="1400">
                <a:latin typeface="Georgia"/>
                <a:cs typeface="Georgia"/>
              </a:rPr>
              <a:t>et </a:t>
            </a:r>
            <a:r>
              <a:rPr dirty="0" sz="1400" spc="-5">
                <a:latin typeface="Georgia"/>
                <a:cs typeface="Georgia"/>
              </a:rPr>
              <a:t>social local (différent </a:t>
            </a:r>
            <a:r>
              <a:rPr dirty="0" sz="1400">
                <a:latin typeface="Georgia"/>
                <a:cs typeface="Georgia"/>
              </a:rPr>
              <a:t>à </a:t>
            </a:r>
            <a:r>
              <a:rPr dirty="0" sz="1400" spc="-5">
                <a:latin typeface="Georgia"/>
                <a:cs typeface="Georgia"/>
              </a:rPr>
              <a:t>Mayotte,  </a:t>
            </a:r>
            <a:r>
              <a:rPr dirty="0" sz="1400">
                <a:latin typeface="Georgia"/>
                <a:cs typeface="Georgia"/>
              </a:rPr>
              <a:t>Saint-Dizier </a:t>
            </a:r>
            <a:r>
              <a:rPr dirty="0" sz="1400" spc="-5">
                <a:latin typeface="Georgia"/>
                <a:cs typeface="Georgia"/>
              </a:rPr>
              <a:t>où </a:t>
            </a:r>
            <a:r>
              <a:rPr dirty="0" sz="1400">
                <a:latin typeface="Georgia"/>
                <a:cs typeface="Georgia"/>
              </a:rPr>
              <a:t>Paris) </a:t>
            </a:r>
            <a:r>
              <a:rPr dirty="0" sz="1400" spc="-5">
                <a:latin typeface="Georgia"/>
                <a:cs typeface="Georgia"/>
              </a:rPr>
              <a:t>pour trouver des</a:t>
            </a:r>
            <a:r>
              <a:rPr dirty="0" sz="1400" spc="-90">
                <a:latin typeface="Georgia"/>
                <a:cs typeface="Georgia"/>
              </a:rPr>
              <a:t> </a:t>
            </a:r>
            <a:r>
              <a:rPr dirty="0" sz="1400" spc="-5">
                <a:latin typeface="Georgia"/>
                <a:cs typeface="Georgia"/>
              </a:rPr>
              <a:t>solutions.</a:t>
            </a:r>
            <a:endParaRPr sz="1400">
              <a:latin typeface="Georgia"/>
              <a:cs typeface="Georgia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546303" y="4228591"/>
            <a:ext cx="5479415" cy="1936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>
                <a:latin typeface="Georgia"/>
                <a:cs typeface="Georgia"/>
              </a:rPr>
              <a:t>* Source : </a:t>
            </a:r>
            <a:r>
              <a:rPr dirty="0" sz="1100" spc="-5">
                <a:latin typeface="Georgia"/>
                <a:cs typeface="Georgia"/>
              </a:rPr>
              <a:t>Insee, RP2011 et RP2016, exploitations principales, </a:t>
            </a:r>
            <a:r>
              <a:rPr dirty="0" sz="1100">
                <a:latin typeface="Georgia"/>
                <a:cs typeface="Georgia"/>
              </a:rPr>
              <a:t>géographie </a:t>
            </a:r>
            <a:r>
              <a:rPr dirty="0" sz="1100" spc="-5">
                <a:latin typeface="Georgia"/>
                <a:cs typeface="Georgia"/>
              </a:rPr>
              <a:t>au</a:t>
            </a:r>
            <a:r>
              <a:rPr dirty="0" sz="1100" spc="-25">
                <a:latin typeface="Georgia"/>
                <a:cs typeface="Georgia"/>
              </a:rPr>
              <a:t> </a:t>
            </a:r>
            <a:r>
              <a:rPr dirty="0" sz="1100" spc="-5">
                <a:latin typeface="Georgia"/>
                <a:cs typeface="Georgia"/>
              </a:rPr>
              <a:t>01/01/2019</a:t>
            </a:r>
            <a:endParaRPr sz="1100">
              <a:latin typeface="Georgia"/>
              <a:cs typeface="Georgia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546303" y="4855643"/>
            <a:ext cx="5706110" cy="1637030"/>
          </a:xfrm>
          <a:prstGeom prst="rect">
            <a:avLst/>
          </a:prstGeom>
        </p:spPr>
        <p:txBody>
          <a:bodyPr wrap="square" lIns="0" tIns="29209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29"/>
              </a:spcBef>
            </a:pPr>
            <a:r>
              <a:rPr dirty="0" sz="1400" b="1">
                <a:solidFill>
                  <a:srgbClr val="00AF50"/>
                </a:solidFill>
                <a:latin typeface="Georgia"/>
                <a:cs typeface="Georgia"/>
              </a:rPr>
              <a:t>B. </a:t>
            </a:r>
            <a:r>
              <a:rPr dirty="0" sz="1400" spc="-5" b="1">
                <a:solidFill>
                  <a:srgbClr val="00AF50"/>
                </a:solidFill>
                <a:latin typeface="Georgia"/>
                <a:cs typeface="Georgia"/>
              </a:rPr>
              <a:t>Écouter les</a:t>
            </a:r>
            <a:r>
              <a:rPr dirty="0" sz="1400" spc="-50" b="1">
                <a:solidFill>
                  <a:srgbClr val="00AF50"/>
                </a:solidFill>
                <a:latin typeface="Georgia"/>
                <a:cs typeface="Georgia"/>
              </a:rPr>
              <a:t> </a:t>
            </a:r>
            <a:r>
              <a:rPr dirty="0" sz="1400" b="1">
                <a:solidFill>
                  <a:srgbClr val="00AF50"/>
                </a:solidFill>
                <a:latin typeface="Georgia"/>
                <a:cs typeface="Georgia"/>
              </a:rPr>
              <a:t>élèves</a:t>
            </a:r>
            <a:endParaRPr sz="1400">
              <a:latin typeface="Georgia"/>
              <a:cs typeface="Georgia"/>
            </a:endParaRPr>
          </a:p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1400" spc="-5">
                <a:latin typeface="Georgia"/>
                <a:cs typeface="Georgia"/>
              </a:rPr>
              <a:t>Citations </a:t>
            </a:r>
            <a:r>
              <a:rPr dirty="0" sz="1400">
                <a:latin typeface="Georgia"/>
                <a:cs typeface="Georgia"/>
              </a:rPr>
              <a:t>de mes élèves en début </a:t>
            </a:r>
            <a:r>
              <a:rPr dirty="0" sz="1400" spc="-5">
                <a:latin typeface="Georgia"/>
                <a:cs typeface="Georgia"/>
              </a:rPr>
              <a:t>d’année scolaire</a:t>
            </a:r>
            <a:r>
              <a:rPr dirty="0" sz="1400" spc="-190">
                <a:latin typeface="Georgia"/>
                <a:cs typeface="Georgia"/>
              </a:rPr>
              <a:t> </a:t>
            </a:r>
            <a:r>
              <a:rPr dirty="0" sz="1400">
                <a:latin typeface="Georgia"/>
                <a:cs typeface="Georgia"/>
              </a:rPr>
              <a:t>:</a:t>
            </a:r>
            <a:endParaRPr sz="1400">
              <a:latin typeface="Georgia"/>
              <a:cs typeface="Georgia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1650">
              <a:latin typeface="Times New Roman"/>
              <a:cs typeface="Times New Roman"/>
            </a:endParaRPr>
          </a:p>
          <a:p>
            <a:pPr marL="378460" indent="-256540">
              <a:lnSpc>
                <a:spcPct val="100000"/>
              </a:lnSpc>
              <a:buClr>
                <a:srgbClr val="9F4DA2"/>
              </a:buClr>
              <a:buChar char="•"/>
              <a:tabLst>
                <a:tab pos="377825" algn="l"/>
                <a:tab pos="378460" algn="l"/>
              </a:tabLst>
            </a:pPr>
            <a:r>
              <a:rPr dirty="0" sz="1400">
                <a:latin typeface="Georgia"/>
                <a:cs typeface="Georgia"/>
              </a:rPr>
              <a:t>Je </a:t>
            </a:r>
            <a:r>
              <a:rPr dirty="0" sz="1400" spc="-5">
                <a:latin typeface="Georgia"/>
                <a:cs typeface="Georgia"/>
              </a:rPr>
              <a:t>voulais faire un </a:t>
            </a:r>
            <a:r>
              <a:rPr dirty="0" sz="1400">
                <a:latin typeface="Georgia"/>
                <a:cs typeface="Georgia"/>
              </a:rPr>
              <a:t>apprentissage et </a:t>
            </a:r>
            <a:r>
              <a:rPr dirty="0" sz="1400" spc="-5">
                <a:latin typeface="Georgia"/>
                <a:cs typeface="Georgia"/>
              </a:rPr>
              <a:t>je </a:t>
            </a:r>
            <a:r>
              <a:rPr dirty="0" sz="1400">
                <a:latin typeface="Georgia"/>
                <a:cs typeface="Georgia"/>
              </a:rPr>
              <a:t>n’ai </a:t>
            </a:r>
            <a:r>
              <a:rPr dirty="0" sz="1400" spc="-5">
                <a:latin typeface="Georgia"/>
                <a:cs typeface="Georgia"/>
              </a:rPr>
              <a:t>pas trouvé de </a:t>
            </a:r>
            <a:r>
              <a:rPr dirty="0" sz="1400">
                <a:latin typeface="Georgia"/>
                <a:cs typeface="Georgia"/>
              </a:rPr>
              <a:t>« </a:t>
            </a:r>
            <a:r>
              <a:rPr dirty="0" sz="1400" spc="-5">
                <a:latin typeface="Georgia"/>
                <a:cs typeface="Georgia"/>
              </a:rPr>
              <a:t>patron</a:t>
            </a:r>
            <a:r>
              <a:rPr dirty="0" sz="1400" spc="-125">
                <a:latin typeface="Georgia"/>
                <a:cs typeface="Georgia"/>
              </a:rPr>
              <a:t> </a:t>
            </a:r>
            <a:r>
              <a:rPr dirty="0" sz="1400">
                <a:latin typeface="Georgia"/>
                <a:cs typeface="Georgia"/>
              </a:rPr>
              <a:t>».</a:t>
            </a:r>
            <a:endParaRPr sz="1400">
              <a:latin typeface="Georgia"/>
              <a:cs typeface="Georgia"/>
            </a:endParaRPr>
          </a:p>
          <a:p>
            <a:pPr marL="378460" indent="-256540">
              <a:lnSpc>
                <a:spcPct val="100000"/>
              </a:lnSpc>
              <a:spcBef>
                <a:spcPts val="130"/>
              </a:spcBef>
              <a:buClr>
                <a:srgbClr val="9F4DA2"/>
              </a:buClr>
              <a:buChar char="•"/>
              <a:tabLst>
                <a:tab pos="377825" algn="l"/>
                <a:tab pos="378460" algn="l"/>
              </a:tabLst>
            </a:pPr>
            <a:r>
              <a:rPr dirty="0" sz="1400">
                <a:latin typeface="Georgia"/>
                <a:cs typeface="Georgia"/>
              </a:rPr>
              <a:t>On m’a </a:t>
            </a:r>
            <a:r>
              <a:rPr dirty="0" sz="1400" spc="-5">
                <a:latin typeface="Georgia"/>
                <a:cs typeface="Georgia"/>
              </a:rPr>
              <a:t>dit qu’avec un cap, </a:t>
            </a:r>
            <a:r>
              <a:rPr dirty="0" sz="1400">
                <a:latin typeface="Georgia"/>
                <a:cs typeface="Georgia"/>
              </a:rPr>
              <a:t>je ne vais </a:t>
            </a:r>
            <a:r>
              <a:rPr dirty="0" sz="1400" spc="-5">
                <a:latin typeface="Georgia"/>
                <a:cs typeface="Georgia"/>
              </a:rPr>
              <a:t>pas trouver de</a:t>
            </a:r>
            <a:r>
              <a:rPr dirty="0" sz="1400" spc="-114">
                <a:latin typeface="Georgia"/>
                <a:cs typeface="Georgia"/>
              </a:rPr>
              <a:t> </a:t>
            </a:r>
            <a:r>
              <a:rPr dirty="0" sz="1400" spc="-5">
                <a:latin typeface="Georgia"/>
                <a:cs typeface="Georgia"/>
              </a:rPr>
              <a:t>travail.</a:t>
            </a:r>
            <a:endParaRPr sz="1400">
              <a:latin typeface="Georgia"/>
              <a:cs typeface="Georgia"/>
            </a:endParaRPr>
          </a:p>
          <a:p>
            <a:pPr marL="378460" indent="-256540">
              <a:lnSpc>
                <a:spcPct val="100000"/>
              </a:lnSpc>
              <a:spcBef>
                <a:spcPts val="135"/>
              </a:spcBef>
              <a:buClr>
                <a:srgbClr val="9F4DA2"/>
              </a:buClr>
              <a:buChar char="•"/>
              <a:tabLst>
                <a:tab pos="377825" algn="l"/>
                <a:tab pos="378460" algn="l"/>
              </a:tabLst>
            </a:pPr>
            <a:r>
              <a:rPr dirty="0" sz="1400">
                <a:latin typeface="Georgia"/>
                <a:cs typeface="Georgia"/>
              </a:rPr>
              <a:t>Je </a:t>
            </a:r>
            <a:r>
              <a:rPr dirty="0" sz="1400" spc="-5">
                <a:latin typeface="Georgia"/>
                <a:cs typeface="Georgia"/>
              </a:rPr>
              <a:t>voulais faire un CAP petite enfance </a:t>
            </a:r>
            <a:r>
              <a:rPr dirty="0" sz="1400">
                <a:latin typeface="Georgia"/>
                <a:cs typeface="Georgia"/>
              </a:rPr>
              <a:t>mais il n’y avait </a:t>
            </a:r>
            <a:r>
              <a:rPr dirty="0" sz="1400" spc="-5">
                <a:latin typeface="Georgia"/>
                <a:cs typeface="Georgia"/>
              </a:rPr>
              <a:t>plus de</a:t>
            </a:r>
            <a:r>
              <a:rPr dirty="0" sz="1400" spc="-85">
                <a:latin typeface="Georgia"/>
                <a:cs typeface="Georgia"/>
              </a:rPr>
              <a:t> </a:t>
            </a:r>
            <a:r>
              <a:rPr dirty="0" sz="1400" spc="-5">
                <a:latin typeface="Georgia"/>
                <a:cs typeface="Georgia"/>
              </a:rPr>
              <a:t>place.</a:t>
            </a:r>
            <a:endParaRPr sz="1400">
              <a:latin typeface="Georgia"/>
              <a:cs typeface="Georgia"/>
            </a:endParaRPr>
          </a:p>
          <a:p>
            <a:pPr marL="378460" indent="-256540">
              <a:lnSpc>
                <a:spcPct val="100000"/>
              </a:lnSpc>
              <a:spcBef>
                <a:spcPts val="135"/>
              </a:spcBef>
              <a:buClr>
                <a:srgbClr val="9F4DA2"/>
              </a:buClr>
              <a:buChar char="•"/>
              <a:tabLst>
                <a:tab pos="377825" algn="l"/>
                <a:tab pos="378460" algn="l"/>
              </a:tabLst>
            </a:pPr>
            <a:r>
              <a:rPr dirty="0" sz="1400">
                <a:latin typeface="Georgia"/>
                <a:cs typeface="Georgia"/>
              </a:rPr>
              <a:t>Je </a:t>
            </a:r>
            <a:r>
              <a:rPr dirty="0" sz="1400" spc="-5">
                <a:latin typeface="Georgia"/>
                <a:cs typeface="Georgia"/>
              </a:rPr>
              <a:t>voulais faire </a:t>
            </a:r>
            <a:r>
              <a:rPr dirty="0" sz="1400">
                <a:latin typeface="Georgia"/>
                <a:cs typeface="Georgia"/>
              </a:rPr>
              <a:t>un « bac </a:t>
            </a:r>
            <a:r>
              <a:rPr dirty="0" sz="1400" spc="-5">
                <a:latin typeface="Georgia"/>
                <a:cs typeface="Georgia"/>
              </a:rPr>
              <a:t>pro</a:t>
            </a:r>
            <a:r>
              <a:rPr dirty="0" sz="1400" spc="-95">
                <a:latin typeface="Georgia"/>
                <a:cs typeface="Georgia"/>
              </a:rPr>
              <a:t> </a:t>
            </a:r>
            <a:r>
              <a:rPr dirty="0" sz="1400" spc="-5">
                <a:latin typeface="Georgia"/>
                <a:cs typeface="Georgia"/>
              </a:rPr>
              <a:t>».</a:t>
            </a:r>
            <a:endParaRPr sz="1400">
              <a:latin typeface="Georgia"/>
              <a:cs typeface="Georgia"/>
            </a:endParaRPr>
          </a:p>
        </p:txBody>
      </p:sp>
      <p:graphicFrame>
        <p:nvGraphicFramePr>
          <p:cNvPr id="16" name="object 16"/>
          <p:cNvGraphicFramePr>
            <a:graphicFrameLocks noGrp="1"/>
          </p:cNvGraphicFramePr>
          <p:nvPr/>
        </p:nvGraphicFramePr>
        <p:xfrm>
          <a:off x="533196" y="1885060"/>
          <a:ext cx="4051935" cy="22682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534795"/>
                <a:gridCol w="2498089"/>
              </a:tblGrid>
              <a:tr h="365760">
                <a:tc gridSpan="2">
                  <a:txBody>
                    <a:bodyPr/>
                    <a:lstStyle/>
                    <a:p>
                      <a:pPr marL="1217295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dirty="0" sz="1800" b="1">
                          <a:solidFill>
                            <a:srgbClr val="FFFFFF"/>
                          </a:solidFill>
                          <a:latin typeface="Georgia"/>
                          <a:cs typeface="Georgia"/>
                        </a:rPr>
                        <a:t>Mon</a:t>
                      </a:r>
                      <a:r>
                        <a:rPr dirty="0" sz="1800" spc="-20" b="1">
                          <a:solidFill>
                            <a:srgbClr val="FFFFFF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dirty="0" sz="1800" spc="-5" b="1">
                          <a:solidFill>
                            <a:srgbClr val="FFFFFF"/>
                          </a:solidFill>
                          <a:latin typeface="Georgia"/>
                          <a:cs typeface="Georgia"/>
                        </a:rPr>
                        <a:t>contexte</a:t>
                      </a:r>
                      <a:endParaRPr sz="1800">
                        <a:latin typeface="Georgia"/>
                        <a:cs typeface="Georgia"/>
                      </a:endParaRPr>
                    </a:p>
                  </a:txBody>
                  <a:tcPr marL="0" marR="0" marB="0" marT="3873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525389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518159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dirty="0" sz="1400" spc="-5">
                          <a:solidFill>
                            <a:srgbClr val="FF0000"/>
                          </a:solidFill>
                          <a:latin typeface="Georgia"/>
                          <a:cs typeface="Georgia"/>
                        </a:rPr>
                        <a:t>Population</a:t>
                      </a:r>
                      <a:endParaRPr sz="1400">
                        <a:latin typeface="Georgia"/>
                        <a:cs typeface="Georgia"/>
                      </a:endParaRPr>
                    </a:p>
                  </a:txBody>
                  <a:tcPr marL="0" marR="0" marB="0" marT="4064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1D1DA"/>
                    </a:solidFill>
                  </a:tcPr>
                </a:tc>
                <a:tc>
                  <a:txBody>
                    <a:bodyPr/>
                    <a:lstStyle/>
                    <a:p>
                      <a:pPr marL="91440" marR="948690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dirty="0" sz="1400" spc="-5">
                          <a:solidFill>
                            <a:srgbClr val="FF0000"/>
                          </a:solidFill>
                          <a:latin typeface="Georgia"/>
                          <a:cs typeface="Georgia"/>
                        </a:rPr>
                        <a:t>24 </a:t>
                      </a:r>
                      <a:r>
                        <a:rPr dirty="0" sz="1400">
                          <a:solidFill>
                            <a:srgbClr val="FF0000"/>
                          </a:solidFill>
                          <a:latin typeface="Georgia"/>
                          <a:cs typeface="Georgia"/>
                        </a:rPr>
                        <a:t>932* (en</a:t>
                      </a:r>
                      <a:r>
                        <a:rPr dirty="0" sz="1400" spc="-95">
                          <a:solidFill>
                            <a:srgbClr val="FF0000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dirty="0" sz="1400">
                          <a:solidFill>
                            <a:srgbClr val="FF0000"/>
                          </a:solidFill>
                          <a:latin typeface="Georgia"/>
                          <a:cs typeface="Georgia"/>
                        </a:rPr>
                        <a:t>baisse  </a:t>
                      </a:r>
                      <a:r>
                        <a:rPr dirty="0" sz="1400" spc="-5">
                          <a:solidFill>
                            <a:srgbClr val="FF0000"/>
                          </a:solidFill>
                          <a:latin typeface="Georgia"/>
                          <a:cs typeface="Georgia"/>
                        </a:rPr>
                        <a:t>constante)</a:t>
                      </a:r>
                      <a:endParaRPr sz="1400">
                        <a:latin typeface="Georgia"/>
                        <a:cs typeface="Georgia"/>
                      </a:endParaRPr>
                    </a:p>
                  </a:txBody>
                  <a:tcPr marL="0" marR="0" marB="0" marT="4064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1D1DA"/>
                    </a:solidFill>
                  </a:tcPr>
                </a:tc>
              </a:tr>
              <a:tr h="1371600">
                <a:tc gridSpan="2">
                  <a:txBody>
                    <a:bodyPr/>
                    <a:lstStyle/>
                    <a:p>
                      <a:pPr marL="91440" marR="277495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dirty="0" sz="1400" spc="-5">
                          <a:solidFill>
                            <a:srgbClr val="FF0000"/>
                          </a:solidFill>
                          <a:latin typeface="Georgia"/>
                          <a:cs typeface="Georgia"/>
                        </a:rPr>
                        <a:t>Un </a:t>
                      </a:r>
                      <a:r>
                        <a:rPr dirty="0" sz="1400">
                          <a:solidFill>
                            <a:srgbClr val="FF0000"/>
                          </a:solidFill>
                          <a:latin typeface="Georgia"/>
                          <a:cs typeface="Georgia"/>
                        </a:rPr>
                        <a:t>taux </a:t>
                      </a:r>
                      <a:r>
                        <a:rPr dirty="0" sz="1400" spc="-5">
                          <a:solidFill>
                            <a:srgbClr val="FF0000"/>
                          </a:solidFill>
                          <a:latin typeface="Georgia"/>
                          <a:cs typeface="Georgia"/>
                        </a:rPr>
                        <a:t>de chômage </a:t>
                      </a:r>
                      <a:r>
                        <a:rPr dirty="0" sz="1400">
                          <a:solidFill>
                            <a:srgbClr val="FF0000"/>
                          </a:solidFill>
                          <a:latin typeface="Georgia"/>
                          <a:cs typeface="Georgia"/>
                        </a:rPr>
                        <a:t>supérieur à </a:t>
                      </a:r>
                      <a:r>
                        <a:rPr dirty="0" sz="1400" spc="-5">
                          <a:solidFill>
                            <a:srgbClr val="FF0000"/>
                          </a:solidFill>
                          <a:latin typeface="Georgia"/>
                          <a:cs typeface="Georgia"/>
                        </a:rPr>
                        <a:t>la </a:t>
                      </a:r>
                      <a:r>
                        <a:rPr dirty="0" sz="1400">
                          <a:solidFill>
                            <a:srgbClr val="FF0000"/>
                          </a:solidFill>
                          <a:latin typeface="Georgia"/>
                          <a:cs typeface="Georgia"/>
                        </a:rPr>
                        <a:t>moyenne  </a:t>
                      </a:r>
                      <a:r>
                        <a:rPr dirty="0" sz="1400" spc="-5">
                          <a:solidFill>
                            <a:srgbClr val="FF0000"/>
                          </a:solidFill>
                          <a:latin typeface="Georgia"/>
                          <a:cs typeface="Georgia"/>
                        </a:rPr>
                        <a:t>nationale </a:t>
                      </a:r>
                      <a:r>
                        <a:rPr dirty="0" sz="1400">
                          <a:solidFill>
                            <a:srgbClr val="FF0000"/>
                          </a:solidFill>
                          <a:latin typeface="Georgia"/>
                          <a:cs typeface="Georgia"/>
                        </a:rPr>
                        <a:t>(notamment </a:t>
                      </a:r>
                      <a:r>
                        <a:rPr dirty="0" sz="1400" spc="-5">
                          <a:solidFill>
                            <a:srgbClr val="FF0000"/>
                          </a:solidFill>
                          <a:latin typeface="Georgia"/>
                          <a:cs typeface="Georgia"/>
                        </a:rPr>
                        <a:t>pour les </a:t>
                      </a:r>
                      <a:r>
                        <a:rPr dirty="0" sz="1400">
                          <a:solidFill>
                            <a:srgbClr val="FF0000"/>
                          </a:solidFill>
                          <a:latin typeface="Georgia"/>
                          <a:cs typeface="Georgia"/>
                        </a:rPr>
                        <a:t>15 – </a:t>
                      </a:r>
                      <a:r>
                        <a:rPr dirty="0" sz="1400" spc="-5">
                          <a:solidFill>
                            <a:srgbClr val="FF0000"/>
                          </a:solidFill>
                          <a:latin typeface="Georgia"/>
                          <a:cs typeface="Georgia"/>
                        </a:rPr>
                        <a:t>24 ans) </a:t>
                      </a:r>
                      <a:r>
                        <a:rPr dirty="0" sz="1400">
                          <a:solidFill>
                            <a:srgbClr val="FF0000"/>
                          </a:solidFill>
                          <a:latin typeface="Georgia"/>
                          <a:cs typeface="Georgia"/>
                        </a:rPr>
                        <a:t>et  </a:t>
                      </a:r>
                      <a:r>
                        <a:rPr dirty="0" sz="1400" spc="-5">
                          <a:solidFill>
                            <a:srgbClr val="FF0000"/>
                          </a:solidFill>
                          <a:latin typeface="Georgia"/>
                          <a:cs typeface="Georgia"/>
                        </a:rPr>
                        <a:t>un </a:t>
                      </a:r>
                      <a:r>
                        <a:rPr dirty="0" sz="1400">
                          <a:solidFill>
                            <a:srgbClr val="FF0000"/>
                          </a:solidFill>
                          <a:latin typeface="Georgia"/>
                          <a:cs typeface="Georgia"/>
                        </a:rPr>
                        <a:t>taux </a:t>
                      </a:r>
                      <a:r>
                        <a:rPr dirty="0" sz="1400" spc="-5">
                          <a:solidFill>
                            <a:srgbClr val="FF0000"/>
                          </a:solidFill>
                          <a:latin typeface="Georgia"/>
                          <a:cs typeface="Georgia"/>
                        </a:rPr>
                        <a:t>de pauvreté de 26 </a:t>
                      </a:r>
                      <a:r>
                        <a:rPr dirty="0" sz="1400">
                          <a:solidFill>
                            <a:srgbClr val="FF0000"/>
                          </a:solidFill>
                          <a:latin typeface="Georgia"/>
                          <a:cs typeface="Georgia"/>
                        </a:rPr>
                        <a:t>% * (contre </a:t>
                      </a:r>
                      <a:r>
                        <a:rPr dirty="0" sz="1400" spc="-5">
                          <a:solidFill>
                            <a:srgbClr val="FF0000"/>
                          </a:solidFill>
                          <a:latin typeface="Georgia"/>
                          <a:cs typeface="Georgia"/>
                        </a:rPr>
                        <a:t>une  </a:t>
                      </a:r>
                      <a:r>
                        <a:rPr dirty="0" sz="1400">
                          <a:solidFill>
                            <a:srgbClr val="FF0000"/>
                          </a:solidFill>
                          <a:latin typeface="Georgia"/>
                          <a:cs typeface="Georgia"/>
                        </a:rPr>
                        <a:t>moyenne </a:t>
                      </a:r>
                      <a:r>
                        <a:rPr dirty="0" sz="1400" spc="-5">
                          <a:solidFill>
                            <a:srgbClr val="FF0000"/>
                          </a:solidFill>
                          <a:latin typeface="Georgia"/>
                          <a:cs typeface="Georgia"/>
                        </a:rPr>
                        <a:t>nationale </a:t>
                      </a:r>
                      <a:r>
                        <a:rPr dirty="0" sz="1400">
                          <a:solidFill>
                            <a:srgbClr val="FF0000"/>
                          </a:solidFill>
                          <a:latin typeface="Georgia"/>
                          <a:cs typeface="Georgia"/>
                        </a:rPr>
                        <a:t>à 14 %</a:t>
                      </a:r>
                      <a:r>
                        <a:rPr dirty="0" sz="1400" spc="-95">
                          <a:solidFill>
                            <a:srgbClr val="FF0000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dirty="0" sz="1400">
                          <a:solidFill>
                            <a:srgbClr val="FF0000"/>
                          </a:solidFill>
                          <a:latin typeface="Georgia"/>
                          <a:cs typeface="Georgia"/>
                        </a:rPr>
                        <a:t>)</a:t>
                      </a:r>
                      <a:endParaRPr sz="1400">
                        <a:latin typeface="Georgia"/>
                        <a:cs typeface="Georgia"/>
                      </a:endParaRPr>
                    </a:p>
                  </a:txBody>
                  <a:tcPr marL="0" marR="0" marB="0" marT="4064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9EC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</a:tbl>
          </a:graphicData>
        </a:graphic>
      </p:graphicFrame>
      <p:sp>
        <p:nvSpPr>
          <p:cNvPr id="17" name="object 17"/>
          <p:cNvSpPr/>
          <p:nvPr/>
        </p:nvSpPr>
        <p:spPr>
          <a:xfrm>
            <a:off x="4572000" y="1700783"/>
            <a:ext cx="3662045" cy="257124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410200" y="440105"/>
            <a:ext cx="3634740" cy="180340"/>
          </a:xfrm>
          <a:custGeom>
            <a:avLst/>
            <a:gdLst/>
            <a:ahLst/>
            <a:cxnLst/>
            <a:rect l="l" t="t" r="r" b="b"/>
            <a:pathLst>
              <a:path w="3634740" h="180340">
                <a:moveTo>
                  <a:pt x="0" y="180035"/>
                </a:moveTo>
                <a:lnTo>
                  <a:pt x="3634231" y="180035"/>
                </a:lnTo>
                <a:lnTo>
                  <a:pt x="3634231" y="0"/>
                </a:lnTo>
                <a:lnTo>
                  <a:pt x="0" y="0"/>
                </a:lnTo>
                <a:lnTo>
                  <a:pt x="0" y="180035"/>
                </a:lnTo>
                <a:close/>
              </a:path>
            </a:pathLst>
          </a:custGeom>
          <a:solidFill>
            <a:srgbClr val="438085">
              <a:alpha val="50195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5407278" y="511175"/>
            <a:ext cx="3063240" cy="0"/>
          </a:xfrm>
          <a:custGeom>
            <a:avLst/>
            <a:gdLst/>
            <a:ahLst/>
            <a:cxnLst/>
            <a:rect l="l" t="t" r="r" b="b"/>
            <a:pathLst>
              <a:path w="3063240" h="0">
                <a:moveTo>
                  <a:pt x="0" y="0"/>
                </a:moveTo>
                <a:lnTo>
                  <a:pt x="3063240" y="0"/>
                </a:lnTo>
              </a:path>
            </a:pathLst>
          </a:custGeom>
          <a:ln w="27431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8769146" y="607187"/>
            <a:ext cx="205104" cy="0"/>
          </a:xfrm>
          <a:custGeom>
            <a:avLst/>
            <a:gdLst/>
            <a:ahLst/>
            <a:cxnLst/>
            <a:rect l="l" t="t" r="r" b="b"/>
            <a:pathLst>
              <a:path w="205104" h="0">
                <a:moveTo>
                  <a:pt x="0" y="0"/>
                </a:moveTo>
                <a:lnTo>
                  <a:pt x="204673" y="0"/>
                </a:lnTo>
              </a:path>
            </a:pathLst>
          </a:custGeom>
          <a:ln w="365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9029953" y="0"/>
            <a:ext cx="0" cy="622300"/>
          </a:xfrm>
          <a:custGeom>
            <a:avLst/>
            <a:gdLst/>
            <a:ahLst/>
            <a:cxnLst/>
            <a:rect l="l" t="t" r="r" b="b"/>
            <a:pathLst>
              <a:path w="0" h="622300">
                <a:moveTo>
                  <a:pt x="0" y="0"/>
                </a:moveTo>
                <a:lnTo>
                  <a:pt x="0" y="621791"/>
                </a:lnTo>
              </a:path>
            </a:pathLst>
          </a:custGeom>
          <a:ln w="9143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8989186" y="0"/>
            <a:ext cx="0" cy="622300"/>
          </a:xfrm>
          <a:custGeom>
            <a:avLst/>
            <a:gdLst/>
            <a:ahLst/>
            <a:cxnLst/>
            <a:rect l="l" t="t" r="r" b="b"/>
            <a:pathLst>
              <a:path w="0" h="622300">
                <a:moveTo>
                  <a:pt x="0" y="0"/>
                </a:moveTo>
                <a:lnTo>
                  <a:pt x="0" y="621791"/>
                </a:lnTo>
              </a:path>
            </a:pathLst>
          </a:custGeom>
          <a:ln w="27431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8943085" y="380"/>
            <a:ext cx="0" cy="585470"/>
          </a:xfrm>
          <a:custGeom>
            <a:avLst/>
            <a:gdLst/>
            <a:ahLst/>
            <a:cxnLst/>
            <a:rect l="l" t="t" r="r" b="b"/>
            <a:pathLst>
              <a:path w="0" h="585470">
                <a:moveTo>
                  <a:pt x="0" y="0"/>
                </a:moveTo>
                <a:lnTo>
                  <a:pt x="0" y="585216"/>
                </a:lnTo>
              </a:path>
            </a:pathLst>
          </a:custGeom>
          <a:ln w="54864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8878061" y="380"/>
            <a:ext cx="0" cy="585470"/>
          </a:xfrm>
          <a:custGeom>
            <a:avLst/>
            <a:gdLst/>
            <a:ahLst/>
            <a:cxnLst/>
            <a:rect l="l" t="t" r="r" b="b"/>
            <a:pathLst>
              <a:path w="0" h="585470">
                <a:moveTo>
                  <a:pt x="0" y="0"/>
                </a:moveTo>
                <a:lnTo>
                  <a:pt x="0" y="585216"/>
                </a:lnTo>
              </a:path>
            </a:pathLst>
          </a:custGeom>
          <a:ln w="9143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539546" y="548640"/>
            <a:ext cx="8229600" cy="1066800"/>
          </a:xfrm>
          <a:custGeom>
            <a:avLst/>
            <a:gdLst/>
            <a:ahLst/>
            <a:cxnLst/>
            <a:rect l="l" t="t" r="r" b="b"/>
            <a:pathLst>
              <a:path w="8229600" h="1066800">
                <a:moveTo>
                  <a:pt x="0" y="1066800"/>
                </a:moveTo>
                <a:lnTo>
                  <a:pt x="8229600" y="1066800"/>
                </a:lnTo>
                <a:lnTo>
                  <a:pt x="8229600" y="0"/>
                </a:lnTo>
                <a:lnTo>
                  <a:pt x="0" y="0"/>
                </a:lnTo>
                <a:lnTo>
                  <a:pt x="0" y="10668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539546" y="548640"/>
            <a:ext cx="8229600" cy="1066800"/>
          </a:xfrm>
          <a:custGeom>
            <a:avLst/>
            <a:gdLst/>
            <a:ahLst/>
            <a:cxnLst/>
            <a:rect l="l" t="t" r="r" b="b"/>
            <a:pathLst>
              <a:path w="8229600" h="1066800">
                <a:moveTo>
                  <a:pt x="0" y="1066800"/>
                </a:moveTo>
                <a:lnTo>
                  <a:pt x="8229600" y="1066800"/>
                </a:lnTo>
                <a:lnTo>
                  <a:pt x="8229600" y="0"/>
                </a:lnTo>
                <a:lnTo>
                  <a:pt x="0" y="0"/>
                </a:lnTo>
                <a:lnTo>
                  <a:pt x="0" y="1066800"/>
                </a:lnTo>
                <a:close/>
              </a:path>
            </a:pathLst>
          </a:custGeom>
          <a:ln w="19050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85725" marR="5080" indent="-73660">
              <a:lnSpc>
                <a:spcPct val="100000"/>
              </a:lnSpc>
              <a:spcBef>
                <a:spcPts val="105"/>
              </a:spcBef>
            </a:pPr>
            <a:r>
              <a:rPr dirty="0" spc="-5"/>
              <a:t>4. </a:t>
            </a:r>
            <a:r>
              <a:rPr dirty="0"/>
              <a:t>Un manque </a:t>
            </a:r>
            <a:r>
              <a:rPr dirty="0" spc="-5"/>
              <a:t>de </a:t>
            </a:r>
            <a:r>
              <a:rPr dirty="0"/>
              <a:t>motivation de </a:t>
            </a:r>
            <a:r>
              <a:rPr dirty="0" spc="-5"/>
              <a:t>certains </a:t>
            </a:r>
            <a:r>
              <a:rPr dirty="0"/>
              <a:t>jeunes</a:t>
            </a:r>
            <a:r>
              <a:rPr dirty="0" spc="-100"/>
              <a:t> </a:t>
            </a:r>
            <a:r>
              <a:rPr dirty="0"/>
              <a:t>? </a:t>
            </a:r>
            <a:r>
              <a:rPr dirty="0">
                <a:solidFill>
                  <a:srgbClr val="00AF50"/>
                </a:solidFill>
              </a:rPr>
              <a:t> Quelles </a:t>
            </a:r>
            <a:r>
              <a:rPr dirty="0" spc="-5">
                <a:solidFill>
                  <a:srgbClr val="00AF50"/>
                </a:solidFill>
              </a:rPr>
              <a:t>solutions</a:t>
            </a:r>
            <a:r>
              <a:rPr dirty="0" spc="-35">
                <a:solidFill>
                  <a:srgbClr val="00AF50"/>
                </a:solidFill>
              </a:rPr>
              <a:t> </a:t>
            </a:r>
            <a:r>
              <a:rPr dirty="0">
                <a:solidFill>
                  <a:srgbClr val="00AF50"/>
                </a:solidFill>
              </a:rPr>
              <a:t>?</a:t>
            </a:r>
          </a:p>
        </p:txBody>
      </p:sp>
      <p:sp>
        <p:nvSpPr>
          <p:cNvPr id="12" name="object 12"/>
          <p:cNvSpPr/>
          <p:nvPr/>
        </p:nvSpPr>
        <p:spPr>
          <a:xfrm>
            <a:off x="467537" y="1556847"/>
            <a:ext cx="4038600" cy="720090"/>
          </a:xfrm>
          <a:custGeom>
            <a:avLst/>
            <a:gdLst/>
            <a:ahLst/>
            <a:cxnLst/>
            <a:rect l="l" t="t" r="r" b="b"/>
            <a:pathLst>
              <a:path w="4038600" h="720089">
                <a:moveTo>
                  <a:pt x="0" y="719996"/>
                </a:moveTo>
                <a:lnTo>
                  <a:pt x="4038600" y="719996"/>
                </a:lnTo>
                <a:lnTo>
                  <a:pt x="4038600" y="0"/>
                </a:lnTo>
                <a:lnTo>
                  <a:pt x="0" y="0"/>
                </a:lnTo>
                <a:lnTo>
                  <a:pt x="0" y="719996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467537" y="2553842"/>
            <a:ext cx="4038600" cy="4187825"/>
          </a:xfrm>
          <a:custGeom>
            <a:avLst/>
            <a:gdLst/>
            <a:ahLst/>
            <a:cxnLst/>
            <a:rect l="l" t="t" r="r" b="b"/>
            <a:pathLst>
              <a:path w="4038600" h="4187825">
                <a:moveTo>
                  <a:pt x="0" y="4187525"/>
                </a:moveTo>
                <a:lnTo>
                  <a:pt x="4038600" y="4187525"/>
                </a:lnTo>
                <a:lnTo>
                  <a:pt x="4038600" y="0"/>
                </a:lnTo>
                <a:lnTo>
                  <a:pt x="0" y="0"/>
                </a:lnTo>
                <a:lnTo>
                  <a:pt x="0" y="4187525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467537" y="1556847"/>
            <a:ext cx="4038600" cy="5184775"/>
          </a:xfrm>
          <a:custGeom>
            <a:avLst/>
            <a:gdLst/>
            <a:ahLst/>
            <a:cxnLst/>
            <a:rect l="l" t="t" r="r" b="b"/>
            <a:pathLst>
              <a:path w="4038600" h="5184775">
                <a:moveTo>
                  <a:pt x="0" y="5184521"/>
                </a:moveTo>
                <a:lnTo>
                  <a:pt x="4038600" y="5184521"/>
                </a:lnTo>
                <a:lnTo>
                  <a:pt x="4038600" y="0"/>
                </a:lnTo>
                <a:lnTo>
                  <a:pt x="0" y="0"/>
                </a:lnTo>
                <a:lnTo>
                  <a:pt x="0" y="5184521"/>
                </a:lnTo>
                <a:close/>
              </a:path>
            </a:pathLst>
          </a:custGeom>
          <a:ln w="19050">
            <a:solidFill>
              <a:srgbClr val="5C92B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 txBox="1"/>
          <p:nvPr/>
        </p:nvSpPr>
        <p:spPr>
          <a:xfrm>
            <a:off x="701141" y="1584197"/>
            <a:ext cx="3679825" cy="7112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485140" marR="5080" indent="-472440">
              <a:lnSpc>
                <a:spcPct val="100000"/>
              </a:lnSpc>
              <a:spcBef>
                <a:spcPts val="100"/>
              </a:spcBef>
            </a:pPr>
            <a:r>
              <a:rPr dirty="0" sz="1500" spc="-5">
                <a:solidFill>
                  <a:srgbClr val="006FC0"/>
                </a:solidFill>
                <a:latin typeface="Georgia"/>
                <a:cs typeface="Georgia"/>
              </a:rPr>
              <a:t>Organiser des rencontres avec des </a:t>
            </a:r>
            <a:r>
              <a:rPr dirty="0" sz="1500" spc="-10">
                <a:solidFill>
                  <a:srgbClr val="006FC0"/>
                </a:solidFill>
                <a:latin typeface="Georgia"/>
                <a:cs typeface="Georgia"/>
              </a:rPr>
              <a:t>élèves </a:t>
            </a:r>
            <a:r>
              <a:rPr dirty="0" sz="1500" spc="-5">
                <a:solidFill>
                  <a:srgbClr val="006FC0"/>
                </a:solidFill>
                <a:latin typeface="Georgia"/>
                <a:cs typeface="Georgia"/>
              </a:rPr>
              <a:t>de  la session </a:t>
            </a:r>
            <a:r>
              <a:rPr dirty="0" sz="1500" spc="-10">
                <a:solidFill>
                  <a:srgbClr val="006FC0"/>
                </a:solidFill>
                <a:latin typeface="Georgia"/>
                <a:cs typeface="Georgia"/>
              </a:rPr>
              <a:t>précédente </a:t>
            </a:r>
            <a:r>
              <a:rPr dirty="0" sz="1500" spc="-5">
                <a:solidFill>
                  <a:srgbClr val="006FC0"/>
                </a:solidFill>
                <a:latin typeface="Georgia"/>
                <a:cs typeface="Georgia"/>
              </a:rPr>
              <a:t>et donner des</a:t>
            </a:r>
            <a:endParaRPr sz="1500">
              <a:latin typeface="Georgia"/>
              <a:cs typeface="Georgia"/>
            </a:endParaRPr>
          </a:p>
          <a:p>
            <a:pPr marL="1045844">
              <a:lnSpc>
                <a:spcPct val="100000"/>
              </a:lnSpc>
            </a:pPr>
            <a:r>
              <a:rPr dirty="0" sz="1500" spc="-5">
                <a:solidFill>
                  <a:srgbClr val="006FC0"/>
                </a:solidFill>
                <a:latin typeface="Georgia"/>
                <a:cs typeface="Georgia"/>
              </a:rPr>
              <a:t>exemples de réussite</a:t>
            </a:r>
            <a:r>
              <a:rPr dirty="0" sz="1500" spc="10">
                <a:solidFill>
                  <a:srgbClr val="006FC0"/>
                </a:solidFill>
                <a:latin typeface="Georgia"/>
                <a:cs typeface="Georgia"/>
              </a:rPr>
              <a:t> </a:t>
            </a:r>
            <a:r>
              <a:rPr dirty="0" sz="1500">
                <a:solidFill>
                  <a:srgbClr val="006FC0"/>
                </a:solidFill>
                <a:latin typeface="Georgia"/>
                <a:cs typeface="Georgia"/>
              </a:rPr>
              <a:t>!</a:t>
            </a:r>
            <a:endParaRPr sz="1500">
              <a:latin typeface="Georgia"/>
              <a:cs typeface="Georgia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4648200" y="1556829"/>
            <a:ext cx="4038600" cy="720090"/>
          </a:xfrm>
          <a:custGeom>
            <a:avLst/>
            <a:gdLst/>
            <a:ahLst/>
            <a:cxnLst/>
            <a:rect l="l" t="t" r="r" b="b"/>
            <a:pathLst>
              <a:path w="4038600" h="720089">
                <a:moveTo>
                  <a:pt x="0" y="720013"/>
                </a:moveTo>
                <a:lnTo>
                  <a:pt x="4038600" y="720013"/>
                </a:lnTo>
                <a:lnTo>
                  <a:pt x="4038600" y="0"/>
                </a:lnTo>
                <a:lnTo>
                  <a:pt x="0" y="0"/>
                </a:lnTo>
                <a:lnTo>
                  <a:pt x="0" y="72001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4648200" y="2553842"/>
            <a:ext cx="4038600" cy="4222115"/>
          </a:xfrm>
          <a:custGeom>
            <a:avLst/>
            <a:gdLst/>
            <a:ahLst/>
            <a:cxnLst/>
            <a:rect l="l" t="t" r="r" b="b"/>
            <a:pathLst>
              <a:path w="4038600" h="4222115">
                <a:moveTo>
                  <a:pt x="0" y="4221543"/>
                </a:moveTo>
                <a:lnTo>
                  <a:pt x="4038600" y="4221543"/>
                </a:lnTo>
                <a:lnTo>
                  <a:pt x="4038600" y="0"/>
                </a:lnTo>
                <a:lnTo>
                  <a:pt x="0" y="0"/>
                </a:lnTo>
                <a:lnTo>
                  <a:pt x="0" y="422154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4648200" y="1556829"/>
            <a:ext cx="4038600" cy="5219065"/>
          </a:xfrm>
          <a:custGeom>
            <a:avLst/>
            <a:gdLst/>
            <a:ahLst/>
            <a:cxnLst/>
            <a:rect l="l" t="t" r="r" b="b"/>
            <a:pathLst>
              <a:path w="4038600" h="5219065">
                <a:moveTo>
                  <a:pt x="0" y="5218557"/>
                </a:moveTo>
                <a:lnTo>
                  <a:pt x="4038600" y="5218557"/>
                </a:lnTo>
                <a:lnTo>
                  <a:pt x="4038600" y="0"/>
                </a:lnTo>
                <a:lnTo>
                  <a:pt x="0" y="0"/>
                </a:lnTo>
                <a:lnTo>
                  <a:pt x="0" y="5218557"/>
                </a:lnTo>
                <a:close/>
              </a:path>
            </a:pathLst>
          </a:custGeom>
          <a:ln w="19050">
            <a:solidFill>
              <a:srgbClr val="5C92B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 txBox="1"/>
          <p:nvPr/>
        </p:nvSpPr>
        <p:spPr>
          <a:xfrm>
            <a:off x="4881753" y="1584197"/>
            <a:ext cx="3679190" cy="7112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484505" marR="5080" indent="-472440">
              <a:lnSpc>
                <a:spcPct val="100000"/>
              </a:lnSpc>
              <a:spcBef>
                <a:spcPts val="100"/>
              </a:spcBef>
            </a:pPr>
            <a:r>
              <a:rPr dirty="0" sz="1500" spc="-5">
                <a:solidFill>
                  <a:srgbClr val="006FC0"/>
                </a:solidFill>
                <a:latin typeface="Georgia"/>
                <a:cs typeface="Georgia"/>
              </a:rPr>
              <a:t>Organiser des rencontres avec des </a:t>
            </a:r>
            <a:r>
              <a:rPr dirty="0" sz="1500" spc="-10">
                <a:solidFill>
                  <a:srgbClr val="006FC0"/>
                </a:solidFill>
                <a:latin typeface="Georgia"/>
                <a:cs typeface="Georgia"/>
              </a:rPr>
              <a:t>élèves </a:t>
            </a:r>
            <a:r>
              <a:rPr dirty="0" sz="1500" spc="-5">
                <a:solidFill>
                  <a:srgbClr val="006FC0"/>
                </a:solidFill>
                <a:latin typeface="Georgia"/>
                <a:cs typeface="Georgia"/>
              </a:rPr>
              <a:t>de  la session </a:t>
            </a:r>
            <a:r>
              <a:rPr dirty="0" sz="1500" spc="-10">
                <a:solidFill>
                  <a:srgbClr val="006FC0"/>
                </a:solidFill>
                <a:latin typeface="Georgia"/>
                <a:cs typeface="Georgia"/>
              </a:rPr>
              <a:t>précédente </a:t>
            </a:r>
            <a:r>
              <a:rPr dirty="0" sz="1500" spc="-5">
                <a:solidFill>
                  <a:srgbClr val="006FC0"/>
                </a:solidFill>
                <a:latin typeface="Georgia"/>
                <a:cs typeface="Georgia"/>
              </a:rPr>
              <a:t>et donner des</a:t>
            </a:r>
            <a:endParaRPr sz="1500">
              <a:latin typeface="Georgia"/>
              <a:cs typeface="Georgia"/>
            </a:endParaRPr>
          </a:p>
          <a:p>
            <a:pPr marL="1045844">
              <a:lnSpc>
                <a:spcPct val="100000"/>
              </a:lnSpc>
            </a:pPr>
            <a:r>
              <a:rPr dirty="0" sz="1500" spc="-5">
                <a:solidFill>
                  <a:srgbClr val="006FC0"/>
                </a:solidFill>
                <a:latin typeface="Georgia"/>
                <a:cs typeface="Georgia"/>
              </a:rPr>
              <a:t>exemples de réussite</a:t>
            </a:r>
            <a:r>
              <a:rPr dirty="0" sz="1500" spc="5">
                <a:solidFill>
                  <a:srgbClr val="006FC0"/>
                </a:solidFill>
                <a:latin typeface="Georgia"/>
                <a:cs typeface="Georgia"/>
              </a:rPr>
              <a:t> </a:t>
            </a:r>
            <a:r>
              <a:rPr dirty="0" sz="1500">
                <a:solidFill>
                  <a:srgbClr val="006FC0"/>
                </a:solidFill>
                <a:latin typeface="Georgia"/>
                <a:cs typeface="Georgia"/>
              </a:rPr>
              <a:t>!</a:t>
            </a:r>
            <a:endParaRPr sz="1500">
              <a:latin typeface="Georgia"/>
              <a:cs typeface="Georgia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467537" y="2276843"/>
            <a:ext cx="4032885" cy="277495"/>
          </a:xfrm>
          <a:custGeom>
            <a:avLst/>
            <a:gdLst/>
            <a:ahLst/>
            <a:cxnLst/>
            <a:rect l="l" t="t" r="r" b="b"/>
            <a:pathLst>
              <a:path w="4032885" h="277494">
                <a:moveTo>
                  <a:pt x="0" y="276999"/>
                </a:moveTo>
                <a:lnTo>
                  <a:pt x="4032504" y="276999"/>
                </a:lnTo>
                <a:lnTo>
                  <a:pt x="4032504" y="0"/>
                </a:lnTo>
                <a:lnTo>
                  <a:pt x="0" y="0"/>
                </a:lnTo>
                <a:lnTo>
                  <a:pt x="0" y="276999"/>
                </a:lnTo>
                <a:close/>
              </a:path>
            </a:pathLst>
          </a:custGeom>
          <a:ln w="19050">
            <a:solidFill>
              <a:srgbClr val="5C92B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 txBox="1"/>
          <p:nvPr/>
        </p:nvSpPr>
        <p:spPr>
          <a:xfrm>
            <a:off x="1929510" y="2305939"/>
            <a:ext cx="110934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5" b="1">
                <a:solidFill>
                  <a:srgbClr val="FF0000"/>
                </a:solidFill>
                <a:latin typeface="Georgia"/>
                <a:cs typeface="Georgia"/>
              </a:rPr>
              <a:t>Dans la</a:t>
            </a:r>
            <a:r>
              <a:rPr dirty="0" sz="1200" spc="-100" b="1">
                <a:solidFill>
                  <a:srgbClr val="FF0000"/>
                </a:solidFill>
                <a:latin typeface="Georgia"/>
                <a:cs typeface="Georgia"/>
              </a:rPr>
              <a:t> </a:t>
            </a:r>
            <a:r>
              <a:rPr dirty="0" sz="1200" spc="-5" b="1">
                <a:solidFill>
                  <a:srgbClr val="FF0000"/>
                </a:solidFill>
                <a:latin typeface="Georgia"/>
                <a:cs typeface="Georgia"/>
              </a:rPr>
              <a:t>classe</a:t>
            </a:r>
            <a:endParaRPr sz="1200">
              <a:latin typeface="Georgia"/>
              <a:cs typeface="Georgia"/>
            </a:endParaRPr>
          </a:p>
        </p:txBody>
      </p:sp>
      <p:sp>
        <p:nvSpPr>
          <p:cNvPr id="22" name="object 22"/>
          <p:cNvSpPr/>
          <p:nvPr/>
        </p:nvSpPr>
        <p:spPr>
          <a:xfrm>
            <a:off x="4644009" y="2276843"/>
            <a:ext cx="4032885" cy="277495"/>
          </a:xfrm>
          <a:custGeom>
            <a:avLst/>
            <a:gdLst/>
            <a:ahLst/>
            <a:cxnLst/>
            <a:rect l="l" t="t" r="r" b="b"/>
            <a:pathLst>
              <a:path w="4032884" h="277494">
                <a:moveTo>
                  <a:pt x="0" y="276999"/>
                </a:moveTo>
                <a:lnTo>
                  <a:pt x="4032504" y="276999"/>
                </a:lnTo>
                <a:lnTo>
                  <a:pt x="4032504" y="0"/>
                </a:lnTo>
                <a:lnTo>
                  <a:pt x="0" y="0"/>
                </a:lnTo>
                <a:lnTo>
                  <a:pt x="0" y="27699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4644009" y="2276843"/>
            <a:ext cx="4032885" cy="277495"/>
          </a:xfrm>
          <a:custGeom>
            <a:avLst/>
            <a:gdLst/>
            <a:ahLst/>
            <a:cxnLst/>
            <a:rect l="l" t="t" r="r" b="b"/>
            <a:pathLst>
              <a:path w="4032884" h="277494">
                <a:moveTo>
                  <a:pt x="0" y="276999"/>
                </a:moveTo>
                <a:lnTo>
                  <a:pt x="4032504" y="276999"/>
                </a:lnTo>
                <a:lnTo>
                  <a:pt x="4032504" y="0"/>
                </a:lnTo>
                <a:lnTo>
                  <a:pt x="0" y="0"/>
                </a:lnTo>
                <a:lnTo>
                  <a:pt x="0" y="276999"/>
                </a:lnTo>
                <a:close/>
              </a:path>
            </a:pathLst>
          </a:custGeom>
          <a:ln w="19050">
            <a:solidFill>
              <a:srgbClr val="5C92B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 txBox="1"/>
          <p:nvPr/>
        </p:nvSpPr>
        <p:spPr>
          <a:xfrm>
            <a:off x="6114415" y="2305939"/>
            <a:ext cx="109410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5" b="1">
                <a:solidFill>
                  <a:srgbClr val="FF0000"/>
                </a:solidFill>
                <a:latin typeface="Georgia"/>
                <a:cs typeface="Georgia"/>
              </a:rPr>
              <a:t>En</a:t>
            </a:r>
            <a:r>
              <a:rPr dirty="0" sz="1200" spc="-60" b="1">
                <a:solidFill>
                  <a:srgbClr val="FF0000"/>
                </a:solidFill>
                <a:latin typeface="Georgia"/>
                <a:cs typeface="Georgia"/>
              </a:rPr>
              <a:t> </a:t>
            </a:r>
            <a:r>
              <a:rPr dirty="0" sz="1200" spc="-5" b="1">
                <a:solidFill>
                  <a:srgbClr val="FF0000"/>
                </a:solidFill>
                <a:latin typeface="Georgia"/>
                <a:cs typeface="Georgia"/>
              </a:rPr>
              <a:t>entreprise</a:t>
            </a:r>
            <a:endParaRPr sz="1200">
              <a:latin typeface="Georgia"/>
              <a:cs typeface="Georgia"/>
            </a:endParaRPr>
          </a:p>
        </p:txBody>
      </p:sp>
      <p:sp>
        <p:nvSpPr>
          <p:cNvPr id="25" name="object 25"/>
          <p:cNvSpPr/>
          <p:nvPr/>
        </p:nvSpPr>
        <p:spPr>
          <a:xfrm>
            <a:off x="467537" y="4077034"/>
            <a:ext cx="4032504" cy="266433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467537" y="2564892"/>
            <a:ext cx="4032885" cy="1704339"/>
          </a:xfrm>
          <a:custGeom>
            <a:avLst/>
            <a:gdLst/>
            <a:ahLst/>
            <a:cxnLst/>
            <a:rect l="l" t="t" r="r" b="b"/>
            <a:pathLst>
              <a:path w="4032885" h="1704339">
                <a:moveTo>
                  <a:pt x="1680159" y="1512189"/>
                </a:moveTo>
                <a:lnTo>
                  <a:pt x="672083" y="1512189"/>
                </a:lnTo>
                <a:lnTo>
                  <a:pt x="1546301" y="1703832"/>
                </a:lnTo>
                <a:lnTo>
                  <a:pt x="1680159" y="1512189"/>
                </a:lnTo>
                <a:close/>
              </a:path>
              <a:path w="4032885" h="1704339">
                <a:moveTo>
                  <a:pt x="4032453" y="0"/>
                </a:moveTo>
                <a:lnTo>
                  <a:pt x="0" y="0"/>
                </a:lnTo>
                <a:lnTo>
                  <a:pt x="0" y="1512189"/>
                </a:lnTo>
                <a:lnTo>
                  <a:pt x="4032453" y="1512189"/>
                </a:lnTo>
                <a:lnTo>
                  <a:pt x="4032453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467537" y="2564892"/>
            <a:ext cx="4032885" cy="1704339"/>
          </a:xfrm>
          <a:custGeom>
            <a:avLst/>
            <a:gdLst/>
            <a:ahLst/>
            <a:cxnLst/>
            <a:rect l="l" t="t" r="r" b="b"/>
            <a:pathLst>
              <a:path w="4032885" h="1704339">
                <a:moveTo>
                  <a:pt x="0" y="0"/>
                </a:moveTo>
                <a:lnTo>
                  <a:pt x="672083" y="0"/>
                </a:lnTo>
                <a:lnTo>
                  <a:pt x="1680159" y="0"/>
                </a:lnTo>
                <a:lnTo>
                  <a:pt x="4032453" y="0"/>
                </a:lnTo>
                <a:lnTo>
                  <a:pt x="4032453" y="882142"/>
                </a:lnTo>
                <a:lnTo>
                  <a:pt x="4032453" y="1260094"/>
                </a:lnTo>
                <a:lnTo>
                  <a:pt x="4032453" y="1512189"/>
                </a:lnTo>
                <a:lnTo>
                  <a:pt x="1680159" y="1512189"/>
                </a:lnTo>
                <a:lnTo>
                  <a:pt x="1546301" y="1703832"/>
                </a:lnTo>
                <a:lnTo>
                  <a:pt x="672083" y="1512189"/>
                </a:lnTo>
                <a:lnTo>
                  <a:pt x="0" y="1512189"/>
                </a:lnTo>
                <a:lnTo>
                  <a:pt x="0" y="1260094"/>
                </a:lnTo>
                <a:lnTo>
                  <a:pt x="0" y="882142"/>
                </a:lnTo>
                <a:lnTo>
                  <a:pt x="0" y="0"/>
                </a:lnTo>
                <a:close/>
              </a:path>
            </a:pathLst>
          </a:custGeom>
          <a:ln w="19050">
            <a:solidFill>
              <a:srgbClr val="9F4DA2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 txBox="1"/>
          <p:nvPr/>
        </p:nvSpPr>
        <p:spPr>
          <a:xfrm>
            <a:off x="546303" y="2801493"/>
            <a:ext cx="3876040" cy="103251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algn="just" marL="12700" marR="5080">
              <a:lnSpc>
                <a:spcPct val="100000"/>
              </a:lnSpc>
              <a:spcBef>
                <a:spcPts val="105"/>
              </a:spcBef>
            </a:pPr>
            <a:r>
              <a:rPr dirty="0" sz="1100">
                <a:latin typeface="Arial"/>
                <a:cs typeface="Arial"/>
              </a:rPr>
              <a:t>Bonjour je </a:t>
            </a:r>
            <a:r>
              <a:rPr dirty="0" sz="1100" spc="-5">
                <a:latin typeface="Arial"/>
                <a:cs typeface="Arial"/>
              </a:rPr>
              <a:t>m’appelle Didier, </a:t>
            </a:r>
            <a:r>
              <a:rPr dirty="0" sz="1100">
                <a:latin typeface="Arial"/>
                <a:cs typeface="Arial"/>
              </a:rPr>
              <a:t>je </a:t>
            </a:r>
            <a:r>
              <a:rPr dirty="0" sz="1100" spc="-5">
                <a:latin typeface="Arial"/>
                <a:cs typeface="Arial"/>
              </a:rPr>
              <a:t>suis </a:t>
            </a:r>
            <a:r>
              <a:rPr dirty="0" sz="1100" spc="-10">
                <a:latin typeface="Arial"/>
                <a:cs typeface="Arial"/>
              </a:rPr>
              <a:t>arrivé </a:t>
            </a:r>
            <a:r>
              <a:rPr dirty="0" sz="1100" spc="-5">
                <a:latin typeface="Arial"/>
                <a:cs typeface="Arial"/>
              </a:rPr>
              <a:t>de Côte d’Ivoire en  2016. </a:t>
            </a:r>
            <a:r>
              <a:rPr dirty="0" sz="1100">
                <a:latin typeface="Arial"/>
                <a:cs typeface="Arial"/>
              </a:rPr>
              <a:t>Je </a:t>
            </a:r>
            <a:r>
              <a:rPr dirty="0" sz="1100" spc="-5">
                <a:latin typeface="Arial"/>
                <a:cs typeface="Arial"/>
              </a:rPr>
              <a:t>viens d’obtenir </a:t>
            </a:r>
            <a:r>
              <a:rPr dirty="0" sz="1100">
                <a:latin typeface="Arial"/>
                <a:cs typeface="Arial"/>
              </a:rPr>
              <a:t>mon </a:t>
            </a:r>
            <a:r>
              <a:rPr dirty="0" sz="1100" spc="-5">
                <a:latin typeface="Arial"/>
                <a:cs typeface="Arial"/>
              </a:rPr>
              <a:t>CAP ECMS et </a:t>
            </a:r>
            <a:r>
              <a:rPr dirty="0" sz="1100">
                <a:latin typeface="Arial"/>
                <a:cs typeface="Arial"/>
              </a:rPr>
              <a:t>après </a:t>
            </a:r>
            <a:r>
              <a:rPr dirty="0" sz="1100" spc="-5">
                <a:latin typeface="Arial"/>
                <a:cs typeface="Arial"/>
              </a:rPr>
              <a:t>avoir  travaillé </a:t>
            </a:r>
            <a:r>
              <a:rPr dirty="0" sz="1100">
                <a:latin typeface="Arial"/>
                <a:cs typeface="Arial"/>
              </a:rPr>
              <a:t>2 </a:t>
            </a:r>
            <a:r>
              <a:rPr dirty="0" sz="1100" spc="-5">
                <a:latin typeface="Arial"/>
                <a:cs typeface="Arial"/>
              </a:rPr>
              <a:t>mois cet </a:t>
            </a:r>
            <a:r>
              <a:rPr dirty="0" sz="1100" spc="-10">
                <a:latin typeface="Arial"/>
                <a:cs typeface="Arial"/>
              </a:rPr>
              <a:t>été, </a:t>
            </a:r>
            <a:r>
              <a:rPr dirty="0" sz="1100" spc="-5">
                <a:latin typeface="Arial"/>
                <a:cs typeface="Arial"/>
              </a:rPr>
              <a:t>Cora vient de </a:t>
            </a:r>
            <a:r>
              <a:rPr dirty="0" sz="1100">
                <a:latin typeface="Arial"/>
                <a:cs typeface="Arial"/>
              </a:rPr>
              <a:t>me </a:t>
            </a:r>
            <a:r>
              <a:rPr dirty="0" sz="1100" spc="-5">
                <a:latin typeface="Arial"/>
                <a:cs typeface="Arial"/>
              </a:rPr>
              <a:t>proposer un contrat  d’apprentissage pour préparer un baccalauréat professionnel  commerce </a:t>
            </a:r>
            <a:r>
              <a:rPr dirty="0" sz="1100">
                <a:latin typeface="Arial"/>
                <a:cs typeface="Arial"/>
              </a:rPr>
              <a:t>en 2 </a:t>
            </a:r>
            <a:r>
              <a:rPr dirty="0" sz="1100" spc="-5">
                <a:latin typeface="Arial"/>
                <a:cs typeface="Arial"/>
              </a:rPr>
              <a:t>ans. Aujourd’hui j’adore </a:t>
            </a:r>
            <a:r>
              <a:rPr dirty="0" sz="1100">
                <a:latin typeface="Arial"/>
                <a:cs typeface="Arial"/>
              </a:rPr>
              <a:t>mon </a:t>
            </a:r>
            <a:r>
              <a:rPr dirty="0" sz="1100" spc="-5">
                <a:latin typeface="Arial"/>
                <a:cs typeface="Arial"/>
              </a:rPr>
              <a:t>travail </a:t>
            </a:r>
            <a:r>
              <a:rPr dirty="0" sz="1100">
                <a:latin typeface="Arial"/>
                <a:cs typeface="Arial"/>
              </a:rPr>
              <a:t>alors  </a:t>
            </a:r>
            <a:r>
              <a:rPr dirty="0" sz="1100" spc="-5">
                <a:latin typeface="Arial"/>
                <a:cs typeface="Arial"/>
              </a:rPr>
              <a:t>qu’au </a:t>
            </a:r>
            <a:r>
              <a:rPr dirty="0" sz="1100">
                <a:latin typeface="Arial"/>
                <a:cs typeface="Arial"/>
              </a:rPr>
              <a:t>départ je </a:t>
            </a:r>
            <a:r>
              <a:rPr dirty="0" sz="1100" spc="-5">
                <a:latin typeface="Arial"/>
                <a:cs typeface="Arial"/>
              </a:rPr>
              <a:t>ne savais pas </a:t>
            </a:r>
            <a:r>
              <a:rPr dirty="0" sz="1100">
                <a:latin typeface="Arial"/>
                <a:cs typeface="Arial"/>
              </a:rPr>
              <a:t>trop ce que je </a:t>
            </a:r>
            <a:r>
              <a:rPr dirty="0" sz="1100" spc="-5">
                <a:latin typeface="Arial"/>
                <a:cs typeface="Arial"/>
              </a:rPr>
              <a:t>voulais</a:t>
            </a:r>
            <a:r>
              <a:rPr dirty="0" sz="1100" spc="-10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faire.</a:t>
            </a:r>
            <a:endParaRPr sz="1100">
              <a:latin typeface="Arial"/>
              <a:cs typeface="Arial"/>
            </a:endParaRPr>
          </a:p>
        </p:txBody>
      </p:sp>
      <p:sp>
        <p:nvSpPr>
          <p:cNvPr id="29" name="object 29"/>
          <p:cNvSpPr/>
          <p:nvPr/>
        </p:nvSpPr>
        <p:spPr>
          <a:xfrm>
            <a:off x="4644009" y="4077034"/>
            <a:ext cx="4032504" cy="266433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/>
          <p:nvPr/>
        </p:nvSpPr>
        <p:spPr>
          <a:xfrm>
            <a:off x="4644009" y="2564892"/>
            <a:ext cx="4032885" cy="2040889"/>
          </a:xfrm>
          <a:custGeom>
            <a:avLst/>
            <a:gdLst/>
            <a:ahLst/>
            <a:cxnLst/>
            <a:rect l="l" t="t" r="r" b="b"/>
            <a:pathLst>
              <a:path w="4032884" h="2040889">
                <a:moveTo>
                  <a:pt x="1680210" y="1512189"/>
                </a:moveTo>
                <a:lnTo>
                  <a:pt x="672083" y="1512189"/>
                </a:lnTo>
                <a:lnTo>
                  <a:pt x="1981199" y="2040763"/>
                </a:lnTo>
                <a:lnTo>
                  <a:pt x="1680210" y="1512189"/>
                </a:lnTo>
                <a:close/>
              </a:path>
              <a:path w="4032884" h="2040889">
                <a:moveTo>
                  <a:pt x="4032504" y="0"/>
                </a:moveTo>
                <a:lnTo>
                  <a:pt x="0" y="0"/>
                </a:lnTo>
                <a:lnTo>
                  <a:pt x="0" y="1512189"/>
                </a:lnTo>
                <a:lnTo>
                  <a:pt x="4032504" y="1512189"/>
                </a:lnTo>
                <a:lnTo>
                  <a:pt x="403250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/>
          <p:nvPr/>
        </p:nvSpPr>
        <p:spPr>
          <a:xfrm>
            <a:off x="4644009" y="2564892"/>
            <a:ext cx="4032885" cy="2040889"/>
          </a:xfrm>
          <a:custGeom>
            <a:avLst/>
            <a:gdLst/>
            <a:ahLst/>
            <a:cxnLst/>
            <a:rect l="l" t="t" r="r" b="b"/>
            <a:pathLst>
              <a:path w="4032884" h="2040889">
                <a:moveTo>
                  <a:pt x="0" y="0"/>
                </a:moveTo>
                <a:lnTo>
                  <a:pt x="672083" y="0"/>
                </a:lnTo>
                <a:lnTo>
                  <a:pt x="1680210" y="0"/>
                </a:lnTo>
                <a:lnTo>
                  <a:pt x="4032504" y="0"/>
                </a:lnTo>
                <a:lnTo>
                  <a:pt x="4032504" y="882142"/>
                </a:lnTo>
                <a:lnTo>
                  <a:pt x="4032504" y="1260094"/>
                </a:lnTo>
                <a:lnTo>
                  <a:pt x="4032504" y="1512189"/>
                </a:lnTo>
                <a:lnTo>
                  <a:pt x="1680210" y="1512189"/>
                </a:lnTo>
                <a:lnTo>
                  <a:pt x="1981199" y="2040763"/>
                </a:lnTo>
                <a:lnTo>
                  <a:pt x="672083" y="1512189"/>
                </a:lnTo>
                <a:lnTo>
                  <a:pt x="0" y="1512189"/>
                </a:lnTo>
                <a:lnTo>
                  <a:pt x="0" y="1260094"/>
                </a:lnTo>
                <a:lnTo>
                  <a:pt x="0" y="882142"/>
                </a:lnTo>
                <a:lnTo>
                  <a:pt x="0" y="0"/>
                </a:lnTo>
                <a:close/>
              </a:path>
            </a:pathLst>
          </a:custGeom>
          <a:ln w="19050">
            <a:solidFill>
              <a:srgbClr val="C4642C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 txBox="1"/>
          <p:nvPr/>
        </p:nvSpPr>
        <p:spPr>
          <a:xfrm>
            <a:off x="4723638" y="2633852"/>
            <a:ext cx="3876040" cy="136779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algn="just" marL="12700" marR="5080">
              <a:lnSpc>
                <a:spcPct val="100000"/>
              </a:lnSpc>
              <a:spcBef>
                <a:spcPts val="105"/>
              </a:spcBef>
            </a:pPr>
            <a:r>
              <a:rPr dirty="0" sz="1100">
                <a:latin typeface="Arial"/>
                <a:cs typeface="Arial"/>
              </a:rPr>
              <a:t>Je </a:t>
            </a:r>
            <a:r>
              <a:rPr dirty="0" sz="1100" spc="-5">
                <a:latin typeface="Arial"/>
                <a:cs typeface="Arial"/>
              </a:rPr>
              <a:t>m’appelle Ilies, après avoir un peu cherché </a:t>
            </a:r>
            <a:r>
              <a:rPr dirty="0" sz="1100">
                <a:latin typeface="Arial"/>
                <a:cs typeface="Arial"/>
              </a:rPr>
              <a:t>ma </a:t>
            </a:r>
            <a:r>
              <a:rPr dirty="0" sz="1100" spc="-5">
                <a:latin typeface="Arial"/>
                <a:cs typeface="Arial"/>
              </a:rPr>
              <a:t>voie, j’ai pu  préparer en 2017 un CAP </a:t>
            </a:r>
            <a:r>
              <a:rPr dirty="0" sz="1100">
                <a:latin typeface="Arial"/>
                <a:cs typeface="Arial"/>
              </a:rPr>
              <a:t>ECMS </a:t>
            </a:r>
            <a:r>
              <a:rPr dirty="0" sz="1100" spc="-5">
                <a:latin typeface="Arial"/>
                <a:cs typeface="Arial"/>
              </a:rPr>
              <a:t>et comme mes stages </a:t>
            </a:r>
            <a:r>
              <a:rPr dirty="0" sz="1100">
                <a:latin typeface="Arial"/>
                <a:cs typeface="Arial"/>
              </a:rPr>
              <a:t>se  sont </a:t>
            </a:r>
            <a:r>
              <a:rPr dirty="0" sz="1100" spc="-5">
                <a:latin typeface="Arial"/>
                <a:cs typeface="Arial"/>
              </a:rPr>
              <a:t>bien passés, mon tuteur m’a proposé un contrat  d’apprentissage pour passer un baccalauréat professionnel  </a:t>
            </a:r>
            <a:r>
              <a:rPr dirty="0" sz="1100">
                <a:latin typeface="Arial"/>
                <a:cs typeface="Arial"/>
              </a:rPr>
              <a:t>commerce </a:t>
            </a:r>
            <a:r>
              <a:rPr dirty="0" sz="1100" spc="-5">
                <a:latin typeface="Arial"/>
                <a:cs typeface="Arial"/>
              </a:rPr>
              <a:t>en </a:t>
            </a:r>
            <a:r>
              <a:rPr dirty="0" sz="1100">
                <a:latin typeface="Arial"/>
                <a:cs typeface="Arial"/>
              </a:rPr>
              <a:t>2</a:t>
            </a:r>
            <a:r>
              <a:rPr dirty="0" sz="1100" spc="-75">
                <a:latin typeface="Arial"/>
                <a:cs typeface="Arial"/>
              </a:rPr>
              <a:t> </a:t>
            </a:r>
            <a:r>
              <a:rPr dirty="0" sz="1100" spc="-5">
                <a:latin typeface="Arial"/>
                <a:cs typeface="Arial"/>
              </a:rPr>
              <a:t>ans.</a:t>
            </a:r>
            <a:endParaRPr sz="1100">
              <a:latin typeface="Arial"/>
              <a:cs typeface="Arial"/>
            </a:endParaRPr>
          </a:p>
          <a:p>
            <a:pPr algn="just" marL="12700" marR="5080">
              <a:lnSpc>
                <a:spcPct val="100000"/>
              </a:lnSpc>
            </a:pPr>
            <a:r>
              <a:rPr dirty="0" sz="1100">
                <a:latin typeface="Arial"/>
                <a:cs typeface="Arial"/>
              </a:rPr>
              <a:t>Je </a:t>
            </a:r>
            <a:r>
              <a:rPr dirty="0" sz="1100" spc="-5">
                <a:latin typeface="Arial"/>
                <a:cs typeface="Arial"/>
              </a:rPr>
              <a:t>veux vous </a:t>
            </a:r>
            <a:r>
              <a:rPr dirty="0" sz="1100">
                <a:latin typeface="Arial"/>
                <a:cs typeface="Arial"/>
              </a:rPr>
              <a:t>dire qu’il </a:t>
            </a:r>
            <a:r>
              <a:rPr dirty="0" sz="1100" spc="-5">
                <a:latin typeface="Arial"/>
                <a:cs typeface="Arial"/>
              </a:rPr>
              <a:t>faut persévérer </a:t>
            </a:r>
            <a:r>
              <a:rPr dirty="0" sz="1100">
                <a:latin typeface="Arial"/>
                <a:cs typeface="Arial"/>
              </a:rPr>
              <a:t>même </a:t>
            </a:r>
            <a:r>
              <a:rPr dirty="0" sz="1100" spc="-5">
                <a:latin typeface="Arial"/>
                <a:cs typeface="Arial"/>
              </a:rPr>
              <a:t>si vous ne  trouvez pas de stage. Qu’il faut croire en vos capacités </a:t>
            </a:r>
            <a:r>
              <a:rPr dirty="0" sz="1100" spc="-10">
                <a:latin typeface="Arial"/>
                <a:cs typeface="Arial"/>
              </a:rPr>
              <a:t>et </a:t>
            </a:r>
            <a:r>
              <a:rPr dirty="0" sz="1100" spc="-5">
                <a:latin typeface="Arial"/>
                <a:cs typeface="Arial"/>
              </a:rPr>
              <a:t>ne  </a:t>
            </a:r>
            <a:r>
              <a:rPr dirty="0" sz="1100">
                <a:latin typeface="Arial"/>
                <a:cs typeface="Arial"/>
              </a:rPr>
              <a:t>jamais </a:t>
            </a:r>
            <a:r>
              <a:rPr dirty="0" sz="1100" spc="-5">
                <a:latin typeface="Arial"/>
                <a:cs typeface="Arial"/>
              </a:rPr>
              <a:t>baisser les</a:t>
            </a:r>
            <a:r>
              <a:rPr dirty="0" sz="1100" spc="-3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bras.</a:t>
            </a:r>
            <a:endParaRPr sz="11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/>
        </p:nvGraphicFramePr>
        <p:xfrm>
          <a:off x="447675" y="495300"/>
          <a:ext cx="8335645" cy="628967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038600"/>
                <a:gridCol w="220345"/>
                <a:gridCol w="4048125"/>
              </a:tblGrid>
              <a:tr h="1061491">
                <a:tc gridSpan="3">
                  <a:txBody>
                    <a:bodyPr/>
                    <a:lstStyle/>
                    <a:p>
                      <a:pPr marL="193675">
                        <a:lnSpc>
                          <a:spcPct val="100000"/>
                        </a:lnSpc>
                        <a:spcBef>
                          <a:spcPts val="1370"/>
                        </a:spcBef>
                      </a:pPr>
                      <a:r>
                        <a:rPr dirty="0" sz="2300" b="1">
                          <a:solidFill>
                            <a:srgbClr val="C00000"/>
                          </a:solidFill>
                          <a:latin typeface="Georgia"/>
                          <a:cs typeface="Georgia"/>
                        </a:rPr>
                        <a:t>5. Un </a:t>
                      </a:r>
                      <a:r>
                        <a:rPr dirty="0" sz="2300" spc="-5" b="1">
                          <a:solidFill>
                            <a:srgbClr val="C00000"/>
                          </a:solidFill>
                          <a:latin typeface="Georgia"/>
                          <a:cs typeface="Georgia"/>
                        </a:rPr>
                        <a:t>manque de repère </a:t>
                      </a:r>
                      <a:r>
                        <a:rPr dirty="0" sz="2300" b="1">
                          <a:solidFill>
                            <a:srgbClr val="C00000"/>
                          </a:solidFill>
                          <a:latin typeface="Georgia"/>
                          <a:cs typeface="Georgia"/>
                        </a:rPr>
                        <a:t>de </a:t>
                      </a:r>
                      <a:r>
                        <a:rPr dirty="0" sz="2300" spc="-5" b="1">
                          <a:solidFill>
                            <a:srgbClr val="C00000"/>
                          </a:solidFill>
                          <a:latin typeface="Georgia"/>
                          <a:cs typeface="Georgia"/>
                        </a:rPr>
                        <a:t>certains jeunes</a:t>
                      </a:r>
                      <a:r>
                        <a:rPr dirty="0" sz="2300" spc="-60" b="1">
                          <a:solidFill>
                            <a:srgbClr val="C00000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dirty="0" sz="2300" b="1">
                          <a:solidFill>
                            <a:srgbClr val="C00000"/>
                          </a:solidFill>
                          <a:latin typeface="Georgia"/>
                          <a:cs typeface="Georgia"/>
                        </a:rPr>
                        <a:t>?</a:t>
                      </a:r>
                      <a:endParaRPr sz="2300">
                        <a:latin typeface="Georgia"/>
                        <a:cs typeface="Georgia"/>
                      </a:endParaRPr>
                    </a:p>
                    <a:p>
                      <a:pPr marL="193675">
                        <a:lnSpc>
                          <a:spcPct val="100000"/>
                        </a:lnSpc>
                      </a:pPr>
                      <a:r>
                        <a:rPr dirty="0" sz="2300" b="1">
                          <a:solidFill>
                            <a:srgbClr val="00AF50"/>
                          </a:solidFill>
                          <a:latin typeface="Georgia"/>
                          <a:cs typeface="Georgia"/>
                        </a:rPr>
                        <a:t>Quelles </a:t>
                      </a:r>
                      <a:r>
                        <a:rPr dirty="0" sz="2300" spc="-5" b="1">
                          <a:solidFill>
                            <a:srgbClr val="00AF50"/>
                          </a:solidFill>
                          <a:latin typeface="Georgia"/>
                          <a:cs typeface="Georgia"/>
                        </a:rPr>
                        <a:t>solutions</a:t>
                      </a:r>
                      <a:r>
                        <a:rPr dirty="0" sz="2300" spc="-45" b="1">
                          <a:solidFill>
                            <a:srgbClr val="00AF50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dirty="0" sz="2300" b="1">
                          <a:solidFill>
                            <a:srgbClr val="00AF50"/>
                          </a:solidFill>
                          <a:latin typeface="Georgia"/>
                          <a:cs typeface="Georgia"/>
                        </a:rPr>
                        <a:t>?</a:t>
                      </a:r>
                      <a:endParaRPr sz="2300">
                        <a:latin typeface="Georgia"/>
                        <a:cs typeface="Georgia"/>
                      </a:endParaRPr>
                    </a:p>
                  </a:txBody>
                  <a:tcPr marL="0" marR="0" marB="0" marT="173990">
                    <a:lnB w="28575">
                      <a:solidFill>
                        <a:srgbClr val="5C92B5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276961">
                <a:tc rowSpan="2">
                  <a:txBody>
                    <a:bodyPr/>
                    <a:lstStyle/>
                    <a:p>
                      <a:pPr marL="609600" marR="240029" indent="132080">
                        <a:lnSpc>
                          <a:spcPts val="1510"/>
                        </a:lnSpc>
                        <a:spcBef>
                          <a:spcPts val="340"/>
                        </a:spcBef>
                      </a:pPr>
                      <a:r>
                        <a:rPr dirty="0" sz="1400" spc="-5">
                          <a:solidFill>
                            <a:srgbClr val="006FC0"/>
                          </a:solidFill>
                          <a:latin typeface="Georgia"/>
                          <a:cs typeface="Georgia"/>
                        </a:rPr>
                        <a:t>Organiser des </a:t>
                      </a:r>
                      <a:r>
                        <a:rPr dirty="0" sz="1400">
                          <a:solidFill>
                            <a:srgbClr val="006FC0"/>
                          </a:solidFill>
                          <a:latin typeface="Georgia"/>
                          <a:cs typeface="Georgia"/>
                        </a:rPr>
                        <a:t>rencontres avec </a:t>
                      </a:r>
                      <a:r>
                        <a:rPr dirty="0" sz="1400" spc="-5">
                          <a:solidFill>
                            <a:srgbClr val="006FC0"/>
                          </a:solidFill>
                          <a:latin typeface="Georgia"/>
                          <a:cs typeface="Georgia"/>
                        </a:rPr>
                        <a:t>des  professionnels </a:t>
                      </a:r>
                      <a:r>
                        <a:rPr dirty="0" sz="1400">
                          <a:solidFill>
                            <a:srgbClr val="006FC0"/>
                          </a:solidFill>
                          <a:latin typeface="Georgia"/>
                          <a:cs typeface="Georgia"/>
                        </a:rPr>
                        <a:t>avant </a:t>
                      </a:r>
                      <a:r>
                        <a:rPr dirty="0" sz="1400" spc="-5">
                          <a:solidFill>
                            <a:srgbClr val="006FC0"/>
                          </a:solidFill>
                          <a:latin typeface="Georgia"/>
                          <a:cs typeface="Georgia"/>
                        </a:rPr>
                        <a:t>la </a:t>
                      </a:r>
                      <a:r>
                        <a:rPr dirty="0" sz="1400">
                          <a:solidFill>
                            <a:srgbClr val="006FC0"/>
                          </a:solidFill>
                          <a:latin typeface="Georgia"/>
                          <a:cs typeface="Georgia"/>
                        </a:rPr>
                        <a:t>première </a:t>
                      </a:r>
                      <a:r>
                        <a:rPr dirty="0" sz="1400" spc="-5">
                          <a:solidFill>
                            <a:srgbClr val="006FC0"/>
                          </a:solidFill>
                          <a:latin typeface="Georgia"/>
                          <a:cs typeface="Georgia"/>
                        </a:rPr>
                        <a:t>PFMP</a:t>
                      </a:r>
                      <a:r>
                        <a:rPr dirty="0" sz="1400" spc="-135">
                          <a:solidFill>
                            <a:srgbClr val="006FC0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dirty="0" sz="1400">
                          <a:solidFill>
                            <a:srgbClr val="006FC0"/>
                          </a:solidFill>
                          <a:latin typeface="Georgia"/>
                          <a:cs typeface="Georgia"/>
                        </a:rPr>
                        <a:t>!</a:t>
                      </a:r>
                      <a:endParaRPr sz="1400">
                        <a:latin typeface="Georgia"/>
                        <a:cs typeface="Georgia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91440">
                        <a:lnSpc>
                          <a:spcPts val="1595"/>
                        </a:lnSpc>
                      </a:pPr>
                      <a:r>
                        <a:rPr dirty="0" sz="1400">
                          <a:latin typeface="Georgia"/>
                          <a:cs typeface="Georgia"/>
                        </a:rPr>
                        <a:t>De Septembre à Décembre (1 rencontre</a:t>
                      </a:r>
                      <a:r>
                        <a:rPr dirty="0" sz="1400" spc="-130">
                          <a:latin typeface="Georgia"/>
                          <a:cs typeface="Georgia"/>
                        </a:rPr>
                        <a:t> </a:t>
                      </a:r>
                      <a:r>
                        <a:rPr dirty="0" sz="1400" spc="-5">
                          <a:latin typeface="Georgia"/>
                          <a:cs typeface="Georgia"/>
                        </a:rPr>
                        <a:t>par</a:t>
                      </a:r>
                      <a:endParaRPr sz="1400">
                        <a:latin typeface="Georgia"/>
                        <a:cs typeface="Georgia"/>
                      </a:endParaRPr>
                    </a:p>
                    <a:p>
                      <a:pPr marL="91440">
                        <a:lnSpc>
                          <a:spcPts val="1595"/>
                        </a:lnSpc>
                      </a:pPr>
                      <a:r>
                        <a:rPr dirty="0" sz="1400">
                          <a:latin typeface="Georgia"/>
                          <a:cs typeface="Georgia"/>
                        </a:rPr>
                        <a:t>mois)</a:t>
                      </a:r>
                      <a:endParaRPr sz="1400">
                        <a:latin typeface="Georgia"/>
                        <a:cs typeface="Georgia"/>
                      </a:endParaRPr>
                    </a:p>
                    <a:p>
                      <a:pPr marL="200660">
                        <a:lnSpc>
                          <a:spcPct val="100000"/>
                        </a:lnSpc>
                        <a:spcBef>
                          <a:spcPts val="135"/>
                        </a:spcBef>
                      </a:pPr>
                      <a:r>
                        <a:rPr dirty="0" sz="1400" b="1">
                          <a:solidFill>
                            <a:srgbClr val="FF0000"/>
                          </a:solidFill>
                          <a:latin typeface="Georgia"/>
                          <a:cs typeface="Georgia"/>
                        </a:rPr>
                        <a:t>Objectifs</a:t>
                      </a:r>
                      <a:r>
                        <a:rPr dirty="0" sz="1400" spc="-40" b="1">
                          <a:solidFill>
                            <a:srgbClr val="FF0000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dirty="0" sz="1400" b="1">
                          <a:solidFill>
                            <a:srgbClr val="FF0000"/>
                          </a:solidFill>
                          <a:latin typeface="Georgia"/>
                          <a:cs typeface="Georgia"/>
                        </a:rPr>
                        <a:t>:</a:t>
                      </a:r>
                      <a:endParaRPr sz="1400">
                        <a:latin typeface="Georgia"/>
                        <a:cs typeface="Georgia"/>
                      </a:endParaRPr>
                    </a:p>
                    <a:p>
                      <a:pPr marL="457200" marR="782955" indent="-256540">
                        <a:lnSpc>
                          <a:spcPts val="1510"/>
                        </a:lnSpc>
                        <a:spcBef>
                          <a:spcPts val="320"/>
                        </a:spcBef>
                        <a:buClr>
                          <a:srgbClr val="9F4DA2"/>
                        </a:buClr>
                        <a:buChar char="•"/>
                        <a:tabLst>
                          <a:tab pos="457200" algn="l"/>
                          <a:tab pos="457834" algn="l"/>
                        </a:tabLst>
                      </a:pPr>
                      <a:r>
                        <a:rPr dirty="0" sz="1400" spc="-5">
                          <a:latin typeface="Georgia"/>
                          <a:cs typeface="Georgia"/>
                        </a:rPr>
                        <a:t>Confronter les </a:t>
                      </a:r>
                      <a:r>
                        <a:rPr dirty="0" sz="1400">
                          <a:latin typeface="Georgia"/>
                          <a:cs typeface="Georgia"/>
                        </a:rPr>
                        <a:t>jeunes aux</a:t>
                      </a:r>
                      <a:r>
                        <a:rPr dirty="0" sz="1400" spc="-125">
                          <a:latin typeface="Georgia"/>
                          <a:cs typeface="Georgia"/>
                        </a:rPr>
                        <a:t> </a:t>
                      </a:r>
                      <a:r>
                        <a:rPr dirty="0" sz="1400">
                          <a:latin typeface="Georgia"/>
                          <a:cs typeface="Georgia"/>
                        </a:rPr>
                        <a:t>exigences  </a:t>
                      </a:r>
                      <a:r>
                        <a:rPr dirty="0" sz="1400" spc="-5">
                          <a:latin typeface="Georgia"/>
                          <a:cs typeface="Georgia"/>
                        </a:rPr>
                        <a:t>professionnelles.</a:t>
                      </a:r>
                      <a:endParaRPr sz="1400">
                        <a:latin typeface="Georgia"/>
                        <a:cs typeface="Georgia"/>
                      </a:endParaRPr>
                    </a:p>
                    <a:p>
                      <a:pPr marL="457200" indent="-257175">
                        <a:lnSpc>
                          <a:spcPts val="1590"/>
                        </a:lnSpc>
                        <a:spcBef>
                          <a:spcPts val="114"/>
                        </a:spcBef>
                        <a:buClr>
                          <a:srgbClr val="9F4DA2"/>
                        </a:buClr>
                        <a:buChar char="•"/>
                        <a:tabLst>
                          <a:tab pos="457200" algn="l"/>
                          <a:tab pos="457834" algn="l"/>
                        </a:tabLst>
                      </a:pPr>
                      <a:r>
                        <a:rPr dirty="0" sz="1400" spc="-5">
                          <a:latin typeface="Georgia"/>
                          <a:cs typeface="Georgia"/>
                        </a:rPr>
                        <a:t>Faire découvrir </a:t>
                      </a:r>
                      <a:r>
                        <a:rPr dirty="0" sz="1400">
                          <a:latin typeface="Georgia"/>
                          <a:cs typeface="Georgia"/>
                        </a:rPr>
                        <a:t>aux élèves</a:t>
                      </a:r>
                      <a:r>
                        <a:rPr dirty="0" sz="1400" spc="-95">
                          <a:latin typeface="Georgia"/>
                          <a:cs typeface="Georgia"/>
                        </a:rPr>
                        <a:t> </a:t>
                      </a:r>
                      <a:r>
                        <a:rPr dirty="0" sz="1400">
                          <a:latin typeface="Georgia"/>
                          <a:cs typeface="Georgia"/>
                        </a:rPr>
                        <a:t>l’environnement</a:t>
                      </a:r>
                      <a:endParaRPr sz="1400">
                        <a:latin typeface="Georgia"/>
                        <a:cs typeface="Georgia"/>
                      </a:endParaRPr>
                    </a:p>
                    <a:p>
                      <a:pPr marL="457200">
                        <a:lnSpc>
                          <a:spcPts val="1710"/>
                        </a:lnSpc>
                      </a:pPr>
                      <a:r>
                        <a:rPr dirty="0" sz="1500" spc="-5">
                          <a:latin typeface="Georgia"/>
                          <a:cs typeface="Georgia"/>
                        </a:rPr>
                        <a:t>professionnel</a:t>
                      </a:r>
                      <a:r>
                        <a:rPr dirty="0" sz="1500" spc="5">
                          <a:latin typeface="Georgia"/>
                          <a:cs typeface="Georgia"/>
                        </a:rPr>
                        <a:t> </a:t>
                      </a:r>
                      <a:r>
                        <a:rPr dirty="0" sz="1500" spc="-5">
                          <a:latin typeface="Georgia"/>
                          <a:cs typeface="Georgia"/>
                        </a:rPr>
                        <a:t>local.</a:t>
                      </a:r>
                      <a:endParaRPr sz="1500">
                        <a:latin typeface="Georgia"/>
                        <a:cs typeface="Georgia"/>
                      </a:endParaRPr>
                    </a:p>
                    <a:p>
                      <a:pPr marL="457200" marR="254635" indent="-256540">
                        <a:lnSpc>
                          <a:spcPts val="1510"/>
                        </a:lnSpc>
                        <a:spcBef>
                          <a:spcPts val="325"/>
                        </a:spcBef>
                        <a:buClr>
                          <a:srgbClr val="9F4DA2"/>
                        </a:buClr>
                        <a:buChar char="•"/>
                        <a:tabLst>
                          <a:tab pos="457200" algn="l"/>
                          <a:tab pos="457834" algn="l"/>
                        </a:tabLst>
                      </a:pPr>
                      <a:r>
                        <a:rPr dirty="0" sz="1400" spc="-5">
                          <a:latin typeface="Georgia"/>
                          <a:cs typeface="Georgia"/>
                        </a:rPr>
                        <a:t>Faire découvrir les nouvelles tendances du  commerce.</a:t>
                      </a:r>
                      <a:endParaRPr sz="1400">
                        <a:latin typeface="Georgia"/>
                        <a:cs typeface="Georgia"/>
                      </a:endParaRPr>
                    </a:p>
                    <a:p>
                      <a:pPr marL="457200" marR="180340" indent="-256540">
                        <a:lnSpc>
                          <a:spcPct val="90100"/>
                        </a:lnSpc>
                        <a:spcBef>
                          <a:spcPts val="275"/>
                        </a:spcBef>
                        <a:buClr>
                          <a:srgbClr val="9F4DA2"/>
                        </a:buClr>
                        <a:buChar char="•"/>
                        <a:tabLst>
                          <a:tab pos="457200" algn="l"/>
                          <a:tab pos="457834" algn="l"/>
                        </a:tabLst>
                      </a:pPr>
                      <a:r>
                        <a:rPr dirty="0" sz="1500" spc="-5">
                          <a:latin typeface="Georgia"/>
                          <a:cs typeface="Georgia"/>
                        </a:rPr>
                        <a:t>Favoriser la prise de contact avec les  professionnels </a:t>
                      </a:r>
                      <a:r>
                        <a:rPr dirty="0" sz="1500">
                          <a:latin typeface="Georgia"/>
                          <a:cs typeface="Georgia"/>
                        </a:rPr>
                        <a:t>afin </a:t>
                      </a:r>
                      <a:r>
                        <a:rPr dirty="0" sz="1500" spc="-5">
                          <a:latin typeface="Georgia"/>
                          <a:cs typeface="Georgia"/>
                        </a:rPr>
                        <a:t>de faciliter les  recherches des périodes de formation en  milieu</a:t>
                      </a:r>
                      <a:r>
                        <a:rPr dirty="0" sz="1500" spc="-35">
                          <a:latin typeface="Georgia"/>
                          <a:cs typeface="Georgia"/>
                        </a:rPr>
                        <a:t> </a:t>
                      </a:r>
                      <a:r>
                        <a:rPr dirty="0" sz="1500" spc="-5">
                          <a:latin typeface="Georgia"/>
                          <a:cs typeface="Georgia"/>
                        </a:rPr>
                        <a:t>professionnel.</a:t>
                      </a:r>
                      <a:endParaRPr sz="1500">
                        <a:latin typeface="Georgia"/>
                        <a:cs typeface="Georgia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  <a:buChar char="•"/>
                      </a:pPr>
                      <a:endParaRPr sz="1750">
                        <a:latin typeface="Times New Roman"/>
                        <a:cs typeface="Times New Roman"/>
                      </a:endParaRPr>
                    </a:p>
                    <a:p>
                      <a:pPr marL="200660">
                        <a:lnSpc>
                          <a:spcPct val="100000"/>
                        </a:lnSpc>
                      </a:pPr>
                      <a:r>
                        <a:rPr dirty="0" sz="1500" spc="-5" b="1">
                          <a:solidFill>
                            <a:srgbClr val="FF0000"/>
                          </a:solidFill>
                          <a:latin typeface="Georgia"/>
                          <a:cs typeface="Georgia"/>
                        </a:rPr>
                        <a:t>Démarche pédagogique</a:t>
                      </a:r>
                      <a:r>
                        <a:rPr dirty="0" sz="1500" spc="5" b="1">
                          <a:solidFill>
                            <a:srgbClr val="FF0000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dirty="0" sz="1500" b="1">
                          <a:solidFill>
                            <a:srgbClr val="FF0000"/>
                          </a:solidFill>
                          <a:latin typeface="Georgia"/>
                          <a:cs typeface="Georgia"/>
                        </a:rPr>
                        <a:t>:</a:t>
                      </a:r>
                      <a:endParaRPr sz="1500">
                        <a:latin typeface="Georgia"/>
                        <a:cs typeface="Georgia"/>
                      </a:endParaRPr>
                    </a:p>
                    <a:p>
                      <a:pPr marL="457200" marR="261620" indent="-256540">
                        <a:lnSpc>
                          <a:spcPts val="1300"/>
                        </a:lnSpc>
                        <a:spcBef>
                          <a:spcPts val="325"/>
                        </a:spcBef>
                        <a:buClr>
                          <a:srgbClr val="9F4DA2"/>
                        </a:buClr>
                        <a:buFont typeface="Georgia"/>
                        <a:buChar char="•"/>
                        <a:tabLst>
                          <a:tab pos="457200" algn="l"/>
                          <a:tab pos="457834" algn="l"/>
                        </a:tabLst>
                      </a:pPr>
                      <a:r>
                        <a:rPr dirty="0" sz="1200" spc="-5" b="1">
                          <a:latin typeface="Georgia"/>
                          <a:cs typeface="Georgia"/>
                        </a:rPr>
                        <a:t>Avant </a:t>
                      </a:r>
                      <a:r>
                        <a:rPr dirty="0" sz="1200">
                          <a:latin typeface="Georgia"/>
                          <a:cs typeface="Georgia"/>
                        </a:rPr>
                        <a:t>: </a:t>
                      </a:r>
                      <a:r>
                        <a:rPr dirty="0" sz="1200" spc="-5">
                          <a:latin typeface="Georgia"/>
                          <a:cs typeface="Georgia"/>
                        </a:rPr>
                        <a:t>Préparation des questions avec les élèves  (Co-intervention</a:t>
                      </a:r>
                      <a:r>
                        <a:rPr dirty="0" sz="1200" spc="-10">
                          <a:latin typeface="Georgia"/>
                          <a:cs typeface="Georgia"/>
                        </a:rPr>
                        <a:t> </a:t>
                      </a:r>
                      <a:r>
                        <a:rPr dirty="0" sz="1200" spc="-5">
                          <a:latin typeface="Georgia"/>
                          <a:cs typeface="Georgia"/>
                        </a:rPr>
                        <a:t>français)</a:t>
                      </a:r>
                      <a:endParaRPr sz="1200">
                        <a:latin typeface="Georgia"/>
                        <a:cs typeface="Georgia"/>
                      </a:endParaRPr>
                    </a:p>
                    <a:p>
                      <a:pPr marL="457200" indent="-257175">
                        <a:lnSpc>
                          <a:spcPts val="1370"/>
                        </a:lnSpc>
                        <a:spcBef>
                          <a:spcPts val="135"/>
                        </a:spcBef>
                        <a:buClr>
                          <a:srgbClr val="9F4DA2"/>
                        </a:buClr>
                        <a:buFont typeface="Georgia"/>
                        <a:buChar char="•"/>
                        <a:tabLst>
                          <a:tab pos="457200" algn="l"/>
                          <a:tab pos="457834" algn="l"/>
                        </a:tabLst>
                      </a:pPr>
                      <a:r>
                        <a:rPr dirty="0" sz="1200" spc="-5" b="1">
                          <a:latin typeface="Georgia"/>
                          <a:cs typeface="Georgia"/>
                        </a:rPr>
                        <a:t>Pendant </a:t>
                      </a:r>
                      <a:r>
                        <a:rPr dirty="0" sz="1200">
                          <a:latin typeface="Georgia"/>
                          <a:cs typeface="Georgia"/>
                        </a:rPr>
                        <a:t>: </a:t>
                      </a:r>
                      <a:r>
                        <a:rPr dirty="0" sz="1200" spc="-5">
                          <a:latin typeface="Georgia"/>
                          <a:cs typeface="Georgia"/>
                        </a:rPr>
                        <a:t>Interviews des professionnels par</a:t>
                      </a:r>
                      <a:r>
                        <a:rPr dirty="0" sz="1200" spc="-105">
                          <a:latin typeface="Georgia"/>
                          <a:cs typeface="Georgia"/>
                        </a:rPr>
                        <a:t> </a:t>
                      </a:r>
                      <a:r>
                        <a:rPr dirty="0" sz="1200" spc="-5">
                          <a:latin typeface="Georgia"/>
                          <a:cs typeface="Georgia"/>
                        </a:rPr>
                        <a:t>les</a:t>
                      </a:r>
                      <a:endParaRPr sz="1200">
                        <a:latin typeface="Georgia"/>
                        <a:cs typeface="Georgia"/>
                      </a:endParaRPr>
                    </a:p>
                    <a:p>
                      <a:pPr marL="457200">
                        <a:lnSpc>
                          <a:spcPts val="1370"/>
                        </a:lnSpc>
                      </a:pPr>
                      <a:r>
                        <a:rPr dirty="0" sz="1200" spc="-5">
                          <a:latin typeface="Georgia"/>
                          <a:cs typeface="Georgia"/>
                        </a:rPr>
                        <a:t>élèves</a:t>
                      </a:r>
                      <a:endParaRPr sz="1200">
                        <a:latin typeface="Georgia"/>
                        <a:cs typeface="Georgia"/>
                      </a:endParaRPr>
                    </a:p>
                    <a:p>
                      <a:pPr marL="457200" marR="784225" indent="-256540">
                        <a:lnSpc>
                          <a:spcPts val="1300"/>
                        </a:lnSpc>
                        <a:spcBef>
                          <a:spcPts val="315"/>
                        </a:spcBef>
                        <a:buClr>
                          <a:srgbClr val="9F4DA2"/>
                        </a:buClr>
                        <a:buFont typeface="Georgia"/>
                        <a:buChar char="•"/>
                        <a:tabLst>
                          <a:tab pos="457200" algn="l"/>
                          <a:tab pos="457834" algn="l"/>
                        </a:tabLst>
                      </a:pPr>
                      <a:r>
                        <a:rPr dirty="0" sz="1200" spc="-5" b="1">
                          <a:latin typeface="Georgia"/>
                          <a:cs typeface="Georgia"/>
                        </a:rPr>
                        <a:t>Après </a:t>
                      </a:r>
                      <a:r>
                        <a:rPr dirty="0" sz="1200">
                          <a:latin typeface="Georgia"/>
                          <a:cs typeface="Georgia"/>
                        </a:rPr>
                        <a:t>: </a:t>
                      </a:r>
                      <a:r>
                        <a:rPr dirty="0" sz="1200" spc="-5">
                          <a:latin typeface="Georgia"/>
                          <a:cs typeface="Georgia"/>
                        </a:rPr>
                        <a:t>Bilan avec </a:t>
                      </a:r>
                      <a:r>
                        <a:rPr dirty="0" sz="1200">
                          <a:latin typeface="Georgia"/>
                          <a:cs typeface="Georgia"/>
                        </a:rPr>
                        <a:t>un </a:t>
                      </a:r>
                      <a:r>
                        <a:rPr dirty="0" sz="1200" spc="-5">
                          <a:latin typeface="Georgia"/>
                          <a:cs typeface="Georgia"/>
                        </a:rPr>
                        <a:t>compte rendu écrit  individuel (Co-intervention</a:t>
                      </a:r>
                      <a:r>
                        <a:rPr dirty="0" sz="1200" spc="-25">
                          <a:latin typeface="Georgia"/>
                          <a:cs typeface="Georgia"/>
                        </a:rPr>
                        <a:t> </a:t>
                      </a:r>
                      <a:r>
                        <a:rPr dirty="0" sz="1200" spc="-5">
                          <a:latin typeface="Georgia"/>
                          <a:cs typeface="Georgia"/>
                        </a:rPr>
                        <a:t>français)</a:t>
                      </a:r>
                      <a:endParaRPr sz="1200">
                        <a:latin typeface="Georgia"/>
                        <a:cs typeface="Georgia"/>
                      </a:endParaRPr>
                    </a:p>
                  </a:txBody>
                  <a:tcPr marL="0" marR="0" marB="0" marT="43180">
                    <a:lnL w="19050">
                      <a:solidFill>
                        <a:srgbClr val="5C92B5"/>
                      </a:solidFill>
                      <a:prstDash val="solid"/>
                    </a:lnL>
                    <a:lnR w="19050">
                      <a:solidFill>
                        <a:srgbClr val="5C92B5"/>
                      </a:solidFill>
                      <a:prstDash val="solid"/>
                    </a:lnR>
                    <a:lnT w="19050">
                      <a:solidFill>
                        <a:srgbClr val="5C92B5"/>
                      </a:solidFill>
                      <a:prstDash val="solid"/>
                    </a:lnT>
                    <a:lnB w="19050">
                      <a:solidFill>
                        <a:srgbClr val="5C92B5"/>
                      </a:solidFill>
                      <a:prstDash val="soli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5C92B5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161290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dirty="0" sz="1200" spc="-5" b="1">
                          <a:latin typeface="Georgia"/>
                          <a:cs typeface="Georgia"/>
                        </a:rPr>
                        <a:t>Visite de </a:t>
                      </a:r>
                      <a:r>
                        <a:rPr dirty="0" sz="1200" b="1">
                          <a:latin typeface="Georgia"/>
                          <a:cs typeface="Georgia"/>
                        </a:rPr>
                        <a:t>grande </a:t>
                      </a:r>
                      <a:r>
                        <a:rPr dirty="0" sz="1200" spc="-5" b="1">
                          <a:latin typeface="Georgia"/>
                          <a:cs typeface="Georgia"/>
                        </a:rPr>
                        <a:t>surface spécialisée </a:t>
                      </a:r>
                      <a:r>
                        <a:rPr dirty="0" sz="1200" b="1">
                          <a:latin typeface="Georgia"/>
                          <a:cs typeface="Georgia"/>
                        </a:rPr>
                        <a:t>Gamm</a:t>
                      </a:r>
                      <a:r>
                        <a:rPr dirty="0" sz="1200" spc="-60" b="1">
                          <a:latin typeface="Georgia"/>
                          <a:cs typeface="Georgia"/>
                        </a:rPr>
                        <a:t> </a:t>
                      </a:r>
                      <a:r>
                        <a:rPr dirty="0" sz="1200" spc="-5" b="1">
                          <a:latin typeface="Georgia"/>
                          <a:cs typeface="Georgia"/>
                        </a:rPr>
                        <a:t>Vert</a:t>
                      </a:r>
                      <a:endParaRPr sz="1200">
                        <a:latin typeface="Georgia"/>
                        <a:cs typeface="Georgia"/>
                      </a:endParaRPr>
                    </a:p>
                  </a:txBody>
                  <a:tcPr marL="0" marR="0" marB="0" marT="41275">
                    <a:lnL w="19050">
                      <a:solidFill>
                        <a:srgbClr val="5C92B5"/>
                      </a:solidFill>
                      <a:prstDash val="solid"/>
                    </a:lnL>
                    <a:lnR w="19050">
                      <a:solidFill>
                        <a:srgbClr val="5C92B5"/>
                      </a:solidFill>
                      <a:prstDash val="solid"/>
                    </a:lnR>
                    <a:lnT w="19050">
                      <a:solidFill>
                        <a:srgbClr val="5C92B5"/>
                      </a:solidFill>
                      <a:prstDash val="solid"/>
                    </a:lnT>
                    <a:lnB w="19050">
                      <a:solidFill>
                        <a:srgbClr val="5C92B5"/>
                      </a:solidFill>
                      <a:prstDash val="solid"/>
                    </a:lnB>
                  </a:tcPr>
                </a:tc>
              </a:tr>
              <a:tr h="4941633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43180">
                    <a:lnL w="19050">
                      <a:solidFill>
                        <a:srgbClr val="5C92B5"/>
                      </a:solidFill>
                      <a:prstDash val="solid"/>
                    </a:lnL>
                    <a:lnR w="19050">
                      <a:solidFill>
                        <a:srgbClr val="5C92B5"/>
                      </a:solidFill>
                      <a:prstDash val="solid"/>
                    </a:lnR>
                    <a:lnT w="19050">
                      <a:solidFill>
                        <a:srgbClr val="5C92B5"/>
                      </a:solidFill>
                      <a:prstDash val="solid"/>
                    </a:lnT>
                    <a:lnB w="19050">
                      <a:solidFill>
                        <a:srgbClr val="5C92B5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9050">
                      <a:solidFill>
                        <a:srgbClr val="5C92B5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 algn="just" marL="137795" marR="149860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Aujourd'hui </a:t>
                      </a:r>
                      <a:r>
                        <a:rPr dirty="0" sz="1100" spc="-5">
                          <a:latin typeface="Arial"/>
                          <a:cs typeface="Arial"/>
                        </a:rPr>
                        <a:t>nous développons notre chiffre d’affaires </a:t>
                      </a:r>
                      <a:r>
                        <a:rPr dirty="0" sz="1100">
                          <a:latin typeface="Arial"/>
                          <a:cs typeface="Arial"/>
                        </a:rPr>
                        <a:t>grâce  </a:t>
                      </a:r>
                      <a:r>
                        <a:rPr dirty="0" sz="1100" spc="-5">
                          <a:latin typeface="Arial"/>
                          <a:cs typeface="Arial"/>
                        </a:rPr>
                        <a:t>aux </a:t>
                      </a:r>
                      <a:r>
                        <a:rPr dirty="0" sz="1100">
                          <a:latin typeface="Arial"/>
                          <a:cs typeface="Arial"/>
                        </a:rPr>
                        <a:t>produits </a:t>
                      </a:r>
                      <a:r>
                        <a:rPr dirty="0" sz="1100" spc="-5">
                          <a:latin typeface="Arial"/>
                          <a:cs typeface="Arial"/>
                        </a:rPr>
                        <a:t>biologiques et </a:t>
                      </a:r>
                      <a:r>
                        <a:rPr dirty="0" sz="1100">
                          <a:latin typeface="Arial"/>
                          <a:cs typeface="Arial"/>
                        </a:rPr>
                        <a:t>notre </a:t>
                      </a:r>
                      <a:r>
                        <a:rPr dirty="0" sz="1100" spc="-5">
                          <a:latin typeface="Arial"/>
                          <a:cs typeface="Arial"/>
                        </a:rPr>
                        <a:t>partenaire La Vie</a:t>
                      </a:r>
                      <a:r>
                        <a:rPr dirty="0" sz="1100" spc="-5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">
                          <a:latin typeface="Arial"/>
                          <a:cs typeface="Arial"/>
                        </a:rPr>
                        <a:t>Claire.</a:t>
                      </a:r>
                      <a:endParaRPr sz="1100">
                        <a:latin typeface="Arial"/>
                        <a:cs typeface="Arial"/>
                      </a:endParaRPr>
                    </a:p>
                    <a:p>
                      <a:pPr algn="just" marL="137795" marR="148590">
                        <a:lnSpc>
                          <a:spcPct val="100000"/>
                        </a:lnSpc>
                      </a:pPr>
                      <a:r>
                        <a:rPr dirty="0" sz="1100" spc="-5">
                          <a:latin typeface="Arial"/>
                          <a:cs typeface="Arial"/>
                        </a:rPr>
                        <a:t>Mes conseils </a:t>
                      </a:r>
                      <a:r>
                        <a:rPr dirty="0" sz="1100">
                          <a:latin typeface="Arial"/>
                          <a:cs typeface="Arial"/>
                        </a:rPr>
                        <a:t>sont </a:t>
                      </a:r>
                      <a:r>
                        <a:rPr dirty="0" sz="1100" spc="-5">
                          <a:latin typeface="Arial"/>
                          <a:cs typeface="Arial"/>
                        </a:rPr>
                        <a:t>les suivants </a:t>
                      </a:r>
                      <a:r>
                        <a:rPr dirty="0" sz="1100">
                          <a:latin typeface="Arial"/>
                          <a:cs typeface="Arial"/>
                        </a:rPr>
                        <a:t>: </a:t>
                      </a:r>
                      <a:r>
                        <a:rPr dirty="0" sz="1100" spc="-5">
                          <a:latin typeface="Arial"/>
                          <a:cs typeface="Arial"/>
                        </a:rPr>
                        <a:t>Pour venir travailler avec  nous il </a:t>
                      </a:r>
                      <a:r>
                        <a:rPr dirty="0" sz="1100">
                          <a:latin typeface="Arial"/>
                          <a:cs typeface="Arial"/>
                        </a:rPr>
                        <a:t>faut </a:t>
                      </a:r>
                      <a:r>
                        <a:rPr dirty="0" sz="1100" spc="-5">
                          <a:latin typeface="Arial"/>
                          <a:cs typeface="Arial"/>
                        </a:rPr>
                        <a:t>être motivé </a:t>
                      </a:r>
                      <a:r>
                        <a:rPr dirty="0" sz="1100" spc="-10">
                          <a:latin typeface="Arial"/>
                          <a:cs typeface="Arial"/>
                        </a:rPr>
                        <a:t>et </a:t>
                      </a:r>
                      <a:r>
                        <a:rPr dirty="0" sz="1100" spc="-5">
                          <a:latin typeface="Arial"/>
                          <a:cs typeface="Arial"/>
                        </a:rPr>
                        <a:t>s’intéresser en </a:t>
                      </a:r>
                      <a:r>
                        <a:rPr dirty="0" sz="1100">
                          <a:latin typeface="Arial"/>
                          <a:cs typeface="Arial"/>
                        </a:rPr>
                        <a:t>posant </a:t>
                      </a:r>
                      <a:r>
                        <a:rPr dirty="0" sz="1100" spc="-5">
                          <a:latin typeface="Arial"/>
                          <a:cs typeface="Arial"/>
                        </a:rPr>
                        <a:t>des  </a:t>
                      </a:r>
                      <a:r>
                        <a:rPr dirty="0" sz="1100">
                          <a:latin typeface="Arial"/>
                          <a:cs typeface="Arial"/>
                        </a:rPr>
                        <a:t>questions.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2540">
                    <a:lnT w="19050">
                      <a:solidFill>
                        <a:srgbClr val="5C92B5"/>
                      </a:solidFill>
                      <a:prstDash val="solid"/>
                    </a:lnT>
                  </a:tcPr>
                </a:tc>
              </a:tr>
            </a:tbl>
          </a:graphicData>
        </a:graphic>
      </p:graphicFrame>
      <p:sp>
        <p:nvSpPr>
          <p:cNvPr id="3" name="object 3"/>
          <p:cNvSpPr/>
          <p:nvPr/>
        </p:nvSpPr>
        <p:spPr>
          <a:xfrm>
            <a:off x="8100441" y="3215639"/>
            <a:ext cx="158597" cy="7200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7564119" y="3144132"/>
            <a:ext cx="158508" cy="7315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6228207" y="3212967"/>
            <a:ext cx="158508" cy="7315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410200" y="440105"/>
            <a:ext cx="3634740" cy="180340"/>
          </a:xfrm>
          <a:custGeom>
            <a:avLst/>
            <a:gdLst/>
            <a:ahLst/>
            <a:cxnLst/>
            <a:rect l="l" t="t" r="r" b="b"/>
            <a:pathLst>
              <a:path w="3634740" h="180340">
                <a:moveTo>
                  <a:pt x="0" y="180035"/>
                </a:moveTo>
                <a:lnTo>
                  <a:pt x="3634231" y="180035"/>
                </a:lnTo>
                <a:lnTo>
                  <a:pt x="3634231" y="0"/>
                </a:lnTo>
                <a:lnTo>
                  <a:pt x="0" y="0"/>
                </a:lnTo>
                <a:lnTo>
                  <a:pt x="0" y="180035"/>
                </a:lnTo>
                <a:close/>
              </a:path>
            </a:pathLst>
          </a:custGeom>
          <a:solidFill>
            <a:srgbClr val="438085">
              <a:alpha val="50195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5407278" y="508190"/>
            <a:ext cx="3063240" cy="0"/>
          </a:xfrm>
          <a:custGeom>
            <a:avLst/>
            <a:gdLst/>
            <a:ahLst/>
            <a:cxnLst/>
            <a:rect l="l" t="t" r="r" b="b"/>
            <a:pathLst>
              <a:path w="3063240" h="0">
                <a:moveTo>
                  <a:pt x="0" y="0"/>
                </a:moveTo>
                <a:lnTo>
                  <a:pt x="3063240" y="0"/>
                </a:lnTo>
              </a:path>
            </a:pathLst>
          </a:custGeom>
          <a:ln w="21462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8758808" y="607187"/>
            <a:ext cx="215265" cy="0"/>
          </a:xfrm>
          <a:custGeom>
            <a:avLst/>
            <a:gdLst/>
            <a:ahLst/>
            <a:cxnLst/>
            <a:rect l="l" t="t" r="r" b="b"/>
            <a:pathLst>
              <a:path w="215265" h="0">
                <a:moveTo>
                  <a:pt x="0" y="0"/>
                </a:moveTo>
                <a:lnTo>
                  <a:pt x="215011" y="0"/>
                </a:lnTo>
              </a:path>
            </a:pathLst>
          </a:custGeom>
          <a:ln w="365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9029953" y="0"/>
            <a:ext cx="0" cy="622300"/>
          </a:xfrm>
          <a:custGeom>
            <a:avLst/>
            <a:gdLst/>
            <a:ahLst/>
            <a:cxnLst/>
            <a:rect l="l" t="t" r="r" b="b"/>
            <a:pathLst>
              <a:path w="0" h="622300">
                <a:moveTo>
                  <a:pt x="0" y="0"/>
                </a:moveTo>
                <a:lnTo>
                  <a:pt x="0" y="621791"/>
                </a:lnTo>
              </a:path>
            </a:pathLst>
          </a:custGeom>
          <a:ln w="9143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8989186" y="0"/>
            <a:ext cx="0" cy="622300"/>
          </a:xfrm>
          <a:custGeom>
            <a:avLst/>
            <a:gdLst/>
            <a:ahLst/>
            <a:cxnLst/>
            <a:rect l="l" t="t" r="r" b="b"/>
            <a:pathLst>
              <a:path w="0" h="622300">
                <a:moveTo>
                  <a:pt x="0" y="0"/>
                </a:moveTo>
                <a:lnTo>
                  <a:pt x="0" y="621791"/>
                </a:lnTo>
              </a:path>
            </a:pathLst>
          </a:custGeom>
          <a:ln w="27431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8943085" y="380"/>
            <a:ext cx="0" cy="585470"/>
          </a:xfrm>
          <a:custGeom>
            <a:avLst/>
            <a:gdLst/>
            <a:ahLst/>
            <a:cxnLst/>
            <a:rect l="l" t="t" r="r" b="b"/>
            <a:pathLst>
              <a:path w="0" h="585470">
                <a:moveTo>
                  <a:pt x="0" y="0"/>
                </a:moveTo>
                <a:lnTo>
                  <a:pt x="0" y="585216"/>
                </a:lnTo>
              </a:path>
            </a:pathLst>
          </a:custGeom>
          <a:ln w="54864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8878061" y="380"/>
            <a:ext cx="0" cy="585470"/>
          </a:xfrm>
          <a:custGeom>
            <a:avLst/>
            <a:gdLst/>
            <a:ahLst/>
            <a:cxnLst/>
            <a:rect l="l" t="t" r="r" b="b"/>
            <a:pathLst>
              <a:path w="0" h="585470">
                <a:moveTo>
                  <a:pt x="0" y="0"/>
                </a:moveTo>
                <a:lnTo>
                  <a:pt x="0" y="585216"/>
                </a:lnTo>
              </a:path>
            </a:pathLst>
          </a:custGeom>
          <a:ln w="9143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529208" y="518922"/>
            <a:ext cx="8229600" cy="1066800"/>
          </a:xfrm>
          <a:custGeom>
            <a:avLst/>
            <a:gdLst/>
            <a:ahLst/>
            <a:cxnLst/>
            <a:rect l="l" t="t" r="r" b="b"/>
            <a:pathLst>
              <a:path w="8229600" h="1066800">
                <a:moveTo>
                  <a:pt x="0" y="1066800"/>
                </a:moveTo>
                <a:lnTo>
                  <a:pt x="8229600" y="1066800"/>
                </a:lnTo>
                <a:lnTo>
                  <a:pt x="8229600" y="0"/>
                </a:lnTo>
                <a:lnTo>
                  <a:pt x="0" y="0"/>
                </a:lnTo>
                <a:lnTo>
                  <a:pt x="0" y="10668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529208" y="518922"/>
            <a:ext cx="8229600" cy="1066800"/>
          </a:xfrm>
          <a:custGeom>
            <a:avLst/>
            <a:gdLst/>
            <a:ahLst/>
            <a:cxnLst/>
            <a:rect l="l" t="t" r="r" b="b"/>
            <a:pathLst>
              <a:path w="8229600" h="1066800">
                <a:moveTo>
                  <a:pt x="0" y="1066800"/>
                </a:moveTo>
                <a:lnTo>
                  <a:pt x="8229600" y="1066800"/>
                </a:lnTo>
                <a:lnTo>
                  <a:pt x="8229600" y="0"/>
                </a:lnTo>
                <a:lnTo>
                  <a:pt x="0" y="0"/>
                </a:lnTo>
                <a:lnTo>
                  <a:pt x="0" y="1066800"/>
                </a:lnTo>
                <a:close/>
              </a:path>
            </a:pathLst>
          </a:custGeom>
          <a:ln w="19050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905" marR="5080">
              <a:lnSpc>
                <a:spcPct val="100000"/>
              </a:lnSpc>
              <a:spcBef>
                <a:spcPts val="105"/>
              </a:spcBef>
            </a:pPr>
            <a:r>
              <a:rPr dirty="0"/>
              <a:t>6. Un manque </a:t>
            </a:r>
            <a:r>
              <a:rPr dirty="0" spc="-5"/>
              <a:t>de </a:t>
            </a:r>
            <a:r>
              <a:rPr dirty="0"/>
              <a:t>repères de </a:t>
            </a:r>
            <a:r>
              <a:rPr dirty="0" spc="-5"/>
              <a:t>certains </a:t>
            </a:r>
            <a:r>
              <a:rPr dirty="0"/>
              <a:t>jeunes</a:t>
            </a:r>
            <a:r>
              <a:rPr dirty="0" spc="-110"/>
              <a:t> </a:t>
            </a:r>
            <a:r>
              <a:rPr dirty="0"/>
              <a:t>? </a:t>
            </a:r>
            <a:r>
              <a:rPr dirty="0">
                <a:solidFill>
                  <a:srgbClr val="00AF50"/>
                </a:solidFill>
              </a:rPr>
              <a:t> Quelles </a:t>
            </a:r>
            <a:r>
              <a:rPr dirty="0" spc="-5">
                <a:solidFill>
                  <a:srgbClr val="00AF50"/>
                </a:solidFill>
              </a:rPr>
              <a:t>solutions</a:t>
            </a:r>
            <a:r>
              <a:rPr dirty="0" spc="-45">
                <a:solidFill>
                  <a:srgbClr val="00AF50"/>
                </a:solidFill>
              </a:rPr>
              <a:t> </a:t>
            </a:r>
            <a:r>
              <a:rPr dirty="0">
                <a:solidFill>
                  <a:srgbClr val="00AF50"/>
                </a:solidFill>
              </a:rPr>
              <a:t>?</a:t>
            </a:r>
          </a:p>
        </p:txBody>
      </p:sp>
      <p:sp>
        <p:nvSpPr>
          <p:cNvPr id="12" name="object 12"/>
          <p:cNvSpPr/>
          <p:nvPr/>
        </p:nvSpPr>
        <p:spPr>
          <a:xfrm>
            <a:off x="467537" y="1484820"/>
            <a:ext cx="4038600" cy="792480"/>
          </a:xfrm>
          <a:custGeom>
            <a:avLst/>
            <a:gdLst/>
            <a:ahLst/>
            <a:cxnLst/>
            <a:rect l="l" t="t" r="r" b="b"/>
            <a:pathLst>
              <a:path w="4038600" h="792480">
                <a:moveTo>
                  <a:pt x="0" y="792010"/>
                </a:moveTo>
                <a:lnTo>
                  <a:pt x="4038600" y="792010"/>
                </a:lnTo>
                <a:lnTo>
                  <a:pt x="4038600" y="0"/>
                </a:lnTo>
                <a:lnTo>
                  <a:pt x="0" y="0"/>
                </a:lnTo>
                <a:lnTo>
                  <a:pt x="0" y="79201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467537" y="2738501"/>
            <a:ext cx="4038600" cy="4037329"/>
          </a:xfrm>
          <a:custGeom>
            <a:avLst/>
            <a:gdLst/>
            <a:ahLst/>
            <a:cxnLst/>
            <a:rect l="l" t="t" r="r" b="b"/>
            <a:pathLst>
              <a:path w="4038600" h="4037329">
                <a:moveTo>
                  <a:pt x="0" y="4036885"/>
                </a:moveTo>
                <a:lnTo>
                  <a:pt x="4038600" y="4036885"/>
                </a:lnTo>
                <a:lnTo>
                  <a:pt x="4038600" y="0"/>
                </a:lnTo>
                <a:lnTo>
                  <a:pt x="0" y="0"/>
                </a:lnTo>
                <a:lnTo>
                  <a:pt x="0" y="4036885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467537" y="1484820"/>
            <a:ext cx="4038600" cy="5290820"/>
          </a:xfrm>
          <a:custGeom>
            <a:avLst/>
            <a:gdLst/>
            <a:ahLst/>
            <a:cxnLst/>
            <a:rect l="l" t="t" r="r" b="b"/>
            <a:pathLst>
              <a:path w="4038600" h="5290820">
                <a:moveTo>
                  <a:pt x="0" y="5290566"/>
                </a:moveTo>
                <a:lnTo>
                  <a:pt x="4038600" y="5290566"/>
                </a:lnTo>
                <a:lnTo>
                  <a:pt x="4038600" y="0"/>
                </a:lnTo>
                <a:lnTo>
                  <a:pt x="0" y="0"/>
                </a:lnTo>
                <a:lnTo>
                  <a:pt x="0" y="5290566"/>
                </a:lnTo>
                <a:close/>
              </a:path>
            </a:pathLst>
          </a:custGeom>
          <a:ln w="19050">
            <a:solidFill>
              <a:srgbClr val="5C92B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 txBox="1"/>
          <p:nvPr/>
        </p:nvSpPr>
        <p:spPr>
          <a:xfrm>
            <a:off x="972413" y="1512189"/>
            <a:ext cx="3394075" cy="4826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 indent="130810">
              <a:lnSpc>
                <a:spcPct val="100000"/>
              </a:lnSpc>
              <a:spcBef>
                <a:spcPts val="100"/>
              </a:spcBef>
            </a:pPr>
            <a:r>
              <a:rPr dirty="0" sz="1500" spc="-5">
                <a:solidFill>
                  <a:srgbClr val="006FC0"/>
                </a:solidFill>
                <a:latin typeface="Georgia"/>
                <a:cs typeface="Georgia"/>
              </a:rPr>
              <a:t>Organiser des rencontres avec des  professionnels </a:t>
            </a:r>
            <a:r>
              <a:rPr dirty="0" sz="1500">
                <a:solidFill>
                  <a:srgbClr val="006FC0"/>
                </a:solidFill>
                <a:latin typeface="Georgia"/>
                <a:cs typeface="Georgia"/>
              </a:rPr>
              <a:t>avant </a:t>
            </a:r>
            <a:r>
              <a:rPr dirty="0" sz="1500" spc="-5">
                <a:solidFill>
                  <a:srgbClr val="006FC0"/>
                </a:solidFill>
                <a:latin typeface="Georgia"/>
                <a:cs typeface="Georgia"/>
              </a:rPr>
              <a:t>la première</a:t>
            </a:r>
            <a:r>
              <a:rPr dirty="0" sz="1500" spc="-70">
                <a:solidFill>
                  <a:srgbClr val="006FC0"/>
                </a:solidFill>
                <a:latin typeface="Georgia"/>
                <a:cs typeface="Georgia"/>
              </a:rPr>
              <a:t> </a:t>
            </a:r>
            <a:r>
              <a:rPr dirty="0" sz="1500">
                <a:solidFill>
                  <a:srgbClr val="006FC0"/>
                </a:solidFill>
                <a:latin typeface="Georgia"/>
                <a:cs typeface="Georgia"/>
              </a:rPr>
              <a:t>PFMP!</a:t>
            </a:r>
            <a:endParaRPr sz="1500">
              <a:latin typeface="Georgia"/>
              <a:cs typeface="Georgia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4648200" y="1484820"/>
            <a:ext cx="4038600" cy="792480"/>
          </a:xfrm>
          <a:custGeom>
            <a:avLst/>
            <a:gdLst/>
            <a:ahLst/>
            <a:cxnLst/>
            <a:rect l="l" t="t" r="r" b="b"/>
            <a:pathLst>
              <a:path w="4038600" h="792480">
                <a:moveTo>
                  <a:pt x="0" y="792010"/>
                </a:moveTo>
                <a:lnTo>
                  <a:pt x="4038600" y="792010"/>
                </a:lnTo>
                <a:lnTo>
                  <a:pt x="4038600" y="0"/>
                </a:lnTo>
                <a:lnTo>
                  <a:pt x="0" y="0"/>
                </a:lnTo>
                <a:lnTo>
                  <a:pt x="0" y="79201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4648200" y="2738501"/>
            <a:ext cx="4038600" cy="4037329"/>
          </a:xfrm>
          <a:custGeom>
            <a:avLst/>
            <a:gdLst/>
            <a:ahLst/>
            <a:cxnLst/>
            <a:rect l="l" t="t" r="r" b="b"/>
            <a:pathLst>
              <a:path w="4038600" h="4037329">
                <a:moveTo>
                  <a:pt x="0" y="4036885"/>
                </a:moveTo>
                <a:lnTo>
                  <a:pt x="4038600" y="4036885"/>
                </a:lnTo>
                <a:lnTo>
                  <a:pt x="4038600" y="0"/>
                </a:lnTo>
                <a:lnTo>
                  <a:pt x="0" y="0"/>
                </a:lnTo>
                <a:lnTo>
                  <a:pt x="0" y="4036885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4648200" y="1484820"/>
            <a:ext cx="4038600" cy="5290820"/>
          </a:xfrm>
          <a:custGeom>
            <a:avLst/>
            <a:gdLst/>
            <a:ahLst/>
            <a:cxnLst/>
            <a:rect l="l" t="t" r="r" b="b"/>
            <a:pathLst>
              <a:path w="4038600" h="5290820">
                <a:moveTo>
                  <a:pt x="0" y="5290566"/>
                </a:moveTo>
                <a:lnTo>
                  <a:pt x="4038600" y="5290566"/>
                </a:lnTo>
                <a:lnTo>
                  <a:pt x="4038600" y="0"/>
                </a:lnTo>
                <a:lnTo>
                  <a:pt x="0" y="0"/>
                </a:lnTo>
                <a:lnTo>
                  <a:pt x="0" y="5290566"/>
                </a:lnTo>
                <a:close/>
              </a:path>
            </a:pathLst>
          </a:custGeom>
          <a:ln w="19050">
            <a:solidFill>
              <a:srgbClr val="5C92B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 txBox="1"/>
          <p:nvPr/>
        </p:nvSpPr>
        <p:spPr>
          <a:xfrm>
            <a:off x="5153025" y="1512189"/>
            <a:ext cx="3394075" cy="4826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 indent="130810">
              <a:lnSpc>
                <a:spcPct val="100000"/>
              </a:lnSpc>
              <a:spcBef>
                <a:spcPts val="100"/>
              </a:spcBef>
            </a:pPr>
            <a:r>
              <a:rPr dirty="0" sz="1500" spc="-5">
                <a:solidFill>
                  <a:srgbClr val="006FC0"/>
                </a:solidFill>
                <a:latin typeface="Georgia"/>
                <a:cs typeface="Georgia"/>
              </a:rPr>
              <a:t>Organiser des rencontres avec des  professionnels </a:t>
            </a:r>
            <a:r>
              <a:rPr dirty="0" sz="1500">
                <a:solidFill>
                  <a:srgbClr val="006FC0"/>
                </a:solidFill>
                <a:latin typeface="Georgia"/>
                <a:cs typeface="Georgia"/>
              </a:rPr>
              <a:t>avant </a:t>
            </a:r>
            <a:r>
              <a:rPr dirty="0" sz="1500" spc="-5">
                <a:solidFill>
                  <a:srgbClr val="006FC0"/>
                </a:solidFill>
                <a:latin typeface="Georgia"/>
                <a:cs typeface="Georgia"/>
              </a:rPr>
              <a:t>la première</a:t>
            </a:r>
            <a:r>
              <a:rPr dirty="0" sz="1500" spc="-65">
                <a:solidFill>
                  <a:srgbClr val="006FC0"/>
                </a:solidFill>
                <a:latin typeface="Georgia"/>
                <a:cs typeface="Georgia"/>
              </a:rPr>
              <a:t> </a:t>
            </a:r>
            <a:r>
              <a:rPr dirty="0" sz="1500">
                <a:solidFill>
                  <a:srgbClr val="006FC0"/>
                </a:solidFill>
                <a:latin typeface="Georgia"/>
                <a:cs typeface="Georgia"/>
              </a:rPr>
              <a:t>PFMP!</a:t>
            </a:r>
            <a:endParaRPr sz="1500">
              <a:latin typeface="Georgia"/>
              <a:cs typeface="Georgia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467537" y="2276830"/>
            <a:ext cx="4032885" cy="462280"/>
          </a:xfrm>
          <a:custGeom>
            <a:avLst/>
            <a:gdLst/>
            <a:ahLst/>
            <a:cxnLst/>
            <a:rect l="l" t="t" r="r" b="b"/>
            <a:pathLst>
              <a:path w="4032885" h="462280">
                <a:moveTo>
                  <a:pt x="0" y="461670"/>
                </a:moveTo>
                <a:lnTo>
                  <a:pt x="4032504" y="461670"/>
                </a:lnTo>
                <a:lnTo>
                  <a:pt x="4032504" y="0"/>
                </a:lnTo>
                <a:lnTo>
                  <a:pt x="0" y="0"/>
                </a:lnTo>
                <a:lnTo>
                  <a:pt x="0" y="461670"/>
                </a:lnTo>
                <a:close/>
              </a:path>
            </a:pathLst>
          </a:custGeom>
          <a:ln w="19049">
            <a:solidFill>
              <a:srgbClr val="5C92B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 txBox="1"/>
          <p:nvPr/>
        </p:nvSpPr>
        <p:spPr>
          <a:xfrm>
            <a:off x="920597" y="2305939"/>
            <a:ext cx="3125470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730250" marR="5080" indent="-718185">
              <a:lnSpc>
                <a:spcPct val="100000"/>
              </a:lnSpc>
              <a:spcBef>
                <a:spcPts val="100"/>
              </a:spcBef>
            </a:pPr>
            <a:r>
              <a:rPr dirty="0" sz="1200" spc="-5" b="1">
                <a:latin typeface="Georgia"/>
                <a:cs typeface="Georgia"/>
              </a:rPr>
              <a:t>Visite du leader du Cash </a:t>
            </a:r>
            <a:r>
              <a:rPr dirty="0" sz="1200" b="1">
                <a:latin typeface="Georgia"/>
                <a:cs typeface="Georgia"/>
              </a:rPr>
              <a:t>and Carry </a:t>
            </a:r>
            <a:r>
              <a:rPr dirty="0" sz="1200" spc="-5" b="1">
                <a:latin typeface="Georgia"/>
                <a:cs typeface="Georgia"/>
              </a:rPr>
              <a:t>sous  franchise</a:t>
            </a:r>
            <a:r>
              <a:rPr dirty="0" sz="1200" spc="-25" b="1">
                <a:latin typeface="Georgia"/>
                <a:cs typeface="Georgia"/>
              </a:rPr>
              <a:t> </a:t>
            </a:r>
            <a:r>
              <a:rPr dirty="0" sz="1200" spc="-5" b="1">
                <a:latin typeface="Georgia"/>
                <a:cs typeface="Georgia"/>
              </a:rPr>
              <a:t>Promocash</a:t>
            </a:r>
            <a:endParaRPr sz="1200">
              <a:latin typeface="Georgia"/>
              <a:cs typeface="Georgia"/>
            </a:endParaRPr>
          </a:p>
        </p:txBody>
      </p:sp>
      <p:sp>
        <p:nvSpPr>
          <p:cNvPr id="22" name="object 22"/>
          <p:cNvSpPr/>
          <p:nvPr/>
        </p:nvSpPr>
        <p:spPr>
          <a:xfrm>
            <a:off x="4644009" y="2276830"/>
            <a:ext cx="4032885" cy="462280"/>
          </a:xfrm>
          <a:custGeom>
            <a:avLst/>
            <a:gdLst/>
            <a:ahLst/>
            <a:cxnLst/>
            <a:rect l="l" t="t" r="r" b="b"/>
            <a:pathLst>
              <a:path w="4032884" h="462280">
                <a:moveTo>
                  <a:pt x="0" y="461670"/>
                </a:moveTo>
                <a:lnTo>
                  <a:pt x="4032504" y="461670"/>
                </a:lnTo>
                <a:lnTo>
                  <a:pt x="4032504" y="0"/>
                </a:lnTo>
                <a:lnTo>
                  <a:pt x="0" y="0"/>
                </a:lnTo>
                <a:lnTo>
                  <a:pt x="0" y="46167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4644009" y="2276830"/>
            <a:ext cx="4032885" cy="462280"/>
          </a:xfrm>
          <a:custGeom>
            <a:avLst/>
            <a:gdLst/>
            <a:ahLst/>
            <a:cxnLst/>
            <a:rect l="l" t="t" r="r" b="b"/>
            <a:pathLst>
              <a:path w="4032884" h="462280">
                <a:moveTo>
                  <a:pt x="0" y="461670"/>
                </a:moveTo>
                <a:lnTo>
                  <a:pt x="4032504" y="461670"/>
                </a:lnTo>
                <a:lnTo>
                  <a:pt x="4032504" y="0"/>
                </a:lnTo>
                <a:lnTo>
                  <a:pt x="0" y="0"/>
                </a:lnTo>
                <a:lnTo>
                  <a:pt x="0" y="461670"/>
                </a:lnTo>
                <a:close/>
              </a:path>
            </a:pathLst>
          </a:custGeom>
          <a:ln w="19049">
            <a:solidFill>
              <a:srgbClr val="5C92B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 txBox="1"/>
          <p:nvPr/>
        </p:nvSpPr>
        <p:spPr>
          <a:xfrm>
            <a:off x="5091429" y="2305939"/>
            <a:ext cx="3137535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111885" marR="5080" indent="-1099185">
              <a:lnSpc>
                <a:spcPct val="100000"/>
              </a:lnSpc>
              <a:spcBef>
                <a:spcPts val="100"/>
              </a:spcBef>
            </a:pPr>
            <a:r>
              <a:rPr dirty="0" sz="1200" spc="-5" b="1">
                <a:latin typeface="Georgia"/>
                <a:cs typeface="Georgia"/>
              </a:rPr>
              <a:t>Visite d’un </a:t>
            </a:r>
            <a:r>
              <a:rPr dirty="0" sz="1200" b="1">
                <a:latin typeface="Georgia"/>
                <a:cs typeface="Georgia"/>
              </a:rPr>
              <a:t>point </a:t>
            </a:r>
            <a:r>
              <a:rPr dirty="0" sz="1200" spc="-5" b="1">
                <a:latin typeface="Georgia"/>
                <a:cs typeface="Georgia"/>
              </a:rPr>
              <a:t>de </a:t>
            </a:r>
            <a:r>
              <a:rPr dirty="0" sz="1200" b="1">
                <a:latin typeface="Georgia"/>
                <a:cs typeface="Georgia"/>
              </a:rPr>
              <a:t>vente </a:t>
            </a:r>
            <a:r>
              <a:rPr dirty="0" sz="1200" spc="-5" b="1">
                <a:latin typeface="Georgia"/>
                <a:cs typeface="Georgia"/>
              </a:rPr>
              <a:t>de</a:t>
            </a:r>
            <a:r>
              <a:rPr dirty="0" sz="1200" spc="-95" b="1">
                <a:latin typeface="Georgia"/>
                <a:cs typeface="Georgia"/>
              </a:rPr>
              <a:t> </a:t>
            </a:r>
            <a:r>
              <a:rPr dirty="0" sz="1200" spc="-5" b="1">
                <a:latin typeface="Georgia"/>
                <a:cs typeface="Georgia"/>
              </a:rPr>
              <a:t>déstockage  alimentaire</a:t>
            </a:r>
            <a:endParaRPr sz="1200">
              <a:latin typeface="Georgia"/>
              <a:cs typeface="Georgia"/>
            </a:endParaRPr>
          </a:p>
        </p:txBody>
      </p:sp>
      <p:sp>
        <p:nvSpPr>
          <p:cNvPr id="25" name="object 25"/>
          <p:cNvSpPr/>
          <p:nvPr/>
        </p:nvSpPr>
        <p:spPr>
          <a:xfrm>
            <a:off x="445414" y="2761488"/>
            <a:ext cx="4076700" cy="1803400"/>
          </a:xfrm>
          <a:custGeom>
            <a:avLst/>
            <a:gdLst/>
            <a:ahLst/>
            <a:cxnLst/>
            <a:rect l="l" t="t" r="r" b="b"/>
            <a:pathLst>
              <a:path w="4076700" h="1803400">
                <a:moveTo>
                  <a:pt x="1698599" y="1602867"/>
                </a:moveTo>
                <a:lnTo>
                  <a:pt x="679450" y="1602867"/>
                </a:lnTo>
                <a:lnTo>
                  <a:pt x="1189075" y="1803273"/>
                </a:lnTo>
                <a:lnTo>
                  <a:pt x="1698599" y="1602867"/>
                </a:lnTo>
                <a:close/>
              </a:path>
              <a:path w="4076700" h="1803400">
                <a:moveTo>
                  <a:pt x="3809593" y="0"/>
                </a:moveTo>
                <a:lnTo>
                  <a:pt x="267157" y="0"/>
                </a:lnTo>
                <a:lnTo>
                  <a:pt x="219134" y="4304"/>
                </a:lnTo>
                <a:lnTo>
                  <a:pt x="173936" y="16715"/>
                </a:lnTo>
                <a:lnTo>
                  <a:pt x="132317" y="36477"/>
                </a:lnTo>
                <a:lnTo>
                  <a:pt x="95030" y="62833"/>
                </a:lnTo>
                <a:lnTo>
                  <a:pt x="62831" y="95027"/>
                </a:lnTo>
                <a:lnTo>
                  <a:pt x="36474" y="132305"/>
                </a:lnTo>
                <a:lnTo>
                  <a:pt x="16713" y="173911"/>
                </a:lnTo>
                <a:lnTo>
                  <a:pt x="4304" y="219088"/>
                </a:lnTo>
                <a:lnTo>
                  <a:pt x="0" y="267081"/>
                </a:lnTo>
                <a:lnTo>
                  <a:pt x="0" y="1335659"/>
                </a:lnTo>
                <a:lnTo>
                  <a:pt x="4304" y="1383689"/>
                </a:lnTo>
                <a:lnTo>
                  <a:pt x="16713" y="1428896"/>
                </a:lnTo>
                <a:lnTo>
                  <a:pt x="36474" y="1470523"/>
                </a:lnTo>
                <a:lnTo>
                  <a:pt x="62831" y="1507817"/>
                </a:lnTo>
                <a:lnTo>
                  <a:pt x="95030" y="1540022"/>
                </a:lnTo>
                <a:lnTo>
                  <a:pt x="132317" y="1566385"/>
                </a:lnTo>
                <a:lnTo>
                  <a:pt x="173936" y="1586149"/>
                </a:lnTo>
                <a:lnTo>
                  <a:pt x="219134" y="1598561"/>
                </a:lnTo>
                <a:lnTo>
                  <a:pt x="267157" y="1602867"/>
                </a:lnTo>
                <a:lnTo>
                  <a:pt x="3809593" y="1602867"/>
                </a:lnTo>
                <a:lnTo>
                  <a:pt x="3857586" y="1598561"/>
                </a:lnTo>
                <a:lnTo>
                  <a:pt x="3902763" y="1586149"/>
                </a:lnTo>
                <a:lnTo>
                  <a:pt x="3944368" y="1566385"/>
                </a:lnTo>
                <a:lnTo>
                  <a:pt x="3981646" y="1540022"/>
                </a:lnTo>
                <a:lnTo>
                  <a:pt x="4013841" y="1507817"/>
                </a:lnTo>
                <a:lnTo>
                  <a:pt x="4040197" y="1470523"/>
                </a:lnTo>
                <a:lnTo>
                  <a:pt x="4059958" y="1428896"/>
                </a:lnTo>
                <a:lnTo>
                  <a:pt x="4072369" y="1383689"/>
                </a:lnTo>
                <a:lnTo>
                  <a:pt x="4076674" y="1335659"/>
                </a:lnTo>
                <a:lnTo>
                  <a:pt x="4076674" y="267081"/>
                </a:lnTo>
                <a:lnTo>
                  <a:pt x="4072369" y="219088"/>
                </a:lnTo>
                <a:lnTo>
                  <a:pt x="4059958" y="173911"/>
                </a:lnTo>
                <a:lnTo>
                  <a:pt x="4040197" y="132305"/>
                </a:lnTo>
                <a:lnTo>
                  <a:pt x="4013841" y="95027"/>
                </a:lnTo>
                <a:lnTo>
                  <a:pt x="3981646" y="62833"/>
                </a:lnTo>
                <a:lnTo>
                  <a:pt x="3944368" y="36477"/>
                </a:lnTo>
                <a:lnTo>
                  <a:pt x="3902763" y="16715"/>
                </a:lnTo>
                <a:lnTo>
                  <a:pt x="3857586" y="4304"/>
                </a:lnTo>
                <a:lnTo>
                  <a:pt x="3809593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445414" y="2761488"/>
            <a:ext cx="4076700" cy="1803400"/>
          </a:xfrm>
          <a:custGeom>
            <a:avLst/>
            <a:gdLst/>
            <a:ahLst/>
            <a:cxnLst/>
            <a:rect l="l" t="t" r="r" b="b"/>
            <a:pathLst>
              <a:path w="4076700" h="1803400">
                <a:moveTo>
                  <a:pt x="0" y="267081"/>
                </a:moveTo>
                <a:lnTo>
                  <a:pt x="4304" y="219088"/>
                </a:lnTo>
                <a:lnTo>
                  <a:pt x="16713" y="173911"/>
                </a:lnTo>
                <a:lnTo>
                  <a:pt x="36474" y="132305"/>
                </a:lnTo>
                <a:lnTo>
                  <a:pt x="62831" y="95027"/>
                </a:lnTo>
                <a:lnTo>
                  <a:pt x="95030" y="62833"/>
                </a:lnTo>
                <a:lnTo>
                  <a:pt x="132317" y="36477"/>
                </a:lnTo>
                <a:lnTo>
                  <a:pt x="173936" y="16715"/>
                </a:lnTo>
                <a:lnTo>
                  <a:pt x="219134" y="4304"/>
                </a:lnTo>
                <a:lnTo>
                  <a:pt x="267157" y="0"/>
                </a:lnTo>
                <a:lnTo>
                  <a:pt x="679450" y="0"/>
                </a:lnTo>
                <a:lnTo>
                  <a:pt x="1698599" y="0"/>
                </a:lnTo>
                <a:lnTo>
                  <a:pt x="3809593" y="0"/>
                </a:lnTo>
                <a:lnTo>
                  <a:pt x="3857586" y="4304"/>
                </a:lnTo>
                <a:lnTo>
                  <a:pt x="3902763" y="16715"/>
                </a:lnTo>
                <a:lnTo>
                  <a:pt x="3944368" y="36477"/>
                </a:lnTo>
                <a:lnTo>
                  <a:pt x="3981646" y="62833"/>
                </a:lnTo>
                <a:lnTo>
                  <a:pt x="4013841" y="95027"/>
                </a:lnTo>
                <a:lnTo>
                  <a:pt x="4040197" y="132305"/>
                </a:lnTo>
                <a:lnTo>
                  <a:pt x="4059958" y="173911"/>
                </a:lnTo>
                <a:lnTo>
                  <a:pt x="4072369" y="219088"/>
                </a:lnTo>
                <a:lnTo>
                  <a:pt x="4076674" y="267081"/>
                </a:lnTo>
                <a:lnTo>
                  <a:pt x="4076674" y="934974"/>
                </a:lnTo>
                <a:lnTo>
                  <a:pt x="4076674" y="1335659"/>
                </a:lnTo>
                <a:lnTo>
                  <a:pt x="4072369" y="1383689"/>
                </a:lnTo>
                <a:lnTo>
                  <a:pt x="4059958" y="1428896"/>
                </a:lnTo>
                <a:lnTo>
                  <a:pt x="4040197" y="1470523"/>
                </a:lnTo>
                <a:lnTo>
                  <a:pt x="4013841" y="1507817"/>
                </a:lnTo>
                <a:lnTo>
                  <a:pt x="3981646" y="1540022"/>
                </a:lnTo>
                <a:lnTo>
                  <a:pt x="3944368" y="1566385"/>
                </a:lnTo>
                <a:lnTo>
                  <a:pt x="3902763" y="1586149"/>
                </a:lnTo>
                <a:lnTo>
                  <a:pt x="3857586" y="1598561"/>
                </a:lnTo>
                <a:lnTo>
                  <a:pt x="3809593" y="1602867"/>
                </a:lnTo>
                <a:lnTo>
                  <a:pt x="1698599" y="1602867"/>
                </a:lnTo>
                <a:lnTo>
                  <a:pt x="1189075" y="1803273"/>
                </a:lnTo>
                <a:lnTo>
                  <a:pt x="679450" y="1602867"/>
                </a:lnTo>
                <a:lnTo>
                  <a:pt x="267157" y="1602867"/>
                </a:lnTo>
                <a:lnTo>
                  <a:pt x="219134" y="1598561"/>
                </a:lnTo>
                <a:lnTo>
                  <a:pt x="173936" y="1586149"/>
                </a:lnTo>
                <a:lnTo>
                  <a:pt x="132317" y="1566385"/>
                </a:lnTo>
                <a:lnTo>
                  <a:pt x="95030" y="1540022"/>
                </a:lnTo>
                <a:lnTo>
                  <a:pt x="62831" y="1507817"/>
                </a:lnTo>
                <a:lnTo>
                  <a:pt x="36474" y="1470523"/>
                </a:lnTo>
                <a:lnTo>
                  <a:pt x="16713" y="1428896"/>
                </a:lnTo>
                <a:lnTo>
                  <a:pt x="4304" y="1383689"/>
                </a:lnTo>
                <a:lnTo>
                  <a:pt x="0" y="1335659"/>
                </a:lnTo>
                <a:lnTo>
                  <a:pt x="0" y="934974"/>
                </a:lnTo>
                <a:lnTo>
                  <a:pt x="0" y="267081"/>
                </a:lnTo>
                <a:close/>
              </a:path>
            </a:pathLst>
          </a:custGeom>
          <a:ln w="19050">
            <a:solidFill>
              <a:srgbClr val="9F4DA2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 txBox="1"/>
          <p:nvPr/>
        </p:nvSpPr>
        <p:spPr>
          <a:xfrm>
            <a:off x="602386" y="2854553"/>
            <a:ext cx="3764915" cy="138366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algn="just" marL="12700" marR="5080">
              <a:lnSpc>
                <a:spcPct val="107300"/>
              </a:lnSpc>
              <a:spcBef>
                <a:spcPts val="95"/>
              </a:spcBef>
            </a:pPr>
            <a:r>
              <a:rPr dirty="0" sz="1100" spc="-5">
                <a:latin typeface="Arial"/>
                <a:cs typeface="Arial"/>
              </a:rPr>
              <a:t>Nous venons d’embaucher deux collaborateurs dont un  ancien stagiaire, aujourd’hui le </a:t>
            </a:r>
            <a:r>
              <a:rPr dirty="0" sz="1100" spc="-10">
                <a:latin typeface="Arial"/>
                <a:cs typeface="Arial"/>
              </a:rPr>
              <a:t>Drive </a:t>
            </a:r>
            <a:r>
              <a:rPr dirty="0" sz="1100" spc="-5">
                <a:latin typeface="Arial"/>
                <a:cs typeface="Arial"/>
              </a:rPr>
              <a:t>et les livraisons  </a:t>
            </a:r>
            <a:r>
              <a:rPr dirty="0" sz="1100">
                <a:latin typeface="Arial"/>
                <a:cs typeface="Arial"/>
              </a:rPr>
              <a:t>représentent </a:t>
            </a:r>
            <a:r>
              <a:rPr dirty="0" sz="1100" spc="-5">
                <a:latin typeface="Arial"/>
                <a:cs typeface="Arial"/>
              </a:rPr>
              <a:t>12 </a:t>
            </a:r>
            <a:r>
              <a:rPr dirty="0" sz="1100">
                <a:latin typeface="Arial"/>
                <a:cs typeface="Arial"/>
              </a:rPr>
              <a:t>% </a:t>
            </a:r>
            <a:r>
              <a:rPr dirty="0" sz="1100" spc="-5">
                <a:latin typeface="Arial"/>
                <a:cs typeface="Arial"/>
              </a:rPr>
              <a:t>de </a:t>
            </a:r>
            <a:r>
              <a:rPr dirty="0" sz="1100">
                <a:latin typeface="Arial"/>
                <a:cs typeface="Arial"/>
              </a:rPr>
              <a:t>notre chiffre</a:t>
            </a:r>
            <a:r>
              <a:rPr dirty="0" sz="1100" spc="-16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d’affaires.</a:t>
            </a:r>
            <a:endParaRPr sz="1100">
              <a:latin typeface="Arial"/>
              <a:cs typeface="Arial"/>
            </a:endParaRPr>
          </a:p>
          <a:p>
            <a:pPr algn="just" marL="12700" marR="5080">
              <a:lnSpc>
                <a:spcPct val="107000"/>
              </a:lnSpc>
              <a:spcBef>
                <a:spcPts val="800"/>
              </a:spcBef>
            </a:pPr>
            <a:r>
              <a:rPr dirty="0" sz="1100" spc="-5">
                <a:latin typeface="Arial"/>
                <a:cs typeface="Arial"/>
              </a:rPr>
              <a:t>Mes conseils </a:t>
            </a:r>
            <a:r>
              <a:rPr dirty="0" sz="1100">
                <a:latin typeface="Arial"/>
                <a:cs typeface="Arial"/>
              </a:rPr>
              <a:t>sont </a:t>
            </a:r>
            <a:r>
              <a:rPr dirty="0" sz="1100" spc="-5">
                <a:latin typeface="Arial"/>
                <a:cs typeface="Arial"/>
              </a:rPr>
              <a:t>les suivants </a:t>
            </a:r>
            <a:r>
              <a:rPr dirty="0" sz="1100">
                <a:latin typeface="Arial"/>
                <a:cs typeface="Arial"/>
              </a:rPr>
              <a:t>: Il faut </a:t>
            </a:r>
            <a:r>
              <a:rPr dirty="0" sz="1100" spc="-5">
                <a:latin typeface="Arial"/>
                <a:cs typeface="Arial"/>
              </a:rPr>
              <a:t>monter </a:t>
            </a:r>
            <a:r>
              <a:rPr dirty="0" sz="1100">
                <a:latin typeface="Arial"/>
                <a:cs typeface="Arial"/>
              </a:rPr>
              <a:t>sa </a:t>
            </a:r>
            <a:r>
              <a:rPr dirty="0" sz="1100" spc="-5">
                <a:latin typeface="Arial"/>
                <a:cs typeface="Arial"/>
              </a:rPr>
              <a:t>motivation.  </a:t>
            </a:r>
            <a:r>
              <a:rPr dirty="0" sz="1100">
                <a:latin typeface="Arial"/>
                <a:cs typeface="Arial"/>
              </a:rPr>
              <a:t>Il </a:t>
            </a:r>
            <a:r>
              <a:rPr dirty="0" sz="1100" spc="-5">
                <a:latin typeface="Arial"/>
                <a:cs typeface="Arial"/>
              </a:rPr>
              <a:t>faut s’intéresser. </a:t>
            </a:r>
            <a:r>
              <a:rPr dirty="0" sz="1100">
                <a:latin typeface="Arial"/>
                <a:cs typeface="Arial"/>
              </a:rPr>
              <a:t>Il </a:t>
            </a:r>
            <a:r>
              <a:rPr dirty="0" sz="1100" spc="-5">
                <a:latin typeface="Arial"/>
                <a:cs typeface="Arial"/>
              </a:rPr>
              <a:t>faut prendre des initiatives et ne pas  avoir peur de faire des erreurs. </a:t>
            </a:r>
            <a:r>
              <a:rPr dirty="0" sz="1100">
                <a:latin typeface="Arial"/>
                <a:cs typeface="Arial"/>
              </a:rPr>
              <a:t>Il </a:t>
            </a:r>
            <a:r>
              <a:rPr dirty="0" sz="1100" spc="-5">
                <a:latin typeface="Arial"/>
                <a:cs typeface="Arial"/>
              </a:rPr>
              <a:t>faut nous montrer </a:t>
            </a:r>
            <a:r>
              <a:rPr dirty="0" sz="1100">
                <a:latin typeface="Arial"/>
                <a:cs typeface="Arial"/>
              </a:rPr>
              <a:t>que  </a:t>
            </a:r>
            <a:r>
              <a:rPr dirty="0" sz="1100" spc="-5">
                <a:latin typeface="Arial"/>
                <a:cs typeface="Arial"/>
              </a:rPr>
              <a:t>vous avez envie d’apprendre</a:t>
            </a:r>
            <a:r>
              <a:rPr dirty="0" sz="1100">
                <a:latin typeface="Arial"/>
                <a:cs typeface="Arial"/>
              </a:rPr>
              <a:t> !</a:t>
            </a:r>
            <a:endParaRPr sz="1100">
              <a:latin typeface="Arial"/>
              <a:cs typeface="Arial"/>
            </a:endParaRPr>
          </a:p>
        </p:txBody>
      </p:sp>
      <p:sp>
        <p:nvSpPr>
          <p:cNvPr id="28" name="object 28"/>
          <p:cNvSpPr/>
          <p:nvPr/>
        </p:nvSpPr>
        <p:spPr>
          <a:xfrm>
            <a:off x="2970529" y="4509147"/>
            <a:ext cx="1332103" cy="57148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/>
          <p:nvPr/>
        </p:nvSpPr>
        <p:spPr>
          <a:xfrm>
            <a:off x="568744" y="4631397"/>
            <a:ext cx="1600200" cy="20193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/>
          <p:nvPr/>
        </p:nvSpPr>
        <p:spPr>
          <a:xfrm>
            <a:off x="2812795" y="5003753"/>
            <a:ext cx="1489709" cy="174599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/>
          <p:nvPr/>
        </p:nvSpPr>
        <p:spPr>
          <a:xfrm>
            <a:off x="4660772" y="4725161"/>
            <a:ext cx="1554226" cy="1995043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/>
          <p:nvPr/>
        </p:nvSpPr>
        <p:spPr>
          <a:xfrm>
            <a:off x="6038469" y="4714700"/>
            <a:ext cx="2637917" cy="2035048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/>
          <p:nvPr/>
        </p:nvSpPr>
        <p:spPr>
          <a:xfrm>
            <a:off x="4637913" y="2795142"/>
            <a:ext cx="4076700" cy="1803400"/>
          </a:xfrm>
          <a:custGeom>
            <a:avLst/>
            <a:gdLst/>
            <a:ahLst/>
            <a:cxnLst/>
            <a:rect l="l" t="t" r="r" b="b"/>
            <a:pathLst>
              <a:path w="4076700" h="1803400">
                <a:moveTo>
                  <a:pt x="1698625" y="1602994"/>
                </a:moveTo>
                <a:lnTo>
                  <a:pt x="679450" y="1602994"/>
                </a:lnTo>
                <a:lnTo>
                  <a:pt x="1189101" y="1803273"/>
                </a:lnTo>
                <a:lnTo>
                  <a:pt x="1698625" y="1602994"/>
                </a:lnTo>
                <a:close/>
              </a:path>
              <a:path w="4076700" h="1803400">
                <a:moveTo>
                  <a:pt x="3809618" y="0"/>
                </a:moveTo>
                <a:lnTo>
                  <a:pt x="267208" y="0"/>
                </a:lnTo>
                <a:lnTo>
                  <a:pt x="219177" y="4305"/>
                </a:lnTo>
                <a:lnTo>
                  <a:pt x="173970" y="16717"/>
                </a:lnTo>
                <a:lnTo>
                  <a:pt x="132343" y="36481"/>
                </a:lnTo>
                <a:lnTo>
                  <a:pt x="95049" y="62844"/>
                </a:lnTo>
                <a:lnTo>
                  <a:pt x="62844" y="95049"/>
                </a:lnTo>
                <a:lnTo>
                  <a:pt x="36481" y="132343"/>
                </a:lnTo>
                <a:lnTo>
                  <a:pt x="16717" y="173970"/>
                </a:lnTo>
                <a:lnTo>
                  <a:pt x="4305" y="219177"/>
                </a:lnTo>
                <a:lnTo>
                  <a:pt x="0" y="267208"/>
                </a:lnTo>
                <a:lnTo>
                  <a:pt x="0" y="1335786"/>
                </a:lnTo>
                <a:lnTo>
                  <a:pt x="4305" y="1383816"/>
                </a:lnTo>
                <a:lnTo>
                  <a:pt x="16717" y="1429023"/>
                </a:lnTo>
                <a:lnTo>
                  <a:pt x="36481" y="1470650"/>
                </a:lnTo>
                <a:lnTo>
                  <a:pt x="62844" y="1507944"/>
                </a:lnTo>
                <a:lnTo>
                  <a:pt x="95049" y="1540149"/>
                </a:lnTo>
                <a:lnTo>
                  <a:pt x="132343" y="1566512"/>
                </a:lnTo>
                <a:lnTo>
                  <a:pt x="173970" y="1586276"/>
                </a:lnTo>
                <a:lnTo>
                  <a:pt x="219177" y="1598688"/>
                </a:lnTo>
                <a:lnTo>
                  <a:pt x="267208" y="1602994"/>
                </a:lnTo>
                <a:lnTo>
                  <a:pt x="3809618" y="1602994"/>
                </a:lnTo>
                <a:lnTo>
                  <a:pt x="3857645" y="1598688"/>
                </a:lnTo>
                <a:lnTo>
                  <a:pt x="3902840" y="1586276"/>
                </a:lnTo>
                <a:lnTo>
                  <a:pt x="3944450" y="1566512"/>
                </a:lnTo>
                <a:lnTo>
                  <a:pt x="3981724" y="1540149"/>
                </a:lnTo>
                <a:lnTo>
                  <a:pt x="4013908" y="1507944"/>
                </a:lnTo>
                <a:lnTo>
                  <a:pt x="4040251" y="1470650"/>
                </a:lnTo>
                <a:lnTo>
                  <a:pt x="4059998" y="1429023"/>
                </a:lnTo>
                <a:lnTo>
                  <a:pt x="4072399" y="1383816"/>
                </a:lnTo>
                <a:lnTo>
                  <a:pt x="4076700" y="1335786"/>
                </a:lnTo>
                <a:lnTo>
                  <a:pt x="4076700" y="267208"/>
                </a:lnTo>
                <a:lnTo>
                  <a:pt x="4072399" y="219177"/>
                </a:lnTo>
                <a:lnTo>
                  <a:pt x="4059998" y="173970"/>
                </a:lnTo>
                <a:lnTo>
                  <a:pt x="4040251" y="132343"/>
                </a:lnTo>
                <a:lnTo>
                  <a:pt x="4013908" y="95049"/>
                </a:lnTo>
                <a:lnTo>
                  <a:pt x="3981724" y="62844"/>
                </a:lnTo>
                <a:lnTo>
                  <a:pt x="3944450" y="36481"/>
                </a:lnTo>
                <a:lnTo>
                  <a:pt x="3902840" y="16717"/>
                </a:lnTo>
                <a:lnTo>
                  <a:pt x="3857645" y="4305"/>
                </a:lnTo>
                <a:lnTo>
                  <a:pt x="3809618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/>
          <p:nvPr/>
        </p:nvSpPr>
        <p:spPr>
          <a:xfrm>
            <a:off x="4637913" y="2795142"/>
            <a:ext cx="4076700" cy="1803400"/>
          </a:xfrm>
          <a:custGeom>
            <a:avLst/>
            <a:gdLst/>
            <a:ahLst/>
            <a:cxnLst/>
            <a:rect l="l" t="t" r="r" b="b"/>
            <a:pathLst>
              <a:path w="4076700" h="1803400">
                <a:moveTo>
                  <a:pt x="0" y="267208"/>
                </a:moveTo>
                <a:lnTo>
                  <a:pt x="4305" y="219177"/>
                </a:lnTo>
                <a:lnTo>
                  <a:pt x="16717" y="173970"/>
                </a:lnTo>
                <a:lnTo>
                  <a:pt x="36481" y="132343"/>
                </a:lnTo>
                <a:lnTo>
                  <a:pt x="62844" y="95049"/>
                </a:lnTo>
                <a:lnTo>
                  <a:pt x="95049" y="62844"/>
                </a:lnTo>
                <a:lnTo>
                  <a:pt x="132343" y="36481"/>
                </a:lnTo>
                <a:lnTo>
                  <a:pt x="173970" y="16717"/>
                </a:lnTo>
                <a:lnTo>
                  <a:pt x="219177" y="4305"/>
                </a:lnTo>
                <a:lnTo>
                  <a:pt x="267208" y="0"/>
                </a:lnTo>
                <a:lnTo>
                  <a:pt x="679450" y="0"/>
                </a:lnTo>
                <a:lnTo>
                  <a:pt x="1698625" y="0"/>
                </a:lnTo>
                <a:lnTo>
                  <a:pt x="3809618" y="0"/>
                </a:lnTo>
                <a:lnTo>
                  <a:pt x="3857645" y="4305"/>
                </a:lnTo>
                <a:lnTo>
                  <a:pt x="3902840" y="16717"/>
                </a:lnTo>
                <a:lnTo>
                  <a:pt x="3944450" y="36481"/>
                </a:lnTo>
                <a:lnTo>
                  <a:pt x="3981724" y="62844"/>
                </a:lnTo>
                <a:lnTo>
                  <a:pt x="4013908" y="95049"/>
                </a:lnTo>
                <a:lnTo>
                  <a:pt x="4040251" y="132343"/>
                </a:lnTo>
                <a:lnTo>
                  <a:pt x="4059998" y="173970"/>
                </a:lnTo>
                <a:lnTo>
                  <a:pt x="4072399" y="219177"/>
                </a:lnTo>
                <a:lnTo>
                  <a:pt x="4076700" y="267208"/>
                </a:lnTo>
                <a:lnTo>
                  <a:pt x="4076700" y="935101"/>
                </a:lnTo>
                <a:lnTo>
                  <a:pt x="4076700" y="1335786"/>
                </a:lnTo>
                <a:lnTo>
                  <a:pt x="4072399" y="1383816"/>
                </a:lnTo>
                <a:lnTo>
                  <a:pt x="4059998" y="1429023"/>
                </a:lnTo>
                <a:lnTo>
                  <a:pt x="4040251" y="1470650"/>
                </a:lnTo>
                <a:lnTo>
                  <a:pt x="4013908" y="1507944"/>
                </a:lnTo>
                <a:lnTo>
                  <a:pt x="3981724" y="1540149"/>
                </a:lnTo>
                <a:lnTo>
                  <a:pt x="3944450" y="1566512"/>
                </a:lnTo>
                <a:lnTo>
                  <a:pt x="3902840" y="1586276"/>
                </a:lnTo>
                <a:lnTo>
                  <a:pt x="3857645" y="1598688"/>
                </a:lnTo>
                <a:lnTo>
                  <a:pt x="3809618" y="1602994"/>
                </a:lnTo>
                <a:lnTo>
                  <a:pt x="1698625" y="1602994"/>
                </a:lnTo>
                <a:lnTo>
                  <a:pt x="1189101" y="1803273"/>
                </a:lnTo>
                <a:lnTo>
                  <a:pt x="679450" y="1602994"/>
                </a:lnTo>
                <a:lnTo>
                  <a:pt x="267208" y="1602994"/>
                </a:lnTo>
                <a:lnTo>
                  <a:pt x="219177" y="1598688"/>
                </a:lnTo>
                <a:lnTo>
                  <a:pt x="173970" y="1586276"/>
                </a:lnTo>
                <a:lnTo>
                  <a:pt x="132343" y="1566512"/>
                </a:lnTo>
                <a:lnTo>
                  <a:pt x="95049" y="1540149"/>
                </a:lnTo>
                <a:lnTo>
                  <a:pt x="62844" y="1507944"/>
                </a:lnTo>
                <a:lnTo>
                  <a:pt x="36481" y="1470650"/>
                </a:lnTo>
                <a:lnTo>
                  <a:pt x="16717" y="1429023"/>
                </a:lnTo>
                <a:lnTo>
                  <a:pt x="4305" y="1383816"/>
                </a:lnTo>
                <a:lnTo>
                  <a:pt x="0" y="1335786"/>
                </a:lnTo>
                <a:lnTo>
                  <a:pt x="0" y="935101"/>
                </a:lnTo>
                <a:lnTo>
                  <a:pt x="0" y="267208"/>
                </a:lnTo>
                <a:close/>
              </a:path>
            </a:pathLst>
          </a:custGeom>
          <a:ln w="19050">
            <a:solidFill>
              <a:srgbClr val="C4642C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5" name="object 35"/>
          <p:cNvSpPr txBox="1"/>
          <p:nvPr/>
        </p:nvSpPr>
        <p:spPr>
          <a:xfrm>
            <a:off x="4795773" y="2888335"/>
            <a:ext cx="3764915" cy="138366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algn="just" marL="12700" marR="5715">
              <a:lnSpc>
                <a:spcPct val="107300"/>
              </a:lnSpc>
              <a:spcBef>
                <a:spcPts val="95"/>
              </a:spcBef>
            </a:pPr>
            <a:r>
              <a:rPr dirty="0" sz="1100" spc="-5">
                <a:latin typeface="Arial"/>
                <a:cs typeface="Arial"/>
              </a:rPr>
              <a:t>Nos clients recherchent des </a:t>
            </a:r>
            <a:r>
              <a:rPr dirty="0" sz="1100">
                <a:latin typeface="Arial"/>
                <a:cs typeface="Arial"/>
              </a:rPr>
              <a:t>prix </a:t>
            </a:r>
            <a:r>
              <a:rPr dirty="0" sz="1100" spc="-5">
                <a:latin typeface="Arial"/>
                <a:cs typeface="Arial"/>
              </a:rPr>
              <a:t>bas </a:t>
            </a:r>
            <a:r>
              <a:rPr dirty="0" sz="1100" spc="-10">
                <a:latin typeface="Arial"/>
                <a:cs typeface="Arial"/>
              </a:rPr>
              <a:t>et </a:t>
            </a:r>
            <a:r>
              <a:rPr dirty="0" sz="1100" spc="-5">
                <a:latin typeface="Arial"/>
                <a:cs typeface="Arial"/>
              </a:rPr>
              <a:t>comme nous  vendons certains produits avec des DDM dépassées, il faut  </a:t>
            </a:r>
            <a:r>
              <a:rPr dirty="0" sz="1100">
                <a:latin typeface="Arial"/>
                <a:cs typeface="Arial"/>
              </a:rPr>
              <a:t>faire </a:t>
            </a:r>
            <a:r>
              <a:rPr dirty="0" sz="1100" spc="-5">
                <a:latin typeface="Arial"/>
                <a:cs typeface="Arial"/>
              </a:rPr>
              <a:t>preuve de </a:t>
            </a:r>
            <a:r>
              <a:rPr dirty="0" sz="1100">
                <a:latin typeface="Arial"/>
                <a:cs typeface="Arial"/>
              </a:rPr>
              <a:t>pédagogie </a:t>
            </a:r>
            <a:r>
              <a:rPr dirty="0" sz="1100" spc="-5">
                <a:latin typeface="Arial"/>
                <a:cs typeface="Arial"/>
              </a:rPr>
              <a:t>pour expliquer </a:t>
            </a:r>
            <a:r>
              <a:rPr dirty="0" sz="1100">
                <a:latin typeface="Arial"/>
                <a:cs typeface="Arial"/>
              </a:rPr>
              <a:t>notre</a:t>
            </a:r>
            <a:r>
              <a:rPr dirty="0" sz="1100" spc="-8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concept.</a:t>
            </a:r>
            <a:endParaRPr sz="1100">
              <a:latin typeface="Arial"/>
              <a:cs typeface="Arial"/>
            </a:endParaRPr>
          </a:p>
          <a:p>
            <a:pPr algn="just" marL="12700" marR="5080">
              <a:lnSpc>
                <a:spcPct val="107000"/>
              </a:lnSpc>
              <a:spcBef>
                <a:spcPts val="800"/>
              </a:spcBef>
            </a:pPr>
            <a:r>
              <a:rPr dirty="0" sz="1100">
                <a:latin typeface="Arial"/>
                <a:cs typeface="Arial"/>
              </a:rPr>
              <a:t>Je </a:t>
            </a:r>
            <a:r>
              <a:rPr dirty="0" sz="1100" spc="-5">
                <a:latin typeface="Arial"/>
                <a:cs typeface="Arial"/>
              </a:rPr>
              <a:t>suis prête </a:t>
            </a:r>
            <a:r>
              <a:rPr dirty="0" sz="1100">
                <a:latin typeface="Arial"/>
                <a:cs typeface="Arial"/>
              </a:rPr>
              <a:t>à </a:t>
            </a:r>
            <a:r>
              <a:rPr dirty="0" sz="1100" spc="-5">
                <a:latin typeface="Arial"/>
                <a:cs typeface="Arial"/>
              </a:rPr>
              <a:t>adapter </a:t>
            </a:r>
            <a:r>
              <a:rPr dirty="0" sz="1100">
                <a:latin typeface="Arial"/>
                <a:cs typeface="Arial"/>
              </a:rPr>
              <a:t>mes </a:t>
            </a:r>
            <a:r>
              <a:rPr dirty="0" sz="1100" spc="-5">
                <a:latin typeface="Arial"/>
                <a:cs typeface="Arial"/>
              </a:rPr>
              <a:t>exigences en fonction du profil  </a:t>
            </a:r>
            <a:r>
              <a:rPr dirty="0" sz="1100">
                <a:latin typeface="Arial"/>
                <a:cs typeface="Arial"/>
              </a:rPr>
              <a:t>de </a:t>
            </a:r>
            <a:r>
              <a:rPr dirty="0" sz="1100" spc="-5">
                <a:latin typeface="Arial"/>
                <a:cs typeface="Arial"/>
              </a:rPr>
              <a:t>l’élève. En contrepartie, il doit respecter les règles de  l’entreprise </a:t>
            </a:r>
            <a:r>
              <a:rPr dirty="0" sz="1100" spc="-10">
                <a:latin typeface="Arial"/>
                <a:cs typeface="Arial"/>
              </a:rPr>
              <a:t>et </a:t>
            </a:r>
            <a:r>
              <a:rPr dirty="0" sz="1100" spc="-5">
                <a:latin typeface="Arial"/>
                <a:cs typeface="Arial"/>
              </a:rPr>
              <a:t>montrer </a:t>
            </a:r>
            <a:r>
              <a:rPr dirty="0" sz="1100" spc="-10">
                <a:latin typeface="Arial"/>
                <a:cs typeface="Arial"/>
              </a:rPr>
              <a:t>sa </a:t>
            </a:r>
            <a:r>
              <a:rPr dirty="0" sz="1100" spc="-5">
                <a:latin typeface="Arial"/>
                <a:cs typeface="Arial"/>
              </a:rPr>
              <a:t>motivation </a:t>
            </a:r>
            <a:r>
              <a:rPr dirty="0" sz="1100" spc="-10">
                <a:latin typeface="Arial"/>
                <a:cs typeface="Arial"/>
              </a:rPr>
              <a:t>et </a:t>
            </a:r>
            <a:r>
              <a:rPr dirty="0" sz="1100">
                <a:latin typeface="Arial"/>
                <a:cs typeface="Arial"/>
              </a:rPr>
              <a:t>sa </a:t>
            </a:r>
            <a:r>
              <a:rPr dirty="0" sz="1100" spc="-5">
                <a:latin typeface="Arial"/>
                <a:cs typeface="Arial"/>
              </a:rPr>
              <a:t>détermination </a:t>
            </a:r>
            <a:r>
              <a:rPr dirty="0" sz="1100">
                <a:latin typeface="Arial"/>
                <a:cs typeface="Arial"/>
              </a:rPr>
              <a:t>à  réussir.</a:t>
            </a:r>
            <a:endParaRPr sz="1100">
              <a:latin typeface="Arial"/>
              <a:cs typeface="Arial"/>
            </a:endParaRPr>
          </a:p>
        </p:txBody>
      </p:sp>
      <p:sp>
        <p:nvSpPr>
          <p:cNvPr id="36" name="object 36"/>
          <p:cNvSpPr/>
          <p:nvPr/>
        </p:nvSpPr>
        <p:spPr>
          <a:xfrm>
            <a:off x="1115618" y="4941189"/>
            <a:ext cx="312038" cy="144018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5"/>
              </a:spcBef>
            </a:pPr>
            <a:r>
              <a:rPr dirty="0" spc="-5"/>
              <a:t>7. Une forte </a:t>
            </a:r>
            <a:r>
              <a:rPr dirty="0"/>
              <a:t>exigence </a:t>
            </a:r>
            <a:r>
              <a:rPr dirty="0" spc="-5"/>
              <a:t>des professionnels </a:t>
            </a:r>
            <a:r>
              <a:rPr dirty="0"/>
              <a:t>qui peut  mettre en </a:t>
            </a:r>
            <a:r>
              <a:rPr dirty="0" spc="-5"/>
              <a:t>difficulté certains </a:t>
            </a:r>
            <a:r>
              <a:rPr dirty="0"/>
              <a:t>de </a:t>
            </a:r>
            <a:r>
              <a:rPr dirty="0" spc="-5"/>
              <a:t>nos </a:t>
            </a:r>
            <a:r>
              <a:rPr dirty="0"/>
              <a:t>élèves</a:t>
            </a:r>
            <a:r>
              <a:rPr dirty="0" spc="-85"/>
              <a:t> </a:t>
            </a:r>
            <a:r>
              <a:rPr dirty="0"/>
              <a:t>?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618540" y="1413128"/>
            <a:ext cx="2844800" cy="37655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2300" b="1">
                <a:solidFill>
                  <a:srgbClr val="00AF50"/>
                </a:solidFill>
                <a:latin typeface="Georgia"/>
                <a:cs typeface="Georgia"/>
              </a:rPr>
              <a:t>Quelles </a:t>
            </a:r>
            <a:r>
              <a:rPr dirty="0" sz="2300" spc="-5" b="1">
                <a:solidFill>
                  <a:srgbClr val="00AF50"/>
                </a:solidFill>
                <a:latin typeface="Georgia"/>
                <a:cs typeface="Georgia"/>
              </a:rPr>
              <a:t>solutions</a:t>
            </a:r>
            <a:r>
              <a:rPr dirty="0" sz="2300" spc="-100" b="1">
                <a:solidFill>
                  <a:srgbClr val="00AF50"/>
                </a:solidFill>
                <a:latin typeface="Georgia"/>
                <a:cs typeface="Georgia"/>
              </a:rPr>
              <a:t> </a:t>
            </a:r>
            <a:r>
              <a:rPr dirty="0" sz="2300" b="1">
                <a:solidFill>
                  <a:srgbClr val="00AF50"/>
                </a:solidFill>
                <a:latin typeface="Georgia"/>
                <a:cs typeface="Georgia"/>
              </a:rPr>
              <a:t>?</a:t>
            </a:r>
            <a:endParaRPr sz="2300">
              <a:latin typeface="Georgia"/>
              <a:cs typeface="Georgi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67537" y="1916772"/>
            <a:ext cx="4038600" cy="4526280"/>
          </a:xfrm>
          <a:prstGeom prst="rect">
            <a:avLst/>
          </a:prstGeom>
          <a:ln w="19050">
            <a:solidFill>
              <a:srgbClr val="5C92B5"/>
            </a:solidFill>
          </a:ln>
        </p:spPr>
        <p:txBody>
          <a:bodyPr wrap="square" lIns="0" tIns="40005" rIns="0" bIns="0" rtlCol="0" vert="horz">
            <a:spAutoFit/>
          </a:bodyPr>
          <a:lstStyle/>
          <a:p>
            <a:pPr algn="ctr" marL="109220">
              <a:lnSpc>
                <a:spcPct val="100000"/>
              </a:lnSpc>
              <a:spcBef>
                <a:spcPts val="315"/>
              </a:spcBef>
            </a:pPr>
            <a:r>
              <a:rPr dirty="0" sz="1500" spc="-5">
                <a:solidFill>
                  <a:srgbClr val="006FC0"/>
                </a:solidFill>
                <a:latin typeface="Georgia"/>
                <a:cs typeface="Georgia"/>
              </a:rPr>
              <a:t>Réaliser des travaux pratiques en</a:t>
            </a:r>
            <a:r>
              <a:rPr dirty="0" sz="1500" spc="-35">
                <a:solidFill>
                  <a:srgbClr val="006FC0"/>
                </a:solidFill>
                <a:latin typeface="Georgia"/>
                <a:cs typeface="Georgia"/>
              </a:rPr>
              <a:t> </a:t>
            </a:r>
            <a:r>
              <a:rPr dirty="0" sz="1500" spc="-5">
                <a:solidFill>
                  <a:srgbClr val="006FC0"/>
                </a:solidFill>
                <a:latin typeface="Georgia"/>
                <a:cs typeface="Georgia"/>
              </a:rPr>
              <a:t>entreprise</a:t>
            </a:r>
            <a:endParaRPr sz="1500">
              <a:latin typeface="Georgia"/>
              <a:cs typeface="Georgia"/>
            </a:endParaRPr>
          </a:p>
          <a:p>
            <a:pPr algn="ctr" marL="107314">
              <a:lnSpc>
                <a:spcPct val="100000"/>
              </a:lnSpc>
              <a:spcBef>
                <a:spcPts val="300"/>
              </a:spcBef>
            </a:pPr>
            <a:r>
              <a:rPr dirty="0" sz="1500" spc="-5">
                <a:solidFill>
                  <a:srgbClr val="006FC0"/>
                </a:solidFill>
                <a:latin typeface="Georgia"/>
                <a:cs typeface="Georgia"/>
              </a:rPr>
              <a:t>avec le groupe classe, le professeur et</a:t>
            </a:r>
            <a:r>
              <a:rPr dirty="0" sz="1500" spc="-15">
                <a:solidFill>
                  <a:srgbClr val="006FC0"/>
                </a:solidFill>
                <a:latin typeface="Georgia"/>
                <a:cs typeface="Georgia"/>
              </a:rPr>
              <a:t> </a:t>
            </a:r>
            <a:r>
              <a:rPr dirty="0" sz="1500" spc="-5">
                <a:solidFill>
                  <a:srgbClr val="006FC0"/>
                </a:solidFill>
                <a:latin typeface="Georgia"/>
                <a:cs typeface="Georgia"/>
              </a:rPr>
              <a:t>les</a:t>
            </a:r>
            <a:endParaRPr sz="1500">
              <a:latin typeface="Georgia"/>
              <a:cs typeface="Georgia"/>
            </a:endParaRPr>
          </a:p>
          <a:p>
            <a:pPr algn="ctr" marL="363220">
              <a:lnSpc>
                <a:spcPct val="100000"/>
              </a:lnSpc>
            </a:pPr>
            <a:r>
              <a:rPr dirty="0" sz="1500" spc="-5">
                <a:solidFill>
                  <a:srgbClr val="006FC0"/>
                </a:solidFill>
                <a:latin typeface="Georgia"/>
                <a:cs typeface="Georgia"/>
              </a:rPr>
              <a:t>professionnels</a:t>
            </a:r>
            <a:r>
              <a:rPr dirty="0" sz="1500" spc="5">
                <a:solidFill>
                  <a:srgbClr val="006FC0"/>
                </a:solidFill>
                <a:latin typeface="Georgia"/>
                <a:cs typeface="Georgia"/>
              </a:rPr>
              <a:t> </a:t>
            </a:r>
            <a:r>
              <a:rPr dirty="0" sz="1500">
                <a:solidFill>
                  <a:srgbClr val="006FC0"/>
                </a:solidFill>
                <a:latin typeface="Georgia"/>
                <a:cs typeface="Georgia"/>
              </a:rPr>
              <a:t>!</a:t>
            </a:r>
            <a:endParaRPr sz="1500">
              <a:latin typeface="Georgia"/>
              <a:cs typeface="Georgia"/>
            </a:endParaRPr>
          </a:p>
          <a:p>
            <a:pPr marL="200660">
              <a:lnSpc>
                <a:spcPct val="100000"/>
              </a:lnSpc>
              <a:spcBef>
                <a:spcPts val="300"/>
              </a:spcBef>
            </a:pPr>
            <a:r>
              <a:rPr dirty="0" sz="1500" spc="-5" b="1">
                <a:solidFill>
                  <a:srgbClr val="FF0000"/>
                </a:solidFill>
                <a:latin typeface="Georgia"/>
                <a:cs typeface="Georgia"/>
              </a:rPr>
              <a:t>Objectifs</a:t>
            </a:r>
            <a:r>
              <a:rPr dirty="0" sz="1500" spc="-10" b="1">
                <a:solidFill>
                  <a:srgbClr val="FF0000"/>
                </a:solidFill>
                <a:latin typeface="Georgia"/>
                <a:cs typeface="Georgia"/>
              </a:rPr>
              <a:t> </a:t>
            </a:r>
            <a:r>
              <a:rPr dirty="0" sz="1500" b="1">
                <a:solidFill>
                  <a:srgbClr val="FF0000"/>
                </a:solidFill>
                <a:latin typeface="Georgia"/>
                <a:cs typeface="Georgia"/>
              </a:rPr>
              <a:t>:</a:t>
            </a:r>
            <a:endParaRPr sz="1500">
              <a:latin typeface="Georgia"/>
              <a:cs typeface="Georgia"/>
            </a:endParaRPr>
          </a:p>
          <a:p>
            <a:pPr marL="457200" indent="-257175">
              <a:lnSpc>
                <a:spcPct val="100000"/>
              </a:lnSpc>
              <a:spcBef>
                <a:spcPts val="300"/>
              </a:spcBef>
              <a:buClr>
                <a:srgbClr val="9F4DA2"/>
              </a:buClr>
              <a:buChar char="•"/>
              <a:tabLst>
                <a:tab pos="456565" algn="l"/>
                <a:tab pos="457834" algn="l"/>
              </a:tabLst>
            </a:pPr>
            <a:r>
              <a:rPr dirty="0" sz="1500" spc="-5">
                <a:latin typeface="Georgia"/>
                <a:cs typeface="Georgia"/>
              </a:rPr>
              <a:t>Travailler des</a:t>
            </a:r>
            <a:r>
              <a:rPr dirty="0" sz="1500" spc="-40">
                <a:latin typeface="Georgia"/>
                <a:cs typeface="Georgia"/>
              </a:rPr>
              <a:t> </a:t>
            </a:r>
            <a:r>
              <a:rPr dirty="0" sz="1500" spc="-5">
                <a:latin typeface="Georgia"/>
                <a:cs typeface="Georgia"/>
              </a:rPr>
              <a:t>compétences</a:t>
            </a:r>
            <a:endParaRPr sz="1500">
              <a:latin typeface="Georgia"/>
              <a:cs typeface="Georgia"/>
            </a:endParaRPr>
          </a:p>
          <a:p>
            <a:pPr algn="r" marR="915035">
              <a:lnSpc>
                <a:spcPct val="100000"/>
              </a:lnSpc>
              <a:spcBef>
                <a:spcPts val="5"/>
              </a:spcBef>
            </a:pPr>
            <a:r>
              <a:rPr dirty="0" sz="1500" spc="-5">
                <a:latin typeface="Georgia"/>
                <a:cs typeface="Georgia"/>
              </a:rPr>
              <a:t>professionnelles avec les</a:t>
            </a:r>
            <a:r>
              <a:rPr dirty="0" sz="1500" spc="-25">
                <a:latin typeface="Georgia"/>
                <a:cs typeface="Georgia"/>
              </a:rPr>
              <a:t> </a:t>
            </a:r>
            <a:r>
              <a:rPr dirty="0" sz="1500" spc="-10">
                <a:latin typeface="Georgia"/>
                <a:cs typeface="Georgia"/>
              </a:rPr>
              <a:t>élèves.</a:t>
            </a:r>
            <a:endParaRPr sz="1500">
              <a:latin typeface="Georgia"/>
              <a:cs typeface="Georgia"/>
            </a:endParaRPr>
          </a:p>
          <a:p>
            <a:pPr algn="r" marL="255904" marR="863600" indent="-255904">
              <a:lnSpc>
                <a:spcPct val="100000"/>
              </a:lnSpc>
              <a:spcBef>
                <a:spcPts val="300"/>
              </a:spcBef>
              <a:buClr>
                <a:srgbClr val="9F4DA2"/>
              </a:buClr>
              <a:buChar char="•"/>
              <a:tabLst>
                <a:tab pos="255904" algn="l"/>
                <a:tab pos="457834" algn="l"/>
              </a:tabLst>
            </a:pPr>
            <a:r>
              <a:rPr dirty="0" sz="1500" spc="-5">
                <a:latin typeface="Georgia"/>
                <a:cs typeface="Georgia"/>
              </a:rPr>
              <a:t>Permettre </a:t>
            </a:r>
            <a:r>
              <a:rPr dirty="0" sz="1500">
                <a:latin typeface="Georgia"/>
                <a:cs typeface="Georgia"/>
              </a:rPr>
              <a:t>aux </a:t>
            </a:r>
            <a:r>
              <a:rPr dirty="0" sz="1500" spc="-10">
                <a:latin typeface="Georgia"/>
                <a:cs typeface="Georgia"/>
              </a:rPr>
              <a:t>élèves </a:t>
            </a:r>
            <a:r>
              <a:rPr dirty="0" sz="1500" spc="-5">
                <a:latin typeface="Georgia"/>
                <a:cs typeface="Georgia"/>
              </a:rPr>
              <a:t>de</a:t>
            </a:r>
            <a:r>
              <a:rPr dirty="0" sz="1500" spc="-40">
                <a:latin typeface="Georgia"/>
                <a:cs typeface="Georgia"/>
              </a:rPr>
              <a:t> </a:t>
            </a:r>
            <a:r>
              <a:rPr dirty="0" sz="1500" spc="-5">
                <a:latin typeface="Georgia"/>
                <a:cs typeface="Georgia"/>
              </a:rPr>
              <a:t>prendre</a:t>
            </a:r>
            <a:endParaRPr sz="1500">
              <a:latin typeface="Georgia"/>
              <a:cs typeface="Georgia"/>
            </a:endParaRPr>
          </a:p>
          <a:p>
            <a:pPr marL="457200" marR="89535">
              <a:lnSpc>
                <a:spcPct val="100000"/>
              </a:lnSpc>
            </a:pPr>
            <a:r>
              <a:rPr dirty="0" sz="1500" spc="-5">
                <a:latin typeface="Georgia"/>
                <a:cs typeface="Georgia"/>
              </a:rPr>
              <a:t>confiance en leurs capacités avec l’aide de  leur</a:t>
            </a:r>
            <a:r>
              <a:rPr dirty="0" sz="1500" spc="-25">
                <a:latin typeface="Georgia"/>
                <a:cs typeface="Georgia"/>
              </a:rPr>
              <a:t> </a:t>
            </a:r>
            <a:r>
              <a:rPr dirty="0" sz="1500" spc="-10">
                <a:latin typeface="Georgia"/>
                <a:cs typeface="Georgia"/>
              </a:rPr>
              <a:t>professeur.</a:t>
            </a:r>
            <a:endParaRPr sz="1500">
              <a:latin typeface="Georgia"/>
              <a:cs typeface="Georgia"/>
            </a:endParaRPr>
          </a:p>
          <a:p>
            <a:pPr marL="457200" indent="-257175">
              <a:lnSpc>
                <a:spcPct val="100000"/>
              </a:lnSpc>
              <a:spcBef>
                <a:spcPts val="300"/>
              </a:spcBef>
              <a:buClr>
                <a:srgbClr val="9F4DA2"/>
              </a:buClr>
              <a:buChar char="•"/>
              <a:tabLst>
                <a:tab pos="456565" algn="l"/>
                <a:tab pos="457834" algn="l"/>
              </a:tabLst>
            </a:pPr>
            <a:r>
              <a:rPr dirty="0" sz="1500" spc="-10">
                <a:latin typeface="Georgia"/>
                <a:cs typeface="Georgia"/>
              </a:rPr>
              <a:t>Créer </a:t>
            </a:r>
            <a:r>
              <a:rPr dirty="0" sz="1500" spc="-5">
                <a:latin typeface="Georgia"/>
                <a:cs typeface="Georgia"/>
              </a:rPr>
              <a:t>du lien entre les </a:t>
            </a:r>
            <a:r>
              <a:rPr dirty="0" sz="1500" spc="-10">
                <a:latin typeface="Georgia"/>
                <a:cs typeface="Georgia"/>
              </a:rPr>
              <a:t>élèves </a:t>
            </a:r>
            <a:r>
              <a:rPr dirty="0" sz="1500" spc="-5">
                <a:latin typeface="Georgia"/>
                <a:cs typeface="Georgia"/>
              </a:rPr>
              <a:t>et</a:t>
            </a:r>
            <a:r>
              <a:rPr dirty="0" sz="1500" spc="30">
                <a:latin typeface="Georgia"/>
                <a:cs typeface="Georgia"/>
              </a:rPr>
              <a:t> </a:t>
            </a:r>
            <a:r>
              <a:rPr dirty="0" sz="1500" spc="-5">
                <a:latin typeface="Georgia"/>
                <a:cs typeface="Georgia"/>
              </a:rPr>
              <a:t>les</a:t>
            </a:r>
            <a:endParaRPr sz="1500">
              <a:latin typeface="Georgia"/>
              <a:cs typeface="Georgia"/>
            </a:endParaRPr>
          </a:p>
          <a:p>
            <a:pPr marL="457200">
              <a:lnSpc>
                <a:spcPct val="100000"/>
              </a:lnSpc>
            </a:pPr>
            <a:r>
              <a:rPr dirty="0" sz="1500" spc="-5">
                <a:latin typeface="Georgia"/>
                <a:cs typeface="Georgia"/>
              </a:rPr>
              <a:t>professionnels.</a:t>
            </a:r>
            <a:endParaRPr sz="1500">
              <a:latin typeface="Georgia"/>
              <a:cs typeface="Georgia"/>
            </a:endParaRPr>
          </a:p>
          <a:p>
            <a:pPr marL="457200" marR="340995" indent="-256540">
              <a:lnSpc>
                <a:spcPct val="100000"/>
              </a:lnSpc>
              <a:spcBef>
                <a:spcPts val="300"/>
              </a:spcBef>
              <a:buClr>
                <a:srgbClr val="9F4DA2"/>
              </a:buClr>
              <a:buChar char="•"/>
              <a:tabLst>
                <a:tab pos="456565" algn="l"/>
                <a:tab pos="457834" algn="l"/>
              </a:tabLst>
            </a:pPr>
            <a:r>
              <a:rPr dirty="0" sz="1500" spc="-5">
                <a:latin typeface="Georgia"/>
                <a:cs typeface="Georgia"/>
              </a:rPr>
              <a:t>Permettre une prise de conscience des  professionnels sur </a:t>
            </a:r>
            <a:r>
              <a:rPr dirty="0" sz="1500">
                <a:latin typeface="Georgia"/>
                <a:cs typeface="Georgia"/>
              </a:rPr>
              <a:t>nos </a:t>
            </a:r>
            <a:r>
              <a:rPr dirty="0" sz="1500" spc="-5">
                <a:latin typeface="Georgia"/>
                <a:cs typeface="Georgia"/>
              </a:rPr>
              <a:t>approches  pédagogiques et l’hétérogénéité de nos  </a:t>
            </a:r>
            <a:r>
              <a:rPr dirty="0" sz="1500" spc="-10">
                <a:latin typeface="Georgia"/>
                <a:cs typeface="Georgia"/>
              </a:rPr>
              <a:t>élèves.</a:t>
            </a:r>
            <a:endParaRPr sz="1500">
              <a:latin typeface="Georgia"/>
              <a:cs typeface="Georgia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4716017" y="1844801"/>
            <a:ext cx="3816476" cy="208826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4716017" y="4437079"/>
            <a:ext cx="3816476" cy="230428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 txBox="1"/>
          <p:nvPr/>
        </p:nvSpPr>
        <p:spPr>
          <a:xfrm>
            <a:off x="4716017" y="4005046"/>
            <a:ext cx="3816985" cy="462280"/>
          </a:xfrm>
          <a:prstGeom prst="rect">
            <a:avLst/>
          </a:prstGeom>
          <a:ln w="19050">
            <a:solidFill>
              <a:srgbClr val="5C92B5"/>
            </a:solidFill>
          </a:ln>
        </p:spPr>
        <p:txBody>
          <a:bodyPr wrap="square" lIns="0" tIns="41910" rIns="0" bIns="0" rtlCol="0" vert="horz">
            <a:spAutoFit/>
          </a:bodyPr>
          <a:lstStyle/>
          <a:p>
            <a:pPr marL="1121410" marR="190500" indent="-925830">
              <a:lnSpc>
                <a:spcPct val="100000"/>
              </a:lnSpc>
              <a:spcBef>
                <a:spcPts val="330"/>
              </a:spcBef>
            </a:pPr>
            <a:r>
              <a:rPr dirty="0" sz="1200" spc="-5" b="1">
                <a:latin typeface="Georgia"/>
                <a:cs typeface="Georgia"/>
              </a:rPr>
              <a:t>Réalisation d’un inventaire chez Tati </a:t>
            </a:r>
            <a:r>
              <a:rPr dirty="0" sz="1200" b="1">
                <a:latin typeface="Georgia"/>
                <a:cs typeface="Georgia"/>
              </a:rPr>
              <a:t>avec </a:t>
            </a:r>
            <a:r>
              <a:rPr dirty="0" sz="1200" spc="-5" b="1">
                <a:latin typeface="Georgia"/>
                <a:cs typeface="Georgia"/>
              </a:rPr>
              <a:t>la  classe de CAP</a:t>
            </a:r>
            <a:r>
              <a:rPr dirty="0" sz="1200" spc="-25" b="1">
                <a:latin typeface="Georgia"/>
                <a:cs typeface="Georgia"/>
              </a:rPr>
              <a:t> </a:t>
            </a:r>
            <a:r>
              <a:rPr dirty="0" sz="1200" spc="-5" b="1">
                <a:latin typeface="Georgia"/>
                <a:cs typeface="Georgia"/>
              </a:rPr>
              <a:t>ECMS</a:t>
            </a:r>
            <a:endParaRPr sz="1200">
              <a:latin typeface="Georgia"/>
              <a:cs typeface="Georgia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4716017" y="1412722"/>
            <a:ext cx="3816985" cy="462280"/>
          </a:xfrm>
          <a:custGeom>
            <a:avLst/>
            <a:gdLst/>
            <a:ahLst/>
            <a:cxnLst/>
            <a:rect l="l" t="t" r="r" b="b"/>
            <a:pathLst>
              <a:path w="3816984" h="462280">
                <a:moveTo>
                  <a:pt x="0" y="461670"/>
                </a:moveTo>
                <a:lnTo>
                  <a:pt x="3816476" y="461670"/>
                </a:lnTo>
                <a:lnTo>
                  <a:pt x="3816476" y="0"/>
                </a:lnTo>
                <a:lnTo>
                  <a:pt x="0" y="0"/>
                </a:lnTo>
                <a:lnTo>
                  <a:pt x="0" y="46167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 txBox="1"/>
          <p:nvPr/>
        </p:nvSpPr>
        <p:spPr>
          <a:xfrm>
            <a:off x="4716017" y="1412722"/>
            <a:ext cx="3816985" cy="462280"/>
          </a:xfrm>
          <a:prstGeom prst="rect">
            <a:avLst/>
          </a:prstGeom>
          <a:ln w="19050">
            <a:solidFill>
              <a:srgbClr val="5C92B5"/>
            </a:solidFill>
          </a:ln>
        </p:spPr>
        <p:txBody>
          <a:bodyPr wrap="square" lIns="0" tIns="41275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325"/>
              </a:spcBef>
            </a:pPr>
            <a:r>
              <a:rPr dirty="0" sz="1200" spc="-5" b="1">
                <a:latin typeface="Georgia"/>
                <a:cs typeface="Georgia"/>
              </a:rPr>
              <a:t>Implantation du </a:t>
            </a:r>
            <a:r>
              <a:rPr dirty="0" sz="1200" b="1">
                <a:latin typeface="Georgia"/>
                <a:cs typeface="Georgia"/>
              </a:rPr>
              <a:t>nouveau </a:t>
            </a:r>
            <a:r>
              <a:rPr dirty="0" sz="1200" spc="-5" b="1">
                <a:latin typeface="Georgia"/>
                <a:cs typeface="Georgia"/>
              </a:rPr>
              <a:t>PDV</a:t>
            </a:r>
            <a:r>
              <a:rPr dirty="0" sz="1200" spc="-100" b="1">
                <a:latin typeface="Georgia"/>
                <a:cs typeface="Georgia"/>
              </a:rPr>
              <a:t> </a:t>
            </a:r>
            <a:r>
              <a:rPr dirty="0" sz="1200" spc="-5" b="1">
                <a:latin typeface="Georgia"/>
                <a:cs typeface="Georgia"/>
              </a:rPr>
              <a:t>Objectif</a:t>
            </a:r>
            <a:endParaRPr sz="1200">
              <a:latin typeface="Georgia"/>
              <a:cs typeface="Georgia"/>
            </a:endParaRPr>
          </a:p>
          <a:p>
            <a:pPr algn="ctr" marL="635">
              <a:lnSpc>
                <a:spcPct val="100000"/>
              </a:lnSpc>
              <a:spcBef>
                <a:spcPts val="5"/>
              </a:spcBef>
            </a:pPr>
            <a:r>
              <a:rPr dirty="0" sz="1200" spc="-5" b="1">
                <a:latin typeface="Georgia"/>
                <a:cs typeface="Georgia"/>
              </a:rPr>
              <a:t>affaires </a:t>
            </a:r>
            <a:r>
              <a:rPr dirty="0" sz="1200" b="1">
                <a:latin typeface="Georgia"/>
                <a:cs typeface="Georgia"/>
              </a:rPr>
              <a:t>avec </a:t>
            </a:r>
            <a:r>
              <a:rPr dirty="0" sz="1200" spc="-5" b="1">
                <a:latin typeface="Georgia"/>
                <a:cs typeface="Georgia"/>
              </a:rPr>
              <a:t>la classe de </a:t>
            </a:r>
            <a:r>
              <a:rPr dirty="0" sz="1200" b="1">
                <a:latin typeface="Georgia"/>
                <a:cs typeface="Georgia"/>
              </a:rPr>
              <a:t>CAP</a:t>
            </a:r>
            <a:r>
              <a:rPr dirty="0" sz="1200" spc="-60" b="1">
                <a:latin typeface="Georgia"/>
                <a:cs typeface="Georgia"/>
              </a:rPr>
              <a:t> </a:t>
            </a:r>
            <a:r>
              <a:rPr dirty="0" sz="1200" spc="-5" b="1">
                <a:latin typeface="Georgia"/>
                <a:cs typeface="Georgia"/>
              </a:rPr>
              <a:t>ECMS</a:t>
            </a:r>
            <a:endParaRPr sz="1200">
              <a:latin typeface="Georgia"/>
              <a:cs typeface="Georgia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6372238" y="2708963"/>
            <a:ext cx="105035" cy="77416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7020306" y="5445253"/>
            <a:ext cx="73040" cy="45718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410200" y="440105"/>
            <a:ext cx="3634740" cy="180340"/>
          </a:xfrm>
          <a:custGeom>
            <a:avLst/>
            <a:gdLst/>
            <a:ahLst/>
            <a:cxnLst/>
            <a:rect l="l" t="t" r="r" b="b"/>
            <a:pathLst>
              <a:path w="3634740" h="180340">
                <a:moveTo>
                  <a:pt x="0" y="180035"/>
                </a:moveTo>
                <a:lnTo>
                  <a:pt x="3634231" y="180035"/>
                </a:lnTo>
                <a:lnTo>
                  <a:pt x="3634231" y="0"/>
                </a:lnTo>
                <a:lnTo>
                  <a:pt x="0" y="0"/>
                </a:lnTo>
                <a:lnTo>
                  <a:pt x="0" y="180035"/>
                </a:lnTo>
                <a:close/>
              </a:path>
            </a:pathLst>
          </a:custGeom>
          <a:solidFill>
            <a:srgbClr val="438085">
              <a:alpha val="50195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5407278" y="511175"/>
            <a:ext cx="3063240" cy="0"/>
          </a:xfrm>
          <a:custGeom>
            <a:avLst/>
            <a:gdLst/>
            <a:ahLst/>
            <a:cxnLst/>
            <a:rect l="l" t="t" r="r" b="b"/>
            <a:pathLst>
              <a:path w="3063240" h="0">
                <a:moveTo>
                  <a:pt x="0" y="0"/>
                </a:moveTo>
                <a:lnTo>
                  <a:pt x="3063240" y="0"/>
                </a:lnTo>
              </a:path>
            </a:pathLst>
          </a:custGeom>
          <a:ln w="27431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7373619" y="607187"/>
            <a:ext cx="1600200" cy="0"/>
          </a:xfrm>
          <a:custGeom>
            <a:avLst/>
            <a:gdLst/>
            <a:ahLst/>
            <a:cxnLst/>
            <a:rect l="l" t="t" r="r" b="b"/>
            <a:pathLst>
              <a:path w="1600200" h="0">
                <a:moveTo>
                  <a:pt x="0" y="0"/>
                </a:moveTo>
                <a:lnTo>
                  <a:pt x="1600200" y="0"/>
                </a:lnTo>
              </a:path>
            </a:pathLst>
          </a:custGeom>
          <a:ln w="365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9029953" y="0"/>
            <a:ext cx="0" cy="622300"/>
          </a:xfrm>
          <a:custGeom>
            <a:avLst/>
            <a:gdLst/>
            <a:ahLst/>
            <a:cxnLst/>
            <a:rect l="l" t="t" r="r" b="b"/>
            <a:pathLst>
              <a:path w="0" h="622300">
                <a:moveTo>
                  <a:pt x="0" y="0"/>
                </a:moveTo>
                <a:lnTo>
                  <a:pt x="0" y="621791"/>
                </a:lnTo>
              </a:path>
            </a:pathLst>
          </a:custGeom>
          <a:ln w="9143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8989186" y="0"/>
            <a:ext cx="0" cy="622300"/>
          </a:xfrm>
          <a:custGeom>
            <a:avLst/>
            <a:gdLst/>
            <a:ahLst/>
            <a:cxnLst/>
            <a:rect l="l" t="t" r="r" b="b"/>
            <a:pathLst>
              <a:path w="0" h="622300">
                <a:moveTo>
                  <a:pt x="0" y="0"/>
                </a:moveTo>
                <a:lnTo>
                  <a:pt x="0" y="621791"/>
                </a:lnTo>
              </a:path>
            </a:pathLst>
          </a:custGeom>
          <a:ln w="27431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8943085" y="380"/>
            <a:ext cx="0" cy="585470"/>
          </a:xfrm>
          <a:custGeom>
            <a:avLst/>
            <a:gdLst/>
            <a:ahLst/>
            <a:cxnLst/>
            <a:rect l="l" t="t" r="r" b="b"/>
            <a:pathLst>
              <a:path w="0" h="585470">
                <a:moveTo>
                  <a:pt x="0" y="0"/>
                </a:moveTo>
                <a:lnTo>
                  <a:pt x="0" y="585216"/>
                </a:lnTo>
              </a:path>
            </a:pathLst>
          </a:custGeom>
          <a:ln w="54864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8878061" y="380"/>
            <a:ext cx="0" cy="585470"/>
          </a:xfrm>
          <a:custGeom>
            <a:avLst/>
            <a:gdLst/>
            <a:ahLst/>
            <a:cxnLst/>
            <a:rect l="l" t="t" r="r" b="b"/>
            <a:pathLst>
              <a:path w="0" h="585470">
                <a:moveTo>
                  <a:pt x="0" y="0"/>
                </a:moveTo>
                <a:lnTo>
                  <a:pt x="0" y="585216"/>
                </a:lnTo>
              </a:path>
            </a:pathLst>
          </a:custGeom>
          <a:ln w="9143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 txBox="1">
            <a:spLocks noGrp="1"/>
          </p:cNvSpPr>
          <p:nvPr>
            <p:ph type="title"/>
          </p:nvPr>
        </p:nvSpPr>
        <p:spPr>
          <a:xfrm>
            <a:off x="846836" y="1148841"/>
            <a:ext cx="7200265" cy="757555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dirty="0" sz="2400" spc="-5" b="0">
                <a:solidFill>
                  <a:srgbClr val="000000"/>
                </a:solidFill>
                <a:latin typeface="Georgia"/>
                <a:cs typeface="Georgia"/>
              </a:rPr>
              <a:t>Citations d’élèves fin décembre dans un lycée </a:t>
            </a:r>
            <a:r>
              <a:rPr dirty="0" sz="2400" b="0">
                <a:solidFill>
                  <a:srgbClr val="000000"/>
                </a:solidFill>
                <a:latin typeface="Georgia"/>
                <a:cs typeface="Georgia"/>
              </a:rPr>
              <a:t>à Saint-  </a:t>
            </a:r>
            <a:r>
              <a:rPr dirty="0" sz="2400" spc="-5" b="0">
                <a:solidFill>
                  <a:srgbClr val="000000"/>
                </a:solidFill>
                <a:latin typeface="Georgia"/>
                <a:cs typeface="Georgia"/>
              </a:rPr>
              <a:t>Dizier...</a:t>
            </a:r>
            <a:endParaRPr sz="2400">
              <a:latin typeface="Georgia"/>
              <a:cs typeface="Georgia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846836" y="2955416"/>
            <a:ext cx="7352665" cy="1778635"/>
          </a:xfrm>
          <a:prstGeom prst="rect">
            <a:avLst/>
          </a:prstGeom>
        </p:spPr>
        <p:txBody>
          <a:bodyPr wrap="square" lIns="0" tIns="508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400"/>
              </a:spcBef>
            </a:pPr>
            <a:r>
              <a:rPr dirty="0" sz="2100" spc="-5">
                <a:latin typeface="Georgia"/>
                <a:cs typeface="Georgia"/>
              </a:rPr>
              <a:t>Nous aussi on peut </a:t>
            </a:r>
            <a:r>
              <a:rPr dirty="0" sz="2100">
                <a:latin typeface="Georgia"/>
                <a:cs typeface="Georgia"/>
              </a:rPr>
              <a:t>y arriver</a:t>
            </a:r>
            <a:r>
              <a:rPr dirty="0" sz="2100" spc="30">
                <a:latin typeface="Georgia"/>
                <a:cs typeface="Georgia"/>
              </a:rPr>
              <a:t> </a:t>
            </a:r>
            <a:r>
              <a:rPr dirty="0" sz="2100">
                <a:latin typeface="Georgia"/>
                <a:cs typeface="Georgia"/>
              </a:rPr>
              <a:t>!</a:t>
            </a:r>
            <a:endParaRPr sz="2100">
              <a:latin typeface="Georgia"/>
              <a:cs typeface="Georgia"/>
            </a:endParaRPr>
          </a:p>
          <a:p>
            <a:pPr marL="12700">
              <a:lnSpc>
                <a:spcPct val="100000"/>
              </a:lnSpc>
              <a:spcBef>
                <a:spcPts val="300"/>
              </a:spcBef>
            </a:pPr>
            <a:r>
              <a:rPr dirty="0" sz="2100">
                <a:latin typeface="Georgia"/>
                <a:cs typeface="Georgia"/>
              </a:rPr>
              <a:t>Les « </a:t>
            </a:r>
            <a:r>
              <a:rPr dirty="0" sz="2100" spc="-5">
                <a:latin typeface="Georgia"/>
                <a:cs typeface="Georgia"/>
              </a:rPr>
              <a:t>patrons </a:t>
            </a:r>
            <a:r>
              <a:rPr dirty="0" sz="2100">
                <a:latin typeface="Georgia"/>
                <a:cs typeface="Georgia"/>
              </a:rPr>
              <a:t>» </a:t>
            </a:r>
            <a:r>
              <a:rPr dirty="0" sz="2100" spc="-5">
                <a:latin typeface="Georgia"/>
                <a:cs typeface="Georgia"/>
              </a:rPr>
              <a:t>sont gentils </a:t>
            </a:r>
            <a:r>
              <a:rPr dirty="0" sz="2100">
                <a:latin typeface="Georgia"/>
                <a:cs typeface="Georgia"/>
              </a:rPr>
              <a:t>il faut juste </a:t>
            </a:r>
            <a:r>
              <a:rPr dirty="0" sz="2100" spc="-5">
                <a:latin typeface="Georgia"/>
                <a:cs typeface="Georgia"/>
              </a:rPr>
              <a:t>les</a:t>
            </a:r>
            <a:r>
              <a:rPr dirty="0" sz="2100" spc="60">
                <a:latin typeface="Georgia"/>
                <a:cs typeface="Georgia"/>
              </a:rPr>
              <a:t> </a:t>
            </a:r>
            <a:r>
              <a:rPr dirty="0" sz="2100" spc="-5">
                <a:latin typeface="Georgia"/>
                <a:cs typeface="Georgia"/>
              </a:rPr>
              <a:t>respecter.</a:t>
            </a:r>
            <a:endParaRPr sz="2100">
              <a:latin typeface="Georgia"/>
              <a:cs typeface="Georgia"/>
            </a:endParaRPr>
          </a:p>
          <a:p>
            <a:pPr marL="12700">
              <a:lnSpc>
                <a:spcPct val="100000"/>
              </a:lnSpc>
              <a:spcBef>
                <a:spcPts val="300"/>
              </a:spcBef>
            </a:pPr>
            <a:r>
              <a:rPr dirty="0" sz="2100" spc="-5">
                <a:latin typeface="Georgia"/>
                <a:cs typeface="Georgia"/>
              </a:rPr>
              <a:t>Merci Monsieur grâce </a:t>
            </a:r>
            <a:r>
              <a:rPr dirty="0" sz="2100">
                <a:latin typeface="Georgia"/>
                <a:cs typeface="Georgia"/>
              </a:rPr>
              <a:t>aux visites en </a:t>
            </a:r>
            <a:r>
              <a:rPr dirty="0" sz="2100" spc="-5">
                <a:latin typeface="Georgia"/>
                <a:cs typeface="Georgia"/>
              </a:rPr>
              <a:t>entreprise </a:t>
            </a:r>
            <a:r>
              <a:rPr dirty="0" sz="2100">
                <a:latin typeface="Georgia"/>
                <a:cs typeface="Georgia"/>
              </a:rPr>
              <a:t>j’ai </a:t>
            </a:r>
            <a:r>
              <a:rPr dirty="0" sz="2100" spc="-5">
                <a:latin typeface="Georgia"/>
                <a:cs typeface="Georgia"/>
              </a:rPr>
              <a:t>trouvé</a:t>
            </a:r>
            <a:r>
              <a:rPr dirty="0" sz="2100" spc="-25">
                <a:latin typeface="Georgia"/>
                <a:cs typeface="Georgia"/>
              </a:rPr>
              <a:t> </a:t>
            </a:r>
            <a:r>
              <a:rPr dirty="0" sz="2100">
                <a:latin typeface="Georgia"/>
                <a:cs typeface="Georgia"/>
              </a:rPr>
              <a:t>mon</a:t>
            </a:r>
            <a:endParaRPr sz="2100">
              <a:latin typeface="Georgia"/>
              <a:cs typeface="Georgia"/>
            </a:endParaRPr>
          </a:p>
          <a:p>
            <a:pPr marL="12700">
              <a:lnSpc>
                <a:spcPct val="100000"/>
              </a:lnSpc>
            </a:pPr>
            <a:r>
              <a:rPr dirty="0" sz="2100" spc="-5">
                <a:latin typeface="Georgia"/>
                <a:cs typeface="Georgia"/>
              </a:rPr>
              <a:t>stage.</a:t>
            </a:r>
            <a:endParaRPr sz="2100">
              <a:latin typeface="Georgia"/>
              <a:cs typeface="Georgia"/>
            </a:endParaRPr>
          </a:p>
          <a:p>
            <a:pPr marL="12700">
              <a:lnSpc>
                <a:spcPct val="100000"/>
              </a:lnSpc>
              <a:spcBef>
                <a:spcPts val="300"/>
              </a:spcBef>
            </a:pPr>
            <a:r>
              <a:rPr dirty="0" sz="2100" spc="-5">
                <a:latin typeface="Georgia"/>
                <a:cs typeface="Georgia"/>
              </a:rPr>
              <a:t>Ne </a:t>
            </a:r>
            <a:r>
              <a:rPr dirty="0" sz="2100">
                <a:latin typeface="Georgia"/>
                <a:cs typeface="Georgia"/>
              </a:rPr>
              <a:t>vous </a:t>
            </a:r>
            <a:r>
              <a:rPr dirty="0" sz="2100" spc="-5">
                <a:latin typeface="Georgia"/>
                <a:cs typeface="Georgia"/>
              </a:rPr>
              <a:t>inquiétez pas Monsieur nous allons réussir</a:t>
            </a:r>
            <a:r>
              <a:rPr dirty="0" sz="2100" spc="85">
                <a:latin typeface="Georgia"/>
                <a:cs typeface="Georgia"/>
              </a:rPr>
              <a:t> </a:t>
            </a:r>
            <a:r>
              <a:rPr dirty="0" sz="2100">
                <a:latin typeface="Georgia"/>
                <a:cs typeface="Georgia"/>
              </a:rPr>
              <a:t>!</a:t>
            </a:r>
            <a:endParaRPr sz="210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ASUS</dc:creator>
  <dc:title>Préparation aux périodes de formation en milieu professionnel</dc:title>
  <dcterms:created xsi:type="dcterms:W3CDTF">2020-07-21T18:36:06Z</dcterms:created>
  <dcterms:modified xsi:type="dcterms:W3CDTF">2020-07-21T18:36:06Z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2020-02-13T00:00:00Z</vt:filetime>
  </property>
  <property fmtid="{D5CDD505-2E9C-101B-9397-08002B2CF9AE}" pid="3" name="Creator">
    <vt:lpwstr>Microsoft® Office PowerPoint® 2007</vt:lpwstr>
  </property>
  <property fmtid="{D5CDD505-2E9C-101B-9397-08002B2CF9AE}" pid="4" name="LastSaved">
    <vt:filetime>2020-07-21T00:00:00Z</vt:filetime>
  </property>
</Properties>
</file>