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8"/>
  </p:notesMasterIdLst>
  <p:handoutMasterIdLst>
    <p:handoutMasterId r:id="rId29"/>
  </p:handoutMasterIdLst>
  <p:sldIdLst>
    <p:sldId id="266" r:id="rId2"/>
    <p:sldId id="314" r:id="rId3"/>
    <p:sldId id="315" r:id="rId4"/>
    <p:sldId id="317" r:id="rId5"/>
    <p:sldId id="316" r:id="rId6"/>
    <p:sldId id="288" r:id="rId7"/>
    <p:sldId id="289" r:id="rId8"/>
    <p:sldId id="312" r:id="rId9"/>
    <p:sldId id="318" r:id="rId10"/>
    <p:sldId id="279" r:id="rId11"/>
    <p:sldId id="283" r:id="rId12"/>
    <p:sldId id="323" r:id="rId13"/>
    <p:sldId id="286" r:id="rId14"/>
    <p:sldId id="321" r:id="rId15"/>
    <p:sldId id="322" r:id="rId16"/>
    <p:sldId id="319" r:id="rId17"/>
    <p:sldId id="320" r:id="rId18"/>
    <p:sldId id="306" r:id="rId19"/>
    <p:sldId id="325" r:id="rId20"/>
    <p:sldId id="324" r:id="rId21"/>
    <p:sldId id="300" r:id="rId22"/>
    <p:sldId id="327" r:id="rId23"/>
    <p:sldId id="326" r:id="rId24"/>
    <p:sldId id="328" r:id="rId25"/>
    <p:sldId id="329" r:id="rId26"/>
    <p:sldId id="330" r:id="rId27"/>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ence Trait d'Union" initials="T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22A"/>
    <a:srgbClr val="8BC43F"/>
    <a:srgbClr val="3BB3E7"/>
    <a:srgbClr val="F8A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42" autoAdjust="0"/>
  </p:normalViewPr>
  <p:slideViewPr>
    <p:cSldViewPr snapToGrid="0">
      <p:cViewPr>
        <p:scale>
          <a:sx n="76" d="100"/>
          <a:sy n="76" d="100"/>
        </p:scale>
        <p:origin x="-118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5" d="100"/>
          <a:sy n="105" d="100"/>
        </p:scale>
        <p:origin x="34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A6554-A40C-45FF-8BFB-78E9629D7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F18091B3-539E-444C-A6C7-02C56D65AB80}">
      <dgm:prSet phldrT="[Texte]" custT="1"/>
      <dgm:spPr>
        <a:solidFill>
          <a:schemeClr val="accent2">
            <a:lumMod val="60000"/>
            <a:lumOff val="40000"/>
          </a:schemeClr>
        </a:solidFill>
      </dgm:spPr>
      <dgm:t>
        <a:bodyPr/>
        <a:lstStyle/>
        <a:p>
          <a:r>
            <a:rPr lang="fr-FR" sz="1900" dirty="0" smtClean="0">
              <a:solidFill>
                <a:schemeClr val="tx1"/>
              </a:solidFill>
            </a:rPr>
            <a:t>à des risques liés aux </a:t>
          </a:r>
          <a:r>
            <a:rPr lang="fr-FR" sz="1900" b="1" dirty="0" smtClean="0">
              <a:solidFill>
                <a:schemeClr val="tx1"/>
              </a:solidFill>
            </a:rPr>
            <a:t>manipulations et manutentions manuelles </a:t>
          </a:r>
          <a:r>
            <a:rPr lang="fr-FR" sz="1900" dirty="0" smtClean="0">
              <a:solidFill>
                <a:schemeClr val="tx1"/>
              </a:solidFill>
            </a:rPr>
            <a:t>(environ 1/3 des accidents),</a:t>
          </a:r>
          <a:endParaRPr lang="fr-FR" sz="1900" dirty="0">
            <a:solidFill>
              <a:schemeClr val="tx1"/>
            </a:solidFill>
          </a:endParaRPr>
        </a:p>
      </dgm:t>
    </dgm:pt>
    <dgm:pt modelId="{BC58DDFF-73BF-46AC-B028-1B015BC330D2}" type="parTrans" cxnId="{47E88E79-ABE0-4E22-A27F-25F62A632CF1}">
      <dgm:prSet/>
      <dgm:spPr/>
      <dgm:t>
        <a:bodyPr/>
        <a:lstStyle/>
        <a:p>
          <a:endParaRPr lang="fr-FR"/>
        </a:p>
      </dgm:t>
    </dgm:pt>
    <dgm:pt modelId="{9C006BCE-CB32-40AC-AF32-8FFDC3F13509}" type="sibTrans" cxnId="{47E88E79-ABE0-4E22-A27F-25F62A632CF1}">
      <dgm:prSet/>
      <dgm:spPr/>
      <dgm:t>
        <a:bodyPr/>
        <a:lstStyle/>
        <a:p>
          <a:endParaRPr lang="fr-FR"/>
        </a:p>
      </dgm:t>
    </dgm:pt>
    <dgm:pt modelId="{AA9A1961-009B-44F0-B294-5772A20C1033}">
      <dgm:prSet phldrT="[Texte]" custT="1"/>
      <dgm:spPr>
        <a:solidFill>
          <a:schemeClr val="accent2">
            <a:lumMod val="60000"/>
            <a:lumOff val="40000"/>
          </a:schemeClr>
        </a:solidFill>
      </dgm:spPr>
      <dgm:t>
        <a:bodyPr/>
        <a:lstStyle/>
        <a:p>
          <a:r>
            <a:rPr lang="fr-FR" sz="1900" dirty="0" smtClean="0">
              <a:solidFill>
                <a:schemeClr val="tx1"/>
              </a:solidFill>
            </a:rPr>
            <a:t>aux risques de </a:t>
          </a:r>
          <a:r>
            <a:rPr lang="fr-FR" sz="1900" b="1" dirty="0" smtClean="0">
              <a:solidFill>
                <a:schemeClr val="tx1"/>
              </a:solidFill>
            </a:rPr>
            <a:t>chutes </a:t>
          </a:r>
          <a:r>
            <a:rPr lang="fr-FR" sz="1900" dirty="0" smtClean="0">
              <a:solidFill>
                <a:schemeClr val="tx1"/>
              </a:solidFill>
            </a:rPr>
            <a:t>et </a:t>
          </a:r>
          <a:r>
            <a:rPr lang="fr-FR" sz="1900" b="1" dirty="0" smtClean="0">
              <a:solidFill>
                <a:schemeClr val="tx1"/>
              </a:solidFill>
            </a:rPr>
            <a:t>glissades de plain-pied </a:t>
          </a:r>
          <a:r>
            <a:rPr lang="fr-FR" sz="1900" dirty="0" smtClean="0">
              <a:solidFill>
                <a:schemeClr val="tx1"/>
              </a:solidFill>
            </a:rPr>
            <a:t>(20 % des accidents) ou de </a:t>
          </a:r>
          <a:r>
            <a:rPr lang="fr-FR" sz="1900" b="1" dirty="0" smtClean="0">
              <a:solidFill>
                <a:schemeClr val="tx1"/>
              </a:solidFill>
            </a:rPr>
            <a:t>chutes de hauteur</a:t>
          </a:r>
          <a:endParaRPr lang="fr-FR" sz="1900" dirty="0">
            <a:solidFill>
              <a:schemeClr val="tx1"/>
            </a:solidFill>
          </a:endParaRPr>
        </a:p>
      </dgm:t>
    </dgm:pt>
    <dgm:pt modelId="{FE7542BF-27AC-498E-A852-88BF57B7125F}" type="parTrans" cxnId="{6A88DC85-468B-44ED-B137-21ACBE1388F3}">
      <dgm:prSet/>
      <dgm:spPr/>
      <dgm:t>
        <a:bodyPr/>
        <a:lstStyle/>
        <a:p>
          <a:endParaRPr lang="fr-FR"/>
        </a:p>
      </dgm:t>
    </dgm:pt>
    <dgm:pt modelId="{922C27B6-9D6C-455D-9AB7-4C4E37FA990B}" type="sibTrans" cxnId="{6A88DC85-468B-44ED-B137-21ACBE1388F3}">
      <dgm:prSet/>
      <dgm:spPr/>
      <dgm:t>
        <a:bodyPr/>
        <a:lstStyle/>
        <a:p>
          <a:endParaRPr lang="fr-FR"/>
        </a:p>
      </dgm:t>
    </dgm:pt>
    <dgm:pt modelId="{B3F1FEA4-BAE9-4C98-9BCE-01EE2D92850C}">
      <dgm:prSet phldrT="[Texte]" custT="1"/>
      <dgm:spPr>
        <a:solidFill>
          <a:schemeClr val="accent2">
            <a:lumMod val="60000"/>
            <a:lumOff val="40000"/>
          </a:schemeClr>
        </a:solidFill>
      </dgm:spPr>
      <dgm:t>
        <a:bodyPr/>
        <a:lstStyle/>
        <a:p>
          <a:r>
            <a:rPr lang="fr-FR" sz="1900" dirty="0" smtClean="0">
              <a:solidFill>
                <a:schemeClr val="tx1"/>
              </a:solidFill>
            </a:rPr>
            <a:t>aux risques liés à </a:t>
          </a:r>
          <a:r>
            <a:rPr lang="fr-FR" sz="1900" b="1" dirty="0" smtClean="0">
              <a:solidFill>
                <a:schemeClr val="tx1"/>
              </a:solidFill>
            </a:rPr>
            <a:t>l’utilisation d’outils et de machines </a:t>
          </a:r>
          <a:r>
            <a:rPr lang="fr-FR" sz="1900" dirty="0" smtClean="0">
              <a:solidFill>
                <a:schemeClr val="tx1"/>
              </a:solidFill>
            </a:rPr>
            <a:t>(coupures avec des couteaux),</a:t>
          </a:r>
          <a:endParaRPr lang="fr-FR" sz="1900" dirty="0">
            <a:solidFill>
              <a:schemeClr val="tx1"/>
            </a:solidFill>
          </a:endParaRPr>
        </a:p>
      </dgm:t>
    </dgm:pt>
    <dgm:pt modelId="{F092B2A1-6860-4749-9A45-B22492AE2FD8}" type="parTrans" cxnId="{56BD26AE-722D-493F-9CC3-094F6A6711C2}">
      <dgm:prSet/>
      <dgm:spPr/>
      <dgm:t>
        <a:bodyPr/>
        <a:lstStyle/>
        <a:p>
          <a:endParaRPr lang="fr-FR"/>
        </a:p>
      </dgm:t>
    </dgm:pt>
    <dgm:pt modelId="{1254B7AF-6408-4F81-B8EE-7402F87E989A}" type="sibTrans" cxnId="{56BD26AE-722D-493F-9CC3-094F6A6711C2}">
      <dgm:prSet/>
      <dgm:spPr/>
      <dgm:t>
        <a:bodyPr/>
        <a:lstStyle/>
        <a:p>
          <a:endParaRPr lang="fr-FR"/>
        </a:p>
      </dgm:t>
    </dgm:pt>
    <dgm:pt modelId="{951025DF-70E3-4BD0-8154-ADDECF4045B8}">
      <dgm:prSet custT="1"/>
      <dgm:spPr>
        <a:solidFill>
          <a:schemeClr val="accent2">
            <a:lumMod val="60000"/>
            <a:lumOff val="40000"/>
          </a:schemeClr>
        </a:solidFill>
      </dgm:spPr>
      <dgm:t>
        <a:bodyPr/>
        <a:lstStyle/>
        <a:p>
          <a:r>
            <a:rPr lang="fr-FR" sz="1900" dirty="0" smtClean="0">
              <a:solidFill>
                <a:schemeClr val="tx1"/>
              </a:solidFill>
            </a:rPr>
            <a:t>aux </a:t>
          </a:r>
          <a:r>
            <a:rPr lang="fr-FR" sz="1900" b="1" dirty="0" smtClean="0">
              <a:solidFill>
                <a:schemeClr val="tx1"/>
              </a:solidFill>
            </a:rPr>
            <a:t>risques psychosociaux </a:t>
          </a:r>
          <a:r>
            <a:rPr lang="fr-FR" sz="1900" dirty="0" smtClean="0">
              <a:solidFill>
                <a:schemeClr val="tx1"/>
              </a:solidFill>
            </a:rPr>
            <a:t>(stress, violences, relations difficiles avec la clientèle, agressions…),</a:t>
          </a:r>
          <a:endParaRPr lang="fr-FR" sz="1900" dirty="0">
            <a:solidFill>
              <a:schemeClr val="tx1"/>
            </a:solidFill>
          </a:endParaRPr>
        </a:p>
      </dgm:t>
    </dgm:pt>
    <dgm:pt modelId="{AF1F98C7-F7C7-4667-B624-1A4D96EE07A1}" type="parTrans" cxnId="{CB09D024-00AB-4433-9BCB-6320F5E0F07E}">
      <dgm:prSet/>
      <dgm:spPr/>
      <dgm:t>
        <a:bodyPr/>
        <a:lstStyle/>
        <a:p>
          <a:endParaRPr lang="fr-FR"/>
        </a:p>
      </dgm:t>
    </dgm:pt>
    <dgm:pt modelId="{7DFA82B9-FFBD-48FE-9DD9-3C56E333E67D}" type="sibTrans" cxnId="{CB09D024-00AB-4433-9BCB-6320F5E0F07E}">
      <dgm:prSet/>
      <dgm:spPr/>
      <dgm:t>
        <a:bodyPr/>
        <a:lstStyle/>
        <a:p>
          <a:endParaRPr lang="fr-FR"/>
        </a:p>
      </dgm:t>
    </dgm:pt>
    <dgm:pt modelId="{40988BEF-0194-4141-998A-85DDCBD34A67}">
      <dgm:prSet custT="1"/>
      <dgm:spPr>
        <a:solidFill>
          <a:schemeClr val="accent2">
            <a:lumMod val="60000"/>
            <a:lumOff val="40000"/>
          </a:schemeClr>
        </a:solidFill>
      </dgm:spPr>
      <dgm:t>
        <a:bodyPr/>
        <a:lstStyle/>
        <a:p>
          <a:r>
            <a:rPr lang="fr-FR" sz="1900" dirty="0" smtClean="0">
              <a:solidFill>
                <a:schemeClr val="tx1"/>
              </a:solidFill>
            </a:rPr>
            <a:t>à des </a:t>
          </a:r>
          <a:r>
            <a:rPr lang="fr-FR" sz="1900" b="1" dirty="0" smtClean="0">
              <a:solidFill>
                <a:schemeClr val="tx1"/>
              </a:solidFill>
            </a:rPr>
            <a:t>conditions de travail </a:t>
          </a:r>
          <a:r>
            <a:rPr lang="fr-FR" sz="1900" dirty="0" smtClean="0">
              <a:solidFill>
                <a:schemeClr val="tx1"/>
              </a:solidFill>
            </a:rPr>
            <a:t>contraignantes (horaires décalés, travail à temps partiel subi, contrats précaires),</a:t>
          </a:r>
          <a:endParaRPr lang="fr-FR" sz="1900" dirty="0">
            <a:solidFill>
              <a:schemeClr val="tx1"/>
            </a:solidFill>
          </a:endParaRPr>
        </a:p>
      </dgm:t>
    </dgm:pt>
    <dgm:pt modelId="{F4EDA9BA-0057-4E78-9DA6-F541D6B756A5}" type="parTrans" cxnId="{44120C6D-DBDE-4E57-86FB-D714C13A4CA0}">
      <dgm:prSet/>
      <dgm:spPr/>
      <dgm:t>
        <a:bodyPr/>
        <a:lstStyle/>
        <a:p>
          <a:endParaRPr lang="fr-FR"/>
        </a:p>
      </dgm:t>
    </dgm:pt>
    <dgm:pt modelId="{4045B477-F37D-48A5-8D4B-0DE2531C047A}" type="sibTrans" cxnId="{44120C6D-DBDE-4E57-86FB-D714C13A4CA0}">
      <dgm:prSet/>
      <dgm:spPr/>
      <dgm:t>
        <a:bodyPr/>
        <a:lstStyle/>
        <a:p>
          <a:endParaRPr lang="fr-FR"/>
        </a:p>
      </dgm:t>
    </dgm:pt>
    <dgm:pt modelId="{D8BE9911-FDCB-4DDB-8DEC-2A530D3818BA}">
      <dgm:prSet custT="1"/>
      <dgm:spPr>
        <a:solidFill>
          <a:schemeClr val="accent2">
            <a:lumMod val="60000"/>
            <a:lumOff val="40000"/>
          </a:schemeClr>
        </a:solidFill>
      </dgm:spPr>
      <dgm:t>
        <a:bodyPr/>
        <a:lstStyle/>
        <a:p>
          <a:r>
            <a:rPr lang="fr-FR" sz="1900" dirty="0" smtClean="0">
              <a:solidFill>
                <a:schemeClr val="tx1"/>
              </a:solidFill>
            </a:rPr>
            <a:t>à des </a:t>
          </a:r>
          <a:r>
            <a:rPr lang="fr-FR" sz="1900" b="1" dirty="0" smtClean="0">
              <a:solidFill>
                <a:schemeClr val="tx1"/>
              </a:solidFill>
            </a:rPr>
            <a:t>nuisances liées à l’ambiance physique de travail</a:t>
          </a:r>
          <a:r>
            <a:rPr lang="fr-FR" sz="1900" dirty="0" smtClean="0">
              <a:solidFill>
                <a:schemeClr val="tx1"/>
              </a:solidFill>
            </a:rPr>
            <a:t> : bruit, éclairage…</a:t>
          </a:r>
          <a:endParaRPr lang="fr-FR" sz="1900" dirty="0">
            <a:solidFill>
              <a:schemeClr val="tx1"/>
            </a:solidFill>
          </a:endParaRPr>
        </a:p>
      </dgm:t>
    </dgm:pt>
    <dgm:pt modelId="{17D4B63A-A3A5-4567-9B0A-1361F21DA4FB}" type="parTrans" cxnId="{FD7608E7-3985-4FD9-AF58-64537AD5763A}">
      <dgm:prSet/>
      <dgm:spPr/>
      <dgm:t>
        <a:bodyPr/>
        <a:lstStyle/>
        <a:p>
          <a:endParaRPr lang="fr-FR"/>
        </a:p>
      </dgm:t>
    </dgm:pt>
    <dgm:pt modelId="{F49652A8-C9CC-4C78-B3D9-6A217A79C94A}" type="sibTrans" cxnId="{FD7608E7-3985-4FD9-AF58-64537AD5763A}">
      <dgm:prSet/>
      <dgm:spPr/>
      <dgm:t>
        <a:bodyPr/>
        <a:lstStyle/>
        <a:p>
          <a:endParaRPr lang="fr-FR"/>
        </a:p>
      </dgm:t>
    </dgm:pt>
    <dgm:pt modelId="{CEB56A6E-D9EA-4583-91DB-03E91C99CD26}" type="pres">
      <dgm:prSet presAssocID="{22AA6554-A40C-45FF-8BFB-78E9629D7631}" presName="Name0" presStyleCnt="0">
        <dgm:presLayoutVars>
          <dgm:chMax val="7"/>
          <dgm:chPref val="7"/>
          <dgm:dir/>
        </dgm:presLayoutVars>
      </dgm:prSet>
      <dgm:spPr/>
      <dgm:t>
        <a:bodyPr/>
        <a:lstStyle/>
        <a:p>
          <a:endParaRPr lang="fr-FR"/>
        </a:p>
      </dgm:t>
    </dgm:pt>
    <dgm:pt modelId="{7E4B8AAA-6769-4FC7-9960-303EF5EF3C2F}" type="pres">
      <dgm:prSet presAssocID="{22AA6554-A40C-45FF-8BFB-78E9629D7631}" presName="Name1" presStyleCnt="0"/>
      <dgm:spPr/>
    </dgm:pt>
    <dgm:pt modelId="{C24BBFEC-A6BE-42AB-9DC3-7AE98532C80F}" type="pres">
      <dgm:prSet presAssocID="{22AA6554-A40C-45FF-8BFB-78E9629D7631}" presName="cycle" presStyleCnt="0"/>
      <dgm:spPr/>
    </dgm:pt>
    <dgm:pt modelId="{FC8BBF2A-1371-4DF3-97E3-0EEEA4C54596}" type="pres">
      <dgm:prSet presAssocID="{22AA6554-A40C-45FF-8BFB-78E9629D7631}" presName="srcNode" presStyleLbl="node1" presStyleIdx="0" presStyleCnt="6"/>
      <dgm:spPr/>
    </dgm:pt>
    <dgm:pt modelId="{3D5766A6-3000-46DA-BE3F-874020A650A7}" type="pres">
      <dgm:prSet presAssocID="{22AA6554-A40C-45FF-8BFB-78E9629D7631}" presName="conn" presStyleLbl="parChTrans1D2" presStyleIdx="0" presStyleCnt="1"/>
      <dgm:spPr/>
      <dgm:t>
        <a:bodyPr/>
        <a:lstStyle/>
        <a:p>
          <a:endParaRPr lang="fr-FR"/>
        </a:p>
      </dgm:t>
    </dgm:pt>
    <dgm:pt modelId="{A43EB61A-BA19-4DE3-BD09-CF2E3A7D89F6}" type="pres">
      <dgm:prSet presAssocID="{22AA6554-A40C-45FF-8BFB-78E9629D7631}" presName="extraNode" presStyleLbl="node1" presStyleIdx="0" presStyleCnt="6"/>
      <dgm:spPr/>
    </dgm:pt>
    <dgm:pt modelId="{38D018D1-501E-49EA-9F6E-C5C499C56D76}" type="pres">
      <dgm:prSet presAssocID="{22AA6554-A40C-45FF-8BFB-78E9629D7631}" presName="dstNode" presStyleLbl="node1" presStyleIdx="0" presStyleCnt="6"/>
      <dgm:spPr/>
    </dgm:pt>
    <dgm:pt modelId="{3B6EA321-12EC-4942-B027-01E97069FEEF}" type="pres">
      <dgm:prSet presAssocID="{F18091B3-539E-444C-A6C7-02C56D65AB80}" presName="text_1" presStyleLbl="node1" presStyleIdx="0" presStyleCnt="6" custLinFactNeighborX="757" custLinFactNeighborY="-21108">
        <dgm:presLayoutVars>
          <dgm:bulletEnabled val="1"/>
        </dgm:presLayoutVars>
      </dgm:prSet>
      <dgm:spPr/>
      <dgm:t>
        <a:bodyPr/>
        <a:lstStyle/>
        <a:p>
          <a:endParaRPr lang="fr-FR"/>
        </a:p>
      </dgm:t>
    </dgm:pt>
    <dgm:pt modelId="{3A6DA1D7-759A-4230-B758-72FD760E8DEE}" type="pres">
      <dgm:prSet presAssocID="{F18091B3-539E-444C-A6C7-02C56D65AB80}" presName="accent_1" presStyleCnt="0"/>
      <dgm:spPr/>
    </dgm:pt>
    <dgm:pt modelId="{D4963F68-3E1B-4372-83A0-CD229ADD8DF9}" type="pres">
      <dgm:prSet presAssocID="{F18091B3-539E-444C-A6C7-02C56D65AB80}" presName="accentRepeatNode" presStyleLbl="solidFgAcc1" presStyleIdx="0" presStyleCnt="6"/>
      <dgm:spPr/>
    </dgm:pt>
    <dgm:pt modelId="{1D7B0119-5448-4262-BCB9-CACF092F3DE5}" type="pres">
      <dgm:prSet presAssocID="{AA9A1961-009B-44F0-B294-5772A20C1033}" presName="text_2" presStyleLbl="node1" presStyleIdx="1" presStyleCnt="6" custLinFactNeighborX="1588" custLinFactNeighborY="-22867">
        <dgm:presLayoutVars>
          <dgm:bulletEnabled val="1"/>
        </dgm:presLayoutVars>
      </dgm:prSet>
      <dgm:spPr/>
      <dgm:t>
        <a:bodyPr/>
        <a:lstStyle/>
        <a:p>
          <a:endParaRPr lang="fr-FR"/>
        </a:p>
      </dgm:t>
    </dgm:pt>
    <dgm:pt modelId="{2E8B4BB9-005B-4ECD-90DF-B687EF2E282C}" type="pres">
      <dgm:prSet presAssocID="{AA9A1961-009B-44F0-B294-5772A20C1033}" presName="accent_2" presStyleCnt="0"/>
      <dgm:spPr/>
    </dgm:pt>
    <dgm:pt modelId="{B6E815B3-AB24-49CC-94DB-DBA7A01FC893}" type="pres">
      <dgm:prSet presAssocID="{AA9A1961-009B-44F0-B294-5772A20C1033}" presName="accentRepeatNode" presStyleLbl="solidFgAcc1" presStyleIdx="1" presStyleCnt="6"/>
      <dgm:spPr/>
    </dgm:pt>
    <dgm:pt modelId="{CB98F335-B95B-4977-8D73-20C90CDE4198}" type="pres">
      <dgm:prSet presAssocID="{B3F1FEA4-BAE9-4C98-9BCE-01EE2D92850C}" presName="text_3" presStyleLbl="node1" presStyleIdx="2" presStyleCnt="6" custLinFactNeighborX="1624" custLinFactNeighborY="-22867">
        <dgm:presLayoutVars>
          <dgm:bulletEnabled val="1"/>
        </dgm:presLayoutVars>
      </dgm:prSet>
      <dgm:spPr/>
      <dgm:t>
        <a:bodyPr/>
        <a:lstStyle/>
        <a:p>
          <a:endParaRPr lang="fr-FR"/>
        </a:p>
      </dgm:t>
    </dgm:pt>
    <dgm:pt modelId="{AF59F558-7953-489E-AA3F-BCCE757D60BF}" type="pres">
      <dgm:prSet presAssocID="{B3F1FEA4-BAE9-4C98-9BCE-01EE2D92850C}" presName="accent_3" presStyleCnt="0"/>
      <dgm:spPr/>
    </dgm:pt>
    <dgm:pt modelId="{630E5195-43CE-460B-9715-F3CF6173D0B5}" type="pres">
      <dgm:prSet presAssocID="{B3F1FEA4-BAE9-4C98-9BCE-01EE2D92850C}" presName="accentRepeatNode" presStyleLbl="solidFgAcc1" presStyleIdx="2" presStyleCnt="6"/>
      <dgm:spPr/>
    </dgm:pt>
    <dgm:pt modelId="{EB6B70B6-B521-40CC-A17A-5A757BD298A0}" type="pres">
      <dgm:prSet presAssocID="{951025DF-70E3-4BD0-8154-ADDECF4045B8}" presName="text_4" presStyleLbl="node1" presStyleIdx="3" presStyleCnt="6" custLinFactNeighborX="812" custLinFactNeighborY="-15831">
        <dgm:presLayoutVars>
          <dgm:bulletEnabled val="1"/>
        </dgm:presLayoutVars>
      </dgm:prSet>
      <dgm:spPr/>
      <dgm:t>
        <a:bodyPr/>
        <a:lstStyle/>
        <a:p>
          <a:endParaRPr lang="fr-FR"/>
        </a:p>
      </dgm:t>
    </dgm:pt>
    <dgm:pt modelId="{84C29AFF-6591-4849-A0A9-0868C16BA3AD}" type="pres">
      <dgm:prSet presAssocID="{951025DF-70E3-4BD0-8154-ADDECF4045B8}" presName="accent_4" presStyleCnt="0"/>
      <dgm:spPr/>
    </dgm:pt>
    <dgm:pt modelId="{EAAA98CF-5C58-4393-B599-9C213005A147}" type="pres">
      <dgm:prSet presAssocID="{951025DF-70E3-4BD0-8154-ADDECF4045B8}" presName="accentRepeatNode" presStyleLbl="solidFgAcc1" presStyleIdx="3" presStyleCnt="6"/>
      <dgm:spPr/>
    </dgm:pt>
    <dgm:pt modelId="{37FDA8FB-DD41-406F-9786-F45C55D20ED7}" type="pres">
      <dgm:prSet presAssocID="{40988BEF-0194-4141-998A-85DDCBD34A67}" presName="text_5" presStyleLbl="node1" presStyleIdx="4" presStyleCnt="6">
        <dgm:presLayoutVars>
          <dgm:bulletEnabled val="1"/>
        </dgm:presLayoutVars>
      </dgm:prSet>
      <dgm:spPr/>
      <dgm:t>
        <a:bodyPr/>
        <a:lstStyle/>
        <a:p>
          <a:endParaRPr lang="fr-FR"/>
        </a:p>
      </dgm:t>
    </dgm:pt>
    <dgm:pt modelId="{961AF974-A9EF-406D-B4EC-46B1B2792040}" type="pres">
      <dgm:prSet presAssocID="{40988BEF-0194-4141-998A-85DDCBD34A67}" presName="accent_5" presStyleCnt="0"/>
      <dgm:spPr/>
    </dgm:pt>
    <dgm:pt modelId="{4F160FB1-2846-407A-A30E-DE27ACCFAFF7}" type="pres">
      <dgm:prSet presAssocID="{40988BEF-0194-4141-998A-85DDCBD34A67}" presName="accentRepeatNode" presStyleLbl="solidFgAcc1" presStyleIdx="4" presStyleCnt="6"/>
      <dgm:spPr/>
    </dgm:pt>
    <dgm:pt modelId="{CB7C1DDA-0957-4D09-A22D-83B70F98545D}" type="pres">
      <dgm:prSet presAssocID="{D8BE9911-FDCB-4DDB-8DEC-2A530D3818BA}" presName="text_6" presStyleLbl="node1" presStyleIdx="5" presStyleCnt="6">
        <dgm:presLayoutVars>
          <dgm:bulletEnabled val="1"/>
        </dgm:presLayoutVars>
      </dgm:prSet>
      <dgm:spPr/>
      <dgm:t>
        <a:bodyPr/>
        <a:lstStyle/>
        <a:p>
          <a:endParaRPr lang="fr-FR"/>
        </a:p>
      </dgm:t>
    </dgm:pt>
    <dgm:pt modelId="{99A5D072-B79C-4454-A923-846A1D808432}" type="pres">
      <dgm:prSet presAssocID="{D8BE9911-FDCB-4DDB-8DEC-2A530D3818BA}" presName="accent_6" presStyleCnt="0"/>
      <dgm:spPr/>
    </dgm:pt>
    <dgm:pt modelId="{9DFB0CEB-D915-4C8F-806B-1331AA963FB3}" type="pres">
      <dgm:prSet presAssocID="{D8BE9911-FDCB-4DDB-8DEC-2A530D3818BA}" presName="accentRepeatNode" presStyleLbl="solidFgAcc1" presStyleIdx="5" presStyleCnt="6"/>
      <dgm:spPr/>
    </dgm:pt>
  </dgm:ptLst>
  <dgm:cxnLst>
    <dgm:cxn modelId="{6A88DC85-468B-44ED-B137-21ACBE1388F3}" srcId="{22AA6554-A40C-45FF-8BFB-78E9629D7631}" destId="{AA9A1961-009B-44F0-B294-5772A20C1033}" srcOrd="1" destOrd="0" parTransId="{FE7542BF-27AC-498E-A852-88BF57B7125F}" sibTransId="{922C27B6-9D6C-455D-9AB7-4C4E37FA990B}"/>
    <dgm:cxn modelId="{4DDBB1F0-5547-4005-89B7-AEFC24AF5F8A}" type="presOf" srcId="{AA9A1961-009B-44F0-B294-5772A20C1033}" destId="{1D7B0119-5448-4262-BCB9-CACF092F3DE5}" srcOrd="0" destOrd="0" presId="urn:microsoft.com/office/officeart/2008/layout/VerticalCurvedList"/>
    <dgm:cxn modelId="{47E88E79-ABE0-4E22-A27F-25F62A632CF1}" srcId="{22AA6554-A40C-45FF-8BFB-78E9629D7631}" destId="{F18091B3-539E-444C-A6C7-02C56D65AB80}" srcOrd="0" destOrd="0" parTransId="{BC58DDFF-73BF-46AC-B028-1B015BC330D2}" sibTransId="{9C006BCE-CB32-40AC-AF32-8FFDC3F13509}"/>
    <dgm:cxn modelId="{44120C6D-DBDE-4E57-86FB-D714C13A4CA0}" srcId="{22AA6554-A40C-45FF-8BFB-78E9629D7631}" destId="{40988BEF-0194-4141-998A-85DDCBD34A67}" srcOrd="4" destOrd="0" parTransId="{F4EDA9BA-0057-4E78-9DA6-F541D6B756A5}" sibTransId="{4045B477-F37D-48A5-8D4B-0DE2531C047A}"/>
    <dgm:cxn modelId="{8530BCA7-1051-4F72-B216-0D4B1EC55B06}" type="presOf" srcId="{9C006BCE-CB32-40AC-AF32-8FFDC3F13509}" destId="{3D5766A6-3000-46DA-BE3F-874020A650A7}" srcOrd="0" destOrd="0" presId="urn:microsoft.com/office/officeart/2008/layout/VerticalCurvedList"/>
    <dgm:cxn modelId="{B6013149-F206-4023-9DA4-AAA61BCC44D3}" type="presOf" srcId="{D8BE9911-FDCB-4DDB-8DEC-2A530D3818BA}" destId="{CB7C1DDA-0957-4D09-A22D-83B70F98545D}" srcOrd="0" destOrd="0" presId="urn:microsoft.com/office/officeart/2008/layout/VerticalCurvedList"/>
    <dgm:cxn modelId="{ADAEBD3B-5A33-4290-87F9-25869A06CF16}" type="presOf" srcId="{951025DF-70E3-4BD0-8154-ADDECF4045B8}" destId="{EB6B70B6-B521-40CC-A17A-5A757BD298A0}" srcOrd="0" destOrd="0" presId="urn:microsoft.com/office/officeart/2008/layout/VerticalCurvedList"/>
    <dgm:cxn modelId="{FD7608E7-3985-4FD9-AF58-64537AD5763A}" srcId="{22AA6554-A40C-45FF-8BFB-78E9629D7631}" destId="{D8BE9911-FDCB-4DDB-8DEC-2A530D3818BA}" srcOrd="5" destOrd="0" parTransId="{17D4B63A-A3A5-4567-9B0A-1361F21DA4FB}" sibTransId="{F49652A8-C9CC-4C78-B3D9-6A217A79C94A}"/>
    <dgm:cxn modelId="{70523133-24CD-4123-91CE-FEA403FD9F22}" type="presOf" srcId="{22AA6554-A40C-45FF-8BFB-78E9629D7631}" destId="{CEB56A6E-D9EA-4583-91DB-03E91C99CD26}" srcOrd="0" destOrd="0" presId="urn:microsoft.com/office/officeart/2008/layout/VerticalCurvedList"/>
    <dgm:cxn modelId="{4BA011BD-FAF2-42DA-BB9B-73E19A98C272}" type="presOf" srcId="{40988BEF-0194-4141-998A-85DDCBD34A67}" destId="{37FDA8FB-DD41-406F-9786-F45C55D20ED7}" srcOrd="0" destOrd="0" presId="urn:microsoft.com/office/officeart/2008/layout/VerticalCurvedList"/>
    <dgm:cxn modelId="{56BD26AE-722D-493F-9CC3-094F6A6711C2}" srcId="{22AA6554-A40C-45FF-8BFB-78E9629D7631}" destId="{B3F1FEA4-BAE9-4C98-9BCE-01EE2D92850C}" srcOrd="2" destOrd="0" parTransId="{F092B2A1-6860-4749-9A45-B22492AE2FD8}" sibTransId="{1254B7AF-6408-4F81-B8EE-7402F87E989A}"/>
    <dgm:cxn modelId="{7D37AA34-6D6D-4EAC-B821-3703E6E795B8}" type="presOf" srcId="{B3F1FEA4-BAE9-4C98-9BCE-01EE2D92850C}" destId="{CB98F335-B95B-4977-8D73-20C90CDE4198}" srcOrd="0" destOrd="0" presId="urn:microsoft.com/office/officeart/2008/layout/VerticalCurvedList"/>
    <dgm:cxn modelId="{2CDB67CE-48B7-4BAE-BD7F-57B0736ACAB9}" type="presOf" srcId="{F18091B3-539E-444C-A6C7-02C56D65AB80}" destId="{3B6EA321-12EC-4942-B027-01E97069FEEF}" srcOrd="0" destOrd="0" presId="urn:microsoft.com/office/officeart/2008/layout/VerticalCurvedList"/>
    <dgm:cxn modelId="{CB09D024-00AB-4433-9BCB-6320F5E0F07E}" srcId="{22AA6554-A40C-45FF-8BFB-78E9629D7631}" destId="{951025DF-70E3-4BD0-8154-ADDECF4045B8}" srcOrd="3" destOrd="0" parTransId="{AF1F98C7-F7C7-4667-B624-1A4D96EE07A1}" sibTransId="{7DFA82B9-FFBD-48FE-9DD9-3C56E333E67D}"/>
    <dgm:cxn modelId="{C54F887E-EF67-4B14-80D5-2C431E5AF447}" type="presParOf" srcId="{CEB56A6E-D9EA-4583-91DB-03E91C99CD26}" destId="{7E4B8AAA-6769-4FC7-9960-303EF5EF3C2F}" srcOrd="0" destOrd="0" presId="urn:microsoft.com/office/officeart/2008/layout/VerticalCurvedList"/>
    <dgm:cxn modelId="{4E2CE5B0-8AAC-4086-8850-92BBD3AB4AA8}" type="presParOf" srcId="{7E4B8AAA-6769-4FC7-9960-303EF5EF3C2F}" destId="{C24BBFEC-A6BE-42AB-9DC3-7AE98532C80F}" srcOrd="0" destOrd="0" presId="urn:microsoft.com/office/officeart/2008/layout/VerticalCurvedList"/>
    <dgm:cxn modelId="{1C0A95AD-0E02-41F7-8FB5-1A8FF9F5A8C3}" type="presParOf" srcId="{C24BBFEC-A6BE-42AB-9DC3-7AE98532C80F}" destId="{FC8BBF2A-1371-4DF3-97E3-0EEEA4C54596}" srcOrd="0" destOrd="0" presId="urn:microsoft.com/office/officeart/2008/layout/VerticalCurvedList"/>
    <dgm:cxn modelId="{B8EAFCA2-C23F-4319-B84A-055F290D243B}" type="presParOf" srcId="{C24BBFEC-A6BE-42AB-9DC3-7AE98532C80F}" destId="{3D5766A6-3000-46DA-BE3F-874020A650A7}" srcOrd="1" destOrd="0" presId="urn:microsoft.com/office/officeart/2008/layout/VerticalCurvedList"/>
    <dgm:cxn modelId="{15CD76BF-5065-4D88-B0D2-07071BE73938}" type="presParOf" srcId="{C24BBFEC-A6BE-42AB-9DC3-7AE98532C80F}" destId="{A43EB61A-BA19-4DE3-BD09-CF2E3A7D89F6}" srcOrd="2" destOrd="0" presId="urn:microsoft.com/office/officeart/2008/layout/VerticalCurvedList"/>
    <dgm:cxn modelId="{374D5F57-2FC0-4017-8EF4-1FF7F24083E2}" type="presParOf" srcId="{C24BBFEC-A6BE-42AB-9DC3-7AE98532C80F}" destId="{38D018D1-501E-49EA-9F6E-C5C499C56D76}" srcOrd="3" destOrd="0" presId="urn:microsoft.com/office/officeart/2008/layout/VerticalCurvedList"/>
    <dgm:cxn modelId="{1639FD92-2EF7-4D17-94D8-9F8A7848B58E}" type="presParOf" srcId="{7E4B8AAA-6769-4FC7-9960-303EF5EF3C2F}" destId="{3B6EA321-12EC-4942-B027-01E97069FEEF}" srcOrd="1" destOrd="0" presId="urn:microsoft.com/office/officeart/2008/layout/VerticalCurvedList"/>
    <dgm:cxn modelId="{60A38F57-90BE-4B6E-AB2E-B242FF55BD25}" type="presParOf" srcId="{7E4B8AAA-6769-4FC7-9960-303EF5EF3C2F}" destId="{3A6DA1D7-759A-4230-B758-72FD760E8DEE}" srcOrd="2" destOrd="0" presId="urn:microsoft.com/office/officeart/2008/layout/VerticalCurvedList"/>
    <dgm:cxn modelId="{34D59027-08E2-416E-9ABB-9224FA2BAA07}" type="presParOf" srcId="{3A6DA1D7-759A-4230-B758-72FD760E8DEE}" destId="{D4963F68-3E1B-4372-83A0-CD229ADD8DF9}" srcOrd="0" destOrd="0" presId="urn:microsoft.com/office/officeart/2008/layout/VerticalCurvedList"/>
    <dgm:cxn modelId="{6610A570-1D63-46CF-A3BF-4C8237BBB348}" type="presParOf" srcId="{7E4B8AAA-6769-4FC7-9960-303EF5EF3C2F}" destId="{1D7B0119-5448-4262-BCB9-CACF092F3DE5}" srcOrd="3" destOrd="0" presId="urn:microsoft.com/office/officeart/2008/layout/VerticalCurvedList"/>
    <dgm:cxn modelId="{293FEA18-9208-406F-8F5A-D9020947420D}" type="presParOf" srcId="{7E4B8AAA-6769-4FC7-9960-303EF5EF3C2F}" destId="{2E8B4BB9-005B-4ECD-90DF-B687EF2E282C}" srcOrd="4" destOrd="0" presId="urn:microsoft.com/office/officeart/2008/layout/VerticalCurvedList"/>
    <dgm:cxn modelId="{894A6ACF-0760-4481-8132-A090C7795AE7}" type="presParOf" srcId="{2E8B4BB9-005B-4ECD-90DF-B687EF2E282C}" destId="{B6E815B3-AB24-49CC-94DB-DBA7A01FC893}" srcOrd="0" destOrd="0" presId="urn:microsoft.com/office/officeart/2008/layout/VerticalCurvedList"/>
    <dgm:cxn modelId="{751B6110-5009-40BB-B1B4-44D3E2F5963A}" type="presParOf" srcId="{7E4B8AAA-6769-4FC7-9960-303EF5EF3C2F}" destId="{CB98F335-B95B-4977-8D73-20C90CDE4198}" srcOrd="5" destOrd="0" presId="urn:microsoft.com/office/officeart/2008/layout/VerticalCurvedList"/>
    <dgm:cxn modelId="{8071B18F-CCE2-46CF-9DF7-3F3624931796}" type="presParOf" srcId="{7E4B8AAA-6769-4FC7-9960-303EF5EF3C2F}" destId="{AF59F558-7953-489E-AA3F-BCCE757D60BF}" srcOrd="6" destOrd="0" presId="urn:microsoft.com/office/officeart/2008/layout/VerticalCurvedList"/>
    <dgm:cxn modelId="{11237DA8-7448-423E-8B1E-CAAD9262BDB2}" type="presParOf" srcId="{AF59F558-7953-489E-AA3F-BCCE757D60BF}" destId="{630E5195-43CE-460B-9715-F3CF6173D0B5}" srcOrd="0" destOrd="0" presId="urn:microsoft.com/office/officeart/2008/layout/VerticalCurvedList"/>
    <dgm:cxn modelId="{555613B7-B77C-47B5-8664-C06F091555BF}" type="presParOf" srcId="{7E4B8AAA-6769-4FC7-9960-303EF5EF3C2F}" destId="{EB6B70B6-B521-40CC-A17A-5A757BD298A0}" srcOrd="7" destOrd="0" presId="urn:microsoft.com/office/officeart/2008/layout/VerticalCurvedList"/>
    <dgm:cxn modelId="{F77219CD-6990-442A-A772-FF1AD36F516E}" type="presParOf" srcId="{7E4B8AAA-6769-4FC7-9960-303EF5EF3C2F}" destId="{84C29AFF-6591-4849-A0A9-0868C16BA3AD}" srcOrd="8" destOrd="0" presId="urn:microsoft.com/office/officeart/2008/layout/VerticalCurvedList"/>
    <dgm:cxn modelId="{BCD4FFBC-56CC-44F9-95FF-2537525CE884}" type="presParOf" srcId="{84C29AFF-6591-4849-A0A9-0868C16BA3AD}" destId="{EAAA98CF-5C58-4393-B599-9C213005A147}" srcOrd="0" destOrd="0" presId="urn:microsoft.com/office/officeart/2008/layout/VerticalCurvedList"/>
    <dgm:cxn modelId="{90E096ED-1CF1-41DB-8AF5-C1AEE0EBA1F0}" type="presParOf" srcId="{7E4B8AAA-6769-4FC7-9960-303EF5EF3C2F}" destId="{37FDA8FB-DD41-406F-9786-F45C55D20ED7}" srcOrd="9" destOrd="0" presId="urn:microsoft.com/office/officeart/2008/layout/VerticalCurvedList"/>
    <dgm:cxn modelId="{6A00CC78-D46D-4F37-86AF-02F9F3BE8EC6}" type="presParOf" srcId="{7E4B8AAA-6769-4FC7-9960-303EF5EF3C2F}" destId="{961AF974-A9EF-406D-B4EC-46B1B2792040}" srcOrd="10" destOrd="0" presId="urn:microsoft.com/office/officeart/2008/layout/VerticalCurvedList"/>
    <dgm:cxn modelId="{D82E549F-5209-453D-9393-A2D4771A5DE0}" type="presParOf" srcId="{961AF974-A9EF-406D-B4EC-46B1B2792040}" destId="{4F160FB1-2846-407A-A30E-DE27ACCFAFF7}" srcOrd="0" destOrd="0" presId="urn:microsoft.com/office/officeart/2008/layout/VerticalCurvedList"/>
    <dgm:cxn modelId="{919D0C06-0267-4FFD-8285-E65C7111D5C7}" type="presParOf" srcId="{7E4B8AAA-6769-4FC7-9960-303EF5EF3C2F}" destId="{CB7C1DDA-0957-4D09-A22D-83B70F98545D}" srcOrd="11" destOrd="0" presId="urn:microsoft.com/office/officeart/2008/layout/VerticalCurvedList"/>
    <dgm:cxn modelId="{865C4FFD-359C-4B74-94D5-B0EA0196A5AF}" type="presParOf" srcId="{7E4B8AAA-6769-4FC7-9960-303EF5EF3C2F}" destId="{99A5D072-B79C-4454-A923-846A1D808432}" srcOrd="12" destOrd="0" presId="urn:microsoft.com/office/officeart/2008/layout/VerticalCurvedList"/>
    <dgm:cxn modelId="{20F211ED-BA74-477D-890B-8D6C9A12EAA5}" type="presParOf" srcId="{99A5D072-B79C-4454-A923-846A1D808432}" destId="{9DFB0CEB-D915-4C8F-806B-1331AA963F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endParaRPr lang="fr-FR"/>
          </a:p>
        </p:txBody>
      </p:sp>
      <p:sp>
        <p:nvSpPr>
          <p:cNvPr id="3" name="Espace réservé de la date 2"/>
          <p:cNvSpPr>
            <a:spLocks noGrp="1"/>
          </p:cNvSpPr>
          <p:nvPr>
            <p:ph type="dt" sz="quarter" idx="1"/>
          </p:nvPr>
        </p:nvSpPr>
        <p:spPr>
          <a:xfrm>
            <a:off x="3851343" y="0"/>
            <a:ext cx="2946347" cy="496491"/>
          </a:xfrm>
          <a:prstGeom prst="rect">
            <a:avLst/>
          </a:prstGeom>
        </p:spPr>
        <p:txBody>
          <a:bodyPr vert="horz" lIns="91458" tIns="45729" rIns="91458" bIns="45729" rtlCol="0"/>
          <a:lstStyle>
            <a:lvl1pPr algn="r">
              <a:defRPr sz="1200"/>
            </a:lvl1pPr>
          </a:lstStyle>
          <a:p>
            <a:fld id="{1C108E60-7EBF-4B6E-A57B-22C49C0A592F}" type="datetimeFigureOut">
              <a:rPr lang="fr-FR" smtClean="0"/>
              <a:t>18/07/2020</a:t>
            </a:fld>
            <a:endParaRPr lang="fr-FR"/>
          </a:p>
        </p:txBody>
      </p:sp>
      <p:sp>
        <p:nvSpPr>
          <p:cNvPr id="4" name="Espace réservé du pied de page 3"/>
          <p:cNvSpPr>
            <a:spLocks noGrp="1"/>
          </p:cNvSpPr>
          <p:nvPr>
            <p:ph type="ftr" sz="quarter" idx="2"/>
          </p:nvPr>
        </p:nvSpPr>
        <p:spPr>
          <a:xfrm>
            <a:off x="1" y="9431599"/>
            <a:ext cx="2946347" cy="496491"/>
          </a:xfrm>
          <a:prstGeom prst="rect">
            <a:avLst/>
          </a:prstGeom>
        </p:spPr>
        <p:txBody>
          <a:bodyPr vert="horz" lIns="91458" tIns="45729" rIns="91458" bIns="4572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3" y="9431599"/>
            <a:ext cx="2946347" cy="496491"/>
          </a:xfrm>
          <a:prstGeom prst="rect">
            <a:avLst/>
          </a:prstGeom>
        </p:spPr>
        <p:txBody>
          <a:bodyPr vert="horz" lIns="91458" tIns="45729" rIns="91458" bIns="45729" rtlCol="0" anchor="b"/>
          <a:lstStyle>
            <a:lvl1pPr algn="r">
              <a:defRPr sz="1200"/>
            </a:lvl1pPr>
          </a:lstStyle>
          <a:p>
            <a:fld id="{E6DEA769-EE49-4DD9-BA95-B1E0250BC686}" type="slidenum">
              <a:rPr lang="fr-FR" smtClean="0"/>
              <a:t>‹N°›</a:t>
            </a:fld>
            <a:endParaRPr lang="fr-FR"/>
          </a:p>
        </p:txBody>
      </p:sp>
    </p:spTree>
    <p:extLst>
      <p:ext uri="{BB962C8B-B14F-4D97-AF65-F5344CB8AC3E}">
        <p14:creationId xmlns:p14="http://schemas.microsoft.com/office/powerpoint/2010/main" val="34218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8215"/>
          </a:xfrm>
          <a:prstGeom prst="rect">
            <a:avLst/>
          </a:prstGeom>
        </p:spPr>
        <p:txBody>
          <a:bodyPr vert="horz" lIns="91458" tIns="45729" rIns="91458" bIns="45729" rtlCol="0"/>
          <a:lstStyle>
            <a:lvl1pPr algn="r">
              <a:defRPr sz="1200"/>
            </a:lvl1pPr>
          </a:lstStyle>
          <a:p>
            <a:fld id="{E18F8B17-E6B4-416B-A23D-91E488650F51}" type="datetimeFigureOut">
              <a:rPr lang="fr-FR" smtClean="0"/>
              <a:t>18/07/2020</a:t>
            </a:fld>
            <a:endParaRPr lang="fr-FR"/>
          </a:p>
        </p:txBody>
      </p:sp>
      <p:sp>
        <p:nvSpPr>
          <p:cNvPr id="4" name="Espace réservé de l'image des diapositives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58" tIns="45729" rIns="91458" bIns="45729"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58" tIns="45729" rIns="91458" bIns="457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1600"/>
            <a:ext cx="2946347" cy="498214"/>
          </a:xfrm>
          <a:prstGeom prst="rect">
            <a:avLst/>
          </a:prstGeom>
        </p:spPr>
        <p:txBody>
          <a:bodyPr vert="horz" lIns="91458" tIns="45729" rIns="91458" bIns="457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1458" tIns="45729" rIns="91458" bIns="45729" rtlCol="0" anchor="b"/>
          <a:lstStyle>
            <a:lvl1pPr algn="r">
              <a:defRPr sz="1200"/>
            </a:lvl1pPr>
          </a:lstStyle>
          <a:p>
            <a:fld id="{95994962-AAC9-418C-8CD6-F8836D012ADA}" type="slidenum">
              <a:rPr lang="fr-FR" smtClean="0"/>
              <a:t>‹N°›</a:t>
            </a:fld>
            <a:endParaRPr lang="fr-FR"/>
          </a:p>
        </p:txBody>
      </p:sp>
    </p:spTree>
    <p:extLst>
      <p:ext uri="{BB962C8B-B14F-4D97-AF65-F5344CB8AC3E}">
        <p14:creationId xmlns:p14="http://schemas.microsoft.com/office/powerpoint/2010/main" val="318914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commentaires 2"/>
          <p:cNvSpPr>
            <a:spLocks noGrp="1"/>
          </p:cNvSpPr>
          <p:nvPr>
            <p:ph type="body" idx="1"/>
          </p:nvPr>
        </p:nvSpPr>
        <p:spPr/>
        <p:txBody>
          <a:bodyPr/>
          <a:lstStyle/>
          <a:p>
            <a:r>
              <a:rPr lang="fr-FR" dirty="0" smtClean="0"/>
              <a:t>&lt;!&gt; Au choix : Diapositive de titre 2</a:t>
            </a:r>
          </a:p>
          <a:p>
            <a:pPr defTabSz="914583">
              <a:defRPr/>
            </a:pPr>
            <a:r>
              <a:rPr lang="fr-FR" dirty="0" smtClean="0"/>
              <a:t>&lt;!&gt; Possibilité d’ajouter des</a:t>
            </a:r>
            <a:r>
              <a:rPr lang="fr-FR" baseline="0" dirty="0" smtClean="0"/>
              <a:t> logos partenaires à la gauche de celui de l’INRS (Insertion - &gt; image)</a:t>
            </a:r>
            <a:endParaRPr lang="fr-FR" dirty="0" smtClean="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a:t>
            </a:fld>
            <a:endParaRPr lang="fr-FR"/>
          </a:p>
        </p:txBody>
      </p:sp>
    </p:spTree>
    <p:extLst>
      <p:ext uri="{BB962C8B-B14F-4D97-AF65-F5344CB8AC3E}">
        <p14:creationId xmlns:p14="http://schemas.microsoft.com/office/powerpoint/2010/main" val="302538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2</a:t>
            </a:fld>
            <a:endParaRPr lang="fr-FR"/>
          </a:p>
        </p:txBody>
      </p:sp>
    </p:spTree>
    <p:extLst>
      <p:ext uri="{BB962C8B-B14F-4D97-AF65-F5344CB8AC3E}">
        <p14:creationId xmlns:p14="http://schemas.microsoft.com/office/powerpoint/2010/main" val="84152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5</a:t>
            </a:fld>
            <a:endParaRPr lang="fr-FR"/>
          </a:p>
        </p:txBody>
      </p:sp>
    </p:spTree>
    <p:extLst>
      <p:ext uri="{BB962C8B-B14F-4D97-AF65-F5344CB8AC3E}">
        <p14:creationId xmlns:p14="http://schemas.microsoft.com/office/powerpoint/2010/main" val="324342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12</a:t>
            </a:fld>
            <a:endParaRPr lang="fr-FR"/>
          </a:p>
        </p:txBody>
      </p:sp>
    </p:spTree>
    <p:extLst>
      <p:ext uri="{BB962C8B-B14F-4D97-AF65-F5344CB8AC3E}">
        <p14:creationId xmlns:p14="http://schemas.microsoft.com/office/powerpoint/2010/main" val="196426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8813" cy="3351213"/>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Page</a:t>
            </a:r>
            <a:r>
              <a:rPr lang="fr-FR" baseline="0" dirty="0" smtClean="0"/>
              <a:t> de conclusion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&lt;!&gt;</a:t>
            </a:r>
            <a:r>
              <a:rPr lang="fr-FR" baseline="0" dirty="0" smtClean="0"/>
              <a:t> </a:t>
            </a:r>
            <a:r>
              <a:rPr lang="fr-FR" dirty="0" smtClean="0"/>
              <a:t>Les liens vers le site web et réseaux sociaux sont actifs</a:t>
            </a:r>
            <a:r>
              <a:rPr lang="fr-FR" baseline="0" dirty="0" smtClean="0"/>
              <a:t> </a:t>
            </a:r>
            <a:r>
              <a:rPr lang="fr-FR" dirty="0" smtClean="0"/>
              <a:t>en mode diaporama.</a:t>
            </a:r>
          </a:p>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26</a:t>
            </a:fld>
            <a:endParaRPr lang="fr-FR"/>
          </a:p>
        </p:txBody>
      </p:sp>
    </p:spTree>
    <p:extLst>
      <p:ext uri="{BB962C8B-B14F-4D97-AF65-F5344CB8AC3E}">
        <p14:creationId xmlns:p14="http://schemas.microsoft.com/office/powerpoint/2010/main" val="241780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598ECD4-7605-47D2-86F5-4EDD11D1EC0A}" type="datetime1">
              <a:rPr lang="fr-FR" smtClean="0"/>
              <a:t>18/07/2020</a:t>
            </a:fld>
            <a:endParaRPr lang="fr-FR"/>
          </a:p>
        </p:txBody>
      </p:sp>
      <p:sp>
        <p:nvSpPr>
          <p:cNvPr id="5" name="Footer Placeholder 4"/>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6" name="Slide Number Placeholder 5"/>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718504842"/>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98ECD4-7605-47D2-86F5-4EDD11D1EC0A}" type="datetime1">
              <a:rPr lang="fr-FR" smtClean="0"/>
              <a:t>18/07/2020</a:t>
            </a:fld>
            <a:endParaRPr lang="fr-FR"/>
          </a:p>
        </p:txBody>
      </p:sp>
      <p:sp>
        <p:nvSpPr>
          <p:cNvPr id="5" name="Footer Placeholder 4"/>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6" name="Slide Number Placeholder 5"/>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2418385688"/>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98ECD4-7605-47D2-86F5-4EDD11D1EC0A}" type="datetime1">
              <a:rPr lang="fr-FR" smtClean="0"/>
              <a:t>18/07/2020</a:t>
            </a:fld>
            <a:endParaRPr lang="fr-FR"/>
          </a:p>
        </p:txBody>
      </p:sp>
      <p:sp>
        <p:nvSpPr>
          <p:cNvPr id="5" name="Footer Placeholder 4"/>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6" name="Slide Number Placeholder 5"/>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2346609815"/>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1" y="2766236"/>
            <a:ext cx="9149861" cy="737699"/>
          </a:xfrm>
        </p:spPr>
        <p:txBody>
          <a:bodyPr anchor="t">
            <a:normAutofit/>
          </a:bodyPr>
          <a:lstStyle>
            <a:lvl1pPr algn="ctr">
              <a:defRPr sz="375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1" y="3659962"/>
            <a:ext cx="9149861" cy="53541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38113020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6201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1196340" y="1216024"/>
            <a:ext cx="7833360" cy="4792889"/>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A20CD85F-886C-4E45-BE0C-94BD960D7B45}" type="datetime1">
              <a:rPr lang="fr-FR" smtClean="0"/>
              <a:t>18/07/2020</a:t>
            </a:fld>
            <a:endParaRPr lang="fr-FR" dirty="0"/>
          </a:p>
        </p:txBody>
      </p:sp>
      <p:sp>
        <p:nvSpPr>
          <p:cNvPr id="11"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7359728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rou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30861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Présentation INRS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70E82952-AAEB-4F6D-9E94-5BA11E09DFCF}" type="datetime1">
              <a:rPr lang="fr-FR" smtClean="0"/>
              <a:t>18/07/2020</a:t>
            </a:fld>
            <a:endParaRPr lang="fr-FR" dirty="0"/>
          </a:p>
        </p:txBody>
      </p:sp>
      <p:sp>
        <p:nvSpPr>
          <p:cNvPr id="12"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5" name="Image 1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6" name="Image 1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38600045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trée de chap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86081" y="0"/>
            <a:ext cx="8863781"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space réservé du numéro de diapositive 5"/>
          <p:cNvSpPr txBox="1">
            <a:spLocks/>
          </p:cNvSpPr>
          <p:nvPr userDrawn="1"/>
        </p:nvSpPr>
        <p:spPr>
          <a:xfrm>
            <a:off x="0" y="366078"/>
            <a:ext cx="926486"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dirty="0" smtClean="0"/>
              <a:t>.</a:t>
            </a:r>
            <a:fld id="{DB125FA9-0D04-4F40-AB50-01ECFE206B88}" type="slidenum">
              <a:rPr lang="fr-FR" sz="1800" smtClean="0"/>
              <a:pPr/>
              <a:t>‹N°›</a:t>
            </a:fld>
            <a:endParaRPr lang="fr-FR" sz="1800"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6367" y="6116060"/>
            <a:ext cx="1174341" cy="638596"/>
          </a:xfrm>
          <a:prstGeom prst="rect">
            <a:avLst/>
          </a:prstGeom>
        </p:spPr>
      </p:pic>
      <p:sp>
        <p:nvSpPr>
          <p:cNvPr id="13" name="Espace réservé du texte 16"/>
          <p:cNvSpPr>
            <a:spLocks noGrp="1"/>
          </p:cNvSpPr>
          <p:nvPr>
            <p:ph type="body" sz="quarter" idx="13"/>
          </p:nvPr>
        </p:nvSpPr>
        <p:spPr>
          <a:xfrm>
            <a:off x="1180206" y="1081549"/>
            <a:ext cx="7196878" cy="4982699"/>
          </a:xfrm>
        </p:spPr>
        <p:txBody>
          <a:bodyPr lIns="0" tIns="0" rIns="0" bIns="0" anchor="ctr"/>
          <a:lstStyle>
            <a:lvl1pPr marL="0" indent="0">
              <a:lnSpc>
                <a:spcPct val="80000"/>
              </a:lnSpc>
              <a:spcBef>
                <a:spcPts val="0"/>
              </a:spcBef>
              <a:buNone/>
              <a:defRPr sz="45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3081969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0" y="2550336"/>
            <a:ext cx="9149861" cy="737699"/>
          </a:xfrm>
        </p:spPr>
        <p:txBody>
          <a:bodyPr anchor="t">
            <a:normAutofit/>
          </a:bodyPr>
          <a:lstStyle>
            <a:lvl1pPr algn="ctr">
              <a:defRPr sz="375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0" y="3444062"/>
            <a:ext cx="9149861" cy="53541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1101769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re 1"/>
          <p:cNvSpPr>
            <a:spLocks noGrp="1"/>
          </p:cNvSpPr>
          <p:nvPr>
            <p:ph type="ctrTitle"/>
          </p:nvPr>
        </p:nvSpPr>
        <p:spPr>
          <a:xfrm>
            <a:off x="1" y="2766236"/>
            <a:ext cx="9149861" cy="737699"/>
          </a:xfrm>
        </p:spPr>
        <p:txBody>
          <a:bodyPr anchor="t">
            <a:normAutofit/>
          </a:bodyPr>
          <a:lstStyle>
            <a:lvl1pPr algn="ctr">
              <a:defRPr sz="375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1" y="3659962"/>
            <a:ext cx="9149861" cy="53541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37835449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30861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hasCustomPrompt="1"/>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Sommaire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D5EE914-AB19-40A4-9A73-FC857493A9B5}" type="datetime1">
              <a:rPr lang="fr-FR" smtClean="0"/>
              <a:t>18/07/2020</a:t>
            </a:fld>
            <a:endParaRPr lang="fr-FR" dirty="0"/>
          </a:p>
        </p:txBody>
      </p:sp>
      <p:sp>
        <p:nvSpPr>
          <p:cNvPr id="8"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1" name="Image 10">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2" name="Image 11">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40734425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onn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73737"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t>18/07/2020</a:t>
            </a:fld>
            <a:endParaRPr lang="fr-FR" dirty="0"/>
          </a:p>
        </p:txBody>
      </p:sp>
      <p:sp>
        <p:nvSpPr>
          <p:cNvPr id="15" name="Espace réservé du contenu 2"/>
          <p:cNvSpPr>
            <a:spLocks noGrp="1"/>
          </p:cNvSpPr>
          <p:nvPr>
            <p:ph idx="1"/>
          </p:nvPr>
        </p:nvSpPr>
        <p:spPr>
          <a:xfrm>
            <a:off x="1196340" y="1216025"/>
            <a:ext cx="3552641"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4960186" y="1137945"/>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5184058" y="1216025"/>
            <a:ext cx="3845642"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42058727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98ECD4-7605-47D2-86F5-4EDD11D1EC0A}" type="datetime1">
              <a:rPr lang="fr-FR" smtClean="0"/>
              <a:t>18/07/2020</a:t>
            </a:fld>
            <a:endParaRPr lang="fr-FR"/>
          </a:p>
        </p:txBody>
      </p:sp>
      <p:sp>
        <p:nvSpPr>
          <p:cNvPr id="5" name="Footer Placeholder 4"/>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6" name="Slide Number Placeholder 5"/>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4144810303"/>
      </p:ext>
    </p:extLst>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onne + 1 imag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9132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t>18/07/2020</a:t>
            </a:fld>
            <a:endParaRPr lang="fr-FR" dirty="0"/>
          </a:p>
        </p:txBody>
      </p:sp>
      <p:sp>
        <p:nvSpPr>
          <p:cNvPr id="15" name="Espace réservé du contenu 2"/>
          <p:cNvSpPr>
            <a:spLocks noGrp="1"/>
          </p:cNvSpPr>
          <p:nvPr>
            <p:ph idx="1"/>
          </p:nvPr>
        </p:nvSpPr>
        <p:spPr>
          <a:xfrm>
            <a:off x="1196340" y="1216025"/>
            <a:ext cx="3552641"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4737736"/>
          </a:xfrm>
        </p:spPr>
        <p:txBody>
          <a:bodyPr/>
          <a:lstStyle/>
          <a:p>
            <a:endParaRPr lang="fr-FR"/>
          </a:p>
        </p:txBody>
      </p:sp>
      <p:sp>
        <p:nvSpPr>
          <p:cNvPr id="11"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0852883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97183"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t>18/07/2020</a:t>
            </a:fld>
            <a:endParaRPr lang="fr-FR" dirty="0"/>
          </a:p>
        </p:txBody>
      </p:sp>
      <p:sp>
        <p:nvSpPr>
          <p:cNvPr id="15" name="Espace réservé du contenu 2"/>
          <p:cNvSpPr>
            <a:spLocks noGrp="1"/>
          </p:cNvSpPr>
          <p:nvPr>
            <p:ph idx="1"/>
          </p:nvPr>
        </p:nvSpPr>
        <p:spPr>
          <a:xfrm>
            <a:off x="1196340" y="1216025"/>
            <a:ext cx="3552641"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2113260"/>
          </a:xfrm>
        </p:spPr>
        <p:txBody>
          <a:bodyPr/>
          <a:lstStyle/>
          <a:p>
            <a:endParaRPr lang="fr-FR"/>
          </a:p>
        </p:txBody>
      </p:sp>
      <p:sp>
        <p:nvSpPr>
          <p:cNvPr id="13" name="Espace réservé pour une image  2"/>
          <p:cNvSpPr>
            <a:spLocks noGrp="1"/>
          </p:cNvSpPr>
          <p:nvPr>
            <p:ph type="pic" sz="quarter" idx="13"/>
          </p:nvPr>
        </p:nvSpPr>
        <p:spPr>
          <a:xfrm>
            <a:off x="5113020" y="3539139"/>
            <a:ext cx="3916680" cy="2414622"/>
          </a:xfrm>
        </p:spPr>
        <p:txBody>
          <a:bodyPr/>
          <a:lstStyle/>
          <a:p>
            <a:endParaRPr lang="fr-FR"/>
          </a:p>
        </p:txBody>
      </p:sp>
      <p:sp>
        <p:nvSpPr>
          <p:cNvPr id="14"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35080608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9132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p:nvPr>
        </p:nvSpPr>
        <p:spPr>
          <a:xfrm>
            <a:off x="335373" y="298451"/>
            <a:ext cx="8491883"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335373" y="1216024"/>
            <a:ext cx="8491883" cy="4792889"/>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A5600DB2-FDF8-498F-8671-84884F8CF1B7}" type="datetime1">
              <a:rPr lang="fr-FR" smtClean="0"/>
              <a:t>18/07/2020</a:t>
            </a:fld>
            <a:endParaRPr lang="fr-FR" dirty="0"/>
          </a:p>
        </p:txBody>
      </p:sp>
      <p:sp>
        <p:nvSpPr>
          <p:cNvPr id="11"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076566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onnes simplifi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73737"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340421" y="298451"/>
            <a:ext cx="8626599"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t>18/07/2020</a:t>
            </a:fld>
            <a:endParaRPr lang="fr-FR" dirty="0"/>
          </a:p>
        </p:txBody>
      </p:sp>
      <p:sp>
        <p:nvSpPr>
          <p:cNvPr id="15" name="Espace réservé du contenu 2"/>
          <p:cNvSpPr>
            <a:spLocks noGrp="1"/>
          </p:cNvSpPr>
          <p:nvPr>
            <p:ph idx="1"/>
          </p:nvPr>
        </p:nvSpPr>
        <p:spPr>
          <a:xfrm>
            <a:off x="340420" y="1216025"/>
            <a:ext cx="3988231"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4533550" y="1161093"/>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4748468" y="1216025"/>
            <a:ext cx="4281232"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9144615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onne + 1 image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9132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335373" y="298451"/>
            <a:ext cx="8694327"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t>18/07/2020</a:t>
            </a:fld>
            <a:endParaRPr lang="fr-FR" dirty="0"/>
          </a:p>
        </p:txBody>
      </p:sp>
      <p:sp>
        <p:nvSpPr>
          <p:cNvPr id="15" name="Espace réservé du contenu 2"/>
          <p:cNvSpPr>
            <a:spLocks noGrp="1"/>
          </p:cNvSpPr>
          <p:nvPr>
            <p:ph idx="1"/>
          </p:nvPr>
        </p:nvSpPr>
        <p:spPr>
          <a:xfrm>
            <a:off x="335373" y="1216025"/>
            <a:ext cx="4413608"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4737736"/>
          </a:xfrm>
        </p:spPr>
        <p:txBody>
          <a:bodyPr/>
          <a:lstStyle/>
          <a:p>
            <a:endParaRPr lang="fr-FR"/>
          </a:p>
        </p:txBody>
      </p:sp>
      <p:sp>
        <p:nvSpPr>
          <p:cNvPr id="11"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1347419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97183"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335373" y="298451"/>
            <a:ext cx="8694327"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t>18/07/2020</a:t>
            </a:fld>
            <a:endParaRPr lang="fr-FR" dirty="0"/>
          </a:p>
        </p:txBody>
      </p:sp>
      <p:sp>
        <p:nvSpPr>
          <p:cNvPr id="15" name="Espace réservé du contenu 2"/>
          <p:cNvSpPr>
            <a:spLocks noGrp="1"/>
          </p:cNvSpPr>
          <p:nvPr>
            <p:ph idx="1"/>
          </p:nvPr>
        </p:nvSpPr>
        <p:spPr>
          <a:xfrm>
            <a:off x="335373" y="1216025"/>
            <a:ext cx="4413608" cy="4737736"/>
          </a:xfrm>
        </p:spPr>
        <p:txBody>
          <a:bodyPr lIns="0" tIns="0" rIns="0" bIns="0"/>
          <a:lstStyle>
            <a:lvl1pPr>
              <a:lnSpc>
                <a:spcPct val="100000"/>
              </a:lnSpc>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lnSpc>
                <a:spcPct val="100000"/>
              </a:lnSpc>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lnSpc>
                <a:spcPct val="100000"/>
              </a:lnSpc>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lnSpc>
                <a:spcPct val="100000"/>
              </a:lnSpc>
              <a:defRPr sz="1200">
                <a:latin typeface="Tahoma" panose="020B0604030504040204" pitchFamily="34" charset="0"/>
                <a:ea typeface="Tahoma" panose="020B0604030504040204" pitchFamily="34" charset="0"/>
                <a:cs typeface="Tahoma" panose="020B0604030504040204" pitchFamily="34" charset="0"/>
              </a:defRPr>
            </a:lvl4pPr>
            <a:lvl5pPr marL="945000">
              <a:lnSpc>
                <a:spcPct val="100000"/>
              </a:lnSpc>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2113260"/>
          </a:xfrm>
        </p:spPr>
        <p:txBody>
          <a:bodyPr/>
          <a:lstStyle/>
          <a:p>
            <a:endParaRPr lang="fr-FR"/>
          </a:p>
        </p:txBody>
      </p:sp>
      <p:sp>
        <p:nvSpPr>
          <p:cNvPr id="13" name="Espace réservé pour une image  2"/>
          <p:cNvSpPr>
            <a:spLocks noGrp="1"/>
          </p:cNvSpPr>
          <p:nvPr>
            <p:ph type="pic" sz="quarter" idx="13"/>
          </p:nvPr>
        </p:nvSpPr>
        <p:spPr>
          <a:xfrm>
            <a:off x="5113020" y="3539139"/>
            <a:ext cx="3916680" cy="2414622"/>
          </a:xfrm>
        </p:spPr>
        <p:txBody>
          <a:bodyPr/>
          <a:lstStyle/>
          <a:p>
            <a:endParaRPr lang="fr-FR"/>
          </a:p>
        </p:txBody>
      </p:sp>
      <p:sp>
        <p:nvSpPr>
          <p:cNvPr id="14"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1857426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trée de chap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80219" y="0"/>
            <a:ext cx="8863781"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space réservé du numéro de diapositive 5"/>
          <p:cNvSpPr txBox="1">
            <a:spLocks/>
          </p:cNvSpPr>
          <p:nvPr userDrawn="1"/>
        </p:nvSpPr>
        <p:spPr>
          <a:xfrm>
            <a:off x="0" y="366078"/>
            <a:ext cx="926486"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dirty="0" smtClean="0"/>
              <a:t>.</a:t>
            </a:r>
            <a:fld id="{DB125FA9-0D04-4F40-AB50-01ECFE206B88}" type="slidenum">
              <a:rPr lang="fr-FR" sz="1800" smtClean="0"/>
              <a:pPr/>
              <a:t>‹N°›</a:t>
            </a:fld>
            <a:endParaRPr lang="fr-FR" sz="1800"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6367" y="6116060"/>
            <a:ext cx="1174341" cy="638596"/>
          </a:xfrm>
          <a:prstGeom prst="rect">
            <a:avLst/>
          </a:prstGeom>
        </p:spPr>
      </p:pic>
      <p:sp>
        <p:nvSpPr>
          <p:cNvPr id="14" name="Espace réservé du texte 16"/>
          <p:cNvSpPr>
            <a:spLocks noGrp="1"/>
          </p:cNvSpPr>
          <p:nvPr>
            <p:ph type="body" sz="quarter" idx="13"/>
          </p:nvPr>
        </p:nvSpPr>
        <p:spPr>
          <a:xfrm>
            <a:off x="1180206" y="1081549"/>
            <a:ext cx="7196878" cy="4982699"/>
          </a:xfrm>
        </p:spPr>
        <p:txBody>
          <a:bodyPr lIns="0" tIns="0" rIns="0" bIns="0" anchor="ctr"/>
          <a:lstStyle>
            <a:lvl1pPr marL="0" indent="0">
              <a:lnSpc>
                <a:spcPct val="80000"/>
              </a:lnSpc>
              <a:spcBef>
                <a:spcPts val="0"/>
              </a:spcBef>
              <a:buNone/>
              <a:defRPr sz="45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16315308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ite Chapitre 1 / Contenu">
    <p:bg>
      <p:bgPr>
        <a:solidFill>
          <a:schemeClr val="bg1"/>
        </a:solidFill>
        <a:effectLst/>
      </p:bgPr>
    </p:bg>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8546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D597D461-3A27-4065-9E41-6CD8FD49463D}" type="datetime1">
              <a:rPr lang="fr-FR" smtClean="0"/>
              <a:t>18/07/2020</a:t>
            </a:fld>
            <a:endParaRPr lang="fr-FR" dirty="0"/>
          </a:p>
        </p:txBody>
      </p:sp>
      <p:sp>
        <p:nvSpPr>
          <p:cNvPr id="12" name="Rectangle 11"/>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Rectangle 14"/>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Rectangle 15"/>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Rectangle 16"/>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a:spLocks noGrp="1"/>
          </p:cNvSpPr>
          <p:nvPr>
            <p:ph idx="1"/>
          </p:nvPr>
        </p:nvSpPr>
        <p:spPr>
          <a:xfrm>
            <a:off x="1196340" y="1216024"/>
            <a:ext cx="7833360" cy="4792889"/>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40528839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ite chapitre 1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6045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C4F74ECD-15C4-46DC-AC2F-DFC318D1E00D}" type="datetime1">
              <a:rPr lang="fr-FR" smtClean="0"/>
              <a:t>18/07/2020</a:t>
            </a:fld>
            <a:endParaRPr lang="fr-FR" dirty="0"/>
          </a:p>
        </p:txBody>
      </p:sp>
      <p:cxnSp>
        <p:nvCxnSpPr>
          <p:cNvPr id="16" name="Connecteur droit 15"/>
          <p:cNvCxnSpPr/>
          <p:nvPr userDrawn="1"/>
        </p:nvCxnSpPr>
        <p:spPr>
          <a:xfrm flipV="1">
            <a:off x="4960186" y="1137945"/>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6" name="Espace réservé du contenu 2"/>
          <p:cNvSpPr>
            <a:spLocks noGrp="1"/>
          </p:cNvSpPr>
          <p:nvPr>
            <p:ph idx="12"/>
          </p:nvPr>
        </p:nvSpPr>
        <p:spPr>
          <a:xfrm>
            <a:off x="5184058" y="1216025"/>
            <a:ext cx="3845642"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4" name="Image 23">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720906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ite chapitre 1 / Texte + image">
    <p:bg>
      <p:bgPr>
        <a:solidFill>
          <a:schemeClr val="bg1"/>
        </a:solidFill>
        <a:effectLst/>
      </p:bgPr>
    </p:bg>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6116" cy="6859586"/>
          </a:xfrm>
          <a:prstGeom prst="rect">
            <a:avLst/>
          </a:prstGeom>
        </p:spPr>
      </p:pic>
      <p:sp>
        <p:nvSpPr>
          <p:cNvPr id="22"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6201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52A9780-68FE-454C-B070-FFA6F8D1EB3A}"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4737736"/>
          </a:xfrm>
        </p:spPr>
        <p:txBody>
          <a:bodyPr/>
          <a:lstStyle/>
          <a:p>
            <a:endParaRPr lang="fr-FR"/>
          </a:p>
        </p:txBody>
      </p:sp>
      <p:sp>
        <p:nvSpPr>
          <p:cNvPr id="17"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3557125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598ECD4-7605-47D2-86F5-4EDD11D1EC0A}" type="datetime1">
              <a:rPr lang="fr-FR" smtClean="0"/>
              <a:t>18/07/2020</a:t>
            </a:fld>
            <a:endParaRPr lang="fr-FR"/>
          </a:p>
        </p:txBody>
      </p:sp>
      <p:sp>
        <p:nvSpPr>
          <p:cNvPr id="5" name="Footer Placeholder 4"/>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6" name="Slide Number Placeholder 5"/>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4188753193"/>
      </p:ext>
    </p:extLst>
  </p:cSld>
  <p:clrMapOvr>
    <a:masterClrMapping/>
  </p:clrMapOvr>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ite chapitre 1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6116" cy="6859586"/>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8546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479106C3-4D10-4E39-A59B-7CFAFF698F7A}"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2113260"/>
          </a:xfrm>
        </p:spPr>
        <p:txBody>
          <a:bodyPr/>
          <a:lstStyle/>
          <a:p>
            <a:endParaRPr lang="fr-FR"/>
          </a:p>
        </p:txBody>
      </p:sp>
      <p:sp>
        <p:nvSpPr>
          <p:cNvPr id="13" name="Espace réservé pour une image  2"/>
          <p:cNvSpPr>
            <a:spLocks noGrp="1"/>
          </p:cNvSpPr>
          <p:nvPr>
            <p:ph type="pic" sz="quarter" idx="13"/>
          </p:nvPr>
        </p:nvSpPr>
        <p:spPr>
          <a:xfrm>
            <a:off x="5113020" y="3539139"/>
            <a:ext cx="3916680" cy="2414622"/>
          </a:xfrm>
        </p:spPr>
        <p:txBody>
          <a:bodyPr/>
          <a:lstStyle/>
          <a:p>
            <a:endParaRPr lang="fr-FR"/>
          </a:p>
        </p:txBody>
      </p:sp>
      <p:sp>
        <p:nvSpPr>
          <p:cNvPr id="18"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1073648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ite Chapitre 2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4" y="0"/>
            <a:ext cx="9146114" cy="6859586"/>
          </a:xfrm>
          <a:prstGeom prst="rect">
            <a:avLst/>
          </a:prstGeom>
        </p:spPr>
      </p:pic>
      <p:sp>
        <p:nvSpPr>
          <p:cNvPr id="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9132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23A1E7BA-B095-403D-8105-B7A7040AE010}" type="datetime1">
              <a:rPr lang="fr-FR" smtClean="0"/>
              <a:t>18/07/2020</a:t>
            </a:fld>
            <a:endParaRPr lang="fr-FR" dirty="0"/>
          </a:p>
        </p:txBody>
      </p:sp>
      <p:sp>
        <p:nvSpPr>
          <p:cNvPr id="12" name="Rectangle 11"/>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Rectangle 14"/>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Rectangle 15"/>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Rectangle 16"/>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a:spLocks noGrp="1"/>
          </p:cNvSpPr>
          <p:nvPr>
            <p:ph idx="1"/>
          </p:nvPr>
        </p:nvSpPr>
        <p:spPr>
          <a:xfrm>
            <a:off x="1196340" y="1216024"/>
            <a:ext cx="7833360" cy="4792889"/>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3999030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ite chapitre 2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6201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BD773BC6-7565-4976-B327-002763DF6071}" type="datetime1">
              <a:rPr lang="fr-FR" smtClean="0"/>
              <a:t>18/07/2020</a:t>
            </a:fld>
            <a:endParaRPr lang="fr-FR" dirty="0"/>
          </a:p>
        </p:txBody>
      </p:sp>
      <p:cxnSp>
        <p:nvCxnSpPr>
          <p:cNvPr id="16" name="Connecteur droit 15"/>
          <p:cNvCxnSpPr/>
          <p:nvPr userDrawn="1"/>
        </p:nvCxnSpPr>
        <p:spPr>
          <a:xfrm flipV="1">
            <a:off x="4960186" y="1137945"/>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contenu 2"/>
          <p:cNvSpPr>
            <a:spLocks noGrp="1"/>
          </p:cNvSpPr>
          <p:nvPr>
            <p:ph idx="12"/>
          </p:nvPr>
        </p:nvSpPr>
        <p:spPr>
          <a:xfrm>
            <a:off x="5184058" y="1216025"/>
            <a:ext cx="3845642"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2487409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ite chapitre 2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30861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22FFAAA9-1AD1-4165-A450-996372481042}"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4737736"/>
          </a:xfrm>
        </p:spPr>
        <p:txBody>
          <a:bodyPr/>
          <a:lstStyle/>
          <a:p>
            <a:endParaRPr lang="fr-FR"/>
          </a:p>
        </p:txBody>
      </p:sp>
      <p:sp>
        <p:nvSpPr>
          <p:cNvPr id="17"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3436424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ite chapitre 2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6116" cy="6859586"/>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8546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6FCD7B8A-FA45-4E81-A358-B3162D7409EC}"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2113260"/>
          </a:xfrm>
        </p:spPr>
        <p:txBody>
          <a:bodyPr/>
          <a:lstStyle/>
          <a:p>
            <a:endParaRPr lang="fr-FR"/>
          </a:p>
        </p:txBody>
      </p:sp>
      <p:sp>
        <p:nvSpPr>
          <p:cNvPr id="13" name="Espace réservé pour une image  2"/>
          <p:cNvSpPr>
            <a:spLocks noGrp="1"/>
          </p:cNvSpPr>
          <p:nvPr>
            <p:ph type="pic" sz="quarter" idx="13"/>
          </p:nvPr>
        </p:nvSpPr>
        <p:spPr>
          <a:xfrm>
            <a:off x="5113020" y="3539139"/>
            <a:ext cx="3916680" cy="2414622"/>
          </a:xfrm>
        </p:spPr>
        <p:txBody>
          <a:bodyPr/>
          <a:lstStyle/>
          <a:p>
            <a:endParaRPr lang="fr-FR"/>
          </a:p>
        </p:txBody>
      </p:sp>
      <p:sp>
        <p:nvSpPr>
          <p:cNvPr id="18"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7"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8" name="Image 2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9" name="Image 28">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41378711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trée de chapit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80219" y="0"/>
            <a:ext cx="8863781"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space réservé du numéro de diapositive 5"/>
          <p:cNvSpPr txBox="1">
            <a:spLocks/>
          </p:cNvSpPr>
          <p:nvPr userDrawn="1"/>
        </p:nvSpPr>
        <p:spPr>
          <a:xfrm>
            <a:off x="0" y="366078"/>
            <a:ext cx="926486"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dirty="0" smtClean="0"/>
              <a:t>.</a:t>
            </a:r>
            <a:fld id="{DB125FA9-0D04-4F40-AB50-01ECFE206B88}" type="slidenum">
              <a:rPr lang="fr-FR" sz="1800" smtClean="0"/>
              <a:pPr/>
              <a:t>‹N°›</a:t>
            </a:fld>
            <a:endParaRPr lang="fr-FR" sz="1800"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6367" y="6116060"/>
            <a:ext cx="1174341" cy="638596"/>
          </a:xfrm>
          <a:prstGeom prst="rect">
            <a:avLst/>
          </a:prstGeom>
        </p:spPr>
      </p:pic>
      <p:sp>
        <p:nvSpPr>
          <p:cNvPr id="13" name="Espace réservé du texte 16"/>
          <p:cNvSpPr>
            <a:spLocks noGrp="1"/>
          </p:cNvSpPr>
          <p:nvPr>
            <p:ph type="body" sz="quarter" idx="13"/>
          </p:nvPr>
        </p:nvSpPr>
        <p:spPr>
          <a:xfrm>
            <a:off x="1180207" y="1081549"/>
            <a:ext cx="7594517" cy="4982699"/>
          </a:xfrm>
        </p:spPr>
        <p:txBody>
          <a:bodyPr lIns="0" tIns="0" rIns="0" bIns="0" anchor="ctr"/>
          <a:lstStyle>
            <a:lvl1pPr marL="0" indent="0">
              <a:lnSpc>
                <a:spcPct val="80000"/>
              </a:lnSpc>
              <a:spcBef>
                <a:spcPts val="0"/>
              </a:spcBef>
              <a:buNone/>
              <a:defRPr sz="45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3037155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ite Chapitre 3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4" y="0"/>
            <a:ext cx="9146114" cy="6859586"/>
          </a:xfrm>
          <a:prstGeom prst="rect">
            <a:avLst/>
          </a:prstGeom>
        </p:spPr>
      </p:pic>
      <p:sp>
        <p:nvSpPr>
          <p:cNvPr id="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67876"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0E4E2ED7-A1E9-45B1-BD61-2136C489434B}" type="datetime1">
              <a:rPr lang="fr-FR" smtClean="0"/>
              <a:t>18/07/2020</a:t>
            </a:fld>
            <a:endParaRPr lang="fr-FR" dirty="0"/>
          </a:p>
        </p:txBody>
      </p:sp>
      <p:sp>
        <p:nvSpPr>
          <p:cNvPr id="12" name="Rectangle 11"/>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Rectangle 14"/>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Rectangle 15"/>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Rectangle 16"/>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a:spLocks noGrp="1"/>
          </p:cNvSpPr>
          <p:nvPr>
            <p:ph idx="1"/>
          </p:nvPr>
        </p:nvSpPr>
        <p:spPr>
          <a:xfrm>
            <a:off x="1196340" y="1216024"/>
            <a:ext cx="7833360" cy="4792889"/>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2898131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ite chapitre 3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7959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57204D2F-EDFF-48D2-A246-03A320A09779}" type="datetime1">
              <a:rPr lang="fr-FR" smtClean="0"/>
              <a:t>18/07/2020</a:t>
            </a:fld>
            <a:endParaRPr lang="fr-FR" dirty="0"/>
          </a:p>
        </p:txBody>
      </p:sp>
      <p:cxnSp>
        <p:nvCxnSpPr>
          <p:cNvPr id="16" name="Connecteur droit 15"/>
          <p:cNvCxnSpPr/>
          <p:nvPr userDrawn="1"/>
        </p:nvCxnSpPr>
        <p:spPr>
          <a:xfrm flipV="1">
            <a:off x="4960186" y="1137945"/>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contenu 2"/>
          <p:cNvSpPr>
            <a:spLocks noGrp="1"/>
          </p:cNvSpPr>
          <p:nvPr>
            <p:ph idx="12"/>
          </p:nvPr>
        </p:nvSpPr>
        <p:spPr>
          <a:xfrm>
            <a:off x="5184058" y="1216025"/>
            <a:ext cx="3845642"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32727447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ite chapitre 3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8546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0A83C7A4-756C-40A0-B457-EC4292A10522}"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4737736"/>
          </a:xfrm>
        </p:spPr>
        <p:txBody>
          <a:bodyPr/>
          <a:lstStyle/>
          <a:p>
            <a:endParaRPr lang="fr-FR"/>
          </a:p>
        </p:txBody>
      </p:sp>
      <p:sp>
        <p:nvSpPr>
          <p:cNvPr id="17"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98274155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ite chapitre 3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6116" cy="6859586"/>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3856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B8A64E1D-8908-4D8C-A0EB-A74BE4A435A1}"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2113260"/>
          </a:xfrm>
        </p:spPr>
        <p:txBody>
          <a:bodyPr/>
          <a:lstStyle/>
          <a:p>
            <a:endParaRPr lang="fr-FR"/>
          </a:p>
        </p:txBody>
      </p:sp>
      <p:sp>
        <p:nvSpPr>
          <p:cNvPr id="13" name="Espace réservé pour une image  2"/>
          <p:cNvSpPr>
            <a:spLocks noGrp="1"/>
          </p:cNvSpPr>
          <p:nvPr>
            <p:ph type="pic" sz="quarter" idx="13"/>
          </p:nvPr>
        </p:nvSpPr>
        <p:spPr>
          <a:xfrm>
            <a:off x="5113020" y="3539139"/>
            <a:ext cx="3916680" cy="2414622"/>
          </a:xfrm>
        </p:spPr>
        <p:txBody>
          <a:bodyPr/>
          <a:lstStyle/>
          <a:p>
            <a:endParaRPr lang="fr-FR"/>
          </a:p>
        </p:txBody>
      </p:sp>
      <p:sp>
        <p:nvSpPr>
          <p:cNvPr id="18"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4009047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598ECD4-7605-47D2-86F5-4EDD11D1EC0A}" type="datetime1">
              <a:rPr lang="fr-FR" smtClean="0"/>
              <a:t>18/07/2020</a:t>
            </a:fld>
            <a:endParaRPr lang="fr-FR"/>
          </a:p>
        </p:txBody>
      </p:sp>
      <p:sp>
        <p:nvSpPr>
          <p:cNvPr id="6" name="Footer Placeholder 5"/>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7" name="Slide Number Placeholder 6"/>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3344781658"/>
      </p:ext>
    </p:extLst>
  </p:cSld>
  <p:clrMapOvr>
    <a:masterClrMapping/>
  </p:clrMapOvr>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trée de chapit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80219" y="0"/>
            <a:ext cx="8863781"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space réservé du numéro de diapositive 5"/>
          <p:cNvSpPr txBox="1">
            <a:spLocks/>
          </p:cNvSpPr>
          <p:nvPr userDrawn="1"/>
        </p:nvSpPr>
        <p:spPr>
          <a:xfrm>
            <a:off x="0" y="366078"/>
            <a:ext cx="926486"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800" dirty="0" smtClean="0"/>
              <a:t>.</a:t>
            </a:r>
            <a:fld id="{DB125FA9-0D04-4F40-AB50-01ECFE206B88}" type="slidenum">
              <a:rPr lang="fr-FR" sz="1800" smtClean="0"/>
              <a:pPr/>
              <a:t>‹N°›</a:t>
            </a:fld>
            <a:endParaRPr lang="fr-FR" sz="1800"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6367" y="6116060"/>
            <a:ext cx="1174341" cy="638596"/>
          </a:xfrm>
          <a:prstGeom prst="rect">
            <a:avLst/>
          </a:prstGeom>
        </p:spPr>
      </p:pic>
      <p:sp>
        <p:nvSpPr>
          <p:cNvPr id="14" name="Espace réservé du texte 16"/>
          <p:cNvSpPr>
            <a:spLocks noGrp="1"/>
          </p:cNvSpPr>
          <p:nvPr>
            <p:ph type="body" sz="quarter" idx="13"/>
          </p:nvPr>
        </p:nvSpPr>
        <p:spPr>
          <a:xfrm>
            <a:off x="1180206" y="1081549"/>
            <a:ext cx="7790502" cy="4982699"/>
          </a:xfrm>
        </p:spPr>
        <p:txBody>
          <a:bodyPr lIns="0" tIns="0" rIns="0" bIns="0" anchor="ctr"/>
          <a:lstStyle>
            <a:lvl1pPr marL="0" indent="0">
              <a:lnSpc>
                <a:spcPct val="80000"/>
              </a:lnSpc>
              <a:spcBef>
                <a:spcPts val="0"/>
              </a:spcBef>
              <a:buNone/>
              <a:defRPr sz="45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9167604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ite Chapitre 4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4" y="0"/>
            <a:ext cx="9146114" cy="6859586"/>
          </a:xfrm>
          <a:prstGeom prst="rect">
            <a:avLst/>
          </a:prstGeom>
        </p:spPr>
      </p:pic>
      <p:sp>
        <p:nvSpPr>
          <p:cNvPr id="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6201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1D0D0435-486B-4393-BC19-EAB85C0BA050}" type="datetime1">
              <a:rPr lang="fr-FR" smtClean="0"/>
              <a:t>18/07/2020</a:t>
            </a:fld>
            <a:endParaRPr lang="fr-FR" dirty="0"/>
          </a:p>
        </p:txBody>
      </p:sp>
      <p:sp>
        <p:nvSpPr>
          <p:cNvPr id="12" name="Rectangle 11"/>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Rectangle 14"/>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Rectangle 15"/>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Rectangle 16"/>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space réservé du contenu 2"/>
          <p:cNvSpPr>
            <a:spLocks noGrp="1"/>
          </p:cNvSpPr>
          <p:nvPr>
            <p:ph idx="1"/>
          </p:nvPr>
        </p:nvSpPr>
        <p:spPr>
          <a:xfrm>
            <a:off x="1196340" y="1216024"/>
            <a:ext cx="7833360" cy="4792889"/>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41237088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ite chapitre 4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67876"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BB3AC866-A831-4F05-A1F2-728C7B7FC21A}" type="datetime1">
              <a:rPr lang="fr-FR" smtClean="0"/>
              <a:t>18/07/2020</a:t>
            </a:fld>
            <a:endParaRPr lang="fr-FR" dirty="0"/>
          </a:p>
        </p:txBody>
      </p:sp>
      <p:cxnSp>
        <p:nvCxnSpPr>
          <p:cNvPr id="16" name="Connecteur droit 15"/>
          <p:cNvCxnSpPr/>
          <p:nvPr userDrawn="1"/>
        </p:nvCxnSpPr>
        <p:spPr>
          <a:xfrm flipV="1">
            <a:off x="4960186" y="1137945"/>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5" name="Espace réservé du contenu 2"/>
          <p:cNvSpPr>
            <a:spLocks noGrp="1"/>
          </p:cNvSpPr>
          <p:nvPr>
            <p:ph idx="12"/>
          </p:nvPr>
        </p:nvSpPr>
        <p:spPr>
          <a:xfrm>
            <a:off x="5184058" y="1216025"/>
            <a:ext cx="3845642"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383096435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uite chapitre 4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6201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4F5F3200-1380-48E2-B781-927F45FD3244}"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4737736"/>
          </a:xfrm>
        </p:spPr>
        <p:txBody>
          <a:bodyPr/>
          <a:lstStyle/>
          <a:p>
            <a:endParaRPr lang="fr-FR"/>
          </a:p>
        </p:txBody>
      </p:sp>
      <p:sp>
        <p:nvSpPr>
          <p:cNvPr id="17"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28936712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ite chapitre 4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6116" cy="6859586"/>
          </a:xfrm>
          <a:prstGeom prst="rect">
            <a:avLst/>
          </a:prstGeom>
        </p:spPr>
      </p:pic>
      <p:sp>
        <p:nvSpPr>
          <p:cNvPr id="23" name="Rectangle 2"/>
          <p:cNvSpPr/>
          <p:nvPr userDrawn="1"/>
        </p:nvSpPr>
        <p:spPr>
          <a:xfrm>
            <a:off x="0" y="1"/>
            <a:ext cx="1139794"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Rectangle 18"/>
          <p:cNvSpPr/>
          <p:nvPr userDrawn="1"/>
        </p:nvSpPr>
        <p:spPr>
          <a:xfrm rot="600000">
            <a:off x="729811" y="1825174"/>
            <a:ext cx="71438"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Rectangle 19"/>
          <p:cNvSpPr/>
          <p:nvPr userDrawn="1"/>
        </p:nvSpPr>
        <p:spPr>
          <a:xfrm rot="600000">
            <a:off x="511299" y="3468204"/>
            <a:ext cx="71438"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Rectangle 20"/>
          <p:cNvSpPr/>
          <p:nvPr userDrawn="1"/>
        </p:nvSpPr>
        <p:spPr>
          <a:xfrm rot="600000">
            <a:off x="946594" y="185283"/>
            <a:ext cx="71438"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p:cNvSpPr/>
          <p:nvPr userDrawn="1"/>
        </p:nvSpPr>
        <p:spPr>
          <a:xfrm rot="600000">
            <a:off x="292486" y="5112854"/>
            <a:ext cx="71438"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space réservé du pied de page 4"/>
          <p:cNvSpPr>
            <a:spLocks noGrp="1"/>
          </p:cNvSpPr>
          <p:nvPr>
            <p:ph type="ftr" sz="quarter" idx="11"/>
          </p:nvPr>
        </p:nvSpPr>
        <p:spPr>
          <a:xfrm>
            <a:off x="1196340" y="6246810"/>
            <a:ext cx="558546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225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335373" y="6246811"/>
            <a:ext cx="741260" cy="365125"/>
          </a:xfrm>
        </p:spPr>
        <p:txBody>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fld id="{694662BB-110D-420E-A4E4-F5AF64C4C82B}" type="datetime1">
              <a:rPr lang="fr-FR" smtClean="0"/>
              <a:t>18/07/2020</a:t>
            </a:fld>
            <a:endParaRPr lang="fr-FR" dirty="0"/>
          </a:p>
        </p:txBody>
      </p:sp>
      <p:cxnSp>
        <p:nvCxnSpPr>
          <p:cNvPr id="16" name="Connecteur droit 15"/>
          <p:cNvCxnSpPr/>
          <p:nvPr userDrawn="1"/>
        </p:nvCxnSpPr>
        <p:spPr>
          <a:xfrm flipV="1">
            <a:off x="4886445" y="1148769"/>
            <a:ext cx="10019"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5113020" y="1216025"/>
            <a:ext cx="3916680" cy="2113260"/>
          </a:xfrm>
        </p:spPr>
        <p:txBody>
          <a:bodyPr/>
          <a:lstStyle/>
          <a:p>
            <a:endParaRPr lang="fr-FR"/>
          </a:p>
        </p:txBody>
      </p:sp>
      <p:sp>
        <p:nvSpPr>
          <p:cNvPr id="13" name="Espace réservé pour une image  2"/>
          <p:cNvSpPr>
            <a:spLocks noGrp="1"/>
          </p:cNvSpPr>
          <p:nvPr>
            <p:ph type="pic" sz="quarter" idx="13"/>
          </p:nvPr>
        </p:nvSpPr>
        <p:spPr>
          <a:xfrm>
            <a:off x="5113020" y="3539139"/>
            <a:ext cx="3916680" cy="2414622"/>
          </a:xfrm>
        </p:spPr>
        <p:txBody>
          <a:bodyPr/>
          <a:lstStyle/>
          <a:p>
            <a:endParaRPr lang="fr-FR"/>
          </a:p>
        </p:txBody>
      </p:sp>
      <p:sp>
        <p:nvSpPr>
          <p:cNvPr id="18" name="Espace réservé du contenu 2"/>
          <p:cNvSpPr>
            <a:spLocks noGrp="1"/>
          </p:cNvSpPr>
          <p:nvPr>
            <p:ph idx="1"/>
          </p:nvPr>
        </p:nvSpPr>
        <p:spPr>
          <a:xfrm>
            <a:off x="1196340" y="1216025"/>
            <a:ext cx="3552641" cy="4737736"/>
          </a:xfrm>
        </p:spPr>
        <p:txBody>
          <a:bodyPr lIns="0" tIns="0" rIns="0" bIns="0"/>
          <a:lstStyle>
            <a:lvl1pPr>
              <a:buClr>
                <a:srgbClr val="F05A25"/>
              </a:buClr>
              <a:defRPr sz="1800">
                <a:latin typeface="Tahoma" panose="020B0604030504040204" pitchFamily="34" charset="0"/>
                <a:ea typeface="Tahoma" panose="020B0604030504040204" pitchFamily="34" charset="0"/>
                <a:cs typeface="Tahoma" panose="020B0604030504040204" pitchFamily="34" charset="0"/>
              </a:defRPr>
            </a:lvl1pPr>
            <a:lvl2pPr marL="446175" indent="-162000">
              <a:buClr>
                <a:schemeClr val="tx1">
                  <a:lumMod val="50000"/>
                  <a:lumOff val="50000"/>
                </a:schemeClr>
              </a:buClr>
              <a:buSzPct val="50000"/>
              <a:buFont typeface="Wingdings 2" panose="05020102010507070707" pitchFamily="18" charset="2"/>
              <a:buChar char="¢"/>
              <a:defRPr sz="1500">
                <a:latin typeface="Tahoma" panose="020B0604030504040204" pitchFamily="34" charset="0"/>
                <a:ea typeface="Tahoma" panose="020B0604030504040204" pitchFamily="34" charset="0"/>
                <a:cs typeface="Tahoma" panose="020B0604030504040204" pitchFamily="34" charset="0"/>
              </a:defRPr>
            </a:lvl2pPr>
            <a:lvl3pPr marL="675000" indent="-171450">
              <a:buFont typeface="Tahoma" panose="020B0604030504040204" pitchFamily="34" charset="0"/>
              <a:buChar char="&gt;"/>
              <a:defRPr sz="1350">
                <a:latin typeface="Tahoma" panose="020B0604030504040204" pitchFamily="34" charset="0"/>
                <a:ea typeface="Tahoma" panose="020B0604030504040204" pitchFamily="34" charset="0"/>
                <a:cs typeface="Tahoma" panose="020B0604030504040204" pitchFamily="34" charset="0"/>
              </a:defRPr>
            </a:lvl3pPr>
            <a:lvl4pPr marL="675000">
              <a:defRPr sz="1200">
                <a:latin typeface="Tahoma" panose="020B0604030504040204" pitchFamily="34" charset="0"/>
                <a:ea typeface="Tahoma" panose="020B0604030504040204" pitchFamily="34" charset="0"/>
                <a:cs typeface="Tahoma" panose="020B0604030504040204" pitchFamily="34" charset="0"/>
              </a:defRPr>
            </a:lvl4pPr>
            <a:lvl5pPr marL="945000">
              <a:defRPr sz="105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8173781" y="6277970"/>
            <a:ext cx="431904" cy="365125"/>
          </a:xfrm>
          <a:prstGeom prst="rect">
            <a:avLst/>
          </a:prstGeom>
        </p:spPr>
        <p:txBody>
          <a:bodyPr vert="horz" lIns="68580" tIns="34290" rIns="68580" bIns="3429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dirty="0" smtClean="0"/>
              <a:t>.</a:t>
            </a:r>
            <a:fld id="{DB125FA9-0D04-4F40-AB50-01ECFE206B88}" type="slidenum">
              <a:rPr lang="fr-FR" sz="1500" smtClean="0">
                <a:solidFill>
                  <a:schemeClr val="bg1">
                    <a:lumMod val="50000"/>
                  </a:schemeClr>
                </a:solidFill>
              </a:rPr>
              <a:pPr algn="ctr"/>
              <a:t>‹N°›</a:t>
            </a:fld>
            <a:endParaRPr lang="fr-FR" sz="15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244" y="6331198"/>
            <a:ext cx="212354"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5685" y="6331198"/>
            <a:ext cx="221572" cy="295429"/>
          </a:xfrm>
          <a:prstGeom prst="rect">
            <a:avLst/>
          </a:prstGeom>
        </p:spPr>
      </p:pic>
    </p:spTree>
    <p:extLst>
      <p:ext uri="{BB962C8B-B14F-4D97-AF65-F5344CB8AC3E}">
        <p14:creationId xmlns:p14="http://schemas.microsoft.com/office/powerpoint/2010/main" val="16673663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598ECD4-7605-47D2-86F5-4EDD11D1EC0A}" type="datetime1">
              <a:rPr lang="fr-FR" smtClean="0"/>
              <a:t>18/07/2020</a:t>
            </a:fld>
            <a:endParaRPr lang="fr-FR"/>
          </a:p>
        </p:txBody>
      </p:sp>
      <p:sp>
        <p:nvSpPr>
          <p:cNvPr id="8" name="Footer Placeholder 7"/>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9" name="Slide Number Placeholder 8"/>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3558954867"/>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598ECD4-7605-47D2-86F5-4EDD11D1EC0A}" type="datetime1">
              <a:rPr lang="fr-FR" smtClean="0"/>
              <a:t>18/07/2020</a:t>
            </a:fld>
            <a:endParaRPr lang="fr-FR"/>
          </a:p>
        </p:txBody>
      </p:sp>
      <p:sp>
        <p:nvSpPr>
          <p:cNvPr id="4" name="Footer Placeholder 3"/>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5" name="Slide Number Placeholder 4"/>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10023027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8ECD4-7605-47D2-86F5-4EDD11D1EC0A}" type="datetime1">
              <a:rPr lang="fr-FR" smtClean="0"/>
              <a:t>18/07/2020</a:t>
            </a:fld>
            <a:endParaRPr lang="fr-FR"/>
          </a:p>
        </p:txBody>
      </p:sp>
      <p:sp>
        <p:nvSpPr>
          <p:cNvPr id="3" name="Footer Placeholder 2"/>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4" name="Slide Number Placeholder 3"/>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2777636740"/>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598ECD4-7605-47D2-86F5-4EDD11D1EC0A}" type="datetime1">
              <a:rPr lang="fr-FR" smtClean="0"/>
              <a:t>18/07/2020</a:t>
            </a:fld>
            <a:endParaRPr lang="fr-FR"/>
          </a:p>
        </p:txBody>
      </p:sp>
      <p:sp>
        <p:nvSpPr>
          <p:cNvPr id="6" name="Footer Placeholder 5"/>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7" name="Slide Number Placeholder 6"/>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3375141867"/>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598ECD4-7605-47D2-86F5-4EDD11D1EC0A}" type="datetime1">
              <a:rPr lang="fr-FR" smtClean="0"/>
              <a:t>18/07/2020</a:t>
            </a:fld>
            <a:endParaRPr lang="fr-FR"/>
          </a:p>
        </p:txBody>
      </p:sp>
      <p:sp>
        <p:nvSpPr>
          <p:cNvPr id="6" name="Footer Placeholder 5"/>
          <p:cNvSpPr>
            <a:spLocks noGrp="1"/>
          </p:cNvSpPr>
          <p:nvPr>
            <p:ph type="ftr" sz="quarter" idx="11"/>
          </p:nvPr>
        </p:nvSpPr>
        <p:spPr/>
        <p:txBody>
          <a:bodyPr/>
          <a:lstStyle/>
          <a:p>
            <a:r>
              <a:rPr lang="fr-FR" smtClean="0"/>
              <a:t>A modifier dans insertion &gt; Entête et pied (pour une modification sur toutes les diapos)</a:t>
            </a:r>
            <a:endParaRPr lang="fr-FR"/>
          </a:p>
        </p:txBody>
      </p:sp>
      <p:sp>
        <p:nvSpPr>
          <p:cNvPr id="7" name="Slide Number Placeholder 6"/>
          <p:cNvSpPr>
            <a:spLocks noGrp="1"/>
          </p:cNvSpPr>
          <p:nvPr>
            <p:ph type="sldNum" sz="quarter" idx="12"/>
          </p:nvPr>
        </p:nvSpPr>
        <p:spPr/>
        <p:txBody>
          <a:bodyPr/>
          <a:lstStyle/>
          <a:p>
            <a:fld id="{19539D8F-F0DC-4DB0-A573-7D131382A1A8}" type="slidenum">
              <a:rPr lang="fr-FR" smtClean="0"/>
              <a:t>‹N°›</a:t>
            </a:fld>
            <a:endParaRPr lang="fr-FR"/>
          </a:p>
        </p:txBody>
      </p:sp>
    </p:spTree>
    <p:extLst>
      <p:ext uri="{BB962C8B-B14F-4D97-AF65-F5344CB8AC3E}">
        <p14:creationId xmlns:p14="http://schemas.microsoft.com/office/powerpoint/2010/main" val="651978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8ECD4-7605-47D2-86F5-4EDD11D1EC0A}" type="datetime1">
              <a:rPr lang="fr-FR" smtClean="0"/>
              <a:t>18/07/2020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 modifier dans insertion &gt; Entête et pied (pour une modification sur toutes les diapos)</a:t>
            </a:r>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9D8F-F0DC-4DB0-A573-7D131382A1A8}" type="slidenum">
              <a:rPr lang="fr-FR" smtClean="0"/>
              <a:t>‹N°›</a:t>
            </a:fld>
            <a:endParaRPr lang="fr-FR"/>
          </a:p>
        </p:txBody>
      </p:sp>
    </p:spTree>
    <p:extLst>
      <p:ext uri="{BB962C8B-B14F-4D97-AF65-F5344CB8AC3E}">
        <p14:creationId xmlns:p14="http://schemas.microsoft.com/office/powerpoint/2010/main" val="34663256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649" r:id="rId17"/>
    <p:sldLayoutId id="2147483684" r:id="rId18"/>
    <p:sldLayoutId id="2147483661" r:id="rId19"/>
    <p:sldLayoutId id="2147483662" r:id="rId20"/>
    <p:sldLayoutId id="2147483664" r:id="rId21"/>
    <p:sldLayoutId id="2147483685" r:id="rId22"/>
    <p:sldLayoutId id="2147483686" r:id="rId23"/>
    <p:sldLayoutId id="2147483687" r:id="rId24"/>
    <p:sldLayoutId id="2147483688" r:id="rId25"/>
    <p:sldLayoutId id="2147483663" r:id="rId26"/>
    <p:sldLayoutId id="2147483668" r:id="rId27"/>
    <p:sldLayoutId id="2147483669" r:id="rId28"/>
    <p:sldLayoutId id="2147483670" r:id="rId29"/>
    <p:sldLayoutId id="2147483671" r:id="rId30"/>
    <p:sldLayoutId id="2147483672" r:id="rId31"/>
    <p:sldLayoutId id="2147483673" r:id="rId32"/>
    <p:sldLayoutId id="2147483674" r:id="rId33"/>
    <p:sldLayoutId id="2147483675" r:id="rId34"/>
    <p:sldLayoutId id="2147483666" r:id="rId35"/>
    <p:sldLayoutId id="2147483676" r:id="rId36"/>
    <p:sldLayoutId id="2147483677" r:id="rId37"/>
    <p:sldLayoutId id="2147483678" r:id="rId38"/>
    <p:sldLayoutId id="2147483679" r:id="rId39"/>
    <p:sldLayoutId id="2147483667" r:id="rId40"/>
    <p:sldLayoutId id="2147483680" r:id="rId41"/>
    <p:sldLayoutId id="2147483681" r:id="rId42"/>
    <p:sldLayoutId id="2147483682" r:id="rId43"/>
    <p:sldLayoutId id="2147483683" r:id="rId4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hyperlink" Target="http://www.inrs.fr/metiers/commerce-service/commerce-detail-non-alimentaire.html" TargetMode="External"/><Relationship Id="rId3" Type="http://schemas.openxmlformats.org/officeDocument/2006/relationships/hyperlink" Target="http://www.inrs.fr/media.html?refINRS=ED%206265" TargetMode="External"/><Relationship Id="rId7" Type="http://schemas.openxmlformats.org/officeDocument/2006/relationships/hyperlink" Target="http://www.inrs.fr/media.html?refINRS=ED%206269" TargetMode="External"/><Relationship Id="rId2" Type="http://schemas.openxmlformats.org/officeDocument/2006/relationships/hyperlink" Target="http://www.inrs.fr/media.html?refINRS=ED%206264" TargetMode="External"/><Relationship Id="rId1" Type="http://schemas.openxmlformats.org/officeDocument/2006/relationships/slideLayout" Target="../slideLayouts/slideLayout13.xml"/><Relationship Id="rId6" Type="http://schemas.openxmlformats.org/officeDocument/2006/relationships/hyperlink" Target="http://www.inrs.fr/media.html?refINRS=ED%206268" TargetMode="External"/><Relationship Id="rId5" Type="http://schemas.openxmlformats.org/officeDocument/2006/relationships/hyperlink" Target="http://www.inrs.fr/media.html?refINRS=ED%206267" TargetMode="External"/><Relationship Id="rId4" Type="http://schemas.openxmlformats.org/officeDocument/2006/relationships/hyperlink" Target="http://www.inrs.fr/media.html?refINRS=ED%206266" TargetMode="External"/><Relationship Id="rId9" Type="http://schemas.openxmlformats.org/officeDocument/2006/relationships/hyperlink" Target="http://www.inrs.fr/metiers/commerce-service/commerce-detail.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inrs.fr/dms/inrs/CataloguePapier/ED/TI-ED-925/ed925.pdf" TargetMode="External"/><Relationship Id="rId2" Type="http://schemas.openxmlformats.org/officeDocument/2006/relationships/hyperlink" Target="http://www.inrs.fr/dms/inrs/CataloguePapier/ED/TI-ED-6203/ed6203.pdf" TargetMode="Externa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ameli.fr/hauts-de-seine/entreprise/sante-travail/votre-secteur/grande-distribution/grande-distributio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travail-et-securite.fr/ts/dossier/759/la-grande-distribution/un-secteur-en-mouvement.html" TargetMode="External"/><Relationship Id="rId2" Type="http://schemas.openxmlformats.org/officeDocument/2006/relationships/hyperlink" Target="http://www.inrs.fr/media.html?refINRS=ED%206320" TargetMode="External"/><Relationship Id="rId1" Type="http://schemas.openxmlformats.org/officeDocument/2006/relationships/slideLayout" Target="../slideLayouts/slideLayout13.xml"/><Relationship Id="rId5" Type="http://schemas.openxmlformats.org/officeDocument/2006/relationships/hyperlink" Target="https://www.sstrn.fr/thematiques-prevention/documents/depliants-pour-salaries/salaries-grande-distribution-2015" TargetMode="External"/><Relationship Id="rId4" Type="http://schemas.openxmlformats.org/officeDocument/2006/relationships/hyperlink" Target="https://www.carsat-nordest.fr/home/entreprises/prevenir-vos-risques-professionnels/vous-aider-a-maitriser-vos-risques/la-grande-distribution.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mortel-ton-taf.fr/" TargetMode="Externa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user/INRSFrance"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www.inrs.fr/" TargetMode="External"/><Relationship Id="rId5" Type="http://schemas.openxmlformats.org/officeDocument/2006/relationships/hyperlink" Target="https://www.linkedin.com/company/2916825?trk=vsrp_companies_res_name&amp;trkInfo=VSRPsearchId:4243030561452265230718,VSRPtargetId:2916825,VSRPcmpt:primary" TargetMode="External"/><Relationship Id="rId4" Type="http://schemas.openxmlformats.org/officeDocument/2006/relationships/hyperlink" Target="https://twitter.com/INRSfran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88254" y="2349844"/>
            <a:ext cx="9149861" cy="553274"/>
          </a:xfrm>
        </p:spPr>
        <p:txBody>
          <a:bodyPr>
            <a:noAutofit/>
          </a:bodyPr>
          <a:lstStyle/>
          <a:p>
            <a:pPr>
              <a:tabLst>
                <a:tab pos="685800" algn="l"/>
                <a:tab pos="1371600" algn="l"/>
                <a:tab pos="2057400" algn="l"/>
                <a:tab pos="2743200" algn="l"/>
                <a:tab pos="3429000" algn="l"/>
                <a:tab pos="4114800" algn="l"/>
                <a:tab pos="4800600" algn="l"/>
                <a:tab pos="5486400" algn="l"/>
                <a:tab pos="6172200" algn="l"/>
                <a:tab pos="6858000" algn="l"/>
                <a:tab pos="7543800" algn="l"/>
              </a:tabLst>
            </a:pPr>
            <a:r>
              <a:rPr lang="fr-FR" sz="2775" b="1" dirty="0">
                <a:solidFill>
                  <a:srgbClr val="E75137"/>
                </a:solidFill>
                <a:latin typeface="Arial" charset="0"/>
              </a:rPr>
              <a:t>Enseignement de la Santé et Sécurité au Travail</a:t>
            </a:r>
            <a:br>
              <a:rPr lang="fr-FR" sz="2775" b="1" dirty="0">
                <a:solidFill>
                  <a:srgbClr val="E75137"/>
                </a:solidFill>
                <a:latin typeface="Arial" charset="0"/>
              </a:rPr>
            </a:br>
            <a:r>
              <a:rPr lang="fr-FR" sz="2775" b="1" dirty="0">
                <a:solidFill>
                  <a:srgbClr val="E75137"/>
                </a:solidFill>
                <a:latin typeface="Arial" charset="0"/>
              </a:rPr>
              <a:t/>
            </a:r>
            <a:br>
              <a:rPr lang="fr-FR" sz="2775" b="1" dirty="0">
                <a:solidFill>
                  <a:srgbClr val="E75137"/>
                </a:solidFill>
                <a:latin typeface="Arial" charset="0"/>
              </a:rPr>
            </a:br>
            <a:r>
              <a:rPr lang="fr-FR" sz="2775" b="1" dirty="0">
                <a:solidFill>
                  <a:srgbClr val="E75137"/>
                </a:solidFill>
                <a:latin typeface="Arial" charset="0"/>
              </a:rPr>
              <a:t>CAP Equipier Polyvalent du Commerce</a:t>
            </a:r>
            <a:br>
              <a:rPr lang="fr-FR" sz="2775" b="1" dirty="0">
                <a:solidFill>
                  <a:srgbClr val="E75137"/>
                </a:solidFill>
                <a:latin typeface="Arial" charset="0"/>
              </a:rPr>
            </a:br>
            <a:r>
              <a:rPr lang="fr-FR" sz="2775" b="1" dirty="0">
                <a:solidFill>
                  <a:srgbClr val="E75137"/>
                </a:solidFill>
                <a:latin typeface="Arial" charset="0"/>
              </a:rPr>
              <a:t/>
            </a:r>
            <a:br>
              <a:rPr lang="fr-FR" sz="2775" b="1" dirty="0">
                <a:solidFill>
                  <a:srgbClr val="E75137"/>
                </a:solidFill>
                <a:latin typeface="Arial" charset="0"/>
              </a:rPr>
            </a:br>
            <a:r>
              <a:rPr lang="fr-FR" sz="2700" b="1" dirty="0">
                <a:solidFill>
                  <a:schemeClr val="tx1">
                    <a:lumMod val="65000"/>
                    <a:lumOff val="35000"/>
                  </a:schemeClr>
                </a:solidFill>
                <a:latin typeface="Arial" charset="0"/>
              </a:rPr>
              <a:t/>
            </a:r>
            <a:br>
              <a:rPr lang="fr-FR" sz="2700" b="1" dirty="0">
                <a:solidFill>
                  <a:schemeClr val="tx1">
                    <a:lumMod val="65000"/>
                    <a:lumOff val="35000"/>
                  </a:schemeClr>
                </a:solidFill>
                <a:latin typeface="Arial" charset="0"/>
              </a:rPr>
            </a:br>
            <a:endParaRPr lang="fr-FR" sz="2700" b="1" dirty="0">
              <a:solidFill>
                <a:schemeClr val="tx1">
                  <a:lumMod val="65000"/>
                  <a:lumOff val="35000"/>
                </a:schemeClr>
              </a:solidFill>
              <a:latin typeface="Arial" charset="0"/>
            </a:endParaRPr>
          </a:p>
        </p:txBody>
      </p:sp>
      <p:sp>
        <p:nvSpPr>
          <p:cNvPr id="6" name="Sous-titre 5"/>
          <p:cNvSpPr>
            <a:spLocks noGrp="1"/>
          </p:cNvSpPr>
          <p:nvPr>
            <p:ph type="subTitle" idx="1"/>
          </p:nvPr>
        </p:nvSpPr>
        <p:spPr>
          <a:xfrm>
            <a:off x="264011" y="4439017"/>
            <a:ext cx="9149861" cy="401561"/>
          </a:xfrm>
        </p:spPr>
        <p:txBody>
          <a:bodyPr>
            <a:noAutofit/>
          </a:bodyPr>
          <a:lstStyle/>
          <a:p>
            <a:r>
              <a:rPr lang="fr-FR" sz="1500" b="1" dirty="0">
                <a:latin typeface="Arial" pitchFamily="34" charset="0"/>
                <a:cs typeface="Arial" pitchFamily="34" charset="0"/>
              </a:rPr>
              <a:t>Olivier MACAIRE </a:t>
            </a:r>
          </a:p>
          <a:p>
            <a:r>
              <a:rPr lang="fr-FR" sz="1500" b="1" dirty="0">
                <a:latin typeface="Arial" pitchFamily="34" charset="0"/>
                <a:cs typeface="Arial" pitchFamily="34" charset="0"/>
              </a:rPr>
              <a:t>Département Formation - INRS</a:t>
            </a:r>
          </a:p>
          <a:p>
            <a:r>
              <a:rPr lang="fr-FR" sz="1500" b="1" dirty="0">
                <a:latin typeface="Arial" pitchFamily="34" charset="0"/>
                <a:cs typeface="Arial" pitchFamily="34" charset="0"/>
              </a:rPr>
              <a:t>22 janvier 2020</a:t>
            </a:r>
          </a:p>
        </p:txBody>
      </p:sp>
    </p:spTree>
    <p:extLst>
      <p:ext uri="{BB962C8B-B14F-4D97-AF65-F5344CB8AC3E}">
        <p14:creationId xmlns:p14="http://schemas.microsoft.com/office/powerpoint/2010/main" val="707104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34522" y="1043228"/>
            <a:ext cx="7833360" cy="427196"/>
          </a:xfrm>
        </p:spPr>
        <p:txBody>
          <a:bodyPr>
            <a:normAutofit fontScale="90000"/>
          </a:bodyPr>
          <a:lstStyle/>
          <a:p>
            <a:r>
              <a:rPr lang="fr-FR" b="1" dirty="0" smtClean="0"/>
              <a:t>Les </a:t>
            </a:r>
            <a:r>
              <a:rPr lang="fr-FR" sz="2100" b="1" dirty="0"/>
              <a:t>chiffres</a:t>
            </a:r>
            <a:r>
              <a:rPr lang="fr-FR" b="1" dirty="0" smtClean="0"/>
              <a:t> de la sinistralité dans les métiers du Commerce</a:t>
            </a:r>
            <a:endParaRPr lang="fr-FR" b="1" dirty="0"/>
          </a:p>
        </p:txBody>
      </p:sp>
      <p:pic>
        <p:nvPicPr>
          <p:cNvPr id="2" name="Espace réservé du contenu 1"/>
          <p:cNvPicPr>
            <a:picLocks noGrp="1" noChangeAspect="1"/>
          </p:cNvPicPr>
          <p:nvPr>
            <p:ph idx="1"/>
          </p:nvPr>
        </p:nvPicPr>
        <p:blipFill>
          <a:blip r:embed="rId2"/>
          <a:stretch>
            <a:fillRect/>
          </a:stretch>
        </p:blipFill>
        <p:spPr>
          <a:xfrm>
            <a:off x="1955548" y="1375363"/>
            <a:ext cx="4454305" cy="4352585"/>
          </a:xfrm>
          <a:prstGeom prst="rect">
            <a:avLst/>
          </a:prstGeom>
        </p:spPr>
      </p:pic>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
        <p:nvSpPr>
          <p:cNvPr id="6" name="Rectangle 5"/>
          <p:cNvSpPr/>
          <p:nvPr/>
        </p:nvSpPr>
        <p:spPr>
          <a:xfrm>
            <a:off x="1224480" y="5793001"/>
            <a:ext cx="5916440" cy="230832"/>
          </a:xfrm>
          <a:prstGeom prst="rect">
            <a:avLst/>
          </a:prstGeom>
        </p:spPr>
        <p:txBody>
          <a:bodyPr wrap="square">
            <a:spAutoFit/>
          </a:bodyPr>
          <a:lstStyle/>
          <a:p>
            <a:r>
              <a:rPr lang="fr-FR" sz="900" i="1" dirty="0"/>
              <a:t>(Source: statistiques CNAM – Direction des risques professionnels)</a:t>
            </a:r>
          </a:p>
        </p:txBody>
      </p:sp>
    </p:spTree>
    <p:extLst>
      <p:ext uri="{BB962C8B-B14F-4D97-AF65-F5344CB8AC3E}">
        <p14:creationId xmlns:p14="http://schemas.microsoft.com/office/powerpoint/2010/main" val="1187588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Les Troubles Musculo-Squelettiques (TMS)</a:t>
            </a:r>
            <a:endParaRPr lang="fr-FR" b="1" dirty="0"/>
          </a:p>
        </p:txBody>
      </p:sp>
      <p:sp>
        <p:nvSpPr>
          <p:cNvPr id="4" name="Espace réservé du contenu 3"/>
          <p:cNvSpPr>
            <a:spLocks noGrp="1"/>
          </p:cNvSpPr>
          <p:nvPr>
            <p:ph idx="1"/>
          </p:nvPr>
        </p:nvSpPr>
        <p:spPr>
          <a:xfrm>
            <a:off x="1103471" y="1750219"/>
            <a:ext cx="7833360" cy="3663722"/>
          </a:xfrm>
        </p:spPr>
        <p:txBody>
          <a:bodyPr>
            <a:normAutofit/>
          </a:bodyPr>
          <a:lstStyle/>
          <a:p>
            <a:r>
              <a:rPr lang="fr-FR" b="1" dirty="0"/>
              <a:t>TMS : 1re cause de maladie professionnelle</a:t>
            </a:r>
          </a:p>
          <a:p>
            <a:r>
              <a:rPr lang="fr-FR" dirty="0"/>
              <a:t>Dus à un ensemble de facteurs dont les gestes répétitifs, les efforts excessifs et les postures de travail contraignantes (penché en avant dans les rayons, bras en l’air…), les TMS sont en forte augmentation. </a:t>
            </a:r>
            <a:endParaRPr lang="fr-FR" dirty="0" smtClean="0"/>
          </a:p>
          <a:p>
            <a:r>
              <a:rPr lang="fr-FR" dirty="0" smtClean="0"/>
              <a:t>Ils </a:t>
            </a:r>
            <a:r>
              <a:rPr lang="fr-FR" dirty="0"/>
              <a:t>sont favorisés par le manque de marge de manœuvre, le travail dans la précipitation ou le travail au froid.</a:t>
            </a:r>
          </a:p>
          <a:p>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pic>
        <p:nvPicPr>
          <p:cNvPr id="2" name="Image 1"/>
          <p:cNvPicPr>
            <a:picLocks noChangeAspect="1"/>
          </p:cNvPicPr>
          <p:nvPr/>
        </p:nvPicPr>
        <p:blipFill>
          <a:blip r:embed="rId2"/>
          <a:stretch>
            <a:fillRect/>
          </a:stretch>
        </p:blipFill>
        <p:spPr>
          <a:xfrm>
            <a:off x="5738489" y="3391167"/>
            <a:ext cx="2034138" cy="2609584"/>
          </a:xfrm>
          <a:prstGeom prst="rect">
            <a:avLst/>
          </a:prstGeom>
        </p:spPr>
      </p:pic>
    </p:spTree>
    <p:extLst>
      <p:ext uri="{BB962C8B-B14F-4D97-AF65-F5344CB8AC3E}">
        <p14:creationId xmlns:p14="http://schemas.microsoft.com/office/powerpoint/2010/main" val="3396737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Principales expositions aux risques professionnels</a:t>
            </a:r>
            <a:endParaRPr lang="fr-FR"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31479006"/>
              </p:ext>
            </p:extLst>
          </p:nvPr>
        </p:nvGraphicFramePr>
        <p:xfrm>
          <a:off x="982980" y="1596391"/>
          <a:ext cx="8046720" cy="409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2104585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99981" y="1065372"/>
            <a:ext cx="7833360" cy="427196"/>
          </a:xfrm>
        </p:spPr>
        <p:txBody>
          <a:bodyPr>
            <a:normAutofit fontScale="90000"/>
          </a:bodyPr>
          <a:lstStyle/>
          <a:p>
            <a:r>
              <a:rPr lang="fr-FR" b="1" dirty="0" smtClean="0"/>
              <a:t>L’enseignement de la S&amp;ST dans le CAP Equipier Polyvalent du Commerce</a:t>
            </a:r>
            <a:endParaRPr lang="fr-FR" b="1" dirty="0"/>
          </a:p>
        </p:txBody>
      </p:sp>
      <p:sp>
        <p:nvSpPr>
          <p:cNvPr id="4" name="Espace réservé du contenu 3"/>
          <p:cNvSpPr>
            <a:spLocks noGrp="1"/>
          </p:cNvSpPr>
          <p:nvPr>
            <p:ph idx="1"/>
          </p:nvPr>
        </p:nvSpPr>
        <p:spPr>
          <a:xfrm>
            <a:off x="1003768" y="1774609"/>
            <a:ext cx="8029574" cy="4041593"/>
          </a:xfrm>
        </p:spPr>
        <p:txBody>
          <a:bodyPr>
            <a:normAutofit/>
          </a:bodyPr>
          <a:lstStyle/>
          <a:p>
            <a:r>
              <a:rPr lang="fr-FR" dirty="0" smtClean="0"/>
              <a:t> Bloc de compétences 1: Recevoir et suivre les commandes</a:t>
            </a:r>
          </a:p>
          <a:p>
            <a:pPr marL="0" indent="0">
              <a:buNone/>
            </a:pPr>
            <a:endParaRPr lang="fr-FR" i="1" dirty="0" smtClean="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4149237905"/>
              </p:ext>
            </p:extLst>
          </p:nvPr>
        </p:nvGraphicFramePr>
        <p:xfrm>
          <a:off x="1003767" y="2200304"/>
          <a:ext cx="8122302" cy="1831055"/>
        </p:xfrm>
        <a:graphic>
          <a:graphicData uri="http://schemas.openxmlformats.org/drawingml/2006/table">
            <a:tbl>
              <a:tblPr firstRow="1" bandRow="1">
                <a:tableStyleId>{5C22544A-7EE6-4342-B048-85BDC9FD1C3A}</a:tableStyleId>
              </a:tblPr>
              <a:tblGrid>
                <a:gridCol w="3816036">
                  <a:extLst>
                    <a:ext uri="{9D8B030D-6E8A-4147-A177-3AD203B41FA5}">
                      <a16:colId xmlns:a16="http://schemas.microsoft.com/office/drawing/2014/main" xmlns="" val="2155625539"/>
                    </a:ext>
                  </a:extLst>
                </a:gridCol>
                <a:gridCol w="4306266">
                  <a:extLst>
                    <a:ext uri="{9D8B030D-6E8A-4147-A177-3AD203B41FA5}">
                      <a16:colId xmlns:a16="http://schemas.microsoft.com/office/drawing/2014/main" xmlns="" val="35805698"/>
                    </a:ext>
                  </a:extLst>
                </a:gridCol>
              </a:tblGrid>
              <a:tr h="459455">
                <a:tc>
                  <a:txBody>
                    <a:bodyPr/>
                    <a:lstStyle/>
                    <a:p>
                      <a:r>
                        <a:rPr lang="fr-FR" sz="1000" b="1" dirty="0" smtClean="0"/>
                        <a:t>Compétences</a:t>
                      </a:r>
                      <a:endParaRPr lang="fr-FR" sz="1000" b="1" dirty="0"/>
                    </a:p>
                  </a:txBody>
                  <a:tcPr marL="68580" marR="68580" marT="34290" marB="34290"/>
                </a:tc>
                <a:tc>
                  <a:txBody>
                    <a:bodyPr/>
                    <a:lstStyle/>
                    <a:p>
                      <a:r>
                        <a:rPr lang="fr-FR" sz="1000" dirty="0" smtClean="0"/>
                        <a:t>Savoirs associés en S&amp;ST – limites de savoirs</a:t>
                      </a:r>
                      <a:endParaRPr lang="fr-FR" sz="1000" dirty="0"/>
                    </a:p>
                  </a:txBody>
                  <a:tcPr marL="68580" marR="68580" marT="34290" marB="34290"/>
                </a:tc>
                <a:extLst>
                  <a:ext uri="{0D108BD9-81ED-4DB2-BD59-A6C34878D82A}">
                    <a16:rowId xmlns:a16="http://schemas.microsoft.com/office/drawing/2014/main" xmlns="" val="352586176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t>Stocker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Utiliser le matériel de manutention adapté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Ranger les produits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Prévention des risques professionnels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Règles d’hygiène</a:t>
                      </a:r>
                      <a:r>
                        <a:rPr lang="fr-FR" sz="1400" b="0" baseline="0" dirty="0" smtClean="0"/>
                        <a:t> et de sécurité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Règles de circulation en réserve</a:t>
                      </a:r>
                      <a:endParaRPr lang="fr-FR" sz="1400" b="0" dirty="0" smtClean="0"/>
                    </a:p>
                  </a:txBody>
                  <a:tcPr marL="68580" marR="68580" marT="34290" marB="34290"/>
                </a:tc>
                <a:extLst>
                  <a:ext uri="{0D108BD9-81ED-4DB2-BD59-A6C34878D82A}">
                    <a16:rowId xmlns:a16="http://schemas.microsoft.com/office/drawing/2014/main" xmlns="" val="2281713334"/>
                  </a:ext>
                </a:extLst>
              </a:tr>
              <a:tr h="685800">
                <a:tc>
                  <a:txBody>
                    <a:bodyPr/>
                    <a:lstStyle/>
                    <a:p>
                      <a:endParaRPr lang="fr-FR" sz="1400" b="1" dirty="0" smtClean="0"/>
                    </a:p>
                    <a:p>
                      <a:r>
                        <a:rPr lang="fr-FR" sz="1400" b="1" dirty="0" smtClean="0"/>
                        <a:t>Préparer les commandes destinées aux</a:t>
                      </a:r>
                      <a:r>
                        <a:rPr lang="fr-FR" sz="1400" b="1" baseline="0" dirty="0" smtClean="0"/>
                        <a:t> clients</a:t>
                      </a:r>
                    </a:p>
                    <a:p>
                      <a:endParaRPr lang="fr-FR" sz="14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Règles d’hygiène</a:t>
                      </a:r>
                      <a:r>
                        <a:rPr lang="fr-FR" sz="1400" b="0" baseline="0" dirty="0" smtClean="0"/>
                        <a:t> et de sécurité</a:t>
                      </a:r>
                    </a:p>
                    <a:p>
                      <a:endParaRPr lang="fr-FR" sz="1400" b="1" dirty="0"/>
                    </a:p>
                  </a:txBody>
                  <a:tcPr marL="68580" marR="68580" marT="34290" marB="34290"/>
                </a:tc>
                <a:extLst>
                  <a:ext uri="{0D108BD9-81ED-4DB2-BD59-A6C34878D82A}">
                    <a16:rowId xmlns:a16="http://schemas.microsoft.com/office/drawing/2014/main" xmlns="" val="3773399513"/>
                  </a:ext>
                </a:extLst>
              </a:tr>
            </a:tbl>
          </a:graphicData>
        </a:graphic>
      </p:graphicFrame>
      <p:pic>
        <p:nvPicPr>
          <p:cNvPr id="6" name="Image 5"/>
          <p:cNvPicPr>
            <a:picLocks noChangeAspect="1"/>
          </p:cNvPicPr>
          <p:nvPr/>
        </p:nvPicPr>
        <p:blipFill>
          <a:blip r:embed="rId2"/>
          <a:stretch>
            <a:fillRect/>
          </a:stretch>
        </p:blipFill>
        <p:spPr>
          <a:xfrm>
            <a:off x="3177540" y="4262132"/>
            <a:ext cx="2989308" cy="1597611"/>
          </a:xfrm>
          <a:prstGeom prst="rect">
            <a:avLst/>
          </a:prstGeom>
        </p:spPr>
      </p:pic>
    </p:spTree>
    <p:extLst>
      <p:ext uri="{BB962C8B-B14F-4D97-AF65-F5344CB8AC3E}">
        <p14:creationId xmlns:p14="http://schemas.microsoft.com/office/powerpoint/2010/main" val="398138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46346" y="1029994"/>
            <a:ext cx="7833360" cy="427196"/>
          </a:xfrm>
        </p:spPr>
        <p:txBody>
          <a:bodyPr>
            <a:normAutofit fontScale="90000"/>
          </a:bodyPr>
          <a:lstStyle/>
          <a:p>
            <a:r>
              <a:rPr lang="fr-FR" b="1" dirty="0" smtClean="0"/>
              <a:t>L’enseignement de la S&amp;ST dans le CAP Equipier Polyvalent du Commerce</a:t>
            </a:r>
            <a:endParaRPr lang="fr-FR" b="1" dirty="0"/>
          </a:p>
        </p:txBody>
      </p:sp>
      <p:sp>
        <p:nvSpPr>
          <p:cNvPr id="4" name="Espace réservé du contenu 3"/>
          <p:cNvSpPr>
            <a:spLocks noGrp="1"/>
          </p:cNvSpPr>
          <p:nvPr>
            <p:ph idx="1"/>
          </p:nvPr>
        </p:nvSpPr>
        <p:spPr>
          <a:xfrm>
            <a:off x="1050132" y="1509100"/>
            <a:ext cx="8029574" cy="4041593"/>
          </a:xfrm>
        </p:spPr>
        <p:txBody>
          <a:bodyPr>
            <a:normAutofit/>
          </a:bodyPr>
          <a:lstStyle/>
          <a:p>
            <a:r>
              <a:rPr lang="fr-FR" dirty="0" smtClean="0"/>
              <a:t> Bloc de compétences 2: Mettre en valeur et approvisionner</a:t>
            </a:r>
          </a:p>
          <a:p>
            <a:pPr marL="0" indent="0">
              <a:buNone/>
            </a:pPr>
            <a:endParaRPr lang="fr-FR" i="1" dirty="0" smtClean="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2670411241"/>
              </p:ext>
            </p:extLst>
          </p:nvPr>
        </p:nvGraphicFramePr>
        <p:xfrm>
          <a:off x="1076633" y="1918291"/>
          <a:ext cx="7899878" cy="3751295"/>
        </p:xfrm>
        <a:graphic>
          <a:graphicData uri="http://schemas.openxmlformats.org/drawingml/2006/table">
            <a:tbl>
              <a:tblPr firstRow="1" bandRow="1">
                <a:tableStyleId>{5C22544A-7EE6-4342-B048-85BDC9FD1C3A}</a:tableStyleId>
              </a:tblPr>
              <a:tblGrid>
                <a:gridCol w="4321496">
                  <a:extLst>
                    <a:ext uri="{9D8B030D-6E8A-4147-A177-3AD203B41FA5}">
                      <a16:colId xmlns:a16="http://schemas.microsoft.com/office/drawing/2014/main" xmlns="" val="2155625539"/>
                    </a:ext>
                  </a:extLst>
                </a:gridCol>
                <a:gridCol w="3578382">
                  <a:extLst>
                    <a:ext uri="{9D8B030D-6E8A-4147-A177-3AD203B41FA5}">
                      <a16:colId xmlns:a16="http://schemas.microsoft.com/office/drawing/2014/main" xmlns="" val="35805698"/>
                    </a:ext>
                  </a:extLst>
                </a:gridCol>
              </a:tblGrid>
              <a:tr h="459455">
                <a:tc>
                  <a:txBody>
                    <a:bodyPr/>
                    <a:lstStyle/>
                    <a:p>
                      <a:r>
                        <a:rPr lang="fr-FR" sz="1000" b="1" dirty="0" smtClean="0"/>
                        <a:t>Compétences</a:t>
                      </a:r>
                      <a:endParaRPr lang="fr-FR" sz="1000" b="1" dirty="0"/>
                    </a:p>
                  </a:txBody>
                  <a:tcPr marL="68580" marR="68580" marT="34290" marB="34290"/>
                </a:tc>
                <a:tc>
                  <a:txBody>
                    <a:bodyPr/>
                    <a:lstStyle/>
                    <a:p>
                      <a:r>
                        <a:rPr lang="fr-FR" sz="1000" dirty="0" smtClean="0"/>
                        <a:t>Savoirs associés en S&amp;ST – limites</a:t>
                      </a:r>
                      <a:r>
                        <a:rPr lang="fr-FR" sz="1000" baseline="0" dirty="0" smtClean="0"/>
                        <a:t> de savoirs</a:t>
                      </a:r>
                      <a:endParaRPr lang="fr-FR" sz="1000" dirty="0"/>
                    </a:p>
                  </a:txBody>
                  <a:tcPr marL="68580" marR="68580" marT="34290" marB="34290"/>
                </a:tc>
                <a:extLst>
                  <a:ext uri="{0D108BD9-81ED-4DB2-BD59-A6C34878D82A}">
                    <a16:rowId xmlns:a16="http://schemas.microsoft.com/office/drawing/2014/main" xmlns="" val="3525861767"/>
                  </a:ext>
                </a:extLst>
              </a:tr>
              <a:tr h="1303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t>Approvisionner,</a:t>
                      </a:r>
                      <a:r>
                        <a:rPr lang="fr-FR" sz="1400" b="1" baseline="0" dirty="0" smtClean="0"/>
                        <a:t> mettre en rayon et ranger selon la nature des produits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Acheminer les produits de la réserve</a:t>
                      </a:r>
                      <a:r>
                        <a:rPr lang="fr-FR" sz="1400" b="0" baseline="0" dirty="0" smtClean="0"/>
                        <a:t> vers la surface </a:t>
                      </a:r>
                      <a:r>
                        <a:rPr lang="fr-FR" sz="1400" b="0" dirty="0" smtClean="0"/>
                        <a:t>de vente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Effectuer le remplissage des linéaires, procéder au réassortiment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Risques</a:t>
                      </a:r>
                      <a:r>
                        <a:rPr lang="fr-FR" sz="1400" b="0" baseline="0" dirty="0" smtClean="0"/>
                        <a:t> liés à l’activité physique (lien avec PSE , module C5)</a:t>
                      </a:r>
                      <a:endParaRPr lang="fr-FR"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Règles </a:t>
                      </a:r>
                      <a:r>
                        <a:rPr lang="fr-FR" sz="1400" b="0" baseline="0" dirty="0" smtClean="0"/>
                        <a:t>de sécurité et d’économie d’effort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Matériels de manutention, d’acheminement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Règles de circulation en réserve</a:t>
                      </a:r>
                      <a:endParaRPr lang="fr-FR" sz="1400" b="0" dirty="0" smtClean="0"/>
                    </a:p>
                  </a:txBody>
                  <a:tcPr marL="68580" marR="68580" marT="34290" marB="34290"/>
                </a:tc>
                <a:extLst>
                  <a:ext uri="{0D108BD9-81ED-4DB2-BD59-A6C34878D82A}">
                    <a16:rowId xmlns:a16="http://schemas.microsoft.com/office/drawing/2014/main" xmlns="" val="2281713334"/>
                  </a:ext>
                </a:extLst>
              </a:tr>
              <a:tr h="891540">
                <a:tc>
                  <a:txBody>
                    <a:bodyPr/>
                    <a:lstStyle/>
                    <a:p>
                      <a:r>
                        <a:rPr lang="fr-FR" sz="1400" b="1" baseline="0" dirty="0" smtClean="0"/>
                        <a:t>Mettre en valeur les produits et l’espace commercial</a:t>
                      </a:r>
                    </a:p>
                    <a:p>
                      <a:r>
                        <a:rPr lang="fr-FR" sz="1400" b="0" dirty="0" smtClean="0"/>
                        <a:t>Participer à l’aménagement de l’espace d’exposition</a:t>
                      </a:r>
                      <a:r>
                        <a:rPr lang="fr-FR" sz="1400" b="0" baseline="0" dirty="0" smtClean="0"/>
                        <a:t>, de vente</a:t>
                      </a:r>
                    </a:p>
                    <a:p>
                      <a:r>
                        <a:rPr lang="fr-FR" sz="1400" b="0" baseline="0" dirty="0" smtClean="0"/>
                        <a:t>Veiller à la propreté et nettoyer les surfaces de vente</a:t>
                      </a:r>
                      <a:endParaRPr lang="fr-FR" sz="1400" b="0" dirty="0"/>
                    </a:p>
                  </a:txBody>
                  <a:tcPr marL="68580" marR="68580" marT="34290" marB="3429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Règles d’hygiène</a:t>
                      </a:r>
                      <a:r>
                        <a:rPr lang="fr-FR" sz="1400" b="0" baseline="0" dirty="0" smtClean="0"/>
                        <a:t> et de sécurité, risques liés à l’activité physique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Nettoyage avec matériel et produits adéquats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Règles de manipulation de produits</a:t>
                      </a:r>
                    </a:p>
                    <a:p>
                      <a:endParaRPr lang="fr-FR" sz="1400" b="1" dirty="0"/>
                    </a:p>
                  </a:txBody>
                  <a:tcPr marL="68580" marR="68580" marT="34290" marB="34290"/>
                </a:tc>
                <a:extLst>
                  <a:ext uri="{0D108BD9-81ED-4DB2-BD59-A6C34878D82A}">
                    <a16:rowId xmlns:a16="http://schemas.microsoft.com/office/drawing/2014/main" xmlns="" val="3773399513"/>
                  </a:ext>
                </a:extLst>
              </a:tr>
              <a:tr h="1097280">
                <a:tc>
                  <a:txBody>
                    <a:bodyPr/>
                    <a:lstStyle/>
                    <a:p>
                      <a:r>
                        <a:rPr lang="fr-FR" sz="1400" b="1" dirty="0" smtClean="0"/>
                        <a:t>Participer aux opérations de conditionnements des produits</a:t>
                      </a:r>
                    </a:p>
                    <a:p>
                      <a:r>
                        <a:rPr lang="fr-FR" sz="1400" b="0" dirty="0" smtClean="0"/>
                        <a:t>Préparer et nettoyer les équipements et mobiliers</a:t>
                      </a:r>
                    </a:p>
                    <a:p>
                      <a:r>
                        <a:rPr lang="fr-FR" sz="1400" b="0" dirty="0" smtClean="0"/>
                        <a:t>Conditionner</a:t>
                      </a:r>
                      <a:r>
                        <a:rPr lang="fr-FR" sz="1400" b="0" baseline="0" dirty="0" smtClean="0"/>
                        <a:t> et/ou emballer le produit</a:t>
                      </a:r>
                    </a:p>
                    <a:p>
                      <a:r>
                        <a:rPr lang="fr-FR" sz="1400" b="0" baseline="0" dirty="0" smtClean="0"/>
                        <a:t>Appliquer les règles d’hygiène et de sécurité</a:t>
                      </a:r>
                      <a:endParaRPr lang="fr-FR" sz="1400" b="0" dirty="0"/>
                    </a:p>
                  </a:txBody>
                  <a:tcPr marL="68580" marR="68580" marT="34290" marB="34290"/>
                </a:tc>
                <a:tc vMerge="1">
                  <a:txBody>
                    <a:bodyPr/>
                    <a:lstStyle/>
                    <a:p>
                      <a:endParaRPr lang="fr-FR" sz="1800" b="1" dirty="0"/>
                    </a:p>
                  </a:txBody>
                  <a:tcPr/>
                </a:tc>
                <a:extLst>
                  <a:ext uri="{0D108BD9-81ED-4DB2-BD59-A6C34878D82A}">
                    <a16:rowId xmlns:a16="http://schemas.microsoft.com/office/drawing/2014/main" xmlns="" val="3611556888"/>
                  </a:ext>
                </a:extLst>
              </a:tr>
            </a:tbl>
          </a:graphicData>
        </a:graphic>
      </p:graphicFrame>
    </p:spTree>
    <p:extLst>
      <p:ext uri="{BB962C8B-B14F-4D97-AF65-F5344CB8AC3E}">
        <p14:creationId xmlns:p14="http://schemas.microsoft.com/office/powerpoint/2010/main" val="4225414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96340" y="973932"/>
            <a:ext cx="7833360" cy="427196"/>
          </a:xfrm>
        </p:spPr>
        <p:txBody>
          <a:bodyPr>
            <a:normAutofit fontScale="90000"/>
          </a:bodyPr>
          <a:lstStyle/>
          <a:p>
            <a:r>
              <a:rPr lang="fr-FR" b="1" dirty="0" smtClean="0"/>
              <a:t>L’enseignement de la S&amp;ST dans le CAP Equipier Polyvalent du Commerce</a:t>
            </a:r>
            <a:endParaRPr lang="fr-FR" b="1" dirty="0"/>
          </a:p>
        </p:txBody>
      </p:sp>
      <p:sp>
        <p:nvSpPr>
          <p:cNvPr id="4" name="Espace réservé du contenu 3"/>
          <p:cNvSpPr>
            <a:spLocks noGrp="1"/>
          </p:cNvSpPr>
          <p:nvPr>
            <p:ph idx="1"/>
          </p:nvPr>
        </p:nvSpPr>
        <p:spPr>
          <a:xfrm>
            <a:off x="1050132" y="1637686"/>
            <a:ext cx="8029574" cy="4041593"/>
          </a:xfrm>
        </p:spPr>
        <p:txBody>
          <a:bodyPr>
            <a:normAutofit/>
          </a:bodyPr>
          <a:lstStyle/>
          <a:p>
            <a:r>
              <a:rPr lang="fr-FR" dirty="0" smtClean="0"/>
              <a:t> Bloc de compétences 3: Conseiller et accompagner le client dans son parcours d’achat</a:t>
            </a:r>
          </a:p>
          <a:p>
            <a:pPr marL="0" indent="0">
              <a:buNone/>
            </a:pPr>
            <a:endParaRPr lang="fr-FR" i="1" dirty="0" smtClean="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4222032022"/>
              </p:ext>
            </p:extLst>
          </p:nvPr>
        </p:nvGraphicFramePr>
        <p:xfrm>
          <a:off x="1021698" y="2477633"/>
          <a:ext cx="8122302" cy="2469323"/>
        </p:xfrm>
        <a:graphic>
          <a:graphicData uri="http://schemas.openxmlformats.org/drawingml/2006/table">
            <a:tbl>
              <a:tblPr firstRow="1" bandRow="1">
                <a:tableStyleId>{5C22544A-7EE6-4342-B048-85BDC9FD1C3A}</a:tableStyleId>
              </a:tblPr>
              <a:tblGrid>
                <a:gridCol w="4433935">
                  <a:extLst>
                    <a:ext uri="{9D8B030D-6E8A-4147-A177-3AD203B41FA5}">
                      <a16:colId xmlns:a16="http://schemas.microsoft.com/office/drawing/2014/main" xmlns="" val="2155625539"/>
                    </a:ext>
                  </a:extLst>
                </a:gridCol>
                <a:gridCol w="3688367">
                  <a:extLst>
                    <a:ext uri="{9D8B030D-6E8A-4147-A177-3AD203B41FA5}">
                      <a16:colId xmlns:a16="http://schemas.microsoft.com/office/drawing/2014/main" xmlns="" val="35805698"/>
                    </a:ext>
                  </a:extLst>
                </a:gridCol>
              </a:tblGrid>
              <a:tr h="459455">
                <a:tc>
                  <a:txBody>
                    <a:bodyPr/>
                    <a:lstStyle/>
                    <a:p>
                      <a:r>
                        <a:rPr lang="fr-FR" sz="1000" b="1" dirty="0" smtClean="0"/>
                        <a:t>Compétences</a:t>
                      </a:r>
                      <a:endParaRPr lang="fr-FR" sz="1000" b="1" dirty="0"/>
                    </a:p>
                  </a:txBody>
                  <a:tcPr marL="68580" marR="68580" marT="34290" marB="34290"/>
                </a:tc>
                <a:tc>
                  <a:txBody>
                    <a:bodyPr/>
                    <a:lstStyle/>
                    <a:p>
                      <a:r>
                        <a:rPr lang="fr-FR" sz="1000" dirty="0" smtClean="0"/>
                        <a:t>Savoirs associés en S&amp;ST – limites</a:t>
                      </a:r>
                      <a:r>
                        <a:rPr lang="fr-FR" sz="1000" baseline="0" dirty="0" smtClean="0"/>
                        <a:t> de savoirs</a:t>
                      </a:r>
                      <a:endParaRPr lang="fr-FR" sz="1000" dirty="0"/>
                    </a:p>
                  </a:txBody>
                  <a:tcPr marL="68580" marR="68580" marT="34290" marB="34290"/>
                </a:tc>
                <a:extLst>
                  <a:ext uri="{0D108BD9-81ED-4DB2-BD59-A6C34878D82A}">
                    <a16:rowId xmlns:a16="http://schemas.microsoft.com/office/drawing/2014/main" xmlns="" val="352586176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t>Préparer son</a:t>
                      </a:r>
                      <a:r>
                        <a:rPr lang="fr-FR" sz="1400" b="1" baseline="0" dirty="0" smtClean="0"/>
                        <a:t> environnement de travail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Préparer son matériel</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Ergonomie du poste de travail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Liens S&amp;ST et performance du salarié et de l’entreprise</a:t>
                      </a:r>
                    </a:p>
                  </a:txBody>
                  <a:tcPr marL="68580" marR="68580" marT="34290" marB="34290"/>
                </a:tc>
                <a:extLst>
                  <a:ext uri="{0D108BD9-81ED-4DB2-BD59-A6C34878D82A}">
                    <a16:rowId xmlns:a16="http://schemas.microsoft.com/office/drawing/2014/main" xmlns="" val="2281713334"/>
                  </a:ext>
                </a:extLst>
              </a:tr>
              <a:tr h="638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t>Accompagner le parcours client dans un contexte </a:t>
                      </a:r>
                      <a:r>
                        <a:rPr lang="fr-FR" sz="1400" b="1" dirty="0" err="1" smtClean="0"/>
                        <a:t>omnicanal</a:t>
                      </a:r>
                      <a:endParaRPr lang="fr-FR"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Réaliser</a:t>
                      </a:r>
                      <a:r>
                        <a:rPr lang="fr-FR" sz="1400" b="0" baseline="0" dirty="0" smtClean="0"/>
                        <a:t> des livraisons</a:t>
                      </a:r>
                      <a:endParaRPr lang="fr-FR" sz="1400" b="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baseline="0" dirty="0" smtClean="0"/>
                        <a:t>Risques liés aux livraisons (routiers)</a:t>
                      </a:r>
                    </a:p>
                  </a:txBody>
                  <a:tcPr marL="68580" marR="68580" marT="34290" marB="34290"/>
                </a:tc>
                <a:extLst>
                  <a:ext uri="{0D108BD9-81ED-4DB2-BD59-A6C34878D82A}">
                    <a16:rowId xmlns:a16="http://schemas.microsoft.com/office/drawing/2014/main" xmlns="" val="3535034129"/>
                  </a:ext>
                </a:extLst>
              </a:tr>
              <a:tr h="685800">
                <a:tc>
                  <a:txBody>
                    <a:bodyPr/>
                    <a:lstStyle/>
                    <a:p>
                      <a:endParaRPr lang="fr-FR" sz="1400" b="1" dirty="0" smtClean="0"/>
                    </a:p>
                    <a:p>
                      <a:r>
                        <a:rPr lang="fr-FR" sz="1400" b="1" dirty="0" smtClean="0"/>
                        <a:t>Recevoir les réclamations</a:t>
                      </a:r>
                      <a:r>
                        <a:rPr lang="fr-FR" sz="1400" b="1" baseline="0" dirty="0" smtClean="0"/>
                        <a:t> courantes</a:t>
                      </a:r>
                    </a:p>
                    <a:p>
                      <a:endParaRPr lang="fr-FR" sz="14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smtClean="0"/>
                        <a:t>Stress (causes et manifestations)</a:t>
                      </a:r>
                      <a:endParaRPr lang="fr-FR" sz="1400" b="0" baseline="0" dirty="0" smtClean="0"/>
                    </a:p>
                    <a:p>
                      <a:endParaRPr lang="fr-FR" sz="1400" b="1" dirty="0"/>
                    </a:p>
                  </a:txBody>
                  <a:tcPr marL="68580" marR="68580" marT="34290" marB="34290"/>
                </a:tc>
                <a:extLst>
                  <a:ext uri="{0D108BD9-81ED-4DB2-BD59-A6C34878D82A}">
                    <a16:rowId xmlns:a16="http://schemas.microsoft.com/office/drawing/2014/main" xmlns="" val="3773399513"/>
                  </a:ext>
                </a:extLst>
              </a:tr>
            </a:tbl>
          </a:graphicData>
        </a:graphic>
      </p:graphicFrame>
    </p:spTree>
    <p:extLst>
      <p:ext uri="{BB962C8B-B14F-4D97-AF65-F5344CB8AC3E}">
        <p14:creationId xmlns:p14="http://schemas.microsoft.com/office/powerpoint/2010/main" val="428359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Formations des enseignants en S&amp;ST</a:t>
            </a:r>
            <a:endParaRPr lang="fr-FR" b="1" dirty="0"/>
          </a:p>
        </p:txBody>
      </p:sp>
      <p:sp>
        <p:nvSpPr>
          <p:cNvPr id="4" name="Espace réservé du contenu 3"/>
          <p:cNvSpPr>
            <a:spLocks noGrp="1"/>
          </p:cNvSpPr>
          <p:nvPr>
            <p:ph idx="1"/>
          </p:nvPr>
        </p:nvSpPr>
        <p:spPr>
          <a:xfrm>
            <a:off x="1023292" y="1720213"/>
            <a:ext cx="8006408" cy="3959066"/>
          </a:xfrm>
        </p:spPr>
        <p:txBody>
          <a:bodyPr>
            <a:normAutofit/>
          </a:bodyPr>
          <a:lstStyle/>
          <a:p>
            <a:r>
              <a:rPr lang="fr-FR" dirty="0" smtClean="0"/>
              <a:t>Formations réalisées dans le cadre des conventions entre Académies et CARSAT-CRAMIF-CGSS et proposées dans les plans académiques de formation</a:t>
            </a:r>
          </a:p>
          <a:p>
            <a:endParaRPr lang="fr-FR" dirty="0" smtClean="0"/>
          </a:p>
          <a:p>
            <a:r>
              <a:rPr lang="fr-FR" b="1" dirty="0" smtClean="0"/>
              <a:t>Formation « Enseigner la Santé et Sécurité au Travail » (ES&amp;ST) </a:t>
            </a:r>
            <a:r>
              <a:rPr lang="fr-FR" i="1" dirty="0" smtClean="0"/>
              <a:t>ancienne formation « </a:t>
            </a:r>
            <a:r>
              <a:rPr lang="fr-FR" i="1" dirty="0" err="1" smtClean="0"/>
              <a:t>Pré-Requis</a:t>
            </a:r>
            <a:r>
              <a:rPr lang="fr-FR" i="1" dirty="0" smtClean="0"/>
              <a:t> en Prévention »</a:t>
            </a:r>
          </a:p>
          <a:p>
            <a:pPr lvl="1"/>
            <a:r>
              <a:rPr lang="fr-FR" b="1" dirty="0" smtClean="0"/>
              <a:t>Module 1: Compétences de bases en prévention </a:t>
            </a:r>
            <a:r>
              <a:rPr lang="fr-FR" dirty="0" smtClean="0"/>
              <a:t>(18 h avec observation en entreprise)</a:t>
            </a:r>
          </a:p>
          <a:p>
            <a:pPr marL="284175" lvl="1" indent="0">
              <a:buNone/>
            </a:pPr>
            <a:r>
              <a:rPr lang="fr-FR" dirty="0" smtClean="0"/>
              <a:t> Enjeux de la S&amp;ST, concepts, méthodes d’analyse, mesures de prévention…</a:t>
            </a:r>
          </a:p>
          <a:p>
            <a:pPr marL="284175" lvl="1" indent="0">
              <a:buNone/>
            </a:pPr>
            <a:endParaRPr lang="fr-FR" dirty="0" smtClean="0"/>
          </a:p>
          <a:p>
            <a:pPr lvl="1"/>
            <a:r>
              <a:rPr lang="fr-FR" b="1" dirty="0" smtClean="0"/>
              <a:t>Module 2 : Compétences en pédagogie de la prévention </a:t>
            </a:r>
            <a:r>
              <a:rPr lang="fr-FR" dirty="0" smtClean="0"/>
              <a:t>(12 h)</a:t>
            </a:r>
          </a:p>
          <a:p>
            <a:pPr marL="284175" lvl="1" indent="0">
              <a:buNone/>
            </a:pPr>
            <a:r>
              <a:rPr lang="fr-FR" dirty="0" smtClean="0"/>
              <a:t> Intégration de la S&amp;ST dans les enseignements (liens S&amp;ST et diplômes, élaboration de séquences, séances ou TP intégrant la prévention des risques professionnels).</a:t>
            </a:r>
          </a:p>
          <a:p>
            <a:pPr marL="0" indent="0">
              <a:buNone/>
            </a:pP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3564759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Formations des enseignants en S&amp;ST</a:t>
            </a:r>
            <a:endParaRPr lang="fr-FR" b="1" dirty="0"/>
          </a:p>
        </p:txBody>
      </p:sp>
      <p:sp>
        <p:nvSpPr>
          <p:cNvPr id="4" name="Espace réservé du contenu 3"/>
          <p:cNvSpPr>
            <a:spLocks noGrp="1"/>
          </p:cNvSpPr>
          <p:nvPr>
            <p:ph idx="1"/>
          </p:nvPr>
        </p:nvSpPr>
        <p:spPr>
          <a:xfrm>
            <a:off x="899160" y="1583292"/>
            <a:ext cx="8244840" cy="3959066"/>
          </a:xfrm>
        </p:spPr>
        <p:txBody>
          <a:bodyPr>
            <a:normAutofit lnSpcReduction="10000"/>
          </a:bodyPr>
          <a:lstStyle/>
          <a:p>
            <a:r>
              <a:rPr lang="fr-FR" b="1" dirty="0" smtClean="0"/>
              <a:t>Formation d’acteur </a:t>
            </a:r>
            <a:r>
              <a:rPr lang="fr-FR" b="1" dirty="0" err="1" smtClean="0"/>
              <a:t>Prap</a:t>
            </a:r>
            <a:r>
              <a:rPr lang="fr-FR" b="1" dirty="0" smtClean="0"/>
              <a:t> IBC </a:t>
            </a:r>
            <a:r>
              <a:rPr lang="fr-FR" dirty="0" smtClean="0"/>
              <a:t>(Prévention des risques liés à l’activité physique – secteur Industrie Bâtiment Commerce) / 12 h (2 jours)</a:t>
            </a:r>
          </a:p>
          <a:p>
            <a:pPr lvl="1"/>
            <a:r>
              <a:rPr lang="fr-FR" sz="1650" dirty="0"/>
              <a:t>Compétences: observation et analyse de situation de travail, proposition de mesures de prévention réduisant ou supprimant les risques, application des principes de sécurité physique et d’économie d’effort</a:t>
            </a:r>
          </a:p>
          <a:p>
            <a:endParaRPr lang="fr-FR" dirty="0"/>
          </a:p>
          <a:p>
            <a:r>
              <a:rPr lang="fr-FR" b="1" dirty="0" smtClean="0"/>
              <a:t>Formation de formateur </a:t>
            </a:r>
            <a:r>
              <a:rPr lang="fr-FR" b="1" dirty="0" err="1" smtClean="0"/>
              <a:t>Prap</a:t>
            </a:r>
            <a:r>
              <a:rPr lang="fr-FR" b="1" dirty="0" smtClean="0"/>
              <a:t> IBC </a:t>
            </a:r>
            <a:r>
              <a:rPr lang="fr-FR" dirty="0" smtClean="0"/>
              <a:t>/ 35 h (2 jours + 3 jours)</a:t>
            </a:r>
          </a:p>
          <a:p>
            <a:pPr lvl="1"/>
            <a:r>
              <a:rPr lang="fr-FR" sz="1650" dirty="0" err="1"/>
              <a:t>Pré-requis</a:t>
            </a:r>
            <a:r>
              <a:rPr lang="fr-FR" sz="1650" dirty="0"/>
              <a:t>: être certifié acteur </a:t>
            </a:r>
            <a:r>
              <a:rPr lang="fr-FR" sz="1650" dirty="0" err="1"/>
              <a:t>Prap</a:t>
            </a:r>
            <a:r>
              <a:rPr lang="fr-FR" sz="1650" dirty="0"/>
              <a:t> IBC + Module 1 formation ES&amp;ST</a:t>
            </a:r>
          </a:p>
          <a:p>
            <a:pPr lvl="1"/>
            <a:r>
              <a:rPr lang="fr-FR" sz="1650" dirty="0"/>
              <a:t>Permet de certifier des élèves à la formation d’acteur </a:t>
            </a:r>
            <a:r>
              <a:rPr lang="fr-FR" sz="1650" dirty="0" err="1"/>
              <a:t>Prap</a:t>
            </a:r>
            <a:r>
              <a:rPr lang="fr-FR" sz="1650" dirty="0"/>
              <a:t> IBC (via l’outil de gestion OGELI de l’INRS)</a:t>
            </a:r>
          </a:p>
          <a:p>
            <a:endParaRPr lang="fr-FR" dirty="0" smtClean="0"/>
          </a:p>
          <a:p>
            <a:pPr marL="0" indent="0" algn="ctr">
              <a:buNone/>
            </a:pPr>
            <a:r>
              <a:rPr lang="fr-FR" b="1" dirty="0" smtClean="0">
                <a:sym typeface="Wingdings" panose="05000000000000000000" pitchFamily="2" charset="2"/>
              </a:rPr>
              <a:t> </a:t>
            </a:r>
            <a:r>
              <a:rPr lang="fr-FR" b="1" dirty="0" smtClean="0"/>
              <a:t>Pour plus d’informations, contacter les référents académiques ES&amp;ST (IEN, chargés de mission, formateurs,…)</a:t>
            </a:r>
            <a:endParaRPr lang="fr-FR" b="1"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59039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106787" y="1668412"/>
            <a:ext cx="7740712" cy="3731415"/>
          </a:xfrm>
        </p:spPr>
        <p:txBody>
          <a:bodyPr/>
          <a:lstStyle/>
          <a:p>
            <a:r>
              <a:rPr lang="fr-FR" dirty="0" smtClean="0"/>
              <a:t>Documents utiles, ressources pédagogiques</a:t>
            </a:r>
            <a:endParaRPr lang="fr-FR" sz="2250" i="1" dirty="0"/>
          </a:p>
        </p:txBody>
      </p:sp>
    </p:spTree>
    <p:extLst>
      <p:ext uri="{BB962C8B-B14F-4D97-AF65-F5344CB8AC3E}">
        <p14:creationId xmlns:p14="http://schemas.microsoft.com/office/powerpoint/2010/main" val="604300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96340" y="982028"/>
            <a:ext cx="7833360" cy="427196"/>
          </a:xfrm>
        </p:spPr>
        <p:txBody>
          <a:bodyPr/>
          <a:lstStyle/>
          <a:p>
            <a:r>
              <a:rPr lang="fr-FR" b="1" dirty="0" smtClean="0"/>
              <a:t>Fiches solutions de prévention incontournables</a:t>
            </a:r>
            <a:endParaRPr lang="fr-FR" b="1" dirty="0"/>
          </a:p>
        </p:txBody>
      </p:sp>
      <p:sp>
        <p:nvSpPr>
          <p:cNvPr id="4" name="Espace réservé du contenu 3"/>
          <p:cNvSpPr>
            <a:spLocks noGrp="1"/>
          </p:cNvSpPr>
          <p:nvPr>
            <p:ph idx="1"/>
          </p:nvPr>
        </p:nvSpPr>
        <p:spPr>
          <a:xfrm>
            <a:off x="1136487" y="1797907"/>
            <a:ext cx="7893214" cy="3562763"/>
          </a:xfrm>
        </p:spPr>
        <p:txBody>
          <a:bodyPr>
            <a:noAutofit/>
          </a:bodyPr>
          <a:lstStyle/>
          <a:p>
            <a:pPr marL="342900" indent="-342900">
              <a:buFont typeface="+mj-lt"/>
              <a:buAutoNum type="arabicPeriod"/>
            </a:pPr>
            <a:r>
              <a:rPr lang="fr-FR" sz="1650" u="sng" dirty="0">
                <a:hlinkClick r:id="rId2"/>
              </a:rPr>
              <a:t>Déballez vos colis avec les outils adaptés</a:t>
            </a:r>
            <a:r>
              <a:rPr lang="fr-FR" sz="1650" dirty="0"/>
              <a:t> </a:t>
            </a:r>
          </a:p>
          <a:p>
            <a:pPr marL="342900" indent="-342900">
              <a:buFont typeface="+mj-lt"/>
              <a:buAutoNum type="arabicPeriod"/>
            </a:pPr>
            <a:r>
              <a:rPr lang="fr-FR" sz="1650" u="sng" dirty="0">
                <a:hlinkClick r:id="rId3"/>
              </a:rPr>
              <a:t>Sécurisez les accès en hauteur</a:t>
            </a:r>
            <a:r>
              <a:rPr lang="fr-FR" sz="1650" dirty="0"/>
              <a:t> </a:t>
            </a:r>
          </a:p>
          <a:p>
            <a:pPr marL="342900" indent="-342900">
              <a:buFont typeface="+mj-lt"/>
              <a:buAutoNum type="arabicPeriod"/>
            </a:pPr>
            <a:r>
              <a:rPr lang="fr-FR" sz="1650" u="sng" dirty="0">
                <a:hlinkClick r:id="rId4"/>
              </a:rPr>
              <a:t>Limitez les risques d’agression</a:t>
            </a:r>
            <a:r>
              <a:rPr lang="fr-FR" sz="1650" dirty="0"/>
              <a:t> </a:t>
            </a:r>
          </a:p>
          <a:p>
            <a:pPr marL="342900" indent="-342900">
              <a:buFont typeface="+mj-lt"/>
              <a:buAutoNum type="arabicPeriod"/>
            </a:pPr>
            <a:r>
              <a:rPr lang="fr-FR" sz="1650" u="sng" dirty="0">
                <a:hlinkClick r:id="rId5"/>
              </a:rPr>
              <a:t>Organisez le rangement de vos produits</a:t>
            </a:r>
            <a:r>
              <a:rPr lang="fr-FR" sz="1650" dirty="0"/>
              <a:t> </a:t>
            </a:r>
          </a:p>
          <a:p>
            <a:pPr marL="342900" indent="-342900">
              <a:buFont typeface="+mj-lt"/>
              <a:buAutoNum type="arabicPeriod"/>
            </a:pPr>
            <a:r>
              <a:rPr lang="fr-FR" sz="1650" u="sng" dirty="0">
                <a:hlinkClick r:id="rId6"/>
              </a:rPr>
              <a:t>Assurez une bonne ventilation des réserves</a:t>
            </a:r>
            <a:r>
              <a:rPr lang="fr-FR" sz="1650" dirty="0"/>
              <a:t> </a:t>
            </a:r>
          </a:p>
          <a:p>
            <a:pPr marL="342900" indent="-342900">
              <a:buFont typeface="+mj-lt"/>
              <a:buAutoNum type="arabicPeriod"/>
            </a:pPr>
            <a:r>
              <a:rPr lang="fr-FR" sz="1650" u="sng" dirty="0">
                <a:hlinkClick r:id="rId7"/>
              </a:rPr>
              <a:t>Manipulez vos produits en utilisant des équipements d’aide à la manutention</a:t>
            </a:r>
            <a:endParaRPr lang="fr-FR" sz="1650" u="sng" dirty="0"/>
          </a:p>
          <a:p>
            <a:pPr marL="342900" indent="-342900">
              <a:buFont typeface="+mj-lt"/>
              <a:buAutoNum type="arabicPeriod"/>
            </a:pPr>
            <a:endParaRPr lang="fr-FR" sz="1650" u="sng" dirty="0"/>
          </a:p>
          <a:p>
            <a:pPr marL="0" indent="0">
              <a:buNone/>
            </a:pPr>
            <a:r>
              <a:rPr lang="fr-FR" sz="1650" dirty="0"/>
              <a:t>Rubrique « Commerce et service » sur le site INRS:</a:t>
            </a:r>
          </a:p>
          <a:p>
            <a:pPr marL="0" indent="0">
              <a:buNone/>
            </a:pPr>
            <a:r>
              <a:rPr lang="fr-FR" sz="1650" dirty="0">
                <a:hlinkClick r:id="rId8"/>
              </a:rPr>
              <a:t>http://www.inrs.fr/metiers/commerce-service/commerce-detail-non-alimentaire.html</a:t>
            </a:r>
            <a:endParaRPr lang="fr-FR" sz="1650" dirty="0"/>
          </a:p>
          <a:p>
            <a:pPr marL="0" indent="0">
              <a:buNone/>
            </a:pPr>
            <a:r>
              <a:rPr lang="fr-FR" sz="1650" dirty="0">
                <a:hlinkClick r:id="rId9"/>
              </a:rPr>
              <a:t>http://www.inrs.fr/metiers/commerce-service/commerce-detail.html</a:t>
            </a:r>
            <a:endParaRPr lang="fr-FR" sz="1650" dirty="0"/>
          </a:p>
          <a:p>
            <a:pPr marL="0" indent="0">
              <a:buNone/>
            </a:pPr>
            <a:endParaRPr lang="fr-FR" sz="1650" dirty="0"/>
          </a:p>
          <a:p>
            <a:pPr marL="0" indent="0">
              <a:buNone/>
            </a:pPr>
            <a:endParaRPr lang="fr-FR" sz="1650"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289535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rgbClr val="FF6600"/>
                </a:solidFill>
              </a:rPr>
              <a:t>L’INRS </a:t>
            </a:r>
            <a:r>
              <a:rPr lang="fr-FR" b="1" dirty="0" smtClean="0">
                <a:solidFill>
                  <a:srgbClr val="FF6600"/>
                </a:solidFill>
              </a:rPr>
              <a:t>EN BREF</a:t>
            </a:r>
            <a:endParaRPr lang="fr-FR" b="1" dirty="0">
              <a:solidFill>
                <a:srgbClr val="FF6600"/>
              </a:solidFill>
            </a:endParaRPr>
          </a:p>
        </p:txBody>
      </p:sp>
      <p:sp>
        <p:nvSpPr>
          <p:cNvPr id="5" name="Espace réservé du contenu 4"/>
          <p:cNvSpPr>
            <a:spLocks noGrp="1"/>
          </p:cNvSpPr>
          <p:nvPr>
            <p:ph idx="1"/>
          </p:nvPr>
        </p:nvSpPr>
        <p:spPr>
          <a:xfrm>
            <a:off x="1551150" y="2300935"/>
            <a:ext cx="3126358" cy="3594667"/>
          </a:xfrm>
        </p:spPr>
        <p:txBody>
          <a:bodyPr>
            <a:normAutofit/>
          </a:bodyPr>
          <a:lstStyle/>
          <a:p>
            <a:pPr marL="0" indent="0">
              <a:buNone/>
            </a:pPr>
            <a:r>
              <a:rPr lang="fr-FR" b="1" dirty="0" smtClean="0"/>
              <a:t>Historique</a:t>
            </a:r>
          </a:p>
          <a:p>
            <a:pPr marL="0" indent="0">
              <a:lnSpc>
                <a:spcPct val="110000"/>
              </a:lnSpc>
              <a:buNone/>
            </a:pPr>
            <a:r>
              <a:rPr lang="fr-FR" sz="1500" b="1" dirty="0">
                <a:solidFill>
                  <a:srgbClr val="FF6600"/>
                </a:solidFill>
              </a:rPr>
              <a:t>1947</a:t>
            </a:r>
            <a:r>
              <a:rPr lang="fr-FR" sz="1500" dirty="0">
                <a:solidFill>
                  <a:srgbClr val="FF6600"/>
                </a:solidFill>
              </a:rPr>
              <a:t>, création de l’Institut national de sécurité (INS</a:t>
            </a:r>
            <a:r>
              <a:rPr lang="fr-FR" sz="1500" dirty="0">
                <a:solidFill>
                  <a:schemeClr val="accent2"/>
                </a:solidFill>
              </a:rPr>
              <a:t>) </a:t>
            </a:r>
            <a:r>
              <a:rPr lang="fr-FR" sz="1500" dirty="0"/>
              <a:t>sous l’égide de la Caisse nationale de l’assurance maladie (Sécurité sociale)</a:t>
            </a:r>
          </a:p>
          <a:p>
            <a:pPr marL="9450" indent="0">
              <a:lnSpc>
                <a:spcPct val="110000"/>
              </a:lnSpc>
              <a:spcBef>
                <a:spcPts val="1350"/>
              </a:spcBef>
              <a:buNone/>
            </a:pPr>
            <a:r>
              <a:rPr lang="fr-FR" sz="1500" b="1" dirty="0">
                <a:solidFill>
                  <a:srgbClr val="FF6600"/>
                </a:solidFill>
              </a:rPr>
              <a:t>1968</a:t>
            </a:r>
            <a:r>
              <a:rPr lang="fr-FR" sz="1500" dirty="0">
                <a:solidFill>
                  <a:srgbClr val="FF6600"/>
                </a:solidFill>
              </a:rPr>
              <a:t>, l’INS </a:t>
            </a:r>
            <a:r>
              <a:rPr lang="fr-FR" sz="1500" dirty="0"/>
              <a:t>devient </a:t>
            </a:r>
            <a:r>
              <a:rPr lang="fr-FR" b="1" dirty="0" smtClean="0">
                <a:solidFill>
                  <a:srgbClr val="FF6600"/>
                </a:solidFill>
              </a:rPr>
              <a:t>l’INRS </a:t>
            </a:r>
            <a:r>
              <a:rPr lang="fr-FR" sz="1500" dirty="0"/>
              <a:t>(Institut national de recherche et de sécurité pour la prévention des accidents du travail et des maladies professionnelles)</a:t>
            </a:r>
          </a:p>
          <a:p>
            <a:pPr marL="9450" indent="0">
              <a:lnSpc>
                <a:spcPct val="110000"/>
              </a:lnSpc>
              <a:spcBef>
                <a:spcPts val="1350"/>
              </a:spcBef>
              <a:buNone/>
            </a:pPr>
            <a:endParaRPr lang="fr-FR" b="1" dirty="0">
              <a:solidFill>
                <a:srgbClr val="FF6600"/>
              </a:solidFill>
            </a:endParaRPr>
          </a:p>
          <a:p>
            <a:endParaRPr lang="fr-FR" b="1" dirty="0">
              <a:solidFill>
                <a:srgbClr val="FF6600"/>
              </a:solidFill>
            </a:endParaRPr>
          </a:p>
          <a:p>
            <a:pPr lvl="1"/>
            <a:endParaRPr lang="fr-FR" dirty="0" smtClean="0"/>
          </a:p>
          <a:p>
            <a:pPr lvl="1"/>
            <a:endParaRPr lang="fr-FR" dirty="0"/>
          </a:p>
        </p:txBody>
      </p:sp>
      <p:sp>
        <p:nvSpPr>
          <p:cNvPr id="10" name="Espace réservé du contenu 4"/>
          <p:cNvSpPr txBox="1">
            <a:spLocks/>
          </p:cNvSpPr>
          <p:nvPr/>
        </p:nvSpPr>
        <p:spPr>
          <a:xfrm>
            <a:off x="5475957" y="2300935"/>
            <a:ext cx="3393517" cy="2374553"/>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F05A25"/>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900" indent="-216000" algn="l" defTabSz="914400" rtl="0" eaLnBrk="1" latinLnBrk="0" hangingPunct="1">
              <a:lnSpc>
                <a:spcPct val="100000"/>
              </a:lnSpc>
              <a:spcBef>
                <a:spcPts val="500"/>
              </a:spcBef>
              <a:buClr>
                <a:schemeClr val="tx1">
                  <a:lumMod val="50000"/>
                  <a:lumOff val="50000"/>
                </a:schemeClr>
              </a:buClr>
              <a:buSzPct val="50000"/>
              <a:buFont typeface="Wingdings 2" panose="05020102010507070707" pitchFamily="18"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00000" indent="-228600" algn="l" defTabSz="914400" rtl="0" eaLnBrk="1" latinLnBrk="0" hangingPunct="1">
              <a:lnSpc>
                <a:spcPct val="100000"/>
              </a:lnSpc>
              <a:spcBef>
                <a:spcPts val="500"/>
              </a:spcBef>
              <a:buFont typeface="Tahoma" panose="020B0604030504040204" pitchFamily="34" charset="0"/>
              <a:buChar char="&gt;"/>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00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60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t>Statut</a:t>
            </a:r>
          </a:p>
          <a:p>
            <a:pPr marL="9450" indent="0">
              <a:buNone/>
            </a:pPr>
            <a:r>
              <a:rPr lang="fr-FR" sz="1500" dirty="0">
                <a:solidFill>
                  <a:srgbClr val="FF6600"/>
                </a:solidFill>
              </a:rPr>
              <a:t>Association Loi 1901</a:t>
            </a:r>
            <a:br>
              <a:rPr lang="fr-FR" sz="1500" dirty="0">
                <a:solidFill>
                  <a:srgbClr val="FF6600"/>
                </a:solidFill>
              </a:rPr>
            </a:br>
            <a:r>
              <a:rPr lang="fr-FR" sz="1500" dirty="0"/>
              <a:t>(organisme privé sans but lucratif)</a:t>
            </a:r>
          </a:p>
          <a:p>
            <a:pPr marL="9450" indent="0">
              <a:spcBef>
                <a:spcPts val="1350"/>
              </a:spcBef>
              <a:buNone/>
            </a:pPr>
            <a:r>
              <a:rPr lang="fr-FR" sz="1500" dirty="0"/>
              <a:t>Action inscrite dans les </a:t>
            </a:r>
            <a:r>
              <a:rPr lang="fr-FR" sz="1500" dirty="0">
                <a:solidFill>
                  <a:srgbClr val="FF6600"/>
                </a:solidFill>
              </a:rPr>
              <a:t>orientations</a:t>
            </a:r>
            <a:br>
              <a:rPr lang="fr-FR" sz="1500" dirty="0">
                <a:solidFill>
                  <a:srgbClr val="FF6600"/>
                </a:solidFill>
              </a:rPr>
            </a:br>
            <a:r>
              <a:rPr lang="fr-FR" sz="1500" dirty="0">
                <a:solidFill>
                  <a:srgbClr val="FF6600"/>
                </a:solidFill>
              </a:rPr>
              <a:t>de la branche AT/MP de la CNAM</a:t>
            </a:r>
          </a:p>
          <a:p>
            <a:pPr marL="9450" indent="0">
              <a:spcBef>
                <a:spcPts val="1350"/>
              </a:spcBef>
              <a:buNone/>
            </a:pPr>
            <a:r>
              <a:rPr lang="fr-FR" sz="1500" dirty="0">
                <a:solidFill>
                  <a:srgbClr val="FF6600"/>
                </a:solidFill>
              </a:rPr>
              <a:t>Gouvernance paritaire </a:t>
            </a:r>
            <a:r>
              <a:rPr lang="fr-FR" sz="1500" dirty="0"/>
              <a:t>(employeurs</a:t>
            </a:r>
            <a:br>
              <a:rPr lang="fr-FR" sz="1500" dirty="0"/>
            </a:br>
            <a:r>
              <a:rPr lang="fr-FR" sz="1500" dirty="0"/>
              <a:t>et salariés)</a:t>
            </a:r>
          </a:p>
          <a:p>
            <a:pPr marL="0" indent="0">
              <a:buNone/>
            </a:pPr>
            <a:endParaRPr lang="fr-FR" sz="1800" b="1" dirty="0">
              <a:solidFill>
                <a:srgbClr val="FF6600"/>
              </a:solidFill>
            </a:endParaRPr>
          </a:p>
          <a:p>
            <a:pPr lvl="1"/>
            <a:endParaRPr lang="fr-FR" sz="1500" dirty="0"/>
          </a:p>
          <a:p>
            <a:pPr lvl="1"/>
            <a:endParaRPr lang="fr-FR" sz="1500"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338" y="1690307"/>
            <a:ext cx="513000" cy="513000"/>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0229" y="1713008"/>
            <a:ext cx="513000" cy="513000"/>
          </a:xfrm>
          <a:prstGeom prst="rect">
            <a:avLst/>
          </a:prstGeom>
        </p:spPr>
      </p:pic>
      <p:cxnSp>
        <p:nvCxnSpPr>
          <p:cNvPr id="13" name="Connecteur droit 12"/>
          <p:cNvCxnSpPr/>
          <p:nvPr/>
        </p:nvCxnSpPr>
        <p:spPr>
          <a:xfrm flipV="1">
            <a:off x="4960186" y="1710709"/>
            <a:ext cx="10019" cy="367042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817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b="1" dirty="0"/>
          </a:p>
        </p:txBody>
      </p:sp>
      <p:pic>
        <p:nvPicPr>
          <p:cNvPr id="2" name="Espace réservé du contenu 1"/>
          <p:cNvPicPr>
            <a:picLocks noGrp="1" noChangeAspect="1"/>
          </p:cNvPicPr>
          <p:nvPr>
            <p:ph idx="1"/>
          </p:nvPr>
        </p:nvPicPr>
        <p:blipFill>
          <a:blip r:embed="rId2"/>
          <a:stretch>
            <a:fillRect/>
          </a:stretch>
        </p:blipFill>
        <p:spPr>
          <a:xfrm>
            <a:off x="1196340" y="1012399"/>
            <a:ext cx="3371281" cy="4714031"/>
          </a:xfrm>
          <a:prstGeom prst="rect">
            <a:avLst/>
          </a:prstGeom>
        </p:spPr>
      </p:pic>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pic>
        <p:nvPicPr>
          <p:cNvPr id="6" name="Image 5"/>
          <p:cNvPicPr>
            <a:picLocks noChangeAspect="1"/>
          </p:cNvPicPr>
          <p:nvPr/>
        </p:nvPicPr>
        <p:blipFill>
          <a:blip r:embed="rId3"/>
          <a:stretch>
            <a:fillRect/>
          </a:stretch>
        </p:blipFill>
        <p:spPr>
          <a:xfrm>
            <a:off x="5192263" y="941071"/>
            <a:ext cx="3478826" cy="4875131"/>
          </a:xfrm>
          <a:prstGeom prst="rect">
            <a:avLst/>
          </a:prstGeom>
        </p:spPr>
      </p:pic>
    </p:spTree>
    <p:extLst>
      <p:ext uri="{BB962C8B-B14F-4D97-AF65-F5344CB8AC3E}">
        <p14:creationId xmlns:p14="http://schemas.microsoft.com/office/powerpoint/2010/main" val="390318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Ressources INRS (enseignants)</a:t>
            </a:r>
            <a:endParaRPr lang="fr-FR" b="1"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
        <p:nvSpPr>
          <p:cNvPr id="7" name="ZoneTexte 6"/>
          <p:cNvSpPr txBox="1"/>
          <p:nvPr/>
        </p:nvSpPr>
        <p:spPr>
          <a:xfrm>
            <a:off x="1076632" y="1658420"/>
            <a:ext cx="3518228" cy="923330"/>
          </a:xfrm>
          <a:prstGeom prst="rect">
            <a:avLst/>
          </a:prstGeom>
          <a:noFill/>
        </p:spPr>
        <p:txBody>
          <a:bodyPr wrap="square" rtlCol="0">
            <a:spAutoFit/>
          </a:bodyPr>
          <a:lstStyle/>
          <a:p>
            <a:r>
              <a:rPr lang="fr-FR" sz="1350" b="1" dirty="0"/>
              <a:t>Brochure ED 6203</a:t>
            </a:r>
          </a:p>
          <a:p>
            <a:r>
              <a:rPr lang="fr-FR" sz="1350" dirty="0">
                <a:hlinkClick r:id="rId2"/>
              </a:rPr>
              <a:t>http://www.inrs.fr/dms/inrs/CataloguePapier/ED/TI-ED-6203/ed6203.pdf</a:t>
            </a:r>
            <a:endParaRPr lang="fr-FR" sz="1350" dirty="0"/>
          </a:p>
          <a:p>
            <a:r>
              <a:rPr lang="fr-FR" sz="1350" b="1" dirty="0"/>
              <a:t> </a:t>
            </a:r>
          </a:p>
        </p:txBody>
      </p:sp>
      <p:sp>
        <p:nvSpPr>
          <p:cNvPr id="9" name="ZoneTexte 8"/>
          <p:cNvSpPr txBox="1"/>
          <p:nvPr/>
        </p:nvSpPr>
        <p:spPr>
          <a:xfrm>
            <a:off x="4876800" y="1604953"/>
            <a:ext cx="4320540" cy="923330"/>
          </a:xfrm>
          <a:prstGeom prst="rect">
            <a:avLst/>
          </a:prstGeom>
          <a:noFill/>
        </p:spPr>
        <p:txBody>
          <a:bodyPr wrap="square" rtlCol="0">
            <a:spAutoFit/>
          </a:bodyPr>
          <a:lstStyle/>
          <a:p>
            <a:r>
              <a:rPr lang="fr-FR" sz="1350" b="1" dirty="0"/>
              <a:t>Brochure ED 925</a:t>
            </a:r>
          </a:p>
          <a:p>
            <a:r>
              <a:rPr lang="fr-FR" sz="1350" dirty="0">
                <a:hlinkClick r:id="rId3"/>
              </a:rPr>
              <a:t>http://www.inrs.fr/dms/inrs/CataloguePapier/ED/TI-ED-925/ed925.pdf</a:t>
            </a:r>
            <a:endParaRPr lang="fr-FR" sz="1350" dirty="0"/>
          </a:p>
          <a:p>
            <a:r>
              <a:rPr lang="fr-FR" sz="1350" b="1" dirty="0"/>
              <a:t> </a:t>
            </a:r>
          </a:p>
        </p:txBody>
      </p:sp>
      <p:pic>
        <p:nvPicPr>
          <p:cNvPr id="10" name="Image 9"/>
          <p:cNvPicPr>
            <a:picLocks noChangeAspect="1"/>
          </p:cNvPicPr>
          <p:nvPr/>
        </p:nvPicPr>
        <p:blipFill>
          <a:blip r:embed="rId4"/>
          <a:stretch>
            <a:fillRect/>
          </a:stretch>
        </p:blipFill>
        <p:spPr>
          <a:xfrm>
            <a:off x="5484464" y="2270373"/>
            <a:ext cx="2925804" cy="3363425"/>
          </a:xfrm>
          <a:prstGeom prst="rect">
            <a:avLst/>
          </a:prstGeom>
        </p:spPr>
      </p:pic>
      <p:pic>
        <p:nvPicPr>
          <p:cNvPr id="11" name="Image 10"/>
          <p:cNvPicPr>
            <a:picLocks noChangeAspect="1"/>
          </p:cNvPicPr>
          <p:nvPr/>
        </p:nvPicPr>
        <p:blipFill>
          <a:blip r:embed="rId5"/>
          <a:stretch>
            <a:fillRect/>
          </a:stretch>
        </p:blipFill>
        <p:spPr>
          <a:xfrm>
            <a:off x="1076633" y="2438382"/>
            <a:ext cx="2938525" cy="3375332"/>
          </a:xfrm>
          <a:prstGeom prst="rect">
            <a:avLst/>
          </a:prstGeom>
        </p:spPr>
      </p:pic>
    </p:spTree>
    <p:extLst>
      <p:ext uri="{BB962C8B-B14F-4D97-AF65-F5344CB8AC3E}">
        <p14:creationId xmlns:p14="http://schemas.microsoft.com/office/powerpoint/2010/main" val="2288975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36486" y="994882"/>
            <a:ext cx="7833360" cy="427196"/>
          </a:xfrm>
        </p:spPr>
        <p:txBody>
          <a:bodyPr/>
          <a:lstStyle/>
          <a:p>
            <a:r>
              <a:rPr lang="fr-FR" dirty="0" smtClean="0"/>
              <a:t>Ressources sur le secteur de la grande distribution</a:t>
            </a:r>
            <a:endParaRPr lang="fr-FR" dirty="0"/>
          </a:p>
        </p:txBody>
      </p:sp>
      <p:sp>
        <p:nvSpPr>
          <p:cNvPr id="4" name="Espace réservé du contenu 3"/>
          <p:cNvSpPr>
            <a:spLocks noGrp="1"/>
          </p:cNvSpPr>
          <p:nvPr>
            <p:ph idx="1"/>
          </p:nvPr>
        </p:nvSpPr>
        <p:spPr>
          <a:xfrm>
            <a:off x="1076632" y="1517808"/>
            <a:ext cx="7953068" cy="3773090"/>
          </a:xfrm>
        </p:spPr>
        <p:txBody>
          <a:bodyPr/>
          <a:lstStyle/>
          <a:p>
            <a:r>
              <a:rPr lang="fr-FR" dirty="0" smtClean="0"/>
              <a:t>Page secteur grande distribution du site </a:t>
            </a:r>
            <a:r>
              <a:rPr lang="fr-FR" dirty="0" err="1" smtClean="0"/>
              <a:t>Ameli</a:t>
            </a:r>
            <a:r>
              <a:rPr lang="fr-FR" dirty="0" smtClean="0"/>
              <a:t> (CNAM - Risques professionnels) </a:t>
            </a:r>
          </a:p>
          <a:p>
            <a:pPr marL="0" indent="0">
              <a:buNone/>
            </a:pPr>
            <a:r>
              <a:rPr lang="fr-FR" dirty="0">
                <a:hlinkClick r:id="rId2"/>
              </a:rPr>
              <a:t>https://</a:t>
            </a:r>
            <a:r>
              <a:rPr lang="fr-FR" dirty="0" smtClean="0">
                <a:hlinkClick r:id="rId2"/>
              </a:rPr>
              <a:t>www.ameli.fr/hauts-de-seine/entreprise/sante-travail/votre-secteur/grande-distribution/grande-distribution</a:t>
            </a:r>
            <a:endParaRPr lang="fr-FR" dirty="0" smtClean="0"/>
          </a:p>
          <a:p>
            <a:pPr marL="0" indent="0">
              <a:buNone/>
            </a:pPr>
            <a:r>
              <a:rPr lang="fr-FR" dirty="0" smtClean="0">
                <a:sym typeface="Wingdings" panose="05000000000000000000" pitchFamily="2" charset="2"/>
              </a:rPr>
              <a:t> </a:t>
            </a:r>
            <a:r>
              <a:rPr lang="fr-FR" dirty="0" smtClean="0"/>
              <a:t>Nombreuses fiches sur la prévention des TMS en grande distribution:</a:t>
            </a:r>
          </a:p>
          <a:p>
            <a:pPr marL="0" indent="0">
              <a:buNone/>
            </a:pPr>
            <a:r>
              <a:rPr lang="fr-FR" dirty="0" smtClean="0"/>
              <a:t>Drive, poste d’encaissement, stockage/circulation, réception, rayons,…</a:t>
            </a: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pic>
        <p:nvPicPr>
          <p:cNvPr id="6" name="Image 5"/>
          <p:cNvPicPr>
            <a:picLocks noChangeAspect="1"/>
          </p:cNvPicPr>
          <p:nvPr/>
        </p:nvPicPr>
        <p:blipFill>
          <a:blip r:embed="rId3"/>
          <a:stretch>
            <a:fillRect/>
          </a:stretch>
        </p:blipFill>
        <p:spPr>
          <a:xfrm>
            <a:off x="1939812" y="3494191"/>
            <a:ext cx="4400028" cy="2506560"/>
          </a:xfrm>
          <a:prstGeom prst="rect">
            <a:avLst/>
          </a:prstGeom>
        </p:spPr>
      </p:pic>
    </p:spTree>
    <p:extLst>
      <p:ext uri="{BB962C8B-B14F-4D97-AF65-F5344CB8AC3E}">
        <p14:creationId xmlns:p14="http://schemas.microsoft.com/office/powerpoint/2010/main" val="2084028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Autres liens utiles…</a:t>
            </a:r>
            <a:endParaRPr lang="fr-FR" b="1" dirty="0"/>
          </a:p>
        </p:txBody>
      </p:sp>
      <p:sp>
        <p:nvSpPr>
          <p:cNvPr id="4" name="Espace réservé du contenu 3"/>
          <p:cNvSpPr>
            <a:spLocks noGrp="1"/>
          </p:cNvSpPr>
          <p:nvPr>
            <p:ph idx="1"/>
          </p:nvPr>
        </p:nvSpPr>
        <p:spPr>
          <a:xfrm>
            <a:off x="1076632" y="1718310"/>
            <a:ext cx="7953068" cy="3688080"/>
          </a:xfrm>
        </p:spPr>
        <p:txBody>
          <a:bodyPr>
            <a:normAutofit fontScale="92500" lnSpcReduction="10000"/>
          </a:bodyPr>
          <a:lstStyle/>
          <a:p>
            <a:pPr marL="0" indent="0">
              <a:buNone/>
            </a:pPr>
            <a:r>
              <a:rPr lang="fr-FR" dirty="0"/>
              <a:t>Prévenir le mal de dos dans le secteur du commerce: </a:t>
            </a:r>
            <a:r>
              <a:rPr lang="fr-FR" dirty="0">
                <a:hlinkClick r:id="rId2"/>
              </a:rPr>
              <a:t>http://www.inrs.fr/media.html?refINRS=ED%206320</a:t>
            </a:r>
            <a:endParaRPr lang="fr-FR" dirty="0"/>
          </a:p>
          <a:p>
            <a:pPr marL="0" indent="0">
              <a:buNone/>
            </a:pPr>
            <a:endParaRPr lang="fr-FR" dirty="0" smtClean="0"/>
          </a:p>
          <a:p>
            <a:pPr marL="0" indent="0">
              <a:buNone/>
            </a:pPr>
            <a:r>
              <a:rPr lang="fr-FR" dirty="0" smtClean="0"/>
              <a:t>Dossier « Grande Distribution » dans la revue </a:t>
            </a:r>
            <a:r>
              <a:rPr lang="fr-FR" b="1" dirty="0" smtClean="0"/>
              <a:t>Travail et sécurité</a:t>
            </a:r>
          </a:p>
          <a:p>
            <a:pPr marL="0" indent="0">
              <a:buNone/>
            </a:pPr>
            <a:r>
              <a:rPr lang="fr-FR" dirty="0">
                <a:hlinkClick r:id="rId3"/>
              </a:rPr>
              <a:t>http://</a:t>
            </a:r>
            <a:r>
              <a:rPr lang="fr-FR" dirty="0" smtClean="0">
                <a:hlinkClick r:id="rId3"/>
              </a:rPr>
              <a:t>www.travail-et-securite.fr/ts/dossier/759/la-grande-distribution/un-secteur-en-mouvement.html</a:t>
            </a:r>
            <a:endParaRPr lang="fr-FR" dirty="0" smtClean="0"/>
          </a:p>
          <a:p>
            <a:endParaRPr lang="fr-FR" dirty="0" smtClean="0"/>
          </a:p>
          <a:p>
            <a:r>
              <a:rPr lang="fr-FR" dirty="0" smtClean="0">
                <a:hlinkClick r:id="rId4"/>
              </a:rPr>
              <a:t>https</a:t>
            </a:r>
            <a:r>
              <a:rPr lang="fr-FR" dirty="0">
                <a:hlinkClick r:id="rId4"/>
              </a:rPr>
              <a:t>://</a:t>
            </a:r>
            <a:r>
              <a:rPr lang="fr-FR" dirty="0" smtClean="0">
                <a:hlinkClick r:id="rId4"/>
              </a:rPr>
              <a:t>www.carsat-nordest.fr/home/entreprises/prevenir-vos-risques-professionnels/vous-aider-a-maitriser-vos-risques/la-grande-distribution.html</a:t>
            </a:r>
            <a:endParaRPr lang="fr-FR" dirty="0" smtClean="0"/>
          </a:p>
          <a:p>
            <a:endParaRPr lang="fr-FR" dirty="0"/>
          </a:p>
          <a:p>
            <a:r>
              <a:rPr lang="fr-FR" dirty="0" smtClean="0">
                <a:hlinkClick r:id="rId5"/>
              </a:rPr>
              <a:t>https</a:t>
            </a:r>
            <a:r>
              <a:rPr lang="fr-FR" dirty="0">
                <a:hlinkClick r:id="rId5"/>
              </a:rPr>
              <a:t>://</a:t>
            </a:r>
            <a:r>
              <a:rPr lang="fr-FR" dirty="0" smtClean="0">
                <a:hlinkClick r:id="rId5"/>
              </a:rPr>
              <a:t>www.sstrn.fr/thematiques-prevention/documents/depliants-pour-salaries/salaries-grande-distribution-2015</a:t>
            </a:r>
            <a:endParaRPr lang="fr-FR" dirty="0" smtClean="0"/>
          </a:p>
          <a:p>
            <a:endParaRPr lang="fr-FR" dirty="0" smtClean="0"/>
          </a:p>
          <a:p>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1800965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Concours vidéo INRS 2020 – A vous de filmer</a:t>
            </a:r>
            <a:endParaRPr lang="fr-FR" b="1"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473" y="1999827"/>
            <a:ext cx="8014986" cy="2972224"/>
          </a:xfrm>
        </p:spPr>
      </p:pic>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670447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Web-série #</a:t>
            </a:r>
            <a:r>
              <a:rPr lang="fr-FR" dirty="0" err="1"/>
              <a:t>MortelTonTaf</a:t>
            </a:r>
            <a:r>
              <a:rPr lang="fr-FR" dirty="0"/>
              <a:t> </a:t>
            </a:r>
            <a:r>
              <a:rPr lang="fr-FR" dirty="0" smtClean="0"/>
              <a:t/>
            </a:r>
            <a:br>
              <a:rPr lang="fr-FR" dirty="0" smtClean="0"/>
            </a:br>
            <a:endParaRPr lang="fr-FR" dirty="0"/>
          </a:p>
        </p:txBody>
      </p:sp>
      <p:pic>
        <p:nvPicPr>
          <p:cNvPr id="5" name="Espace réservé du contenu 4"/>
          <p:cNvPicPr>
            <a:picLocks noGrp="1" noChangeAspect="1"/>
          </p:cNvPicPr>
          <p:nvPr>
            <p:ph idx="1"/>
          </p:nvPr>
        </p:nvPicPr>
        <p:blipFill>
          <a:blip r:embed="rId2"/>
          <a:stretch>
            <a:fillRect/>
          </a:stretch>
        </p:blipFill>
        <p:spPr>
          <a:xfrm>
            <a:off x="943990" y="1968531"/>
            <a:ext cx="8085710" cy="3642168"/>
          </a:xfrm>
          <a:prstGeom prst="rect">
            <a:avLst/>
          </a:prstGeom>
        </p:spPr>
      </p:pic>
      <p:sp>
        <p:nvSpPr>
          <p:cNvPr id="4" name="Espace réservé de la date 3"/>
          <p:cNvSpPr>
            <a:spLocks noGrp="1"/>
          </p:cNvSpPr>
          <p:nvPr>
            <p:ph type="dt" sz="half" idx="10"/>
          </p:nvPr>
        </p:nvSpPr>
        <p:spPr/>
        <p:txBody>
          <a:bodyPr/>
          <a:lstStyle/>
          <a:p>
            <a:fld id="{A36A5F7C-8548-436B-B165-3721BCFF0D0C}" type="datetime1">
              <a:rPr lang="fr-FR" smtClean="0"/>
              <a:t>18/07/2020</a:t>
            </a:fld>
            <a:endParaRPr lang="fr-FR" dirty="0"/>
          </a:p>
        </p:txBody>
      </p:sp>
      <p:sp>
        <p:nvSpPr>
          <p:cNvPr id="3" name="ZoneTexte 2"/>
          <p:cNvSpPr txBox="1"/>
          <p:nvPr/>
        </p:nvSpPr>
        <p:spPr>
          <a:xfrm>
            <a:off x="3421380" y="1508284"/>
            <a:ext cx="5608320" cy="577081"/>
          </a:xfrm>
          <a:prstGeom prst="rect">
            <a:avLst/>
          </a:prstGeom>
          <a:noFill/>
        </p:spPr>
        <p:txBody>
          <a:bodyPr wrap="square" rtlCol="0">
            <a:spAutoFit/>
          </a:bodyPr>
          <a:lstStyle/>
          <a:p>
            <a:r>
              <a:rPr lang="fr-FR" dirty="0">
                <a:hlinkClick r:id="rId3"/>
              </a:rPr>
              <a:t>http://www.mortel-ton-taf.fr/</a:t>
            </a:r>
            <a:endParaRPr lang="fr-FR" dirty="0"/>
          </a:p>
          <a:p>
            <a:endParaRPr lang="fr-FR" sz="1350" dirty="0"/>
          </a:p>
        </p:txBody>
      </p:sp>
      <p:pic>
        <p:nvPicPr>
          <p:cNvPr id="6" name="Image 5"/>
          <p:cNvPicPr>
            <a:picLocks noChangeAspect="1"/>
          </p:cNvPicPr>
          <p:nvPr/>
        </p:nvPicPr>
        <p:blipFill>
          <a:blip r:embed="rId4"/>
          <a:stretch>
            <a:fillRect/>
          </a:stretch>
        </p:blipFill>
        <p:spPr>
          <a:xfrm>
            <a:off x="777240" y="3100770"/>
            <a:ext cx="8366760" cy="980930"/>
          </a:xfrm>
          <a:prstGeom prst="rect">
            <a:avLst/>
          </a:prstGeom>
        </p:spPr>
      </p:pic>
    </p:spTree>
    <p:extLst>
      <p:ext uri="{BB962C8B-B14F-4D97-AF65-F5344CB8AC3E}">
        <p14:creationId xmlns:p14="http://schemas.microsoft.com/office/powerpoint/2010/main" val="75929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0" y="2893827"/>
            <a:ext cx="9149861" cy="553274"/>
          </a:xfrm>
        </p:spPr>
        <p:txBody>
          <a:bodyPr>
            <a:normAutofit/>
          </a:bodyPr>
          <a:lstStyle/>
          <a:p>
            <a:r>
              <a:rPr lang="fr-FR" sz="3000" dirty="0"/>
              <a:t>Notre métier, rendre le vôtre plus sûr</a:t>
            </a:r>
          </a:p>
        </p:txBody>
      </p:sp>
      <p:sp>
        <p:nvSpPr>
          <p:cNvPr id="9" name="Sous-titre 8"/>
          <p:cNvSpPr>
            <a:spLocks noGrp="1"/>
          </p:cNvSpPr>
          <p:nvPr>
            <p:ph type="subTitle" idx="1"/>
          </p:nvPr>
        </p:nvSpPr>
        <p:spPr>
          <a:xfrm>
            <a:off x="0" y="3370900"/>
            <a:ext cx="9149861" cy="401561"/>
          </a:xfrm>
        </p:spPr>
        <p:txBody>
          <a:bodyPr>
            <a:normAutofit lnSpcReduction="10000"/>
          </a:bodyPr>
          <a:lstStyle/>
          <a:p>
            <a:r>
              <a:rPr lang="fr-FR"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Merci de votre attention</a:t>
            </a:r>
          </a:p>
        </p:txBody>
      </p:sp>
      <p:sp>
        <p:nvSpPr>
          <p:cNvPr id="4" name="Rectangle 3">
            <a:hlinkClick r:id="rId3"/>
          </p:cNvPr>
          <p:cNvSpPr/>
          <p:nvPr/>
        </p:nvSpPr>
        <p:spPr>
          <a:xfrm>
            <a:off x="4350774" y="5119534"/>
            <a:ext cx="700549" cy="39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Rectangle 4">
            <a:hlinkClick r:id="rId4"/>
          </p:cNvPr>
          <p:cNvSpPr/>
          <p:nvPr/>
        </p:nvSpPr>
        <p:spPr>
          <a:xfrm>
            <a:off x="5161936" y="5119534"/>
            <a:ext cx="457200" cy="39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hlinkClick r:id="rId5"/>
          </p:cNvPr>
          <p:cNvSpPr/>
          <p:nvPr/>
        </p:nvSpPr>
        <p:spPr>
          <a:xfrm>
            <a:off x="5729749" y="5119534"/>
            <a:ext cx="435077" cy="39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hlinkClick r:id="rId6"/>
          </p:cNvPr>
          <p:cNvSpPr/>
          <p:nvPr/>
        </p:nvSpPr>
        <p:spPr>
          <a:xfrm>
            <a:off x="2868562" y="5119534"/>
            <a:ext cx="1342103" cy="39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30338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rgbClr val="FF6600"/>
                </a:solidFill>
              </a:rPr>
              <a:t>L’INRS </a:t>
            </a:r>
            <a:r>
              <a:rPr lang="fr-FR" b="1" dirty="0">
                <a:solidFill>
                  <a:srgbClr val="FF6600"/>
                </a:solidFill>
              </a:rPr>
              <a:t>EN BREF</a:t>
            </a:r>
          </a:p>
        </p:txBody>
      </p:sp>
      <p:sp>
        <p:nvSpPr>
          <p:cNvPr id="4" name="Espace réservé du contenu 3"/>
          <p:cNvSpPr>
            <a:spLocks noGrp="1"/>
          </p:cNvSpPr>
          <p:nvPr>
            <p:ph idx="1"/>
          </p:nvPr>
        </p:nvSpPr>
        <p:spPr>
          <a:xfrm>
            <a:off x="1521645" y="2274940"/>
            <a:ext cx="6814039" cy="2825220"/>
          </a:xfrm>
        </p:spPr>
        <p:txBody>
          <a:bodyPr/>
          <a:lstStyle/>
          <a:p>
            <a:pPr marL="0" indent="0">
              <a:spcAft>
                <a:spcPts val="900"/>
              </a:spcAft>
              <a:buNone/>
            </a:pPr>
            <a:r>
              <a:rPr lang="fr-FR" b="1" dirty="0" smtClean="0"/>
              <a:t>Missions</a:t>
            </a:r>
            <a:br>
              <a:rPr lang="fr-FR" b="1" dirty="0" smtClean="0"/>
            </a:br>
            <a:r>
              <a:rPr lang="fr-FR" dirty="0" smtClean="0">
                <a:solidFill>
                  <a:schemeClr val="bg1">
                    <a:lumMod val="50000"/>
                  </a:schemeClr>
                </a:solidFill>
              </a:rPr>
              <a:t>Contribuer </a:t>
            </a:r>
            <a:r>
              <a:rPr lang="fr-FR" dirty="0">
                <a:solidFill>
                  <a:schemeClr val="bg1">
                    <a:lumMod val="50000"/>
                  </a:schemeClr>
                </a:solidFill>
              </a:rPr>
              <a:t>à la prévention des accidents du travail et des maladies professionnelles en déployant des </a:t>
            </a:r>
            <a:r>
              <a:rPr lang="fr-FR" b="1" dirty="0">
                <a:solidFill>
                  <a:schemeClr val="bg1">
                    <a:lumMod val="50000"/>
                  </a:schemeClr>
                </a:solidFill>
              </a:rPr>
              <a:t>activités </a:t>
            </a:r>
            <a:r>
              <a:rPr lang="fr-FR" b="1" dirty="0" smtClean="0">
                <a:solidFill>
                  <a:schemeClr val="bg1">
                    <a:lumMod val="50000"/>
                  </a:schemeClr>
                </a:solidFill>
              </a:rPr>
              <a:t>d’assistance, d’études et recherche, de formation et d’information </a:t>
            </a:r>
            <a:r>
              <a:rPr lang="fr-FR" dirty="0" smtClean="0">
                <a:solidFill>
                  <a:schemeClr val="bg1">
                    <a:lumMod val="50000"/>
                  </a:schemeClr>
                </a:solidFill>
              </a:rPr>
              <a:t>pour :</a:t>
            </a:r>
            <a:endParaRPr lang="fr-FR" dirty="0">
              <a:solidFill>
                <a:schemeClr val="bg1">
                  <a:lumMod val="50000"/>
                </a:schemeClr>
              </a:solidFill>
            </a:endParaRPr>
          </a:p>
          <a:p>
            <a:pPr lvl="1"/>
            <a:r>
              <a:rPr lang="fr-FR" dirty="0" smtClean="0">
                <a:solidFill>
                  <a:srgbClr val="FF6600"/>
                </a:solidFill>
              </a:rPr>
              <a:t>identifier</a:t>
            </a:r>
            <a:r>
              <a:rPr lang="fr-FR" dirty="0" smtClean="0"/>
              <a:t> </a:t>
            </a:r>
            <a:r>
              <a:rPr lang="fr-FR" dirty="0"/>
              <a:t>les risques </a:t>
            </a:r>
            <a:r>
              <a:rPr lang="fr-FR" dirty="0" smtClean="0"/>
              <a:t>professionnels </a:t>
            </a:r>
            <a:r>
              <a:rPr lang="fr-FR" dirty="0"/>
              <a:t>et </a:t>
            </a:r>
            <a:r>
              <a:rPr lang="fr-FR" dirty="0">
                <a:solidFill>
                  <a:srgbClr val="FF6600"/>
                </a:solidFill>
              </a:rPr>
              <a:t>mettre </a:t>
            </a:r>
            <a:r>
              <a:rPr lang="fr-FR" dirty="0" smtClean="0">
                <a:solidFill>
                  <a:srgbClr val="FF6600"/>
                </a:solidFill>
              </a:rPr>
              <a:t>en évidence </a:t>
            </a:r>
            <a:r>
              <a:rPr lang="fr-FR" dirty="0" smtClean="0"/>
              <a:t>les </a:t>
            </a:r>
            <a:r>
              <a:rPr lang="fr-FR" dirty="0"/>
              <a:t>dangers</a:t>
            </a:r>
          </a:p>
          <a:p>
            <a:pPr lvl="1"/>
            <a:r>
              <a:rPr lang="fr-FR" dirty="0">
                <a:solidFill>
                  <a:srgbClr val="FF6600"/>
                </a:solidFill>
              </a:rPr>
              <a:t>analyser leurs conséquences </a:t>
            </a:r>
            <a:r>
              <a:rPr lang="fr-FR" dirty="0"/>
              <a:t>pour la santé et la sécurité de l'Homme </a:t>
            </a:r>
            <a:r>
              <a:rPr lang="fr-FR" dirty="0" smtClean="0"/>
              <a:t>au </a:t>
            </a:r>
            <a:r>
              <a:rPr lang="fr-FR" dirty="0"/>
              <a:t>travail</a:t>
            </a:r>
          </a:p>
          <a:p>
            <a:pPr lvl="1"/>
            <a:r>
              <a:rPr lang="fr-FR" dirty="0">
                <a:solidFill>
                  <a:srgbClr val="FF6600"/>
                </a:solidFill>
              </a:rPr>
              <a:t>développer et promouvoir </a:t>
            </a:r>
            <a:r>
              <a:rPr lang="fr-FR" dirty="0"/>
              <a:t>les moyens pour maîtriser ces risques au sein des entreprises</a:t>
            </a:r>
          </a:p>
          <a:p>
            <a:endParaRPr lang="fr-FR" b="1"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9630" y="1650320"/>
            <a:ext cx="537518" cy="537518"/>
          </a:xfrm>
          <a:prstGeom prst="rect">
            <a:avLst/>
          </a:prstGeom>
        </p:spPr>
      </p:pic>
    </p:spTree>
    <p:extLst>
      <p:ext uri="{BB962C8B-B14F-4D97-AF65-F5344CB8AC3E}">
        <p14:creationId xmlns:p14="http://schemas.microsoft.com/office/powerpoint/2010/main" val="1877933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5857" y="1775199"/>
            <a:ext cx="5403652" cy="3326248"/>
          </a:xfrm>
        </p:spPr>
      </p:pic>
      <p:sp>
        <p:nvSpPr>
          <p:cNvPr id="4" name="Espace réservé de la date 3"/>
          <p:cNvSpPr>
            <a:spLocks noGrp="1"/>
          </p:cNvSpPr>
          <p:nvPr>
            <p:ph type="dt" sz="half" idx="10"/>
          </p:nvPr>
        </p:nvSpPr>
        <p:spPr/>
        <p:txBody>
          <a:bodyPr/>
          <a:lstStyle/>
          <a:p>
            <a:fld id="{A36A5F7C-8548-436B-B165-3721BCFF0D0C}" type="datetime1">
              <a:rPr lang="fr-FR" smtClean="0"/>
              <a:t>18/07/2020</a:t>
            </a:fld>
            <a:endParaRPr lang="fr-FR" dirty="0"/>
          </a:p>
        </p:txBody>
      </p:sp>
      <p:sp>
        <p:nvSpPr>
          <p:cNvPr id="5" name="Titre 6"/>
          <p:cNvSpPr txBox="1">
            <a:spLocks/>
          </p:cNvSpPr>
          <p:nvPr/>
        </p:nvSpPr>
        <p:spPr>
          <a:xfrm>
            <a:off x="1310640" y="1195388"/>
            <a:ext cx="7833360" cy="42719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kern="12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sz="2250">
                <a:solidFill>
                  <a:srgbClr val="FF6600"/>
                </a:solidFill>
              </a:rPr>
              <a:t>L’INRS EN BREF</a:t>
            </a:r>
            <a:endParaRPr lang="fr-FR" sz="2250" dirty="0">
              <a:solidFill>
                <a:srgbClr val="FF6600"/>
              </a:solidFill>
            </a:endParaRPr>
          </a:p>
        </p:txBody>
      </p:sp>
    </p:spTree>
    <p:extLst>
      <p:ext uri="{BB962C8B-B14F-4D97-AF65-F5344CB8AC3E}">
        <p14:creationId xmlns:p14="http://schemas.microsoft.com/office/powerpoint/2010/main" val="273799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889511" y="1819720"/>
            <a:ext cx="3510000" cy="3456000"/>
          </a:xfrm>
          <a:prstGeom prst="ellipse">
            <a:avLst/>
          </a:prstGeom>
          <a:solidFill>
            <a:schemeClr val="accent3">
              <a:lumMod val="20000"/>
              <a:lumOff val="80000"/>
            </a:schemeClr>
          </a:solidFill>
          <a:ln w="76200">
            <a:solidFill>
              <a:srgbClr val="8BC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2"/>
          <p:cNvSpPr>
            <a:spLocks noGrp="1"/>
          </p:cNvSpPr>
          <p:nvPr>
            <p:ph type="title"/>
          </p:nvPr>
        </p:nvSpPr>
        <p:spPr/>
        <p:txBody>
          <a:bodyPr/>
          <a:lstStyle/>
          <a:p>
            <a:r>
              <a:rPr lang="fr-FR" dirty="0" smtClean="0">
                <a:solidFill>
                  <a:schemeClr val="tx1">
                    <a:lumMod val="50000"/>
                    <a:lumOff val="50000"/>
                  </a:schemeClr>
                </a:solidFill>
              </a:rPr>
              <a:t>L’INRS </a:t>
            </a:r>
            <a:r>
              <a:rPr lang="fr-FR" b="1" dirty="0" smtClean="0">
                <a:solidFill>
                  <a:schemeClr val="tx1">
                    <a:lumMod val="50000"/>
                    <a:lumOff val="50000"/>
                  </a:schemeClr>
                </a:solidFill>
              </a:rPr>
              <a:t>EN ACTIONS </a:t>
            </a:r>
            <a:r>
              <a:rPr lang="fr-FR" b="1" dirty="0" smtClean="0">
                <a:solidFill>
                  <a:srgbClr val="8BC43F"/>
                </a:solidFill>
              </a:rPr>
              <a:t>FORMATION </a:t>
            </a:r>
            <a:endParaRPr lang="fr-FR" b="1" dirty="0">
              <a:solidFill>
                <a:srgbClr val="8BC43F"/>
              </a:solidFill>
            </a:endParaRPr>
          </a:p>
        </p:txBody>
      </p:sp>
      <p:sp>
        <p:nvSpPr>
          <p:cNvPr id="6" name="Espace réservé du contenu 5"/>
          <p:cNvSpPr>
            <a:spLocks noGrp="1"/>
          </p:cNvSpPr>
          <p:nvPr>
            <p:ph idx="4294967295"/>
          </p:nvPr>
        </p:nvSpPr>
        <p:spPr>
          <a:xfrm>
            <a:off x="0" y="2665413"/>
            <a:ext cx="3400425" cy="2736850"/>
          </a:xfrm>
          <a:ln>
            <a:noFill/>
          </a:ln>
        </p:spPr>
        <p:txBody>
          <a:bodyPr>
            <a:normAutofit/>
          </a:bodyPr>
          <a:lstStyle/>
          <a:p>
            <a:pPr marL="0" indent="0" algn="ctr">
              <a:buNone/>
            </a:pPr>
            <a:r>
              <a:rPr lang="fr-FR" b="1" dirty="0" smtClean="0">
                <a:latin typeface="Tahoma" panose="020B0604030504040204" pitchFamily="34" charset="0"/>
                <a:ea typeface="Tahoma" panose="020B0604030504040204" pitchFamily="34" charset="0"/>
                <a:cs typeface="Tahoma" panose="020B0604030504040204" pitchFamily="34" charset="0"/>
              </a:rPr>
              <a:t>OBJECTIFS</a:t>
            </a:r>
            <a:endParaRPr lang="fr-FR"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fr-FR" sz="1350" dirty="0">
                <a:latin typeface="Tahoma" panose="020B0604030504040204" pitchFamily="34" charset="0"/>
                <a:ea typeface="Tahoma" panose="020B0604030504040204" pitchFamily="34" charset="0"/>
                <a:cs typeface="Tahoma" panose="020B0604030504040204" pitchFamily="34" charset="0"/>
              </a:rPr>
              <a:t>Développement d’actions de formation à la prévention dans </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l’enseignement initial</a:t>
            </a:r>
          </a:p>
          <a:p>
            <a:pPr marL="0" indent="0" algn="ctr">
              <a:buNone/>
            </a:pPr>
            <a:r>
              <a:rPr lang="fr-FR" sz="1350" dirty="0">
                <a:latin typeface="Tahoma" panose="020B0604030504040204" pitchFamily="34" charset="0"/>
                <a:ea typeface="Tahoma" panose="020B0604030504040204" pitchFamily="34" charset="0"/>
                <a:cs typeface="Tahoma" panose="020B0604030504040204" pitchFamily="34" charset="0"/>
              </a:rPr>
              <a:t>Contribution </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à la formation</a:t>
            </a:r>
            <a:b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b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des préventeurs institutionnels</a:t>
            </a:r>
            <a:b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b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et d’entreprises</a:t>
            </a:r>
          </a:p>
          <a:p>
            <a:pPr marL="0" indent="0" algn="ctr">
              <a:buNone/>
            </a:pPr>
            <a:r>
              <a:rPr lang="fr-FR" sz="1350" dirty="0">
                <a:latin typeface="Tahoma" panose="020B0604030504040204" pitchFamily="34" charset="0"/>
                <a:ea typeface="Tahoma" panose="020B0604030504040204" pitchFamily="34" charset="0"/>
                <a:cs typeface="Tahoma" panose="020B0604030504040204" pitchFamily="34" charset="0"/>
              </a:rPr>
              <a:t>Conception de dispositifs</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
            </a:r>
            <a:b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br>
            <a:r>
              <a:rPr lang="fr-FR" sz="1350" dirty="0">
                <a:latin typeface="Tahoma" panose="020B0604030504040204" pitchFamily="34" charset="0"/>
                <a:ea typeface="Tahoma" panose="020B0604030504040204" pitchFamily="34" charset="0"/>
                <a:cs typeface="Tahoma" panose="020B0604030504040204" pitchFamily="34" charset="0"/>
              </a:rPr>
              <a:t>de</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 formation continue </a:t>
            </a:r>
            <a:r>
              <a:rPr lang="fr-FR" sz="1350" dirty="0">
                <a:latin typeface="Tahoma" panose="020B0604030504040204" pitchFamily="34" charset="0"/>
                <a:ea typeface="Tahoma" panose="020B0604030504040204" pitchFamily="34" charset="0"/>
                <a:cs typeface="Tahoma" panose="020B0604030504040204" pitchFamily="34" charset="0"/>
              </a:rPr>
              <a:t>et </a:t>
            </a:r>
          </a:p>
          <a:p>
            <a:pPr marL="0" indent="0" algn="ctr">
              <a:spcBef>
                <a:spcPts val="0"/>
              </a:spcBef>
              <a:buNone/>
            </a:pPr>
            <a:r>
              <a:rPr lang="fr-FR" sz="1350" dirty="0">
                <a:latin typeface="Tahoma" panose="020B0604030504040204" pitchFamily="34" charset="0"/>
                <a:ea typeface="Tahoma" panose="020B0604030504040204" pitchFamily="34" charset="0"/>
                <a:cs typeface="Tahoma" panose="020B0604030504040204" pitchFamily="34" charset="0"/>
              </a:rPr>
              <a:t>d’</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aides pédagogiques</a:t>
            </a:r>
          </a:p>
          <a:p>
            <a:pPr marL="0" indent="0">
              <a:spcBef>
                <a:spcPts val="0"/>
              </a:spcBef>
              <a:buNone/>
            </a:pPr>
            <a:endParaRPr lang="fr-FR" dirty="0"/>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346" y="1735447"/>
            <a:ext cx="501587" cy="501587"/>
          </a:xfrm>
          <a:prstGeom prst="rect">
            <a:avLst/>
          </a:prstGeom>
        </p:spPr>
      </p:pic>
      <p:grpSp>
        <p:nvGrpSpPr>
          <p:cNvPr id="2" name="Groupe 1"/>
          <p:cNvGrpSpPr/>
          <p:nvPr/>
        </p:nvGrpSpPr>
        <p:grpSpPr>
          <a:xfrm>
            <a:off x="4847139" y="1805497"/>
            <a:ext cx="4493895" cy="3109992"/>
            <a:chOff x="6462852" y="1264329"/>
            <a:chExt cx="5991860" cy="4146655"/>
          </a:xfrm>
        </p:grpSpPr>
        <p:sp>
          <p:nvSpPr>
            <p:cNvPr id="9" name="ZoneTexte 8"/>
            <p:cNvSpPr txBox="1"/>
            <p:nvPr/>
          </p:nvSpPr>
          <p:spPr>
            <a:xfrm>
              <a:off x="6462852" y="1933110"/>
              <a:ext cx="5991860" cy="3477874"/>
            </a:xfrm>
            <a:prstGeom prst="rect">
              <a:avLst/>
            </a:prstGeom>
            <a:noFill/>
          </p:spPr>
          <p:txBody>
            <a:bodyPr wrap="square" rtlCol="0">
              <a:spAutoFit/>
            </a:bodyPr>
            <a:lstStyle/>
            <a:p>
              <a:pPr>
                <a:spcAft>
                  <a:spcPts val="900"/>
                </a:spcAft>
              </a:pPr>
              <a:r>
                <a:rPr lang="fr-FR" sz="2400" b="1" spc="-38" dirty="0">
                  <a:solidFill>
                    <a:srgbClr val="8BC43F"/>
                  </a:solidFill>
                  <a:latin typeface="Tahoma" panose="020B0604030504040204" pitchFamily="34" charset="0"/>
                  <a:ea typeface="Tahoma" panose="020B0604030504040204" pitchFamily="34" charset="0"/>
                  <a:cs typeface="Tahoma" panose="020B0604030504040204" pitchFamily="34" charset="0"/>
                </a:rPr>
                <a:t>1 million </a:t>
              </a:r>
              <a:r>
                <a:rPr lang="fr-FR" sz="1350" b="1" spc="-38" dirty="0">
                  <a:solidFill>
                    <a:srgbClr val="8BC43F"/>
                  </a:solidFill>
                  <a:latin typeface="Tahoma" panose="020B0604030504040204" pitchFamily="34" charset="0"/>
                  <a:ea typeface="Tahoma" panose="020B0604030504040204" pitchFamily="34" charset="0"/>
                  <a:cs typeface="Tahoma" panose="020B0604030504040204" pitchFamily="34" charset="0"/>
                </a:rPr>
                <a:t>de stagiaires </a:t>
              </a:r>
              <a:r>
                <a:rPr lang="fr-FR" sz="1350" dirty="0">
                  <a:latin typeface="Tahoma" panose="020B0604030504040204" pitchFamily="34" charset="0"/>
                  <a:ea typeface="Tahoma" panose="020B0604030504040204" pitchFamily="34" charset="0"/>
                  <a:cs typeface="Tahoma" panose="020B0604030504040204" pitchFamily="34" charset="0"/>
                </a:rPr>
                <a:t>formés par des organismes habilités par l’INRS</a:t>
              </a:r>
            </a:p>
            <a:p>
              <a:pPr>
                <a:spcAft>
                  <a:spcPts val="900"/>
                </a:spcAft>
              </a:pPr>
              <a:r>
                <a:rPr lang="fr-FR" sz="1500" b="1" spc="-53" dirty="0">
                  <a:solidFill>
                    <a:srgbClr val="8BC43F"/>
                  </a:solidFill>
                  <a:latin typeface="Tahoma" panose="020B0604030504040204" pitchFamily="34" charset="0"/>
                  <a:ea typeface="Tahoma" panose="020B0604030504040204" pitchFamily="34" charset="0"/>
                  <a:cs typeface="Tahoma" panose="020B0604030504040204" pitchFamily="34" charset="0"/>
                </a:rPr>
                <a:t>Elèves et apprentis</a:t>
              </a:r>
              <a:r>
                <a:rPr lang="fr-FR" sz="1500" dirty="0">
                  <a:latin typeface="Tahoma" panose="020B0604030504040204" pitchFamily="34" charset="0"/>
                  <a:ea typeface="Tahoma" panose="020B0604030504040204" pitchFamily="34" charset="0"/>
                  <a:cs typeface="Tahoma" panose="020B0604030504040204" pitchFamily="34" charset="0"/>
                </a:rPr>
                <a:t> </a:t>
              </a:r>
              <a:r>
                <a:rPr lang="fr-FR" sz="1350" dirty="0">
                  <a:latin typeface="Tahoma" panose="020B0604030504040204" pitchFamily="34" charset="0"/>
                  <a:ea typeface="Tahoma" panose="020B0604030504040204" pitchFamily="34" charset="0"/>
                  <a:cs typeface="Tahoma" panose="020B0604030504040204" pitchFamily="34" charset="0"/>
                </a:rPr>
                <a:t>de filières professionnelles sensibilisés à la santé et sécurité au travail par l’enseignement</a:t>
              </a:r>
            </a:p>
            <a:p>
              <a:pPr>
                <a:spcAft>
                  <a:spcPts val="900"/>
                </a:spcAft>
              </a:pPr>
              <a:r>
                <a:rPr lang="fr-FR" sz="2400" b="1" spc="-68" dirty="0">
                  <a:solidFill>
                    <a:srgbClr val="8BC43F"/>
                  </a:solidFill>
                  <a:latin typeface="Tahoma" panose="020B0604030504040204" pitchFamily="34" charset="0"/>
                  <a:ea typeface="Tahoma" panose="020B0604030504040204" pitchFamily="34" charset="0"/>
                  <a:cs typeface="Tahoma" panose="020B0604030504040204" pitchFamily="34" charset="0"/>
                </a:rPr>
                <a:t>Plus de 25 000 </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inscrits </a:t>
              </a:r>
              <a:r>
                <a:rPr lang="fr-FR" sz="1350" dirty="0">
                  <a:latin typeface="Tahoma" panose="020B0604030504040204" pitchFamily="34" charset="0"/>
                  <a:ea typeface="Tahoma" panose="020B0604030504040204" pitchFamily="34" charset="0"/>
                  <a:cs typeface="Tahoma" panose="020B0604030504040204" pitchFamily="34" charset="0"/>
                </a:rPr>
                <a:t>sur le site d’autoformation de l’INRS</a:t>
              </a:r>
            </a:p>
            <a:p>
              <a:pPr>
                <a:spcAft>
                  <a:spcPts val="900"/>
                </a:spcAft>
              </a:pPr>
              <a:r>
                <a:rPr lang="fr-FR" sz="2400" b="1" dirty="0">
                  <a:solidFill>
                    <a:srgbClr val="8BC43F"/>
                  </a:solidFill>
                  <a:latin typeface="Tahoma" panose="020B0604030504040204" pitchFamily="34" charset="0"/>
                  <a:ea typeface="Tahoma" panose="020B0604030504040204" pitchFamily="34" charset="0"/>
                  <a:cs typeface="Tahoma" panose="020B0604030504040204" pitchFamily="34" charset="0"/>
                </a:rPr>
                <a:t>150</a:t>
              </a:r>
              <a:r>
                <a:rPr lang="fr-FR" sz="1350" b="1" dirty="0">
                  <a:solidFill>
                    <a:srgbClr val="8BC43F"/>
                  </a:solidFill>
                  <a:latin typeface="Tahoma" panose="020B0604030504040204" pitchFamily="34" charset="0"/>
                  <a:ea typeface="Tahoma" panose="020B0604030504040204" pitchFamily="34" charset="0"/>
                  <a:cs typeface="Tahoma" panose="020B0604030504040204" pitchFamily="34" charset="0"/>
                </a:rPr>
                <a:t> sessions </a:t>
              </a:r>
              <a:r>
                <a:rPr lang="fr-FR" sz="1350" dirty="0">
                  <a:latin typeface="Tahoma" panose="020B0604030504040204" pitchFamily="34" charset="0"/>
                  <a:ea typeface="Tahoma" panose="020B0604030504040204" pitchFamily="34" charset="0"/>
                  <a:cs typeface="Tahoma" panose="020B0604030504040204" pitchFamily="34" charset="0"/>
                </a:rPr>
                <a:t>de formation continue dispensées</a:t>
              </a:r>
            </a:p>
          </p:txBody>
        </p:sp>
        <p:sp>
          <p:nvSpPr>
            <p:cNvPr id="15" name="ZoneTexte 14"/>
            <p:cNvSpPr txBox="1"/>
            <p:nvPr/>
          </p:nvSpPr>
          <p:spPr>
            <a:xfrm>
              <a:off x="6797243" y="1264329"/>
              <a:ext cx="5536997" cy="492443"/>
            </a:xfrm>
            <a:prstGeom prst="rect">
              <a:avLst/>
            </a:prstGeom>
            <a:noFill/>
          </p:spPr>
          <p:txBody>
            <a:bodyPr wrap="square" rtlCol="0">
              <a:spAutoFit/>
            </a:bodyPr>
            <a:lstStyle/>
            <a:p>
              <a:r>
                <a:rPr lang="fr-FR" b="1" dirty="0">
                  <a:latin typeface="Tahoma" panose="020B0604030504040204" pitchFamily="34" charset="0"/>
                  <a:ea typeface="Tahoma" panose="020B0604030504040204" pitchFamily="34" charset="0"/>
                  <a:cs typeface="Tahoma" panose="020B0604030504040204" pitchFamily="34" charset="0"/>
                </a:rPr>
                <a:t>Gamme d’activités </a:t>
              </a:r>
              <a:r>
                <a:rPr lang="fr-FR" sz="1275" dirty="0">
                  <a:latin typeface="Tahoma" panose="020B0604030504040204" pitchFamily="34" charset="0"/>
                  <a:ea typeface="Tahoma" panose="020B0604030504040204" pitchFamily="34" charset="0"/>
                  <a:cs typeface="Tahoma" panose="020B0604030504040204" pitchFamily="34" charset="0"/>
                </a:rPr>
                <a:t>(avec la branche AT/MP)</a:t>
              </a:r>
            </a:p>
          </p:txBody>
        </p:sp>
      </p:gr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635" y="1930331"/>
            <a:ext cx="618072" cy="675000"/>
          </a:xfrm>
          <a:prstGeom prst="rect">
            <a:avLst/>
          </a:prstGeom>
        </p:spPr>
      </p:pic>
    </p:spTree>
    <p:extLst>
      <p:ext uri="{BB962C8B-B14F-4D97-AF65-F5344CB8AC3E}">
        <p14:creationId xmlns:p14="http://schemas.microsoft.com/office/powerpoint/2010/main" val="3338652821"/>
      </p:ext>
    </p:extLst>
  </p:cSld>
  <p:clrMapOvr>
    <a:masterClrMapping/>
  </p:clrMapOvr>
  <mc:AlternateContent xmlns:mc="http://schemas.openxmlformats.org/markup-compatibility/2006" xmlns:p14="http://schemas.microsoft.com/office/powerpoint/2010/main">
    <mc:Choice Requires="p14">
      <p:transition p14:dur="10" advClick="0" advTm="11000"/>
    </mc:Choice>
    <mc:Fallback xmlns="">
      <p:transition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Effect transition="in" filter="fade">
                                      <p:cBhvr>
                                        <p:cTn id="22" dur="1000"/>
                                        <p:tgtEl>
                                          <p:spTgt spid="14"/>
                                        </p:tgtEl>
                                      </p:cBhvr>
                                    </p:animEffect>
                                  </p:childTnLst>
                                </p:cTn>
                              </p:par>
                            </p:childTnLst>
                          </p:cTn>
                        </p:par>
                        <p:par>
                          <p:cTn id="23" fill="hold">
                            <p:stCondLst>
                              <p:cond delay="3000"/>
                            </p:stCondLst>
                            <p:childTnLst>
                              <p:par>
                                <p:cTn id="24" presetID="2" presetClass="entr" presetSubtype="12" fill="hold"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2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Les enjeux de l’Enseignement de la S&amp;ST</a:t>
            </a:r>
            <a:endParaRPr lang="fr-FR" b="1" dirty="0"/>
          </a:p>
        </p:txBody>
      </p:sp>
      <p:sp>
        <p:nvSpPr>
          <p:cNvPr id="4" name="Espace réservé du contenu 3"/>
          <p:cNvSpPr>
            <a:spLocks noGrp="1"/>
          </p:cNvSpPr>
          <p:nvPr>
            <p:ph idx="1"/>
          </p:nvPr>
        </p:nvSpPr>
        <p:spPr>
          <a:xfrm>
            <a:off x="1007269" y="1764507"/>
            <a:ext cx="8022431" cy="3670866"/>
          </a:xfrm>
        </p:spPr>
        <p:txBody>
          <a:bodyPr>
            <a:normAutofit lnSpcReduction="10000"/>
          </a:bodyPr>
          <a:lstStyle/>
          <a:p>
            <a:pPr>
              <a:defRPr/>
            </a:pPr>
            <a:r>
              <a:rPr lang="fr-FR" sz="1950" dirty="0"/>
              <a:t>Un partenariat qui a plus de 25 ans…</a:t>
            </a:r>
          </a:p>
          <a:p>
            <a:pPr lvl="1">
              <a:defRPr/>
            </a:pPr>
            <a:r>
              <a:rPr lang="fr-FR" sz="1650" dirty="0"/>
              <a:t>Entre le ministère de l’Education Nationale, la CNAM et l’INRS</a:t>
            </a:r>
          </a:p>
          <a:p>
            <a:pPr lvl="1">
              <a:defRPr/>
            </a:pPr>
            <a:r>
              <a:rPr lang="fr-FR" sz="1650" dirty="0"/>
              <a:t>Un accord cadre (BOEN juillet 2015), décliné en conventions académiques opérationnelles </a:t>
            </a:r>
            <a:r>
              <a:rPr lang="fr-FR" dirty="0"/>
              <a:t>(formation des profs, </a:t>
            </a:r>
            <a:r>
              <a:rPr lang="fr-FR" dirty="0" smtClean="0"/>
              <a:t>projets académiques, mise à disposition d’outils </a:t>
            </a:r>
            <a:r>
              <a:rPr lang="fr-FR" dirty="0"/>
              <a:t>pédagogiques, </a:t>
            </a:r>
            <a:r>
              <a:rPr lang="fr-FR" dirty="0" smtClean="0"/>
              <a:t>de documentations, participation aux rénovations des diplômes…)</a:t>
            </a:r>
          </a:p>
          <a:p>
            <a:pPr lvl="1">
              <a:defRPr/>
            </a:pPr>
            <a:endParaRPr lang="fr-FR" dirty="0"/>
          </a:p>
          <a:p>
            <a:pPr>
              <a:defRPr/>
            </a:pPr>
            <a:r>
              <a:rPr lang="fr-FR" sz="1950" dirty="0"/>
              <a:t>3</a:t>
            </a:r>
            <a:r>
              <a:rPr lang="fr-FR" sz="1950" baseline="30000" dirty="0"/>
              <a:t>ème</a:t>
            </a:r>
            <a:r>
              <a:rPr lang="fr-FR" sz="1950" dirty="0"/>
              <a:t> Plan Santé au Travail 2016-2020 (Ministère du Travail) :</a:t>
            </a:r>
          </a:p>
          <a:p>
            <a:pPr marL="0" indent="0">
              <a:buNone/>
              <a:defRPr/>
            </a:pPr>
            <a:r>
              <a:rPr lang="fr-FR" sz="1650" dirty="0"/>
              <a:t>« 1.1.2. Agir par la formation / ACTION 1.2. Renforcer la formation initiale et continue en santé sécurité au travail et en management du travail </a:t>
            </a:r>
          </a:p>
          <a:p>
            <a:pPr marL="0" indent="0">
              <a:buNone/>
              <a:defRPr/>
            </a:pPr>
            <a:r>
              <a:rPr lang="fr-FR" sz="1650" dirty="0"/>
              <a:t>- </a:t>
            </a:r>
            <a:r>
              <a:rPr lang="fr-FR" sz="1650" b="1" dirty="0"/>
              <a:t>Pérenniser la dynamique d’insertion de la santé sécurité au travail dans l’enseignement initial professionnel</a:t>
            </a:r>
            <a:r>
              <a:rPr lang="fr-FR" sz="1650" dirty="0"/>
              <a:t>, en lien avec les mises en situation réelles et le geste professionnel, dans une perspective intégrée plutôt qu’en créant des modules distincts. »</a:t>
            </a:r>
          </a:p>
          <a:p>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8785" y="1137047"/>
            <a:ext cx="1394222"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Les enjeux de l’Enseignement de la S&amp;ST</a:t>
            </a:r>
            <a:endParaRPr lang="fr-FR" dirty="0"/>
          </a:p>
        </p:txBody>
      </p:sp>
      <p:sp>
        <p:nvSpPr>
          <p:cNvPr id="4" name="Espace réservé du contenu 3"/>
          <p:cNvSpPr>
            <a:spLocks noGrp="1"/>
          </p:cNvSpPr>
          <p:nvPr>
            <p:ph idx="1"/>
          </p:nvPr>
        </p:nvSpPr>
        <p:spPr>
          <a:xfrm>
            <a:off x="992981" y="1828800"/>
            <a:ext cx="7972425" cy="3620860"/>
          </a:xfrm>
        </p:spPr>
        <p:txBody>
          <a:bodyPr>
            <a:normAutofit fontScale="92500" lnSpcReduction="20000"/>
          </a:bodyPr>
          <a:lstStyle/>
          <a:p>
            <a:pPr>
              <a:spcAft>
                <a:spcPts val="450"/>
              </a:spcAft>
            </a:pPr>
            <a:r>
              <a:rPr lang="fr-FR" dirty="0"/>
              <a:t>Développement d'une culture de prévention </a:t>
            </a:r>
            <a:r>
              <a:rPr lang="fr-FR" dirty="0" smtClean="0"/>
              <a:t>des futurs professionnels (jeunes </a:t>
            </a:r>
            <a:r>
              <a:rPr lang="fr-FR" dirty="0"/>
              <a:t>en formation) </a:t>
            </a:r>
          </a:p>
          <a:p>
            <a:pPr>
              <a:spcAft>
                <a:spcPts val="450"/>
              </a:spcAft>
            </a:pPr>
            <a:r>
              <a:rPr lang="fr-FR" dirty="0"/>
              <a:t>Prévention des risques enseignée en même temps que les gestes professionnels (approche intégrative dans le cadre des enseignements pro – </a:t>
            </a:r>
            <a:r>
              <a:rPr lang="fr-FR" b="1" dirty="0"/>
              <a:t>aller au-delà des consignes de sécurité</a:t>
            </a:r>
            <a:r>
              <a:rPr lang="fr-FR" dirty="0"/>
              <a:t>)</a:t>
            </a:r>
          </a:p>
          <a:p>
            <a:pPr>
              <a:spcAft>
                <a:spcPts val="450"/>
              </a:spcAft>
            </a:pPr>
            <a:r>
              <a:rPr lang="fr-FR" dirty="0"/>
              <a:t>Méthode d’approche de la prévention transposable à tous les métiers (observation, analyse de situations et propositions de </a:t>
            </a:r>
            <a:r>
              <a:rPr lang="fr-FR" dirty="0" smtClean="0"/>
              <a:t>mesures de prévention)</a:t>
            </a:r>
            <a:endParaRPr lang="fr-FR" dirty="0"/>
          </a:p>
          <a:p>
            <a:pPr>
              <a:spcAft>
                <a:spcPts val="450"/>
              </a:spcAft>
            </a:pPr>
            <a:r>
              <a:rPr lang="fr-FR" dirty="0"/>
              <a:t>Prise en compte </a:t>
            </a:r>
            <a:r>
              <a:rPr lang="fr-FR" dirty="0" smtClean="0"/>
              <a:t>de la S&amp;ST dans </a:t>
            </a:r>
            <a:r>
              <a:rPr lang="fr-FR" dirty="0"/>
              <a:t>la </a:t>
            </a:r>
            <a:r>
              <a:rPr lang="fr-FR" b="1" dirty="0"/>
              <a:t>compétence professionnelle</a:t>
            </a:r>
          </a:p>
          <a:p>
            <a:pPr>
              <a:spcAft>
                <a:spcPts val="450"/>
              </a:spcAft>
            </a:pPr>
            <a:r>
              <a:rPr lang="fr-FR" dirty="0"/>
              <a:t>Mise en œuvre de cette compétence en situations réelles (lien établissement – entreprise via </a:t>
            </a:r>
            <a:r>
              <a:rPr lang="fr-FR" dirty="0" smtClean="0"/>
              <a:t>notamment les PFMP, périodes d’alternances)</a:t>
            </a:r>
            <a:endParaRPr lang="fr-FR" dirty="0"/>
          </a:p>
          <a:p>
            <a:pPr>
              <a:spcAft>
                <a:spcPts val="450"/>
              </a:spcAft>
            </a:pPr>
            <a:r>
              <a:rPr lang="fr-FR" b="1" dirty="0" smtClean="0"/>
              <a:t>L’élève/apprenti </a:t>
            </a:r>
            <a:r>
              <a:rPr lang="fr-FR" b="1" dirty="0"/>
              <a:t>futur salarié est </a:t>
            </a:r>
            <a:r>
              <a:rPr lang="fr-FR" b="1" dirty="0" smtClean="0"/>
              <a:t>un acteur </a:t>
            </a:r>
            <a:r>
              <a:rPr lang="fr-FR" b="1" dirty="0"/>
              <a:t>de la prévention </a:t>
            </a:r>
            <a:r>
              <a:rPr lang="fr-FR" dirty="0"/>
              <a:t>en entreprise</a:t>
            </a:r>
          </a:p>
          <a:p>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8785" y="1051322"/>
            <a:ext cx="1394222"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41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9342" y="1165063"/>
            <a:ext cx="7833360" cy="427196"/>
          </a:xfrm>
        </p:spPr>
        <p:txBody>
          <a:bodyPr>
            <a:normAutofit fontScale="90000"/>
          </a:bodyPr>
          <a:lstStyle/>
          <a:p>
            <a:r>
              <a:rPr lang="fr-FR" b="1" dirty="0"/>
              <a:t>Une constante: la sinistralité élevée des salariés de – 29 </a:t>
            </a:r>
            <a:r>
              <a:rPr lang="fr-FR" b="1" dirty="0" smtClean="0"/>
              <a:t>ans</a:t>
            </a:r>
            <a:endParaRPr lang="fr-FR" b="1" dirty="0"/>
          </a:p>
        </p:txBody>
      </p:sp>
      <p:sp>
        <p:nvSpPr>
          <p:cNvPr id="3" name="Espace réservé du contenu 2"/>
          <p:cNvSpPr>
            <a:spLocks noGrp="1"/>
          </p:cNvSpPr>
          <p:nvPr>
            <p:ph idx="1"/>
          </p:nvPr>
        </p:nvSpPr>
        <p:spPr>
          <a:xfrm>
            <a:off x="993711" y="1825251"/>
            <a:ext cx="8014996" cy="3931659"/>
          </a:xfrm>
        </p:spPr>
        <p:txBody>
          <a:bodyPr>
            <a:normAutofit lnSpcReduction="10000"/>
          </a:bodyPr>
          <a:lstStyle/>
          <a:p>
            <a:r>
              <a:rPr lang="fr-FR" sz="2100" dirty="0"/>
              <a:t>En 2018: les jeunes salariés de moins de 29 ans représentaient </a:t>
            </a:r>
            <a:r>
              <a:rPr lang="fr-FR" sz="2100" b="1" dirty="0"/>
              <a:t>22 % </a:t>
            </a:r>
            <a:r>
              <a:rPr lang="fr-FR" sz="2100" dirty="0"/>
              <a:t>de la population salariée mais </a:t>
            </a:r>
            <a:r>
              <a:rPr lang="fr-FR" sz="2100" b="1" dirty="0"/>
              <a:t>30,5 %</a:t>
            </a:r>
            <a:r>
              <a:rPr lang="fr-FR" sz="2100" dirty="0"/>
              <a:t> des accidents du travail</a:t>
            </a:r>
          </a:p>
          <a:p>
            <a:endParaRPr lang="fr-FR" sz="2100" dirty="0"/>
          </a:p>
          <a:p>
            <a:r>
              <a:rPr lang="fr-FR" sz="2100" b="1" dirty="0"/>
              <a:t>Indice de fréquence AT = 48 AT pour 1000 salariés </a:t>
            </a:r>
            <a:r>
              <a:rPr lang="fr-FR" sz="2100" dirty="0"/>
              <a:t>contre 34,5 pour l’ensemble de la population salariée</a:t>
            </a:r>
          </a:p>
          <a:p>
            <a:pPr marL="0" indent="0">
              <a:buNone/>
            </a:pPr>
            <a:r>
              <a:rPr lang="fr-FR" dirty="0" smtClean="0">
                <a:sym typeface="Wingdings" pitchFamily="2" charset="2"/>
              </a:rPr>
              <a:t> </a:t>
            </a:r>
            <a:r>
              <a:rPr lang="fr-FR" dirty="0" smtClean="0"/>
              <a:t>Fréquence AT en baisse depuis une dizaine d’années (58,5 AT pour 1000 salariés en 2007)</a:t>
            </a:r>
          </a:p>
          <a:p>
            <a:pPr marL="0" indent="0">
              <a:buNone/>
            </a:pPr>
            <a:endParaRPr lang="fr-FR" dirty="0" smtClean="0"/>
          </a:p>
          <a:p>
            <a:pPr marL="0" indent="0">
              <a:buNone/>
            </a:pPr>
            <a:endParaRPr lang="fr-FR" sz="1200" i="1" dirty="0"/>
          </a:p>
          <a:p>
            <a:pPr marL="0" indent="0">
              <a:buNone/>
            </a:pPr>
            <a:endParaRPr lang="fr-FR" sz="1200" i="1" dirty="0"/>
          </a:p>
          <a:p>
            <a:pPr marL="0" indent="0">
              <a:buNone/>
            </a:pPr>
            <a:r>
              <a:rPr lang="fr-FR" sz="1200" i="1" dirty="0"/>
              <a:t>(Source: statistiques CNAM – Direction des risques professionnels)</a:t>
            </a:r>
          </a:p>
        </p:txBody>
      </p:sp>
    </p:spTree>
    <p:extLst>
      <p:ext uri="{BB962C8B-B14F-4D97-AF65-F5344CB8AC3E}">
        <p14:creationId xmlns:p14="http://schemas.microsoft.com/office/powerpoint/2010/main" val="301372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Statistiques accidents du travail</a:t>
            </a:r>
            <a:endParaRPr lang="fr-FR" b="1" dirty="0"/>
          </a:p>
        </p:txBody>
      </p:sp>
      <p:sp>
        <p:nvSpPr>
          <p:cNvPr id="4" name="Espace réservé du contenu 3"/>
          <p:cNvSpPr>
            <a:spLocks noGrp="1"/>
          </p:cNvSpPr>
          <p:nvPr>
            <p:ph idx="1"/>
          </p:nvPr>
        </p:nvSpPr>
        <p:spPr>
          <a:xfrm>
            <a:off x="1196340" y="1769268"/>
            <a:ext cx="7833360" cy="3850482"/>
          </a:xfrm>
        </p:spPr>
        <p:txBody>
          <a:bodyPr/>
          <a:lstStyle/>
          <a:p>
            <a:pPr marL="0" indent="0">
              <a:buNone/>
            </a:pPr>
            <a:r>
              <a:rPr lang="fr-FR" sz="1950" dirty="0"/>
              <a:t>Grande distribution : secteur d’activité à risque</a:t>
            </a:r>
          </a:p>
          <a:p>
            <a:pPr>
              <a:spcBef>
                <a:spcPts val="900"/>
              </a:spcBef>
              <a:spcAft>
                <a:spcPts val="450"/>
              </a:spcAft>
            </a:pPr>
            <a:r>
              <a:rPr lang="fr-FR" sz="1950" dirty="0"/>
              <a:t>En moyenne </a:t>
            </a:r>
            <a:r>
              <a:rPr lang="fr-FR" sz="1950" b="1" dirty="0"/>
              <a:t>68 accidents pour 1 000 personnes dans les hypermarchés et 63 ‰ dans les supermarchés</a:t>
            </a:r>
            <a:r>
              <a:rPr lang="fr-FR" sz="1950" dirty="0"/>
              <a:t> alors que la moyenne s’établit à 33 ‰ pour l’ensemble des salariés du régime général de la Sécurité sociale.</a:t>
            </a:r>
          </a:p>
          <a:p>
            <a:pPr>
              <a:spcBef>
                <a:spcPts val="900"/>
              </a:spcBef>
              <a:spcAft>
                <a:spcPts val="450"/>
              </a:spcAft>
            </a:pPr>
            <a:r>
              <a:rPr lang="fr-FR" sz="1950" dirty="0"/>
              <a:t>Environ 30 000 accidents avec arrêts par an (1,5 million de journées de travail perdues). Parmi eux, 1 400 accidents conduisent à une </a:t>
            </a:r>
            <a:r>
              <a:rPr lang="fr-FR" sz="1950" b="1" dirty="0"/>
              <a:t>incapacité permanente</a:t>
            </a:r>
            <a:r>
              <a:rPr lang="fr-FR" sz="1950" dirty="0"/>
              <a:t>.</a:t>
            </a:r>
          </a:p>
          <a:p>
            <a:pPr>
              <a:spcBef>
                <a:spcPts val="900"/>
              </a:spcBef>
              <a:spcAft>
                <a:spcPts val="450"/>
              </a:spcAft>
            </a:pPr>
            <a:r>
              <a:rPr lang="fr-FR" sz="1950" dirty="0"/>
              <a:t>Le secteur est confronté à des problèmes importants d’</a:t>
            </a:r>
            <a:r>
              <a:rPr lang="fr-FR" sz="1950" b="1" dirty="0"/>
              <a:t>absentéisme</a:t>
            </a:r>
            <a:r>
              <a:rPr lang="fr-FR" sz="1950" dirty="0"/>
              <a:t> et de </a:t>
            </a:r>
            <a:r>
              <a:rPr lang="fr-FR" sz="1950" b="1" dirty="0"/>
              <a:t>turnover</a:t>
            </a:r>
            <a:r>
              <a:rPr lang="fr-FR" sz="1950" dirty="0"/>
              <a:t>.</a:t>
            </a:r>
          </a:p>
        </p:txBody>
      </p:sp>
      <p:sp>
        <p:nvSpPr>
          <p:cNvPr id="5" name="Espace réservé de la date 4"/>
          <p:cNvSpPr>
            <a:spLocks noGrp="1"/>
          </p:cNvSpPr>
          <p:nvPr>
            <p:ph type="dt" sz="half" idx="10"/>
          </p:nvPr>
        </p:nvSpPr>
        <p:spPr/>
        <p:txBody>
          <a:bodyPr/>
          <a:lstStyle/>
          <a:p>
            <a:fld id="{A20CD85F-886C-4E45-BE0C-94BD960D7B45}" type="datetime1">
              <a:rPr lang="fr-FR" smtClean="0"/>
              <a:t>18/07/2020</a:t>
            </a:fld>
            <a:endParaRPr lang="fr-FR" dirty="0"/>
          </a:p>
        </p:txBody>
      </p:sp>
    </p:spTree>
    <p:extLst>
      <p:ext uri="{BB962C8B-B14F-4D97-AF65-F5344CB8AC3E}">
        <p14:creationId xmlns:p14="http://schemas.microsoft.com/office/powerpoint/2010/main" val="13588316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3011</TotalTime>
  <Words>1160</Words>
  <Application>Microsoft Office PowerPoint</Application>
  <PresentationFormat>Affichage à l'écran (4:3)</PresentationFormat>
  <Paragraphs>210</Paragraphs>
  <Slides>26</Slides>
  <Notes>5</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Enseignement de la Santé et Sécurité au Travail  CAP Equipier Polyvalent du Commerce   </vt:lpstr>
      <vt:lpstr>L’INRS EN BREF</vt:lpstr>
      <vt:lpstr>L’INRS EN BREF</vt:lpstr>
      <vt:lpstr>Présentation PowerPoint</vt:lpstr>
      <vt:lpstr>L’INRS EN ACTIONS FORMATION </vt:lpstr>
      <vt:lpstr>Les enjeux de l’Enseignement de la S&amp;ST</vt:lpstr>
      <vt:lpstr>Les enjeux de l’Enseignement de la S&amp;ST</vt:lpstr>
      <vt:lpstr>Une constante: la sinistralité élevée des salariés de – 29 ans</vt:lpstr>
      <vt:lpstr>Statistiques accidents du travail</vt:lpstr>
      <vt:lpstr>Les chiffres de la sinistralité dans les métiers du Commerce</vt:lpstr>
      <vt:lpstr>Les Troubles Musculo-Squelettiques (TMS)</vt:lpstr>
      <vt:lpstr>Principales expositions aux risques professionnels</vt:lpstr>
      <vt:lpstr>L’enseignement de la S&amp;ST dans le CAP Equipier Polyvalent du Commerce</vt:lpstr>
      <vt:lpstr>L’enseignement de la S&amp;ST dans le CAP Equipier Polyvalent du Commerce</vt:lpstr>
      <vt:lpstr>L’enseignement de la S&amp;ST dans le CAP Equipier Polyvalent du Commerce</vt:lpstr>
      <vt:lpstr>Formations des enseignants en S&amp;ST</vt:lpstr>
      <vt:lpstr>Formations des enseignants en S&amp;ST</vt:lpstr>
      <vt:lpstr>Présentation PowerPoint</vt:lpstr>
      <vt:lpstr>Fiches solutions de prévention incontournables</vt:lpstr>
      <vt:lpstr>Présentation PowerPoint</vt:lpstr>
      <vt:lpstr>Ressources INRS (enseignants)</vt:lpstr>
      <vt:lpstr>Ressources sur le secteur de la grande distribution</vt:lpstr>
      <vt:lpstr>Autres liens utiles…</vt:lpstr>
      <vt:lpstr>Concours vidéo INRS 2020 – A vous de filmer</vt:lpstr>
      <vt:lpstr>Web-série #MortelTonTaf  </vt:lpstr>
      <vt:lpstr>Notre métier, rendre le vôtre plus sûr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Patricia BERNARD</dc:creator>
  <cp:lastModifiedBy>Miriam Bénac</cp:lastModifiedBy>
  <cp:revision>240</cp:revision>
  <cp:lastPrinted>2020-01-20T17:51:44Z</cp:lastPrinted>
  <dcterms:created xsi:type="dcterms:W3CDTF">2015-12-11T15:51:50Z</dcterms:created>
  <dcterms:modified xsi:type="dcterms:W3CDTF">2020-07-18T09:38:14Z</dcterms:modified>
</cp:coreProperties>
</file>