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 sanz-ramos" initials="ls" lastIdx="2" clrIdx="0">
    <p:extLst>
      <p:ext uri="{19B8F6BF-5375-455C-9EA6-DF929625EA0E}">
        <p15:presenceInfo xmlns="" xmlns:p15="http://schemas.microsoft.com/office/powerpoint/2012/main" userId="lucas sanz-ram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9091" autoAdjust="0"/>
  </p:normalViewPr>
  <p:slideViewPr>
    <p:cSldViewPr snapToGrid="0">
      <p:cViewPr>
        <p:scale>
          <a:sx n="73" d="100"/>
          <a:sy n="73" d="100"/>
        </p:scale>
        <p:origin x="-183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E884F-884B-43BB-B7F4-4EF723BC712E}" type="datetimeFigureOut">
              <a:rPr lang="fr-FR" smtClean="0"/>
              <a:pPr/>
              <a:t>12/02/2020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77D7E-851A-410B-9404-415D77A972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19708-50DF-4B19-B906-8EF33F38F023}" type="datetimeFigureOut">
              <a:rPr lang="fr-FR" smtClean="0"/>
              <a:pPr/>
              <a:t>12/02/2020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08A46-71A9-4CFF-AB5F-16908E78F3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9261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08A46-71A9-4CFF-AB5F-16908E78F31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1101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08A46-71A9-4CFF-AB5F-16908E78F31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0940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08A46-71A9-4CFF-AB5F-16908E78F31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3255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08A46-71A9-4CFF-AB5F-16908E78F31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2683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8A46-71A9-4CFF-AB5F-16908E78F31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125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08A46-71A9-4CFF-AB5F-16908E78F31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5393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08A46-71A9-4CFF-AB5F-16908E78F31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0891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5070-0C2D-4E86-AE23-4A8B234B7E0C}" type="datetimeFigureOut">
              <a:rPr lang="fr-FR" smtClean="0"/>
              <a:pPr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4181-50F9-424C-A513-8AB4147AF0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7931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5070-0C2D-4E86-AE23-4A8B234B7E0C}" type="datetimeFigureOut">
              <a:rPr lang="fr-FR" smtClean="0"/>
              <a:pPr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4181-50F9-424C-A513-8AB4147AF0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123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5070-0C2D-4E86-AE23-4A8B234B7E0C}" type="datetimeFigureOut">
              <a:rPr lang="fr-FR" smtClean="0"/>
              <a:pPr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4181-50F9-424C-A513-8AB4147AF0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4899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5070-0C2D-4E86-AE23-4A8B234B7E0C}" type="datetimeFigureOut">
              <a:rPr lang="fr-FR" smtClean="0"/>
              <a:pPr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4181-50F9-424C-A513-8AB4147AF0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3208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5070-0C2D-4E86-AE23-4A8B234B7E0C}" type="datetimeFigureOut">
              <a:rPr lang="fr-FR" smtClean="0"/>
              <a:pPr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4181-50F9-424C-A513-8AB4147AF0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4078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5070-0C2D-4E86-AE23-4A8B234B7E0C}" type="datetimeFigureOut">
              <a:rPr lang="fr-FR" smtClean="0"/>
              <a:pPr/>
              <a:t>12/02/2020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4181-50F9-424C-A513-8AB4147AF0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5044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5070-0C2D-4E86-AE23-4A8B234B7E0C}" type="datetimeFigureOut">
              <a:rPr lang="fr-FR" smtClean="0"/>
              <a:pPr/>
              <a:t>12/02/2020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4181-50F9-424C-A513-8AB4147AF0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0470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5070-0C2D-4E86-AE23-4A8B234B7E0C}" type="datetimeFigureOut">
              <a:rPr lang="fr-FR" smtClean="0"/>
              <a:pPr/>
              <a:t>12/02/2020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4181-50F9-424C-A513-8AB4147AF0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29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5070-0C2D-4E86-AE23-4A8B234B7E0C}" type="datetimeFigureOut">
              <a:rPr lang="fr-FR" smtClean="0"/>
              <a:pPr/>
              <a:t>12/02/2020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4181-50F9-424C-A513-8AB4147AF0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536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5070-0C2D-4E86-AE23-4A8B234B7E0C}" type="datetimeFigureOut">
              <a:rPr lang="fr-FR" smtClean="0"/>
              <a:pPr/>
              <a:t>12/02/2020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4181-50F9-424C-A513-8AB4147AF0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3679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5070-0C2D-4E86-AE23-4A8B234B7E0C}" type="datetimeFigureOut">
              <a:rPr lang="fr-FR" smtClean="0"/>
              <a:pPr/>
              <a:t>12/02/2020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4181-50F9-424C-A513-8AB4147AF0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1977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070-0C2D-4E86-AE23-4A8B234B7E0C}" type="datetimeFigureOut">
              <a:rPr lang="fr-FR" smtClean="0"/>
              <a:pPr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4181-50F9-424C-A513-8AB4147AF0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505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33103" y="901548"/>
            <a:ext cx="3438797" cy="3231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des Activités Professionnelles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56018" y="901548"/>
            <a:ext cx="4859383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 Compétences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64182" y="1269949"/>
            <a:ext cx="4851218" cy="78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Bloc de compétences 3 :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Conseiller et accompagner le client dans son parcours d’achat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3103" y="1314852"/>
            <a:ext cx="3438797" cy="784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Domaine d’activité 3 : 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Conseil et accompagnement du client dans son parcours d’achat</a:t>
            </a: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3909060" y="1051588"/>
            <a:ext cx="4899" cy="98010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8C753981-3F1B-4B44-AB7A-F0A38CA8AE1A}"/>
              </a:ext>
            </a:extLst>
          </p:cNvPr>
          <p:cNvPicPr/>
          <p:nvPr/>
        </p:nvPicPr>
        <p:blipFill rotWithShape="1">
          <a:blip r:embed="rId3" cstate="print"/>
          <a:srcRect l="15544" t="12773" r="16989" b="9837"/>
          <a:stretch/>
        </p:blipFill>
        <p:spPr bwMode="auto">
          <a:xfrm>
            <a:off x="762545" y="2111897"/>
            <a:ext cx="7623810" cy="4746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278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56017" y="2433595"/>
            <a:ext cx="169490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Préparer son environnement de travail </a:t>
            </a:r>
            <a:endParaRPr lang="fr-FR" sz="1050" dirty="0"/>
          </a:p>
          <a:p>
            <a:r>
              <a:rPr lang="fr-FR" sz="1050" b="1" dirty="0"/>
              <a:t> </a:t>
            </a:r>
            <a:endParaRPr lang="fr-FR" sz="1050" dirty="0"/>
          </a:p>
          <a:p>
            <a:r>
              <a:rPr lang="fr-FR" sz="1050" dirty="0"/>
              <a:t>Préparer son matériel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Respecter une tenue professionnelle adaptée au contexte et à l’image de l’unité commerciale </a:t>
            </a:r>
          </a:p>
          <a:p>
            <a:r>
              <a:rPr lang="fr-FR" sz="1050" i="1" dirty="0"/>
              <a:t> </a:t>
            </a:r>
            <a:endParaRPr lang="fr-FR" sz="1050" dirty="0"/>
          </a:p>
          <a:p>
            <a:r>
              <a:rPr lang="fr-FR" sz="1050" dirty="0"/>
              <a:t>Vérifier le bon fonctionnement du matériel et des outils d’aide à la vente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10202" y="1845767"/>
            <a:ext cx="24901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Le poste de travail</a:t>
            </a:r>
            <a:endParaRPr lang="fr-FR" sz="1050" dirty="0"/>
          </a:p>
          <a:p>
            <a:pPr lvl="0"/>
            <a:r>
              <a:rPr lang="fr-FR" sz="1050" dirty="0"/>
              <a:t>Les équipements, le matériel, 	</a:t>
            </a:r>
          </a:p>
          <a:p>
            <a:pPr lvl="0"/>
            <a:r>
              <a:rPr lang="fr-FR" sz="1050" dirty="0"/>
              <a:t>La balance, la caisse, les outils d’aide à la vente</a:t>
            </a:r>
          </a:p>
          <a:p>
            <a:pPr lvl="0"/>
            <a:r>
              <a:rPr lang="fr-FR" sz="1050" dirty="0"/>
              <a:t>L’ergonomie du poste de 	travail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 </a:t>
            </a:r>
            <a:r>
              <a:rPr lang="fr-FR" sz="1050" b="1" dirty="0"/>
              <a:t>L’image de l’entreprise</a:t>
            </a:r>
            <a:endParaRPr lang="fr-FR" sz="1050" dirty="0"/>
          </a:p>
          <a:p>
            <a:pPr lvl="0"/>
            <a:r>
              <a:rPr lang="fr-FR" sz="1050" dirty="0"/>
              <a:t>La définition et les enjeux de l’image de l’entreprise</a:t>
            </a:r>
          </a:p>
          <a:p>
            <a:pPr lvl="0"/>
            <a:r>
              <a:rPr lang="fr-FR" sz="1050" dirty="0"/>
              <a:t>Les éléments qui concourent à l’image </a:t>
            </a:r>
          </a:p>
          <a:p>
            <a:r>
              <a:rPr lang="fr-FR" sz="1050" b="1" dirty="0"/>
              <a:t> </a:t>
            </a:r>
            <a:endParaRPr lang="fr-FR" sz="1050" dirty="0"/>
          </a:p>
          <a:p>
            <a:r>
              <a:rPr lang="fr-FR" sz="1050" dirty="0"/>
              <a:t> </a:t>
            </a:r>
            <a:r>
              <a:rPr lang="fr-FR" sz="1050" b="1" dirty="0"/>
              <a:t>L’entreprise et ses performances </a:t>
            </a:r>
            <a:endParaRPr lang="fr-FR" sz="1050" dirty="0"/>
          </a:p>
          <a:p>
            <a:pPr lvl="0"/>
            <a:r>
              <a:rPr lang="fr-FR" sz="1050" dirty="0"/>
              <a:t>Les performances économiques, sociales et sociétales</a:t>
            </a:r>
          </a:p>
          <a:p>
            <a:r>
              <a:rPr lang="fr-FR" sz="1050" b="1" dirty="0"/>
              <a:t> </a:t>
            </a:r>
            <a:r>
              <a:rPr lang="fr-FR" sz="1050" dirty="0"/>
              <a:t> </a:t>
            </a:r>
          </a:p>
          <a:p>
            <a:r>
              <a:rPr lang="fr-FR" sz="1050" b="1" dirty="0"/>
              <a:t>Le contrat de travail </a:t>
            </a:r>
            <a:endParaRPr lang="fr-FR" sz="1050" dirty="0"/>
          </a:p>
          <a:p>
            <a:pPr lvl="0"/>
            <a:r>
              <a:rPr lang="fr-FR" sz="1050" dirty="0"/>
              <a:t>Les caractéristiques des principaux contrats de travail</a:t>
            </a:r>
          </a:p>
          <a:p>
            <a:pPr lvl="0"/>
            <a:r>
              <a:rPr lang="fr-FR" sz="1050" dirty="0"/>
              <a:t>Les droits et les obligations des salariés et des employeurs</a:t>
            </a:r>
          </a:p>
          <a:p>
            <a:pPr lvl="0"/>
            <a:r>
              <a:rPr lang="fr-FR" sz="1050" dirty="0"/>
              <a:t>Les principaux cas de rupture</a:t>
            </a:r>
          </a:p>
          <a:p>
            <a:endParaRPr lang="fr-FR" sz="1350" dirty="0"/>
          </a:p>
        </p:txBody>
      </p:sp>
      <p:sp>
        <p:nvSpPr>
          <p:cNvPr id="6" name="ZoneTexte 5"/>
          <p:cNvSpPr txBox="1"/>
          <p:nvPr/>
        </p:nvSpPr>
        <p:spPr>
          <a:xfrm>
            <a:off x="438423" y="1728157"/>
            <a:ext cx="30958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350" dirty="0"/>
              <a:t>Préparation de l’environnement de travail</a:t>
            </a:r>
          </a:p>
          <a:p>
            <a:pPr lvl="0"/>
            <a:endParaRPr lang="fr-FR" sz="1350" dirty="0"/>
          </a:p>
        </p:txBody>
      </p:sp>
      <p:sp>
        <p:nvSpPr>
          <p:cNvPr id="7" name="ZoneTexte 6"/>
          <p:cNvSpPr txBox="1"/>
          <p:nvPr/>
        </p:nvSpPr>
        <p:spPr>
          <a:xfrm>
            <a:off x="333103" y="901548"/>
            <a:ext cx="3438797" cy="3231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des Activités Professionnelles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56018" y="901548"/>
            <a:ext cx="4859383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 Compétences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64183" y="1269949"/>
            <a:ext cx="2096589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Compétences détaillées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10202" y="1266623"/>
            <a:ext cx="2096589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Savoirs associés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3103" y="1314852"/>
            <a:ext cx="3438797" cy="323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Tâches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3913959" y="1051589"/>
            <a:ext cx="29391" cy="47661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636872" y="1566706"/>
            <a:ext cx="131934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Limites de savoirs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16" y="2449326"/>
            <a:ext cx="3799954" cy="2593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733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05003" y="2374812"/>
            <a:ext cx="169490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Prendre contact avec le client </a:t>
            </a:r>
            <a:endParaRPr lang="fr-FR" sz="1050" dirty="0"/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Accueillir le client 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S’adapter au contexte commercial et au comportement du client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Adopter une attitude d’accueil 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Favoriser un climat de confiance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10202" y="2649808"/>
            <a:ext cx="1841863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La communication professionnelle</a:t>
            </a:r>
            <a:endParaRPr lang="fr-FR" sz="1050" dirty="0"/>
          </a:p>
          <a:p>
            <a:pPr lvl="0"/>
            <a:r>
              <a:rPr lang="fr-FR" sz="1050" dirty="0"/>
              <a:t>Son rôle et ses enjeux</a:t>
            </a:r>
          </a:p>
          <a:p>
            <a:pPr lvl="0"/>
            <a:r>
              <a:rPr lang="fr-FR" sz="1050" dirty="0"/>
              <a:t>Les formes de la communication</a:t>
            </a:r>
          </a:p>
          <a:p>
            <a:pPr lvl="0"/>
            <a:r>
              <a:rPr lang="fr-FR" sz="1050" dirty="0"/>
              <a:t>Le verbal et le non-verbal</a:t>
            </a:r>
          </a:p>
          <a:p>
            <a:pPr lvl="0"/>
            <a:r>
              <a:rPr lang="fr-FR" sz="1050" dirty="0"/>
              <a:t>L’utilisation des outils de communication</a:t>
            </a:r>
          </a:p>
          <a:p>
            <a:endParaRPr lang="fr-FR" sz="1350" dirty="0"/>
          </a:p>
        </p:txBody>
      </p:sp>
      <p:sp>
        <p:nvSpPr>
          <p:cNvPr id="6" name="ZoneTexte 5"/>
          <p:cNvSpPr txBox="1"/>
          <p:nvPr/>
        </p:nvSpPr>
        <p:spPr>
          <a:xfrm>
            <a:off x="366168" y="1820621"/>
            <a:ext cx="33726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350" dirty="0"/>
              <a:t>Accueil et prise en charge du client</a:t>
            </a:r>
          </a:p>
          <a:p>
            <a:pPr lvl="0"/>
            <a:r>
              <a:rPr lang="fr-FR" sz="1350" dirty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3103" y="901548"/>
            <a:ext cx="3438797" cy="3231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des Activités Professionnelles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105004" y="901548"/>
            <a:ext cx="4379321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 compétences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3103" y="1314852"/>
            <a:ext cx="3438797" cy="323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Tâches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3913959" y="1051589"/>
            <a:ext cx="29391" cy="47661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056018" y="901548"/>
            <a:ext cx="4859383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 Compétences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064183" y="1269949"/>
            <a:ext cx="2096589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Compétences détaillées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510202" y="1266623"/>
            <a:ext cx="2096589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Savoirs associés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636872" y="1566706"/>
            <a:ext cx="131934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Limites de savoirs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736" y="2374812"/>
            <a:ext cx="2458582" cy="3269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097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80509" y="1820621"/>
            <a:ext cx="169490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Accompagner le parcours client dans un contexte </a:t>
            </a:r>
            <a:r>
              <a:rPr lang="fr-FR" sz="1050" b="1" dirty="0" err="1"/>
              <a:t>omnicanal</a:t>
            </a:r>
            <a:endParaRPr lang="fr-FR" sz="1050" dirty="0"/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Adopter une écoute active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Identifier la demande du client, la prendre en compte et / ou la transférer au responsable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Orienter le client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Informer le client 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Conseiller le client 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Accompagner le client dans l’utilisation des outils digitaux</a:t>
            </a:r>
          </a:p>
          <a:p>
            <a:r>
              <a:rPr lang="fr-FR" sz="1050" dirty="0"/>
              <a:t> </a:t>
            </a:r>
          </a:p>
          <a:p>
            <a:endParaRPr lang="fr-FR" sz="1050" dirty="0"/>
          </a:p>
        </p:txBody>
      </p:sp>
      <p:sp>
        <p:nvSpPr>
          <p:cNvPr id="5" name="ZoneTexte 4"/>
          <p:cNvSpPr txBox="1"/>
          <p:nvPr/>
        </p:nvSpPr>
        <p:spPr>
          <a:xfrm>
            <a:off x="6039938" y="1834604"/>
            <a:ext cx="1841863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Les produits</a:t>
            </a:r>
            <a:endParaRPr lang="fr-FR" sz="1050" dirty="0"/>
          </a:p>
          <a:p>
            <a:pPr lvl="0"/>
            <a:r>
              <a:rPr lang="fr-FR" sz="1050" dirty="0"/>
              <a:t>Les caractéristiques techniques et commerciales des produits</a:t>
            </a:r>
          </a:p>
          <a:p>
            <a:pPr lvl="0"/>
            <a:r>
              <a:rPr lang="fr-FR" sz="1050" dirty="0"/>
              <a:t>L’assortiment</a:t>
            </a:r>
          </a:p>
          <a:p>
            <a:pPr lvl="0"/>
            <a:r>
              <a:rPr lang="fr-FR" sz="1050" dirty="0"/>
              <a:t>La gamme </a:t>
            </a:r>
          </a:p>
          <a:p>
            <a:r>
              <a:rPr lang="fr-FR" sz="1050" dirty="0"/>
              <a:t> </a:t>
            </a:r>
          </a:p>
          <a:p>
            <a:r>
              <a:rPr lang="fr-FR" sz="1050" b="1" dirty="0"/>
              <a:t>Les services</a:t>
            </a:r>
            <a:endParaRPr lang="fr-FR" sz="1050" dirty="0"/>
          </a:p>
          <a:p>
            <a:pPr lvl="0"/>
            <a:r>
              <a:rPr lang="fr-FR" sz="1050" dirty="0"/>
              <a:t>Les services associés aux produits</a:t>
            </a:r>
          </a:p>
          <a:p>
            <a:pPr lvl="0"/>
            <a:r>
              <a:rPr lang="fr-FR" sz="1050" dirty="0"/>
              <a:t>Les services complémentaires à l’offre de produits</a:t>
            </a:r>
          </a:p>
          <a:p>
            <a:r>
              <a:rPr lang="fr-FR" sz="1050" dirty="0"/>
              <a:t> </a:t>
            </a:r>
            <a:r>
              <a:rPr lang="fr-FR" sz="1050" i="1" dirty="0"/>
              <a:t> </a:t>
            </a:r>
            <a:endParaRPr lang="fr-FR" sz="1050" dirty="0"/>
          </a:p>
          <a:p>
            <a:r>
              <a:rPr lang="fr-FR" sz="1050" b="1" dirty="0"/>
              <a:t>La demande du client</a:t>
            </a:r>
            <a:endParaRPr lang="fr-FR" sz="1050" dirty="0"/>
          </a:p>
          <a:p>
            <a:pPr lvl="0"/>
            <a:r>
              <a:rPr lang="fr-FR" sz="1050" dirty="0"/>
              <a:t>Les nouveaux modes de consommation</a:t>
            </a:r>
          </a:p>
          <a:p>
            <a:pPr lvl="0"/>
            <a:r>
              <a:rPr lang="fr-FR" sz="1050" dirty="0"/>
              <a:t>Les attentes </a:t>
            </a:r>
          </a:p>
          <a:p>
            <a:pPr lvl="0"/>
            <a:r>
              <a:rPr lang="fr-FR" sz="1050" dirty="0"/>
              <a:t>Les profils</a:t>
            </a:r>
          </a:p>
          <a:p>
            <a:pPr lvl="0"/>
            <a:r>
              <a:rPr lang="fr-FR" sz="1050" dirty="0"/>
              <a:t>Les motivations</a:t>
            </a:r>
          </a:p>
          <a:p>
            <a:pPr lvl="0"/>
            <a:r>
              <a:rPr lang="fr-FR" sz="1050" dirty="0"/>
              <a:t>Le parcours d’achat dans un contexte </a:t>
            </a:r>
            <a:r>
              <a:rPr lang="fr-FR" sz="1050" dirty="0" err="1"/>
              <a:t>omnicanal</a:t>
            </a:r>
            <a:endParaRPr lang="fr-FR" sz="1050" dirty="0"/>
          </a:p>
          <a:p>
            <a:r>
              <a:rPr lang="fr-FR" sz="1050" dirty="0"/>
              <a:t> </a:t>
            </a:r>
          </a:p>
          <a:p>
            <a:r>
              <a:rPr lang="fr-FR" sz="1050" b="1" dirty="0"/>
              <a:t>Les outils d’aide à la vente</a:t>
            </a:r>
            <a:endParaRPr lang="fr-FR" sz="1050" dirty="0"/>
          </a:p>
          <a:p>
            <a:pPr lvl="0"/>
            <a:r>
              <a:rPr lang="fr-FR" sz="1050" dirty="0"/>
              <a:t>Les différents outils d’aide à la vente et leur rôle</a:t>
            </a:r>
          </a:p>
          <a:p>
            <a:r>
              <a:rPr lang="fr-FR" sz="1050" dirty="0"/>
              <a:t> </a:t>
            </a:r>
          </a:p>
          <a:p>
            <a:endParaRPr lang="fr-FR" sz="1350" dirty="0"/>
          </a:p>
        </p:txBody>
      </p:sp>
      <p:sp>
        <p:nvSpPr>
          <p:cNvPr id="6" name="ZoneTexte 5"/>
          <p:cNvSpPr txBox="1"/>
          <p:nvPr/>
        </p:nvSpPr>
        <p:spPr>
          <a:xfrm>
            <a:off x="355147" y="1728157"/>
            <a:ext cx="3487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350" dirty="0"/>
              <a:t>Orientation du client vers le produit adapté</a:t>
            </a:r>
          </a:p>
          <a:p>
            <a:pPr lvl="0"/>
            <a:r>
              <a:rPr lang="fr-FR" sz="1350" dirty="0"/>
              <a:t>Information et conseil des clients sur les produits et services offerts et associés à la vente</a:t>
            </a:r>
          </a:p>
          <a:p>
            <a:pPr lvl="0"/>
            <a:r>
              <a:rPr lang="fr-FR" sz="1350" dirty="0"/>
              <a:t>Aide aux clients dans l’utilisation des équipements et des appareils de démonstration, de paiement ou de réservation automatique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3103" y="901548"/>
            <a:ext cx="3438797" cy="3231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des Activités Professionnelles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105004" y="901548"/>
            <a:ext cx="4379321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 compétences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3103" y="1314852"/>
            <a:ext cx="3438797" cy="323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Tâches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3913959" y="1051589"/>
            <a:ext cx="29391" cy="47661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056018" y="901548"/>
            <a:ext cx="4859383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 Compétences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064183" y="1269949"/>
            <a:ext cx="2096589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Compétences détaillées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10202" y="1266623"/>
            <a:ext cx="2096589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Savoirs associés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636872" y="1566706"/>
            <a:ext cx="131934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Limites de savoirs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881800" y="2039912"/>
            <a:ext cx="12622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 </a:t>
            </a:r>
          </a:p>
          <a:p>
            <a:r>
              <a:rPr lang="fr-FR" sz="1050" b="1" dirty="0"/>
              <a:t> </a:t>
            </a:r>
            <a:endParaRPr lang="fr-FR" sz="1050" dirty="0"/>
          </a:p>
          <a:p>
            <a:r>
              <a:rPr lang="fr-FR" sz="1050" b="1" dirty="0"/>
              <a:t>Le contrat de vente</a:t>
            </a:r>
            <a:endParaRPr lang="fr-FR" sz="1050" dirty="0"/>
          </a:p>
          <a:p>
            <a:pPr lvl="0"/>
            <a:r>
              <a:rPr lang="fr-FR" sz="1050" dirty="0"/>
              <a:t>L’objet</a:t>
            </a:r>
          </a:p>
          <a:p>
            <a:pPr lvl="0"/>
            <a:r>
              <a:rPr lang="fr-FR" sz="1050" dirty="0"/>
              <a:t>Les conditions de validité</a:t>
            </a:r>
          </a:p>
          <a:p>
            <a:pPr lvl="0"/>
            <a:r>
              <a:rPr lang="fr-FR" sz="1050" dirty="0"/>
              <a:t>Les parties au contrat</a:t>
            </a:r>
          </a:p>
          <a:p>
            <a:pPr lvl="0"/>
            <a:r>
              <a:rPr lang="fr-FR" sz="1050" dirty="0"/>
              <a:t>Les obligations et les droits </a:t>
            </a:r>
          </a:p>
          <a:p>
            <a:r>
              <a:rPr lang="fr-FR" sz="1050" dirty="0"/>
              <a:t> </a:t>
            </a:r>
          </a:p>
          <a:p>
            <a:r>
              <a:rPr lang="fr-FR" sz="1050" b="1" dirty="0"/>
              <a:t>La responsabilité civile contractuelle</a:t>
            </a:r>
            <a:endParaRPr lang="fr-FR" sz="1050" dirty="0"/>
          </a:p>
          <a:p>
            <a:pPr lvl="0"/>
            <a:r>
              <a:rPr lang="fr-FR" sz="1050" dirty="0"/>
              <a:t>Ses conditions de mise en œuvre </a:t>
            </a:r>
          </a:p>
          <a:p>
            <a:pPr lvl="0"/>
            <a:r>
              <a:rPr lang="fr-FR" sz="1050" dirty="0"/>
              <a:t>Les conséquences et sanctions lors de l’existence d’un dommage, d’une inexécution contractuelle</a:t>
            </a:r>
          </a:p>
          <a:p>
            <a:endParaRPr lang="fr-FR" sz="1350" dirty="0"/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67ACAFF9-1105-40FE-B5D7-3D85DDAF8493}"/>
              </a:ext>
            </a:extLst>
          </p:cNvPr>
          <p:cNvPicPr/>
          <p:nvPr/>
        </p:nvPicPr>
        <p:blipFill rotWithShape="1">
          <a:blip r:embed="rId3" cstate="print"/>
          <a:srcRect l="15873" t="13889" r="11541" b="10218"/>
          <a:stretch/>
        </p:blipFill>
        <p:spPr bwMode="auto">
          <a:xfrm>
            <a:off x="244928" y="3572623"/>
            <a:ext cx="3703320" cy="2841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1725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75611" y="1693663"/>
            <a:ext cx="169490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Accompagner le parcours client dans un contexte </a:t>
            </a:r>
            <a:r>
              <a:rPr lang="fr-FR" sz="1050" b="1" dirty="0" err="1"/>
              <a:t>omnicanal</a:t>
            </a:r>
            <a:endParaRPr lang="fr-FR" sz="1050" dirty="0"/>
          </a:p>
          <a:p>
            <a:r>
              <a:rPr lang="fr-FR" sz="1050" dirty="0"/>
              <a:t> </a:t>
            </a:r>
          </a:p>
          <a:p>
            <a:pPr algn="r"/>
            <a:r>
              <a:rPr lang="fr-FR" sz="1050" i="1" dirty="0"/>
              <a:t>suite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Présenter le ou les produits </a:t>
            </a:r>
          </a:p>
          <a:p>
            <a:r>
              <a:rPr lang="fr-FR" sz="1050" i="1" dirty="0"/>
              <a:t> </a:t>
            </a:r>
            <a:endParaRPr lang="fr-FR" sz="1050" dirty="0"/>
          </a:p>
          <a:p>
            <a:r>
              <a:rPr lang="fr-FR" sz="1050" dirty="0"/>
              <a:t>Proposer des services associés et complémentaires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Renseigner le bon de commande, le document de vente et rédiger un message 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Remettre les colis, les sacs et les produits réservés aux clients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Réaliser des livraisons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60772" y="1800842"/>
            <a:ext cx="1724299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Les produits</a:t>
            </a:r>
            <a:endParaRPr lang="fr-FR" sz="1050" dirty="0"/>
          </a:p>
          <a:p>
            <a:pPr lvl="0"/>
            <a:r>
              <a:rPr lang="fr-FR" sz="1050" dirty="0"/>
              <a:t>Les caractéristiques techniques et commerciales des produits</a:t>
            </a:r>
          </a:p>
          <a:p>
            <a:pPr lvl="0"/>
            <a:r>
              <a:rPr lang="fr-FR" sz="1050" dirty="0"/>
              <a:t>L’assortiment</a:t>
            </a:r>
          </a:p>
          <a:p>
            <a:pPr lvl="0"/>
            <a:r>
              <a:rPr lang="fr-FR" sz="1050" dirty="0"/>
              <a:t>La gamme </a:t>
            </a:r>
          </a:p>
          <a:p>
            <a:r>
              <a:rPr lang="fr-FR" sz="1050" dirty="0"/>
              <a:t> </a:t>
            </a:r>
          </a:p>
          <a:p>
            <a:r>
              <a:rPr lang="fr-FR" sz="1050" b="1" dirty="0"/>
              <a:t>Les services</a:t>
            </a:r>
            <a:endParaRPr lang="fr-FR" sz="1050" dirty="0"/>
          </a:p>
          <a:p>
            <a:pPr lvl="0"/>
            <a:r>
              <a:rPr lang="fr-FR" sz="1050" dirty="0"/>
              <a:t>Les services associés aux produits</a:t>
            </a:r>
          </a:p>
          <a:p>
            <a:pPr lvl="0"/>
            <a:r>
              <a:rPr lang="fr-FR" sz="1050" dirty="0"/>
              <a:t>Les services complémentaires à l’offre de produits</a:t>
            </a:r>
          </a:p>
          <a:p>
            <a:r>
              <a:rPr lang="fr-FR" sz="1050" dirty="0"/>
              <a:t> </a:t>
            </a:r>
            <a:r>
              <a:rPr lang="fr-FR" sz="1050" i="1" dirty="0"/>
              <a:t> </a:t>
            </a:r>
            <a:r>
              <a:rPr lang="fr-FR" sz="1050" dirty="0"/>
              <a:t> </a:t>
            </a:r>
          </a:p>
          <a:p>
            <a:r>
              <a:rPr lang="fr-FR" sz="1050" b="1" dirty="0"/>
              <a:t>Les outils d’aide à la vente</a:t>
            </a:r>
            <a:endParaRPr lang="fr-FR" sz="1050" dirty="0"/>
          </a:p>
          <a:p>
            <a:pPr lvl="0"/>
            <a:r>
              <a:rPr lang="fr-FR" sz="1050" dirty="0"/>
              <a:t>Les différents outils d’aide à la vente et leur rôle</a:t>
            </a:r>
          </a:p>
          <a:p>
            <a:r>
              <a:rPr lang="fr-FR" sz="1050" dirty="0"/>
              <a:t> </a:t>
            </a:r>
          </a:p>
          <a:p>
            <a:r>
              <a:rPr lang="fr-FR" sz="1050" b="1" dirty="0"/>
              <a:t>Les procédures de prise en charge des commandes et des colis</a:t>
            </a:r>
            <a:endParaRPr lang="fr-FR" sz="1050" dirty="0"/>
          </a:p>
          <a:p>
            <a:pPr lvl="0"/>
            <a:r>
              <a:rPr lang="fr-FR" sz="1050" dirty="0"/>
              <a:t>Les différentes étapes des procédures et leur réglementation</a:t>
            </a:r>
          </a:p>
          <a:p>
            <a:endParaRPr lang="fr-FR" sz="1350" dirty="0"/>
          </a:p>
        </p:txBody>
      </p:sp>
      <p:sp>
        <p:nvSpPr>
          <p:cNvPr id="6" name="ZoneTexte 5"/>
          <p:cNvSpPr txBox="1"/>
          <p:nvPr/>
        </p:nvSpPr>
        <p:spPr>
          <a:xfrm>
            <a:off x="284118" y="1820621"/>
            <a:ext cx="34877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350" dirty="0"/>
              <a:t>Présentation et / ou démonstration et / ou dégustation du produit </a:t>
            </a:r>
          </a:p>
          <a:p>
            <a:pPr lvl="0"/>
            <a:r>
              <a:rPr lang="fr-FR" sz="1350" dirty="0"/>
              <a:t>Proposition des services associés et complémentaires</a:t>
            </a:r>
          </a:p>
          <a:p>
            <a:pPr lvl="0"/>
            <a:r>
              <a:rPr lang="fr-FR" sz="1350" dirty="0"/>
              <a:t>Prise de commande du client </a:t>
            </a:r>
          </a:p>
          <a:p>
            <a:pPr lvl="0"/>
            <a:r>
              <a:rPr lang="fr-FR" sz="1350" dirty="0"/>
              <a:t>Remise des colis et des sacs aux clients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3103" y="901548"/>
            <a:ext cx="3438797" cy="3231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des Activités Professionnelles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105004" y="901548"/>
            <a:ext cx="4379321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 compétences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3103" y="1314852"/>
            <a:ext cx="3438797" cy="323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Tâches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3913959" y="1051589"/>
            <a:ext cx="29391" cy="47661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056018" y="901548"/>
            <a:ext cx="4859383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 Compétences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064183" y="1269949"/>
            <a:ext cx="2096589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Compétences détaillées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10202" y="1266623"/>
            <a:ext cx="2096589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Savoirs associés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636872" y="1566706"/>
            <a:ext cx="131934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Limites de savoirs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787095" y="2169352"/>
            <a:ext cx="139446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 </a:t>
            </a:r>
            <a:endParaRPr lang="fr-FR" sz="1050" dirty="0"/>
          </a:p>
          <a:p>
            <a:r>
              <a:rPr lang="fr-FR" sz="1050" b="1" dirty="0"/>
              <a:t>Le contrat de vente</a:t>
            </a:r>
            <a:endParaRPr lang="fr-FR" sz="1050" dirty="0"/>
          </a:p>
          <a:p>
            <a:pPr lvl="0"/>
            <a:r>
              <a:rPr lang="fr-FR" sz="1050" dirty="0"/>
              <a:t>L’objet</a:t>
            </a:r>
          </a:p>
          <a:p>
            <a:pPr lvl="0"/>
            <a:r>
              <a:rPr lang="fr-FR" sz="1050" dirty="0"/>
              <a:t>Les conditions de validité</a:t>
            </a:r>
          </a:p>
          <a:p>
            <a:pPr lvl="0"/>
            <a:r>
              <a:rPr lang="fr-FR" sz="1050" dirty="0"/>
              <a:t>Les parties au contrat</a:t>
            </a:r>
          </a:p>
          <a:p>
            <a:pPr lvl="0"/>
            <a:r>
              <a:rPr lang="fr-FR" sz="1050" dirty="0"/>
              <a:t>Les obligations et les droits </a:t>
            </a:r>
          </a:p>
          <a:p>
            <a:r>
              <a:rPr lang="fr-FR" sz="1050" dirty="0"/>
              <a:t> </a:t>
            </a:r>
          </a:p>
          <a:p>
            <a:r>
              <a:rPr lang="fr-FR" sz="1050" b="1" dirty="0"/>
              <a:t>La responsabilité civile contractuelle</a:t>
            </a:r>
            <a:endParaRPr lang="fr-FR" sz="1050" dirty="0"/>
          </a:p>
          <a:p>
            <a:pPr lvl="0"/>
            <a:r>
              <a:rPr lang="fr-FR" sz="1050" dirty="0"/>
              <a:t>Ses conditions de mise en œuvre </a:t>
            </a:r>
          </a:p>
          <a:p>
            <a:pPr lvl="0"/>
            <a:r>
              <a:rPr lang="fr-FR" sz="1050" dirty="0"/>
              <a:t>Les conséquences et sanctions lors de l’existence d’un dommage, d’une inexécution contractuelle</a:t>
            </a:r>
          </a:p>
          <a:p>
            <a:endParaRPr lang="fr-FR" sz="135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38" y="3531091"/>
            <a:ext cx="2207314" cy="24696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539" y="3342051"/>
            <a:ext cx="2003560" cy="18140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566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56017" y="1661196"/>
            <a:ext cx="169490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Finaliser la prise en charge du client</a:t>
            </a:r>
            <a:endParaRPr lang="fr-FR" sz="1050" dirty="0"/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Enregistrer les achats et / ou retours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Proposer un moyen de fidélisation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Encaisser et / ou accompagner l’encaissement digital</a:t>
            </a:r>
            <a:r>
              <a:rPr lang="fr-FR" sz="1050" i="1" dirty="0"/>
              <a:t>, </a:t>
            </a:r>
            <a:r>
              <a:rPr lang="fr-FR" sz="1050" dirty="0"/>
              <a:t>automatique et / ou mobile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Réaliser les opérations complémentaires à l’encaissement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Prendre congé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Collecter et actualiser l’information sur le client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Fermer la caisse et procéder aux opérations de clôture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10202" y="1866788"/>
            <a:ext cx="184186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Le règlement</a:t>
            </a:r>
            <a:endParaRPr lang="fr-FR" sz="1050" dirty="0"/>
          </a:p>
          <a:p>
            <a:pPr lvl="0"/>
            <a:r>
              <a:rPr lang="fr-FR" sz="1050" dirty="0"/>
              <a:t>L’encaissement</a:t>
            </a:r>
          </a:p>
          <a:p>
            <a:pPr lvl="0"/>
            <a:r>
              <a:rPr lang="fr-FR" sz="1050" dirty="0"/>
              <a:t>Les modes de paiement et leur évolution</a:t>
            </a:r>
          </a:p>
          <a:p>
            <a:pPr lvl="0"/>
            <a:r>
              <a:rPr lang="fr-FR" sz="1050" dirty="0"/>
              <a:t>La règlementation en vigueur</a:t>
            </a:r>
          </a:p>
          <a:p>
            <a:r>
              <a:rPr lang="fr-FR" sz="1050" dirty="0"/>
              <a:t>  </a:t>
            </a:r>
          </a:p>
          <a:p>
            <a:r>
              <a:rPr lang="fr-FR" sz="1050" b="1" dirty="0"/>
              <a:t>La fidélisation</a:t>
            </a:r>
            <a:endParaRPr lang="fr-FR" sz="1050" dirty="0"/>
          </a:p>
          <a:p>
            <a:pPr lvl="0"/>
            <a:r>
              <a:rPr lang="fr-FR" sz="1050" dirty="0"/>
              <a:t>Les enjeux et les principaux moyens</a:t>
            </a:r>
          </a:p>
          <a:p>
            <a:pPr lvl="0"/>
            <a:r>
              <a:rPr lang="fr-FR" sz="1050" dirty="0"/>
              <a:t>Le traitement et l’utilisation des données personnelles collectées sur le client (CNIL)</a:t>
            </a:r>
          </a:p>
          <a:p>
            <a:pPr lvl="0"/>
            <a:r>
              <a:rPr lang="fr-FR" sz="1050" dirty="0"/>
              <a:t>La protection des données (RGPD)</a:t>
            </a:r>
          </a:p>
          <a:p>
            <a:pPr lvl="0"/>
            <a:r>
              <a:rPr lang="fr-FR" sz="1050" dirty="0"/>
              <a:t>La loi en vigueur</a:t>
            </a:r>
          </a:p>
          <a:p>
            <a:r>
              <a:rPr lang="fr-FR" sz="1050" dirty="0"/>
              <a:t> </a:t>
            </a:r>
          </a:p>
          <a:p>
            <a:r>
              <a:rPr lang="fr-FR" sz="1050" b="1" dirty="0"/>
              <a:t>Les documents de gestion commerciale</a:t>
            </a:r>
            <a:endParaRPr lang="fr-FR" sz="1050" dirty="0"/>
          </a:p>
          <a:p>
            <a:pPr lvl="0"/>
            <a:r>
              <a:rPr lang="fr-FR" sz="1050" dirty="0"/>
              <a:t>L’état récapitulatif de fin de journée, les statistiques</a:t>
            </a:r>
          </a:p>
          <a:p>
            <a:pPr lvl="0"/>
            <a:r>
              <a:rPr lang="fr-FR" sz="1050" dirty="0"/>
              <a:t>La facture</a:t>
            </a:r>
          </a:p>
          <a:p>
            <a:pPr lvl="0"/>
            <a:r>
              <a:rPr lang="fr-FR" sz="1050" dirty="0"/>
              <a:t>Le bon de garantie</a:t>
            </a:r>
          </a:p>
          <a:p>
            <a:pPr lvl="0"/>
            <a:r>
              <a:rPr lang="fr-FR" sz="1050" dirty="0"/>
              <a:t>Le bon de retour</a:t>
            </a:r>
          </a:p>
          <a:p>
            <a:endParaRPr lang="fr-FR" sz="1350" dirty="0"/>
          </a:p>
        </p:txBody>
      </p:sp>
      <p:sp>
        <p:nvSpPr>
          <p:cNvPr id="6" name="ZoneTexte 5"/>
          <p:cNvSpPr txBox="1"/>
          <p:nvPr/>
        </p:nvSpPr>
        <p:spPr>
          <a:xfrm>
            <a:off x="315960" y="1705074"/>
            <a:ext cx="3424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350" dirty="0"/>
              <a:t>Enregistrement  des achats et / ou des retours </a:t>
            </a:r>
          </a:p>
          <a:p>
            <a:pPr lvl="0"/>
            <a:r>
              <a:rPr lang="fr-FR" sz="1350" dirty="0"/>
              <a:t>Encaissement</a:t>
            </a:r>
          </a:p>
          <a:p>
            <a:pPr lvl="0"/>
            <a:r>
              <a:rPr lang="fr-FR" sz="1350" dirty="0"/>
              <a:t>Réalisation des opérations complémentaires à l’encaissement</a:t>
            </a:r>
          </a:p>
          <a:p>
            <a:pPr lvl="0"/>
            <a:r>
              <a:rPr lang="fr-FR" sz="1350" dirty="0"/>
              <a:t>Finalisation de la prise en charge du client </a:t>
            </a:r>
          </a:p>
          <a:p>
            <a:pPr lvl="0"/>
            <a:r>
              <a:rPr lang="fr-FR" sz="1350" dirty="0"/>
              <a:t>Réalisation des opérations de clôture du poste caisse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3103" y="901548"/>
            <a:ext cx="3438797" cy="3231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des Activités Professionnelles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105004" y="901548"/>
            <a:ext cx="4379321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 compétences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3103" y="1314852"/>
            <a:ext cx="3438797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</a:rPr>
              <a:t>Tâches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3913959" y="1051589"/>
            <a:ext cx="29391" cy="47661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056018" y="901548"/>
            <a:ext cx="4859383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 Compétences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064183" y="1269949"/>
            <a:ext cx="2096589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Compétences détaillées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10202" y="1266623"/>
            <a:ext cx="2096589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Savoirs associés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636872" y="1566706"/>
            <a:ext cx="131934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Limites de savoirs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594" y="3605747"/>
            <a:ext cx="3740060" cy="2835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614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05003" y="2026561"/>
            <a:ext cx="1694906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Recevoir les réclamations courantes </a:t>
            </a:r>
            <a:endParaRPr lang="fr-FR" sz="1050" dirty="0"/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Écouter et identifier clairement le type de réclamation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Proposer une action corrective dans le cas d’une réclamation simple                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Transférer les réclamations non solutionnées au responsable </a:t>
            </a:r>
          </a:p>
          <a:p>
            <a:r>
              <a:rPr lang="fr-FR" sz="1050" dirty="0"/>
              <a:t> </a:t>
            </a:r>
          </a:p>
          <a:p>
            <a:r>
              <a:rPr lang="fr-FR" sz="1050" dirty="0"/>
              <a:t>Expliquer au client la solution proposée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10202" y="2268935"/>
            <a:ext cx="184186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Le traitement des réclamations</a:t>
            </a:r>
            <a:endParaRPr lang="fr-FR" sz="1050" dirty="0"/>
          </a:p>
          <a:p>
            <a:pPr lvl="0"/>
            <a:r>
              <a:rPr lang="fr-FR" sz="1050" dirty="0"/>
              <a:t>Les types de réclamations</a:t>
            </a:r>
          </a:p>
          <a:p>
            <a:pPr lvl="0"/>
            <a:r>
              <a:rPr lang="fr-FR" sz="1050" dirty="0"/>
              <a:t>Les modalités de traitement des réclamations liées aux produits, au personnel, à l’unité commerciale</a:t>
            </a:r>
          </a:p>
          <a:p>
            <a:r>
              <a:rPr lang="fr-FR" sz="1050" dirty="0"/>
              <a:t> </a:t>
            </a:r>
          </a:p>
          <a:p>
            <a:r>
              <a:rPr lang="fr-FR" sz="1050" b="1" dirty="0"/>
              <a:t>La gestion du stress</a:t>
            </a:r>
            <a:endParaRPr lang="fr-FR" sz="1050" dirty="0"/>
          </a:p>
          <a:p>
            <a:pPr lvl="0"/>
            <a:r>
              <a:rPr lang="fr-FR" sz="1050" dirty="0"/>
              <a:t>Les causes et les manifestations du stress</a:t>
            </a:r>
          </a:p>
          <a:p>
            <a:pPr lvl="0"/>
            <a:r>
              <a:rPr lang="fr-FR" sz="1050" dirty="0"/>
              <a:t>Les techniques de gestion du stress</a:t>
            </a:r>
          </a:p>
          <a:p>
            <a:endParaRPr lang="fr-FR" sz="1050" dirty="0"/>
          </a:p>
        </p:txBody>
      </p:sp>
      <p:sp>
        <p:nvSpPr>
          <p:cNvPr id="6" name="ZoneTexte 5"/>
          <p:cNvSpPr txBox="1"/>
          <p:nvPr/>
        </p:nvSpPr>
        <p:spPr>
          <a:xfrm>
            <a:off x="437608" y="1820621"/>
            <a:ext cx="29293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350" dirty="0"/>
              <a:t>Réception des réclamations clients et transmission au responsable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3103" y="901548"/>
            <a:ext cx="3438797" cy="3231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des Activités Professionnelles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105004" y="901548"/>
            <a:ext cx="4379321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 compétences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3103" y="1314852"/>
            <a:ext cx="3438797" cy="323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Tâches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3913959" y="1051589"/>
            <a:ext cx="29391" cy="47661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056018" y="901548"/>
            <a:ext cx="4859383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Référentiel de Compétences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064183" y="1269949"/>
            <a:ext cx="2096589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Compétences détaillées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10202" y="1266623"/>
            <a:ext cx="2096589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Savoirs associés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636872" y="1566706"/>
            <a:ext cx="131934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Limites de savoirs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/>
          <a:srcRect l="3964"/>
          <a:stretch/>
        </p:blipFill>
        <p:spPr>
          <a:xfrm>
            <a:off x="1155243" y="2514374"/>
            <a:ext cx="1830386" cy="3645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76175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1260</TotalTime>
  <Words>351</Words>
  <Application>Microsoft Office PowerPoint</Application>
  <PresentationFormat>Affichage à l'écran (4:3)</PresentationFormat>
  <Paragraphs>238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lucas sanz-ramos</dc:creator>
  <cp:lastModifiedBy>Titia</cp:lastModifiedBy>
  <cp:revision>48</cp:revision>
  <dcterms:created xsi:type="dcterms:W3CDTF">2019-11-18T15:24:32Z</dcterms:created>
  <dcterms:modified xsi:type="dcterms:W3CDTF">2020-02-12T13:31:28Z</dcterms:modified>
</cp:coreProperties>
</file>