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689" r:id="rId3"/>
    <p:sldMasterId id="2147483691" r:id="rId4"/>
  </p:sldMasterIdLst>
  <p:notesMasterIdLst>
    <p:notesMasterId r:id="rId6"/>
  </p:notesMasterIdLst>
  <p:handoutMasterIdLst>
    <p:handoutMasterId r:id="rId7"/>
  </p:handoutMasterIdLst>
  <p:sldIdLst>
    <p:sldId id="301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71" autoAdjust="0"/>
  </p:normalViewPr>
  <p:slideViewPr>
    <p:cSldViewPr>
      <p:cViewPr>
        <p:scale>
          <a:sx n="77" d="100"/>
          <a:sy n="77" d="100"/>
        </p:scale>
        <p:origin x="-1188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5DEF9-74D4-4657-B188-3F0C46B16070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D997D-9B81-4B56-9B3A-1B32AC615C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86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D538F-4FC1-4B8A-B515-9D34CC5A139B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669CA-A650-483F-9B85-67827F5D288E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 descr="K:\Documents\Documents\Communication\Modèles et logos\Logos\Logos octobre 2018\Logos IG 2018\2018_logo_IGEN_vect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7884368"/>
            <a:ext cx="2620645" cy="1130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38789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090609" y="976320"/>
            <a:ext cx="7894637" cy="2433895"/>
          </a:xfrm>
        </p:spPr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0609" y="3472208"/>
            <a:ext cx="759619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68308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54D5A-192B-4B07-8F58-250CDD527E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3674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E357-AB61-4042-B133-C3D82E92B457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BC0B-A19B-498E-AB8C-430E77AD8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62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E357-AB61-4042-B133-C3D82E92B457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BC0B-A19B-498E-AB8C-430E77AD8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0408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E357-AB61-4042-B133-C3D82E92B457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BC0B-A19B-498E-AB8C-430E77AD8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474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E357-AB61-4042-B133-C3D82E92B457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BC0B-A19B-498E-AB8C-430E77AD8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3895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E357-AB61-4042-B133-C3D82E92B457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BC0B-A19B-498E-AB8C-430E77AD8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6552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sous-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9851" y="6390910"/>
            <a:ext cx="351529" cy="365125"/>
          </a:xfrm>
        </p:spPr>
        <p:txBody>
          <a:bodyPr/>
          <a:lstStyle/>
          <a:p>
            <a:fld id="{C6B7B3CB-E3BA-F74C-AB76-86EFC5843CD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1095375" y="4121150"/>
            <a:ext cx="7505700" cy="1814513"/>
          </a:xfrm>
        </p:spPr>
        <p:txBody>
          <a:bodyPr>
            <a:normAutofit/>
          </a:bodyPr>
          <a:lstStyle>
            <a:lvl1pPr>
              <a:defRPr sz="1500"/>
            </a:lvl1pPr>
            <a:lvl2pPr marL="457200" indent="-457200">
              <a:buNone/>
              <a:defRPr sz="1500"/>
            </a:lvl2pPr>
            <a:lvl3pPr marL="457200" indent="-457200">
              <a:buNone/>
              <a:defRPr sz="1500"/>
            </a:lvl3pPr>
            <a:lvl4pPr marL="457200" indent="-457200">
              <a:buNone/>
              <a:defRPr sz="1500"/>
            </a:lvl4pPr>
            <a:lvl5pPr marL="457200" indent="-457200">
              <a:buNone/>
              <a:defRPr sz="15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1095375" y="2705101"/>
            <a:ext cx="7505700" cy="1156980"/>
          </a:xfrm>
        </p:spPr>
        <p:txBody>
          <a:bodyPr>
            <a:noAutofit/>
          </a:bodyPr>
          <a:lstStyle>
            <a:lvl1pPr marL="0" indent="0">
              <a:buFont typeface="Arial"/>
              <a:buNone/>
              <a:defRPr sz="3000"/>
            </a:lvl1pPr>
            <a:lvl2pPr marL="0" indent="0">
              <a:buNone/>
              <a:defRPr sz="3000"/>
            </a:lvl2pPr>
            <a:lvl3pPr marL="0" indent="0">
              <a:buNone/>
              <a:defRPr sz="3000"/>
            </a:lvl3pPr>
            <a:lvl4pPr marL="0" indent="0">
              <a:buNone/>
              <a:defRPr sz="3000"/>
            </a:lvl4pPr>
            <a:lvl5pPr marL="0" indent="0">
              <a:buNone/>
              <a:defRPr sz="30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024325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71083"/>
            <a:ext cx="7881937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683086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97919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de contenu avec text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05400" y="1476296"/>
            <a:ext cx="7881400" cy="4525963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683086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5392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69378"/>
            <a:ext cx="7881937" cy="4397375"/>
          </a:xfrm>
        </p:spPr>
        <p:txBody>
          <a:bodyPr/>
          <a:lstStyle>
            <a:lvl1pPr>
              <a:buClr>
                <a:srgbClr val="683086"/>
              </a:buCl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fr-FR" dirty="0" smtClean="0"/>
              <a:t> Cliquez pour modifier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71729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8773" y="69692"/>
            <a:ext cx="8004162" cy="828574"/>
          </a:xfrm>
        </p:spPr>
        <p:txBody>
          <a:bodyPr anchor="b">
            <a:normAutofit/>
          </a:bodyPr>
          <a:lstStyle>
            <a:lvl1pPr algn="l">
              <a:defRPr sz="3000" b="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77333" y="1494531"/>
            <a:ext cx="7923066" cy="32330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7333" y="5367338"/>
            <a:ext cx="792306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0925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97486" y="3283200"/>
            <a:ext cx="5897726" cy="2108160"/>
          </a:xfrm>
        </p:spPr>
        <p:txBody>
          <a:bodyPr anchor="t" anchorCtr="0">
            <a:normAutofit/>
          </a:bodyPr>
          <a:lstStyle>
            <a:lvl1pPr>
              <a:defRPr sz="1500" baseline="0"/>
            </a:lvl1pPr>
          </a:lstStyle>
          <a:p>
            <a:r>
              <a:rPr lang="fr-FR" dirty="0" smtClean="0"/>
              <a:t>Contacts :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54D5A-192B-4B07-8F58-250CDD527E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0721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0386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E357-AB61-4042-B133-C3D82E92B457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BC0B-A19B-498E-AB8C-430E77AD8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219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E357-AB61-4042-B133-C3D82E92B457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BC0B-A19B-498E-AB8C-430E77AD8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3403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E357-AB61-4042-B133-C3D82E92B457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BC0B-A19B-498E-AB8C-430E77AD8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864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E357-AB61-4042-B133-C3D82E92B457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BC0B-A19B-498E-AB8C-430E77AD8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0749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E357-AB61-4042-B133-C3D82E92B457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BC0B-A19B-498E-AB8C-430E77AD8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1926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E357-AB61-4042-B133-C3D82E92B457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BC0B-A19B-498E-AB8C-430E77AD8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5769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2.jpe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7485" y="915840"/>
            <a:ext cx="7982797" cy="2548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ET MODIFIEZ </a:t>
            </a:r>
            <a:br>
              <a:rPr lang="fr-FR" dirty="0" smtClean="0"/>
            </a:br>
            <a:r>
              <a:rPr lang="fr-FR" dirty="0" smtClean="0"/>
              <a:t>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7486" y="3464803"/>
            <a:ext cx="7589313" cy="1249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97502" y="6390910"/>
            <a:ext cx="4038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fld id="{95654D5A-192B-4B07-8F58-250CDD527E53}" type="slidenum">
              <a:rPr lang="fr-FR" smtClean="0"/>
              <a:t>‹N°›</a:t>
            </a:fld>
            <a:endParaRPr lang="fr-FR"/>
          </a:p>
        </p:txBody>
      </p:sp>
      <p:cxnSp>
        <p:nvCxnSpPr>
          <p:cNvPr id="16" name="Connecteur droit 15"/>
          <p:cNvCxnSpPr/>
          <p:nvPr/>
        </p:nvCxnSpPr>
        <p:spPr>
          <a:xfrm>
            <a:off x="698885" y="5516417"/>
            <a:ext cx="6290733" cy="0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6995213" y="4489080"/>
            <a:ext cx="1519767" cy="1024465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H="1" flipV="1">
            <a:off x="698885" y="0"/>
            <a:ext cx="295" cy="5507953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Image 7" descr="K:\Documents\Documents\Communication\Modèles et logos\Logos\Logos octobre 2018\Logos IG 2018\2018_logo_IGEN_vecto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25" y="5589240"/>
            <a:ext cx="2620645" cy="1130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964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708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50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683086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4E357-AB61-4042-B133-C3D82E92B457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BBC0B-A19B-498E-AB8C-430E77AD80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59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5183" y="697997"/>
            <a:ext cx="7781697" cy="20063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5182" y="2704320"/>
            <a:ext cx="7781697" cy="1180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</a:t>
            </a:r>
            <a:br>
              <a:rPr lang="fr-FR" dirty="0" smtClean="0"/>
            </a:br>
            <a:r>
              <a:rPr lang="fr-FR" dirty="0" smtClean="0"/>
              <a:t>les styles du texte du masque</a:t>
            </a:r>
          </a:p>
          <a:p>
            <a:pPr lvl="0"/>
            <a:endParaRPr lang="fr-FR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49851" y="6390910"/>
            <a:ext cx="3515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000000"/>
                </a:solidFill>
              </a:defRPr>
            </a:lvl1pPr>
          </a:lstStyle>
          <a:p>
            <a:fld id="{C6B7B3CB-E3BA-F74C-AB76-86EFC5843CD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11" descr="2014_MENESRlogo_horizontal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05" y="6180053"/>
            <a:ext cx="1656184" cy="46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Connecteur droit 14"/>
          <p:cNvCxnSpPr/>
          <p:nvPr/>
        </p:nvCxnSpPr>
        <p:spPr>
          <a:xfrm>
            <a:off x="698885" y="3893512"/>
            <a:ext cx="6290733" cy="0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V="1">
            <a:off x="6995213" y="2866175"/>
            <a:ext cx="1519767" cy="1024465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H="1" flipV="1">
            <a:off x="699180" y="0"/>
            <a:ext cx="1" cy="3885049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pied de page 4"/>
          <p:cNvSpPr txBox="1">
            <a:spLocks/>
          </p:cNvSpPr>
          <p:nvPr/>
        </p:nvSpPr>
        <p:spPr>
          <a:xfrm>
            <a:off x="6989618" y="6390910"/>
            <a:ext cx="1160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JJ/MM/AAAA</a:t>
            </a:r>
          </a:p>
          <a:p>
            <a:endParaRPr lang="fr-FR" dirty="0"/>
          </a:p>
        </p:txBody>
      </p:sp>
      <p:sp>
        <p:nvSpPr>
          <p:cNvPr id="12" name="Espace réservé du pied de page 4"/>
          <p:cNvSpPr txBox="1">
            <a:spLocks/>
          </p:cNvSpPr>
          <p:nvPr/>
        </p:nvSpPr>
        <p:spPr>
          <a:xfrm>
            <a:off x="2357525" y="6146185"/>
            <a:ext cx="3120150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683086"/>
                </a:solidFill>
              </a:rPr>
              <a:t>IGEN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titre de la présentation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741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683086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05400" y="0"/>
            <a:ext cx="7881400" cy="1286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05400" y="1476022"/>
            <a:ext cx="788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49942" y="6390910"/>
            <a:ext cx="4504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11" descr="2014_MENESRlogo_horizontal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05" y="6180053"/>
            <a:ext cx="1656184" cy="46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Connecteur droit 12"/>
          <p:cNvCxnSpPr/>
          <p:nvPr/>
        </p:nvCxnSpPr>
        <p:spPr>
          <a:xfrm>
            <a:off x="698885" y="1295400"/>
            <a:ext cx="7173849" cy="0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7872734" y="872640"/>
            <a:ext cx="642246" cy="419889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H="1" flipV="1">
            <a:off x="699180" y="0"/>
            <a:ext cx="1" cy="1286937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pied de page 4"/>
          <p:cNvSpPr txBox="1">
            <a:spLocks/>
          </p:cNvSpPr>
          <p:nvPr/>
        </p:nvSpPr>
        <p:spPr>
          <a:xfrm>
            <a:off x="6989618" y="6390910"/>
            <a:ext cx="1160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JJ/MM/AAAA</a:t>
            </a:r>
          </a:p>
          <a:p>
            <a:endParaRPr lang="fr-FR" dirty="0"/>
          </a:p>
        </p:txBody>
      </p:sp>
      <p:sp>
        <p:nvSpPr>
          <p:cNvPr id="14" name="Espace réservé du pied de page 4"/>
          <p:cNvSpPr txBox="1">
            <a:spLocks/>
          </p:cNvSpPr>
          <p:nvPr/>
        </p:nvSpPr>
        <p:spPr>
          <a:xfrm>
            <a:off x="2357525" y="6146185"/>
            <a:ext cx="3120150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683086"/>
                </a:solidFill>
              </a:rPr>
              <a:t>IGEN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titre de la présentation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175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00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457200" rtl="0" eaLnBrk="1" latinLnBrk="0" hangingPunct="1">
        <a:spcBef>
          <a:spcPct val="20000"/>
        </a:spcBef>
        <a:buSzPct val="100000"/>
        <a:buFont typeface="Arial"/>
        <a:buChar char="■"/>
        <a:defRPr sz="2000" kern="1200">
          <a:solidFill>
            <a:srgbClr val="683086"/>
          </a:solidFill>
          <a:latin typeface="+mn-lt"/>
          <a:ea typeface="+mn-ea"/>
          <a:cs typeface="+mn-cs"/>
        </a:defRPr>
      </a:lvl1pPr>
      <a:lvl2pPr marL="627063" indent="-169863" algn="l" defTabSz="457200" rtl="0" eaLnBrk="1" latinLnBrk="0" hangingPunct="1">
        <a:spcBef>
          <a:spcPct val="20000"/>
        </a:spcBef>
        <a:buClr>
          <a:srgbClr val="683086"/>
        </a:buClr>
        <a:buFont typeface="Arial Italic"/>
        <a:buChar char="■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63" indent="0" algn="l" defTabSz="457200" rtl="0" eaLnBrk="1" latinLnBrk="0" hangingPunct="1">
        <a:spcBef>
          <a:spcPct val="20000"/>
        </a:spcBef>
        <a:buFont typeface="Arial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627063" indent="177800" algn="l" defTabSz="457200" rtl="0" eaLnBrk="1" latinLnBrk="0" hangingPunct="1">
        <a:spcBef>
          <a:spcPct val="20000"/>
        </a:spcBef>
        <a:buClr>
          <a:srgbClr val="683086"/>
        </a:buClr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806450" indent="0" algn="l" defTabSz="457200" rtl="0" eaLnBrk="1" latinLnBrk="0" hangingPunct="1">
        <a:spcBef>
          <a:spcPct val="20000"/>
        </a:spcBef>
        <a:buFont typeface="Arial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02comp&#233;tence%201.pdf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3" name="Titre 6"/>
          <p:cNvSpPr txBox="1">
            <a:spLocks/>
          </p:cNvSpPr>
          <p:nvPr/>
        </p:nvSpPr>
        <p:spPr>
          <a:xfrm>
            <a:off x="800997" y="1128156"/>
            <a:ext cx="8248000" cy="448887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400" dirty="0"/>
              <a:t>	</a:t>
            </a:r>
            <a:endParaRPr lang="fr-FR" sz="1400" b="1" dirty="0"/>
          </a:p>
        </p:txBody>
      </p:sp>
      <p:sp>
        <p:nvSpPr>
          <p:cNvPr id="4" name="Titre 6"/>
          <p:cNvSpPr txBox="1">
            <a:spLocks/>
          </p:cNvSpPr>
          <p:nvPr/>
        </p:nvSpPr>
        <p:spPr>
          <a:xfrm>
            <a:off x="1375129" y="285008"/>
            <a:ext cx="6822373" cy="50162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800" b="1" dirty="0" smtClean="0"/>
              <a:t>Bloc de compétence 1</a:t>
            </a:r>
          </a:p>
          <a:p>
            <a:pPr algn="ctr"/>
            <a:r>
              <a:rPr lang="fr-FR" sz="2800" b="1" dirty="0" smtClean="0"/>
              <a:t>Gérer l’accueil multicanal à des fins d’information, d’orientation et de conseil </a:t>
            </a:r>
          </a:p>
          <a:p>
            <a:pPr algn="ctr"/>
            <a:endParaRPr lang="fr-FR" sz="800" b="1" dirty="0"/>
          </a:p>
          <a:p>
            <a:pPr algn="ctr"/>
            <a:r>
              <a:rPr lang="fr-FR" sz="2400" b="1" dirty="0" smtClean="0">
                <a:hlinkClick r:id="rId2" action="ppaction://hlinkfile"/>
              </a:rPr>
              <a:t>6 compétences ciblées</a:t>
            </a:r>
            <a:endParaRPr lang="fr-FR" sz="2400" b="1" dirty="0" smtClean="0"/>
          </a:p>
          <a:p>
            <a:endParaRPr lang="fr-FR" sz="1800" b="1" dirty="0" smtClean="0"/>
          </a:p>
          <a:p>
            <a:pPr>
              <a:spcAft>
                <a:spcPts val="1800"/>
              </a:spcAft>
            </a:pPr>
            <a:r>
              <a:rPr lang="fr-FR" sz="2400" b="1" dirty="0" smtClean="0"/>
              <a:t>1- </a:t>
            </a:r>
            <a:r>
              <a:rPr lang="fr-FR" sz="2400" dirty="0" smtClean="0"/>
              <a:t>Gérer simultanément les activités</a:t>
            </a:r>
          </a:p>
          <a:p>
            <a:pPr>
              <a:spcAft>
                <a:spcPts val="1800"/>
              </a:spcAft>
            </a:pPr>
            <a:r>
              <a:rPr lang="fr-FR" sz="2400" b="1" dirty="0" smtClean="0"/>
              <a:t>2- </a:t>
            </a:r>
            <a:r>
              <a:rPr lang="fr-FR" sz="2400" dirty="0" smtClean="0"/>
              <a:t>Prendre contact avec le public</a:t>
            </a:r>
          </a:p>
          <a:p>
            <a:pPr>
              <a:spcAft>
                <a:spcPts val="1200"/>
              </a:spcAft>
            </a:pPr>
            <a:r>
              <a:rPr lang="fr-FR" sz="2400" b="1" dirty="0" smtClean="0"/>
              <a:t>3- </a:t>
            </a:r>
            <a:r>
              <a:rPr lang="fr-FR" sz="2400" dirty="0" smtClean="0"/>
              <a:t>Identifier la demande</a:t>
            </a:r>
          </a:p>
          <a:p>
            <a:pPr>
              <a:spcAft>
                <a:spcPts val="1200"/>
              </a:spcAft>
            </a:pPr>
            <a:r>
              <a:rPr lang="fr-FR" sz="2400" b="1" dirty="0" smtClean="0"/>
              <a:t>4- </a:t>
            </a:r>
            <a:r>
              <a:rPr lang="fr-FR" sz="2400" dirty="0" smtClean="0"/>
              <a:t>Traiter la demande</a:t>
            </a:r>
          </a:p>
          <a:p>
            <a:pPr>
              <a:spcAft>
                <a:spcPts val="1200"/>
              </a:spcAft>
            </a:pPr>
            <a:r>
              <a:rPr lang="fr-FR" sz="2400" b="1" dirty="0" smtClean="0"/>
              <a:t>5- </a:t>
            </a:r>
            <a:r>
              <a:rPr lang="fr-FR" sz="2400" dirty="0" smtClean="0"/>
              <a:t>Gérer les flux</a:t>
            </a:r>
          </a:p>
          <a:p>
            <a:pPr>
              <a:spcAft>
                <a:spcPts val="1200"/>
              </a:spcAft>
            </a:pPr>
            <a:r>
              <a:rPr lang="fr-FR" sz="2400" b="1" dirty="0" smtClean="0"/>
              <a:t>6- </a:t>
            </a:r>
            <a:r>
              <a:rPr lang="fr-FR" sz="2400" dirty="0" smtClean="0"/>
              <a:t>Gérer les conflits</a:t>
            </a:r>
          </a:p>
          <a:p>
            <a:endParaRPr lang="fr-FR" sz="2400" b="1" dirty="0"/>
          </a:p>
        </p:txBody>
      </p:sp>
      <p:sp>
        <p:nvSpPr>
          <p:cNvPr id="5" name="Soleil 4"/>
          <p:cNvSpPr/>
          <p:nvPr/>
        </p:nvSpPr>
        <p:spPr>
          <a:xfrm>
            <a:off x="8197502" y="620688"/>
            <a:ext cx="622970" cy="507468"/>
          </a:xfrm>
          <a:prstGeom prst="su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09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ge de presentation et de 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age de sous-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pages de contenu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2015-matrice-powerpoint-IGEN</Template>
  <TotalTime>3341</TotalTime>
  <Words>47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page de presentation et de partie</vt:lpstr>
      <vt:lpstr>Conception personnalisée</vt:lpstr>
      <vt:lpstr>page de sous-partie</vt:lpstr>
      <vt:lpstr>pages de contenus</vt:lpstr>
      <vt:lpstr>Présentation PowerPoint</vt:lpstr>
    </vt:vector>
  </TitlesOfParts>
  <Company>Ministere de l'Education Nationale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 d’opportunitÉ  BACCALAURÉAT PROFESSIONNEL ACCUEIL – RELATION CLIENTS ET USAGERS</dc:title>
  <dc:creator>D Catoir</dc:creator>
  <cp:lastModifiedBy>D Catoir</cp:lastModifiedBy>
  <cp:revision>166</cp:revision>
  <dcterms:created xsi:type="dcterms:W3CDTF">2016-10-26T09:10:31Z</dcterms:created>
  <dcterms:modified xsi:type="dcterms:W3CDTF">2019-01-15T20:38:44Z</dcterms:modified>
</cp:coreProperties>
</file>