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89" r:id="rId3"/>
    <p:sldMasterId id="2147483691" r:id="rId4"/>
  </p:sldMasterIdLst>
  <p:notesMasterIdLst>
    <p:notesMasterId r:id="rId17"/>
  </p:notesMasterIdLst>
  <p:handoutMasterIdLst>
    <p:handoutMasterId r:id="rId18"/>
  </p:handoutMasterIdLst>
  <p:sldIdLst>
    <p:sldId id="284" r:id="rId5"/>
    <p:sldId id="289" r:id="rId6"/>
    <p:sldId id="290" r:id="rId7"/>
    <p:sldId id="291" r:id="rId8"/>
    <p:sldId id="292" r:id="rId9"/>
    <p:sldId id="293" r:id="rId10"/>
    <p:sldId id="295" r:id="rId11"/>
    <p:sldId id="294" r:id="rId12"/>
    <p:sldId id="296" r:id="rId13"/>
    <p:sldId id="297" r:id="rId14"/>
    <p:sldId id="300" r:id="rId15"/>
    <p:sldId id="298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 varScale="1">
        <p:scale>
          <a:sx n="88" d="100"/>
          <a:sy n="88" d="100"/>
        </p:scale>
        <p:origin x="8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5DEF9-74D4-4657-B188-3F0C46B16070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D997D-9B81-4B56-9B3A-1B32AC615C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6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38F-4FC1-4B8A-B515-9D34CC5A139B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69CA-A650-483F-9B85-67827F5D288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K:\Documents\Documents\Communication\Modèles et logos\Logos\Logos octobre 2018\Logos IG 2018\2018_logo_IGEN_vect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7884368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87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62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0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47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9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55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 smtClean="0"/>
              <a:t>Contacts :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3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1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40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64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74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2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76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95654D5A-192B-4B07-8F58-250CDD527E5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K:\Documents\Documents\Communication\Modèles et logos\Logos\Logos octobre 2018\Logos IG 2018\2018_logo_IGEN_vecto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5" y="5589240"/>
            <a:ext cx="2620645" cy="113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8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E357-AB61-4042-B133-C3D82E92B457}" type="datetimeFigureOut">
              <a:rPr lang="fr-FR" smtClean="0"/>
              <a:t>09/01/2019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BC0B-A19B-498E-AB8C-430E77AD8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9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11" descr="2014_MENESRlogo_horizont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5" y="6180053"/>
            <a:ext cx="1656184" cy="46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 txBox="1">
            <a:spLocks/>
          </p:cNvSpPr>
          <p:nvPr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57525" y="6146185"/>
            <a:ext cx="3120150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b="1" dirty="0" smtClean="0">
                <a:solidFill>
                  <a:srgbClr val="683086"/>
                </a:solidFill>
              </a:rPr>
              <a:t>IGEN</a:t>
            </a: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85008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800" b="1" dirty="0" smtClean="0"/>
              <a:t>Gérer l’information et des prestations à des fins organisationnelles</a:t>
            </a:r>
          </a:p>
          <a:p>
            <a:pPr algn="ctr"/>
            <a:endParaRPr lang="fr-FR" sz="3200" b="1" dirty="0"/>
          </a:p>
          <a:p>
            <a:pPr algn="ctr"/>
            <a:r>
              <a:rPr lang="fr-FR" sz="2400" b="1" dirty="0" smtClean="0"/>
              <a:t>3 compétences ciblées</a:t>
            </a:r>
          </a:p>
          <a:p>
            <a:endParaRPr lang="fr-FR" sz="1800" b="1" dirty="0" smtClean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1- </a:t>
            </a:r>
            <a:r>
              <a:rPr lang="fr-FR" sz="2400" dirty="0" smtClean="0"/>
              <a:t>Gérer l’information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2- </a:t>
            </a:r>
            <a:r>
              <a:rPr lang="fr-FR" sz="2400" dirty="0" smtClean="0"/>
              <a:t>Gérer des prestations internes et externes</a:t>
            </a:r>
          </a:p>
          <a:p>
            <a:pPr>
              <a:spcAft>
                <a:spcPts val="1200"/>
              </a:spcAft>
            </a:pPr>
            <a:r>
              <a:rPr lang="fr-FR" sz="2400" b="1" dirty="0" smtClean="0"/>
              <a:t>3- </a:t>
            </a:r>
            <a:r>
              <a:rPr lang="fr-FR" sz="2400" dirty="0" smtClean="0"/>
              <a:t>Contribuer à la mise en œuvre de projet lié à l’accueil</a:t>
            </a:r>
            <a:endParaRPr lang="fr-FR" sz="2400" b="1" dirty="0" smtClean="0"/>
          </a:p>
          <a:p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736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68679"/>
            <a:ext cx="7013295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200" b="1" dirty="0" smtClean="0"/>
              <a:t>2.3 Contribuer </a:t>
            </a:r>
            <a:r>
              <a:rPr lang="fr-FR" sz="2200" b="1" dirty="0"/>
              <a:t>à la mise en œuvre de projet lié à l’accueil</a:t>
            </a:r>
          </a:p>
          <a:p>
            <a:pPr algn="ctr"/>
            <a:endParaRPr lang="fr-FR" sz="2400" b="1" dirty="0" smtClean="0"/>
          </a:p>
          <a:p>
            <a:pPr algn="ctr"/>
            <a:endParaRPr lang="fr-FR" sz="2400" b="1" dirty="0"/>
          </a:p>
          <a:p>
            <a:r>
              <a:rPr lang="fr-F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types de projet repérés, sans être limitatif : </a:t>
            </a:r>
          </a:p>
          <a:p>
            <a:endParaRPr lang="fr-FR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de l’accueil pour un évènement</a:t>
            </a:r>
          </a:p>
          <a:p>
            <a:pPr marL="800100" lvl="1" indent="-342900">
              <a:buFontTx/>
              <a:buChar char="-"/>
            </a:pPr>
            <a:endParaRPr lang="fr-FR" sz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endParaRPr lang="fr-FR" sz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23" y="3161469"/>
            <a:ext cx="1008112" cy="5242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67" y="3322200"/>
            <a:ext cx="1652588" cy="1905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73" y="3081281"/>
            <a:ext cx="783530" cy="78353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279" y="3900788"/>
            <a:ext cx="927546" cy="9275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67" y="3911893"/>
            <a:ext cx="1476375" cy="7762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3896890"/>
            <a:ext cx="758729" cy="8033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0534" y="3081281"/>
            <a:ext cx="709915" cy="7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05273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68679"/>
            <a:ext cx="7013295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200" b="1" dirty="0" smtClean="0"/>
              <a:t>2.3 Contribuer </a:t>
            </a:r>
            <a:r>
              <a:rPr lang="fr-FR" sz="2200" b="1" dirty="0"/>
              <a:t>à la mise en œuvre de projet lié à l’accueil</a:t>
            </a:r>
          </a:p>
          <a:p>
            <a:pPr algn="ctr"/>
            <a:endParaRPr lang="fr-FR" sz="4400" b="1" dirty="0"/>
          </a:p>
          <a:p>
            <a:pPr marL="342900" indent="-342900">
              <a:buFontTx/>
              <a:buChar char="-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L’amélioration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l’accueil - La participation à la démarche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qualité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l’organisation</a:t>
            </a:r>
          </a:p>
          <a:p>
            <a:pPr marL="342900" indent="-342900">
              <a:buFontTx/>
              <a:buChar char="-"/>
            </a:pPr>
            <a:endParaRPr lang="fr-F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fr-FR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’organisation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l’espace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d’accueil (signalétique, production et organisation des ressources mises à disposition des visiteurs…)</a:t>
            </a:r>
          </a:p>
          <a:p>
            <a:pPr marL="342900" indent="-342900">
              <a:buFontTx/>
              <a:buChar char="-"/>
            </a:pPr>
            <a:endParaRPr lang="fr-F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879" y="4646638"/>
            <a:ext cx="896119" cy="5212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54" y="2699090"/>
            <a:ext cx="1008112" cy="52425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32" y="2750611"/>
            <a:ext cx="1358652" cy="4842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292" y="2602757"/>
            <a:ext cx="1041219" cy="77990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646638"/>
            <a:ext cx="1074043" cy="5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115616" y="188640"/>
            <a:ext cx="6885384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200" b="1" dirty="0" smtClean="0"/>
              <a:t>2.3 Contribuer </a:t>
            </a:r>
            <a:r>
              <a:rPr lang="fr-FR" sz="2200" b="1" dirty="0"/>
              <a:t>à la mise en œuvre de projet lié à l’accueil</a:t>
            </a:r>
          </a:p>
          <a:p>
            <a:pPr algn="ctr"/>
            <a:endParaRPr lang="fr-FR" sz="2800" b="1" dirty="0" smtClean="0"/>
          </a:p>
          <a:p>
            <a:r>
              <a:rPr lang="fr-FR" sz="2400" b="1" dirty="0"/>
              <a:t>L’agent d’accueil doit : </a:t>
            </a:r>
          </a:p>
          <a:p>
            <a:pPr algn="ctr"/>
            <a:endParaRPr lang="fr-FR" sz="1600" b="1" dirty="0" smtClean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Comprendre le projet, ses enjeux et suivre son avancement : cahier </a:t>
            </a:r>
            <a:r>
              <a:rPr lang="fr-FR" sz="2000" b="1" dirty="0"/>
              <a:t>des </a:t>
            </a:r>
            <a:r>
              <a:rPr lang="fr-FR" sz="2000" b="1" dirty="0" smtClean="0"/>
              <a:t>charges, tableau </a:t>
            </a:r>
            <a:r>
              <a:rPr lang="fr-FR" sz="2000" b="1" dirty="0"/>
              <a:t>de bord, rapport d’étape, relevé de conclusions, de </a:t>
            </a:r>
            <a:r>
              <a:rPr lang="fr-FR" sz="2000" b="1" dirty="0" smtClean="0"/>
              <a:t>réunion…</a:t>
            </a:r>
            <a:endParaRPr lang="fr-FR" sz="2000" b="1" dirty="0"/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Intégrer l’organisation </a:t>
            </a:r>
            <a:r>
              <a:rPr lang="fr-FR" sz="2000" b="1" dirty="0"/>
              <a:t>du projet : agenda</a:t>
            </a:r>
            <a:r>
              <a:rPr lang="fr-FR" sz="2000" b="1" dirty="0" smtClean="0"/>
              <a:t>, échéancier</a:t>
            </a:r>
            <a:r>
              <a:rPr lang="fr-FR" sz="2000" b="1" dirty="0"/>
              <a:t>, </a:t>
            </a:r>
            <a:r>
              <a:rPr lang="fr-FR" sz="2000" b="1" dirty="0" smtClean="0"/>
              <a:t>tableau </a:t>
            </a:r>
            <a:r>
              <a:rPr lang="fr-FR" sz="2000" b="1" dirty="0"/>
              <a:t>de répartition des </a:t>
            </a:r>
            <a:r>
              <a:rPr lang="fr-FR" sz="2000" b="1" dirty="0" smtClean="0"/>
              <a:t>tâches…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smtClean="0"/>
              <a:t>Contribuer à </a:t>
            </a:r>
            <a:r>
              <a:rPr lang="fr-FR" sz="2000" b="1" dirty="0" smtClean="0"/>
              <a:t>la réalisation du projet dans le cadre de la fonction « accueil »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829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85008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2.1 Gérer l’information</a:t>
            </a:r>
          </a:p>
          <a:p>
            <a:endParaRPr lang="fr-FR" sz="3600" b="1" dirty="0" smtClean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Au cœur : le </a:t>
            </a:r>
            <a:r>
              <a:rPr lang="fr-FR" sz="2400" b="1" u="sng" dirty="0" smtClean="0"/>
              <a:t>système d’information</a:t>
            </a:r>
            <a:r>
              <a:rPr lang="fr-FR" sz="2400" b="1" dirty="0" smtClean="0"/>
              <a:t> de l’organisation</a:t>
            </a:r>
          </a:p>
          <a:p>
            <a:pPr>
              <a:spcAft>
                <a:spcPts val="1800"/>
              </a:spcAft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l’internet,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médias sociaux, les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intranets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extranets,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applications commerciales ou de gestion de type ERP et CRM, les applications et logiciels spécifiques à l’organisation, les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espaces de stockage numérique, les plateformes collaboratives et/ou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contributives…</a:t>
            </a:r>
            <a:endParaRPr lang="fr-FR" sz="2000" b="1" dirty="0" smtClean="0"/>
          </a:p>
          <a:p>
            <a:pPr>
              <a:spcAft>
                <a:spcPts val="1800"/>
              </a:spcAft>
            </a:pPr>
            <a:r>
              <a:rPr lang="fr-FR" sz="2000" b="1" dirty="0" smtClean="0"/>
              <a:t>Le système d’information existe. Il n’est pas créé par l’agent d’accueil qui le consulte, l’actualise, l’alimente, le complète, détecte les informations obsolètes ou erronées…</a:t>
            </a:r>
          </a:p>
          <a:p>
            <a:pPr>
              <a:spcAft>
                <a:spcPts val="1800"/>
              </a:spcAft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1582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342206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2.1 Gérer l’information</a:t>
            </a:r>
          </a:p>
          <a:p>
            <a:pPr algn="ctr"/>
            <a:endParaRPr lang="fr-FR" sz="1400" b="1" dirty="0"/>
          </a:p>
          <a:p>
            <a:pPr>
              <a:spcAft>
                <a:spcPts val="1800"/>
              </a:spcAft>
            </a:pPr>
            <a:r>
              <a:rPr lang="fr-FR" sz="2000" b="1" dirty="0" smtClean="0"/>
              <a:t>Des expériences significatives rencontrées par le groupe de rénovation dans la gestion de l’information depuis l’accueil…</a:t>
            </a:r>
          </a:p>
          <a:p>
            <a:r>
              <a:rPr lang="fr-FR" sz="2000" dirty="0" smtClean="0"/>
              <a:t>		</a:t>
            </a:r>
            <a:r>
              <a:rPr lang="fr-FR" sz="1800" dirty="0" smtClean="0"/>
              <a:t>MAIRIE </a:t>
            </a:r>
            <a:r>
              <a:rPr lang="fr-FR" sz="1800" dirty="0"/>
              <a:t>DE LILLE : </a:t>
            </a:r>
          </a:p>
          <a:p>
            <a:r>
              <a:rPr lang="fr-FR" sz="1800" dirty="0"/>
              <a:t>		Mise à disposition du public d’une application avec les		</a:t>
            </a:r>
            <a:r>
              <a:rPr lang="fr-FR" sz="1800" dirty="0" smtClean="0"/>
              <a:t>		questions/réponses </a:t>
            </a:r>
            <a:r>
              <a:rPr lang="fr-FR" sz="1800" dirty="0"/>
              <a:t>les plus courantes, alimentées</a:t>
            </a:r>
          </a:p>
          <a:p>
            <a:pPr>
              <a:spcAft>
                <a:spcPts val="1800"/>
              </a:spcAft>
            </a:pPr>
            <a:r>
              <a:rPr lang="fr-FR" sz="1800" dirty="0"/>
              <a:t>		par le personnel d’accueil</a:t>
            </a:r>
          </a:p>
          <a:p>
            <a:r>
              <a:rPr lang="fr-FR" sz="1800" dirty="0" smtClean="0"/>
              <a:t>MAIRIE D’ARGENTEUIL</a:t>
            </a:r>
          </a:p>
          <a:p>
            <a:r>
              <a:rPr lang="fr-FR" sz="1800" dirty="0" smtClean="0"/>
              <a:t>Un blog créé par les agents d’accueil eux-mêmes pour </a:t>
            </a:r>
          </a:p>
          <a:p>
            <a:pPr>
              <a:spcAft>
                <a:spcPts val="1800"/>
              </a:spcAft>
            </a:pPr>
            <a:r>
              <a:rPr lang="fr-FR" sz="1800" dirty="0" smtClean="0"/>
              <a:t>partager en interne l’information collectée</a:t>
            </a:r>
          </a:p>
          <a:p>
            <a:r>
              <a:rPr lang="fr-FR" sz="1800" dirty="0" smtClean="0"/>
              <a:t>			HOPITAL DE PONTOISE : </a:t>
            </a:r>
          </a:p>
          <a:p>
            <a:r>
              <a:rPr lang="fr-FR" sz="1800" dirty="0" smtClean="0"/>
              <a:t>			Gestion des BIPS et téléphone DECT des </a:t>
            </a:r>
          </a:p>
          <a:p>
            <a:pPr>
              <a:spcAft>
                <a:spcPts val="1800"/>
              </a:spcAft>
            </a:pPr>
            <a:r>
              <a:rPr lang="fr-FR" sz="1800" dirty="0" smtClean="0"/>
              <a:t>			médecins et médecins de garde</a:t>
            </a:r>
          </a:p>
          <a:p>
            <a:pPr>
              <a:spcAft>
                <a:spcPts val="1800"/>
              </a:spcAft>
            </a:pPr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55711"/>
            <a:ext cx="887623" cy="1080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055" y="2132856"/>
            <a:ext cx="923432" cy="12415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071" y="4653136"/>
            <a:ext cx="758831" cy="10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85008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2.1 Gérer l’information</a:t>
            </a:r>
          </a:p>
          <a:p>
            <a:endParaRPr lang="fr-FR" sz="2400" b="1" dirty="0" smtClean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L’agent d’accueil doit :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Se situer dans le système d’information de l’organisation pour trouver la bonne information au bon moment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Mettre à la disposition de l’accueil les informations dont il dispose : recherche, fiabilité, organisation pour mettre à disposition la bonne information au bon endroit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Compléter/s’approprier le système d’information de l’organisation pour s’assurer d’un accueil efficient</a:t>
            </a:r>
          </a:p>
          <a:p>
            <a:pPr>
              <a:spcAft>
                <a:spcPts val="1800"/>
              </a:spcAft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1684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68679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2.2 Gérer </a:t>
            </a:r>
            <a:r>
              <a:rPr lang="fr-FR" sz="2400" b="1" dirty="0"/>
              <a:t>des prestations internes et externes</a:t>
            </a:r>
          </a:p>
          <a:p>
            <a:endParaRPr lang="fr-FR" sz="2400" b="1" dirty="0" smtClean="0"/>
          </a:p>
          <a:p>
            <a:endParaRPr lang="fr-FR" sz="2400" b="1" dirty="0" smtClean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Ici, double sens du terme « </a:t>
            </a:r>
            <a:r>
              <a:rPr lang="fr-FR" sz="2400" b="1" u="sng" dirty="0" smtClean="0"/>
              <a:t>prestations</a:t>
            </a:r>
            <a:r>
              <a:rPr lang="fr-FR" sz="2400" b="1" dirty="0" smtClean="0"/>
              <a:t> » : 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L’accueil peut être prestataire pour le compte de l’organisation et donc fournir une prestation de service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L’accueil peut être commanditaire d’une prestation et donc bénéficier des services d’un prestataire</a:t>
            </a:r>
          </a:p>
        </p:txBody>
      </p:sp>
    </p:spTree>
    <p:extLst>
      <p:ext uri="{BB962C8B-B14F-4D97-AF65-F5344CB8AC3E}">
        <p14:creationId xmlns:p14="http://schemas.microsoft.com/office/powerpoint/2010/main" val="20830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357016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2.2 Gérer </a:t>
            </a:r>
            <a:r>
              <a:rPr lang="fr-FR" sz="2400" b="1" dirty="0"/>
              <a:t>des prestations internes et externes</a:t>
            </a:r>
          </a:p>
          <a:p>
            <a:pPr algn="ctr"/>
            <a:endParaRPr lang="fr-FR" sz="2400" b="1" dirty="0"/>
          </a:p>
          <a:p>
            <a:endParaRPr lang="fr-FR" sz="2400" b="1" dirty="0" smtClean="0"/>
          </a:p>
          <a:p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prestataire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 compte de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l’organisation, l’agent d’accueil doit : </a:t>
            </a:r>
          </a:p>
          <a:p>
            <a:pPr marL="342900" indent="-342900">
              <a:buFontTx/>
              <a:buChar char="-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Gérer les courriers, colis, agendas, plannings…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Gérer les réservations de salles, matériels…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2000" b="1" dirty="0" smtClean="0"/>
              <a:t>Assurer les services aux visiteurs et membres de l’organisation (réservation taxi, hôtel… ; services proposés par l’entreprise à ses salariés : blanchisserie…)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6898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115616" y="188640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2.2 Gérer </a:t>
            </a:r>
            <a:r>
              <a:rPr lang="fr-FR" sz="2400" b="1" dirty="0"/>
              <a:t>des prestations internes et externes</a:t>
            </a:r>
          </a:p>
          <a:p>
            <a:pPr algn="ctr"/>
            <a:endParaRPr lang="fr-FR" sz="2400" b="1" dirty="0"/>
          </a:p>
          <a:p>
            <a:r>
              <a:rPr lang="fr-F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Comme </a:t>
            </a:r>
            <a:r>
              <a:rPr 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commanditaire de </a:t>
            </a:r>
            <a:r>
              <a:rPr lang="fr-FR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prestations, l’agent d’accueil doit </a:t>
            </a: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Tx/>
              <a:buChar char="-"/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fr-FR" sz="1900" b="1" dirty="0" smtClean="0"/>
              <a:t>Connaitre et/ou rechercher et/ou sélectionner les prestataires internes (services généraux, restauration…) et externes (agences d’hôtes et hôtesses d’accueil, traiteurs…) qu’il peut solliciter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fr-FR" sz="1900" b="1" dirty="0" smtClean="0"/>
              <a:t>Suivre le </a:t>
            </a:r>
            <a:r>
              <a:rPr lang="fr-FR" sz="1900" b="1" dirty="0" err="1" smtClean="0"/>
              <a:t>process</a:t>
            </a:r>
            <a:r>
              <a:rPr lang="fr-FR" sz="1900" b="1" dirty="0" smtClean="0"/>
              <a:t> « achat » de l’entreprise et assurer le suivi administratif et commercial associé à la prestation (formalisation de la demande, demande de devis, commande, livraison, facture, règlement…)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fr-FR" sz="1900" b="1" dirty="0" smtClean="0"/>
              <a:t>Mesurer la qualité </a:t>
            </a:r>
            <a:r>
              <a:rPr lang="fr-FR" sz="1900" b="1" dirty="0"/>
              <a:t>/ évaluer </a:t>
            </a:r>
            <a:r>
              <a:rPr lang="fr-FR" sz="1900" b="1" dirty="0" smtClean="0"/>
              <a:t>la prestation rendue</a:t>
            </a:r>
            <a:endParaRPr lang="fr-FR" sz="1900" b="1" dirty="0"/>
          </a:p>
        </p:txBody>
      </p:sp>
    </p:spTree>
    <p:extLst>
      <p:ext uri="{BB962C8B-B14F-4D97-AF65-F5344CB8AC3E}">
        <p14:creationId xmlns:p14="http://schemas.microsoft.com/office/powerpoint/2010/main" val="25550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115616" y="285008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400" b="1" dirty="0" smtClean="0"/>
              <a:t>2.2 Gérer </a:t>
            </a:r>
            <a:r>
              <a:rPr lang="fr-FR" sz="2400" b="1" dirty="0"/>
              <a:t>des prestations internes et externes</a:t>
            </a:r>
          </a:p>
          <a:p>
            <a:endParaRPr lang="fr-FR" sz="1400" b="1" dirty="0" smtClean="0"/>
          </a:p>
          <a:p>
            <a:pPr>
              <a:spcAft>
                <a:spcPts val="1800"/>
              </a:spcAft>
            </a:pPr>
            <a:r>
              <a:rPr lang="fr-FR" sz="2000" b="1" dirty="0"/>
              <a:t>Des expériences significatives rencontrées par le groupe de rénovation </a:t>
            </a:r>
            <a:r>
              <a:rPr lang="fr-FR" sz="2000" b="1" dirty="0" smtClean="0"/>
              <a:t>dans la gestion de prestations internes et externes</a:t>
            </a:r>
          </a:p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EDF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DÉFENSE : </a:t>
            </a:r>
          </a:p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fonction « accueil » gère la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réservation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espaces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collectifs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travail, coordonne l’aménagement de l’espace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réservé 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sollicite si besoin des prestataires </a:t>
            </a:r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extérieurs.</a:t>
            </a:r>
          </a:p>
          <a:p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CASTORAMA / CASINO : </a:t>
            </a:r>
          </a:p>
          <a:p>
            <a:r>
              <a:rPr lang="fr-F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L’espace « Accueil » prend en charge l’organisation des services associés à la vente : pose,  livraison, réservation de véhicule, relais colis, gestion des scan express…</a:t>
            </a:r>
          </a:p>
        </p:txBody>
      </p:sp>
      <p:sp>
        <p:nvSpPr>
          <p:cNvPr id="5" name="AutoShape 2" descr="Résultat de recherche d'images pour &quot;EDF&quot;"/>
          <p:cNvSpPr>
            <a:spLocks noChangeAspect="1" noChangeArrowheads="1"/>
          </p:cNvSpPr>
          <p:nvPr/>
        </p:nvSpPr>
        <p:spPr bwMode="auto">
          <a:xfrm>
            <a:off x="3851920" y="1988840"/>
            <a:ext cx="11620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8840"/>
            <a:ext cx="1008112" cy="5409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04" y="4987231"/>
            <a:ext cx="1954138" cy="3818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061" y="4987231"/>
            <a:ext cx="948629" cy="4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6"/>
          <p:cNvSpPr txBox="1">
            <a:spLocks/>
          </p:cNvSpPr>
          <p:nvPr/>
        </p:nvSpPr>
        <p:spPr>
          <a:xfrm>
            <a:off x="800997" y="1128156"/>
            <a:ext cx="8248000" cy="448887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	</a:t>
            </a:r>
            <a:endParaRPr lang="fr-FR" sz="1400" b="1" dirty="0"/>
          </a:p>
        </p:txBody>
      </p:sp>
      <p:sp>
        <p:nvSpPr>
          <p:cNvPr id="4" name="Titre 6"/>
          <p:cNvSpPr txBox="1">
            <a:spLocks/>
          </p:cNvSpPr>
          <p:nvPr/>
        </p:nvSpPr>
        <p:spPr>
          <a:xfrm>
            <a:off x="1375129" y="268679"/>
            <a:ext cx="6822373" cy="50162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/>
              <a:t>Bloc de compétence 2</a:t>
            </a:r>
          </a:p>
          <a:p>
            <a:pPr algn="ctr"/>
            <a:r>
              <a:rPr lang="fr-FR" sz="2200" b="1" dirty="0" smtClean="0"/>
              <a:t>2.3 Contribuer à la mise en œuvre de projet lié à l’accueil</a:t>
            </a:r>
            <a:endParaRPr lang="fr-FR" sz="2200" b="1" dirty="0"/>
          </a:p>
          <a:p>
            <a:endParaRPr lang="fr-FR" sz="2000" b="1" dirty="0" smtClean="0"/>
          </a:p>
          <a:p>
            <a:endParaRPr lang="fr-FR" sz="2000" b="1" dirty="0" smtClean="0"/>
          </a:p>
          <a:p>
            <a:pPr>
              <a:spcAft>
                <a:spcPts val="1800"/>
              </a:spcAft>
            </a:pPr>
            <a:r>
              <a:rPr lang="fr-FR" sz="2400" b="1" dirty="0" smtClean="0"/>
              <a:t>Notion de </a:t>
            </a:r>
            <a:r>
              <a:rPr lang="fr-FR" sz="2400" b="1" u="sng" dirty="0" smtClean="0"/>
              <a:t>projet</a:t>
            </a:r>
            <a:r>
              <a:rPr lang="fr-FR" sz="2400" b="1" dirty="0" smtClean="0"/>
              <a:t> : </a:t>
            </a:r>
          </a:p>
          <a:p>
            <a:pPr>
              <a:spcAft>
                <a:spcPts val="1800"/>
              </a:spcAft>
            </a:pPr>
            <a:r>
              <a:rPr lang="fr-FR" sz="2400" b="1" dirty="0" smtClean="0"/>
              <a:t>Ici = projet et/ou fonctionnement en mode projet</a:t>
            </a:r>
          </a:p>
          <a:p>
            <a:r>
              <a:rPr lang="fr-FR" sz="2000" dirty="0" smtClean="0"/>
              <a:t>Une démarche en lien avec l’accueil, ponctuelle, limitée </a:t>
            </a:r>
            <a:r>
              <a:rPr lang="fr-FR" sz="2000" dirty="0"/>
              <a:t>dans le </a:t>
            </a:r>
            <a:r>
              <a:rPr lang="fr-FR" sz="2000" dirty="0" smtClean="0"/>
              <a:t>temps, qui </a:t>
            </a:r>
            <a:r>
              <a:rPr lang="fr-FR" sz="2000" dirty="0"/>
              <a:t>s’appuie </a:t>
            </a:r>
            <a:r>
              <a:rPr lang="fr-FR" sz="2000" dirty="0" smtClean="0"/>
              <a:t>le </a:t>
            </a:r>
            <a:r>
              <a:rPr lang="fr-FR" sz="2000" dirty="0"/>
              <a:t>plus souvent sur une équipe </a:t>
            </a:r>
            <a:r>
              <a:rPr lang="fr-FR" sz="2000" dirty="0" smtClean="0"/>
              <a:t>« projet » spécifiquement constituée, souvent </a:t>
            </a:r>
            <a:r>
              <a:rPr lang="fr-FR" sz="2000" dirty="0" smtClean="0">
                <a:solidFill>
                  <a:schemeClr val="dk1"/>
                </a:solidFill>
              </a:rPr>
              <a:t>soumise </a:t>
            </a:r>
            <a:r>
              <a:rPr lang="fr-FR" sz="2000" dirty="0">
                <a:solidFill>
                  <a:schemeClr val="dk1"/>
                </a:solidFill>
              </a:rPr>
              <a:t>à des contraintes </a:t>
            </a:r>
            <a:r>
              <a:rPr lang="fr-FR" sz="2000" dirty="0" smtClean="0">
                <a:solidFill>
                  <a:schemeClr val="dk1"/>
                </a:solidFill>
              </a:rPr>
              <a:t>de </a:t>
            </a:r>
            <a:r>
              <a:rPr lang="fr-FR" sz="2000" dirty="0">
                <a:solidFill>
                  <a:schemeClr val="dk1"/>
                </a:solidFill>
              </a:rPr>
              <a:t>coût, de temps </a:t>
            </a:r>
            <a:r>
              <a:rPr lang="fr-FR" sz="2000" dirty="0" smtClean="0">
                <a:solidFill>
                  <a:schemeClr val="dk1"/>
                </a:solidFill>
              </a:rPr>
              <a:t>et/ou </a:t>
            </a:r>
            <a:r>
              <a:rPr lang="fr-FR" sz="2000" dirty="0">
                <a:solidFill>
                  <a:schemeClr val="dk1"/>
                </a:solidFill>
              </a:rPr>
              <a:t>de qualité.</a:t>
            </a:r>
          </a:p>
          <a:p>
            <a:endParaRPr lang="fr-FR" sz="2000" dirty="0" smtClean="0">
              <a:solidFill>
                <a:schemeClr val="dk1"/>
              </a:solidFill>
            </a:endParaRPr>
          </a:p>
          <a:p>
            <a:pPr lvl="1"/>
            <a:endParaRPr lang="fr-FR" sz="2000" dirty="0" smtClean="0"/>
          </a:p>
          <a:p>
            <a:pPr marL="342900" indent="-342900">
              <a:buFontTx/>
              <a:buChar char="-"/>
            </a:pPr>
            <a:endParaRPr lang="fr-FR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2015-matrice-powerpoint-IGEN</Template>
  <TotalTime>1519</TotalTime>
  <Words>608</Words>
  <Application>Microsoft Office PowerPoint</Application>
  <PresentationFormat>Affichage à l'écran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Italic</vt:lpstr>
      <vt:lpstr>Calibri</vt:lpstr>
      <vt:lpstr>Times New Roman</vt:lpstr>
      <vt:lpstr>page de presentation et de partie</vt:lpstr>
      <vt:lpstr>Conception personnalisée</vt:lpstr>
      <vt:lpstr>page de sous-partie</vt:lpstr>
      <vt:lpstr>pages de contenus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d’opportunitÉ  BACCALAURÉAT PROFESSIONNEL ACCUEIL – RELATION CLIENTS ET USAGERS</dc:title>
  <dc:creator>D Catoir</dc:creator>
  <cp:lastModifiedBy>Rectorat</cp:lastModifiedBy>
  <cp:revision>160</cp:revision>
  <dcterms:created xsi:type="dcterms:W3CDTF">2016-10-26T09:10:31Z</dcterms:created>
  <dcterms:modified xsi:type="dcterms:W3CDTF">2019-01-09T07:31:56Z</dcterms:modified>
</cp:coreProperties>
</file>