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689" r:id="rId3"/>
    <p:sldMasterId id="2147483691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89750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 varScale="1">
        <p:scale>
          <a:sx n="83" d="100"/>
          <a:sy n="83" d="100"/>
        </p:scale>
        <p:origin x="969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5F5DEF9-74D4-4657-B188-3F0C46B16070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B9D997D-9B81-4B56-9B3A-1B32AC615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69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0E3D538F-4FC1-4B8A-B515-9D34CC5A139B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BB669CA-A650-483F-9B85-67827F5D288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K:\Documents\Documents\Communication\Modèles et logos\Logos\Logos octobre 2018\Logos IG 2018\2018_logo_IGEN_vec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96" y="8638585"/>
            <a:ext cx="2632778" cy="1238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3878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669CA-A650-483F-9B85-67827F5D288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73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76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22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40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74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895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55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1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8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21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40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64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4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K:\Documents\Documents\Communication\Modèles et logos\Logos\Logos octobre 2018\Logos IG 2018\2018_logo_IGEN_vecto.jpg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25" y="5589240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08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cteur droit 12"/>
          <p:cNvCxnSpPr/>
          <p:nvPr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cap="all" dirty="0" smtClean="0"/>
              <a:t/>
            </a:r>
            <a:br>
              <a:rPr lang="fr-FR" sz="4000" b="1" cap="all" dirty="0" smtClean="0"/>
            </a:br>
            <a:r>
              <a:rPr lang="fr-FR" b="1" cap="all" dirty="0" smtClean="0"/>
              <a:t/>
            </a:r>
            <a:br>
              <a:rPr lang="fr-FR" b="1" cap="all" dirty="0" smtClean="0"/>
            </a:br>
            <a:r>
              <a:rPr lang="fr-FR" b="1" cap="all" dirty="0" smtClean="0"/>
              <a:t>   </a:t>
            </a:r>
            <a:r>
              <a:rPr lang="fr-FR" sz="2700" b="1" cap="all" dirty="0" smtClean="0"/>
              <a:t>Référentiel DU BACCALAURÉAT </a:t>
            </a:r>
            <a:r>
              <a:rPr lang="fr-FR" sz="2700" b="1" cap="all" dirty="0"/>
              <a:t>PROFESSIONNEL</a:t>
            </a:r>
            <a:r>
              <a:rPr lang="fr-FR" sz="2700" dirty="0"/>
              <a:t/>
            </a:r>
            <a:br>
              <a:rPr lang="fr-FR" sz="2700" dirty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4400" b="1" cap="all" dirty="0" smtClean="0">
                <a:solidFill>
                  <a:srgbClr val="0070C0"/>
                </a:solidFill>
              </a:rPr>
              <a:t>Métiers </a:t>
            </a:r>
            <a:r>
              <a:rPr lang="fr-FR" sz="4400" b="1" cap="all" dirty="0">
                <a:solidFill>
                  <a:srgbClr val="0070C0"/>
                </a:solidFill>
              </a:rPr>
              <a:t>DE L’ACCUEIL</a:t>
            </a:r>
            <a:r>
              <a:rPr lang="fr-FR" sz="2700" b="1" cap="all" dirty="0" smtClean="0"/>
              <a:t/>
            </a:r>
            <a:br>
              <a:rPr lang="fr-FR" sz="2700" b="1" cap="all" dirty="0" smtClean="0"/>
            </a:br>
            <a:r>
              <a:rPr lang="fr-FR" sz="2700" b="1" cap="all" dirty="0"/>
              <a:t/>
            </a:r>
            <a:br>
              <a:rPr lang="fr-FR" sz="2700" b="1" cap="all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2016224"/>
          </a:xfrm>
        </p:spPr>
        <p:txBody>
          <a:bodyPr>
            <a:normAutofit/>
          </a:bodyPr>
          <a:lstStyle/>
          <a:p>
            <a:r>
              <a:rPr lang="fr-FR" sz="2400" b="1" cap="all" dirty="0" smtClean="0">
                <a:solidFill>
                  <a:srgbClr val="7030A0"/>
                </a:solidFill>
              </a:rPr>
              <a:t> </a:t>
            </a:r>
          </a:p>
          <a:p>
            <a:r>
              <a:rPr lang="fr-FR" sz="2400" b="1" dirty="0" smtClean="0">
                <a:solidFill>
                  <a:srgbClr val="7030A0"/>
                </a:solidFill>
              </a:rPr>
              <a:t>16 janvier 2019</a:t>
            </a: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sz="2400" b="1" dirty="0">
              <a:solidFill>
                <a:srgbClr val="7030A0"/>
              </a:solidFill>
            </a:endParaRP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b="1" dirty="0"/>
          </a:p>
          <a:p>
            <a:endParaRPr lang="fr-FR" dirty="0"/>
          </a:p>
        </p:txBody>
      </p:sp>
      <p:pic>
        <p:nvPicPr>
          <p:cNvPr id="5" name="Image 4" descr="K:\Documents\Documents\Communication\Modèles et logos\Logos\Logos octobre 2018\Logos IG 2018\2018_logo_IGEN_vect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25" y="5589240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71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1375129" y="285008"/>
            <a:ext cx="6822373" cy="50162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3 : Gestion de la relation commerciale</a:t>
            </a:r>
          </a:p>
          <a:p>
            <a:pPr algn="ctr"/>
            <a:endParaRPr lang="fr-FR" sz="2400" b="1" dirty="0"/>
          </a:p>
          <a:p>
            <a:endParaRPr lang="fr-FR" sz="2400" b="1" dirty="0" smtClean="0"/>
          </a:p>
          <a:p>
            <a:pPr>
              <a:spcAft>
                <a:spcPts val="1800"/>
              </a:spcAft>
            </a:pPr>
            <a:r>
              <a:rPr lang="fr-FR" sz="2400" b="1" dirty="0" smtClean="0"/>
              <a:t>1- </a:t>
            </a:r>
            <a:r>
              <a:rPr lang="fr-FR" sz="2400" dirty="0" smtClean="0"/>
              <a:t>Métiers de l’accueil et gestion de la relation commerciale : une constante professionnelle quel que soit le lieu d’exercice</a:t>
            </a:r>
          </a:p>
          <a:p>
            <a:pPr>
              <a:spcAft>
                <a:spcPts val="1800"/>
              </a:spcAft>
            </a:pPr>
            <a:r>
              <a:rPr lang="fr-FR" sz="2400" b="1" dirty="0" smtClean="0"/>
              <a:t>2- </a:t>
            </a:r>
            <a:r>
              <a:rPr lang="fr-FR" sz="2400" dirty="0" smtClean="0"/>
              <a:t>Les savoirs au service des compétences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3- </a:t>
            </a:r>
            <a:r>
              <a:rPr lang="fr-FR" sz="2400" dirty="0" smtClean="0"/>
              <a:t>Les compétences mobilisées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1736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786916" y="116632"/>
            <a:ext cx="7889539" cy="54006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3 : Gestion de la relation commerciale</a:t>
            </a:r>
          </a:p>
          <a:p>
            <a:pPr algn="ctr"/>
            <a:endParaRPr lang="fr-FR" sz="2400" b="1" dirty="0"/>
          </a:p>
          <a:p>
            <a:pPr>
              <a:spcAft>
                <a:spcPts val="1800"/>
              </a:spcAft>
            </a:pPr>
            <a:r>
              <a:rPr lang="fr-FR" sz="2400" b="1" dirty="0" smtClean="0">
                <a:solidFill>
                  <a:srgbClr val="0070C0"/>
                </a:solidFill>
              </a:rPr>
              <a:t>1- Métiers de l’accueil et gestion de la relation commerciale : une constante professionnelle quel que soit le lieu d’exercice</a:t>
            </a:r>
          </a:p>
          <a:p>
            <a:r>
              <a:rPr lang="fr-FR" sz="2400" b="1" dirty="0" smtClean="0"/>
              <a:t>Gérer la relation commerciale : </a:t>
            </a:r>
            <a:r>
              <a:rPr lang="fr-FR" sz="2400" dirty="0" smtClean="0"/>
              <a:t>veiller à ce que tous les échanges et moments de contact avec le client ou l’usager soient pris en charge avec soin dans le but de le satisfaire et de le fidéliser </a:t>
            </a:r>
          </a:p>
          <a:p>
            <a:endParaRPr lang="fr-FR" sz="2400" b="1" dirty="0"/>
          </a:p>
          <a:p>
            <a:pPr>
              <a:spcAft>
                <a:spcPts val="1200"/>
              </a:spcAft>
            </a:pPr>
            <a:r>
              <a:rPr lang="fr-FR" sz="2400" b="1" dirty="0" smtClean="0"/>
              <a:t>	</a:t>
            </a:r>
            <a:r>
              <a:rPr lang="fr-FR" sz="2400" b="1" dirty="0" smtClean="0">
                <a:solidFill>
                  <a:srgbClr val="FF0000"/>
                </a:solidFill>
              </a:rPr>
              <a:t>Entreprises</a:t>
            </a:r>
            <a:r>
              <a:rPr lang="fr-FR" sz="2400" b="1" dirty="0" smtClean="0"/>
              <a:t>	</a:t>
            </a:r>
            <a:r>
              <a:rPr lang="fr-FR" sz="2400" b="1" dirty="0" smtClean="0">
                <a:solidFill>
                  <a:srgbClr val="00B050"/>
                </a:solidFill>
              </a:rPr>
              <a:t>Administrations, associations</a:t>
            </a:r>
          </a:p>
          <a:p>
            <a:pPr>
              <a:spcAft>
                <a:spcPts val="600"/>
              </a:spcAft>
            </a:pPr>
            <a:r>
              <a:rPr lang="fr-FR" sz="2400" b="1" dirty="0" smtClean="0"/>
              <a:t>            Enjeux : recherche de solutions pour pérenniser</a:t>
            </a:r>
          </a:p>
          <a:p>
            <a:pPr>
              <a:spcAft>
                <a:spcPts val="600"/>
              </a:spcAft>
            </a:pPr>
            <a:r>
              <a:rPr lang="fr-FR" sz="2400" b="1" dirty="0" smtClean="0"/>
              <a:t> la relation et augmenter le capital client/usager</a:t>
            </a:r>
            <a:endParaRPr lang="fr-FR" sz="24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2987824" y="3611987"/>
            <a:ext cx="936104" cy="50405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3995936" y="3611987"/>
            <a:ext cx="857053" cy="50405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lèche droite 13"/>
          <p:cNvSpPr/>
          <p:nvPr/>
        </p:nvSpPr>
        <p:spPr>
          <a:xfrm>
            <a:off x="786916" y="4797152"/>
            <a:ext cx="760748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60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971600" y="285008"/>
            <a:ext cx="7920880" cy="523222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3 : Gestion de la relation commerciale</a:t>
            </a:r>
          </a:p>
          <a:p>
            <a:pPr algn="ctr"/>
            <a:endParaRPr lang="fr-FR" sz="2400" b="1" dirty="0"/>
          </a:p>
          <a:p>
            <a:pPr>
              <a:spcAft>
                <a:spcPts val="1800"/>
              </a:spcAft>
            </a:pPr>
            <a:r>
              <a:rPr lang="fr-FR" sz="2400" b="1" dirty="0" smtClean="0"/>
              <a:t>1- </a:t>
            </a:r>
            <a:r>
              <a:rPr lang="fr-FR" sz="2400" b="1" dirty="0" smtClean="0">
                <a:solidFill>
                  <a:srgbClr val="0070C0"/>
                </a:solidFill>
              </a:rPr>
              <a:t>Métiers de l’accueil et gestion de la relation commerciale :         une constante professionnelle </a:t>
            </a:r>
            <a:r>
              <a:rPr lang="fr-FR" sz="2400" b="1" dirty="0">
                <a:solidFill>
                  <a:srgbClr val="0070C0"/>
                </a:solidFill>
              </a:rPr>
              <a:t>quel que soit le lieu d’exercice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</a:pPr>
            <a:r>
              <a:rPr lang="fr-FR" sz="2400" dirty="0" smtClean="0"/>
              <a:t>Gérer la relation commerciale → entretenir une relation client/usager de qualité en fonction du </a:t>
            </a:r>
            <a:r>
              <a:rPr lang="fr-FR" sz="2400" b="1" dirty="0" smtClean="0"/>
              <a:t>parcours client/usager</a:t>
            </a:r>
          </a:p>
          <a:p>
            <a:pPr>
              <a:spcAft>
                <a:spcPts val="1800"/>
              </a:spcAft>
            </a:pPr>
            <a:endParaRPr lang="fr-FR" sz="2400" dirty="0" smtClean="0"/>
          </a:p>
          <a:p>
            <a:pPr>
              <a:spcAft>
                <a:spcPts val="1800"/>
              </a:spcAft>
            </a:pPr>
            <a:r>
              <a:rPr lang="fr-FR" sz="2400" dirty="0"/>
              <a:t>	</a:t>
            </a:r>
            <a:r>
              <a:rPr lang="fr-FR" sz="2400" b="1" dirty="0" err="1" smtClean="0">
                <a:solidFill>
                  <a:srgbClr val="FF0000"/>
                </a:solidFill>
              </a:rPr>
              <a:t>Multi-canal</a:t>
            </a:r>
            <a:r>
              <a:rPr lang="fr-FR" sz="2400" dirty="0" smtClean="0"/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Multi-expérientiel</a:t>
            </a:r>
            <a:r>
              <a:rPr lang="fr-FR" sz="2400" b="1" dirty="0" smtClean="0"/>
              <a:t>	</a:t>
            </a:r>
            <a:r>
              <a:rPr lang="fr-FR" sz="2400" dirty="0" smtClean="0"/>
              <a:t>		</a:t>
            </a:r>
          </a:p>
          <a:p>
            <a:r>
              <a:rPr lang="fr-FR" sz="2400" b="1" dirty="0" smtClean="0"/>
              <a:t>             Relation client digitale, collaborative et </a:t>
            </a:r>
          </a:p>
          <a:p>
            <a:r>
              <a:rPr lang="fr-FR" sz="2400" b="1" dirty="0"/>
              <a:t>	</a:t>
            </a:r>
            <a:r>
              <a:rPr lang="fr-FR" sz="2400" b="1" dirty="0" smtClean="0"/>
              <a:t>	personnalisée</a:t>
            </a:r>
            <a:endParaRPr lang="fr-FR" sz="2400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3059832" y="3429000"/>
            <a:ext cx="864096" cy="5760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923928" y="3429000"/>
            <a:ext cx="792088" cy="57606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lèche droite 15"/>
          <p:cNvSpPr/>
          <p:nvPr/>
        </p:nvSpPr>
        <p:spPr>
          <a:xfrm>
            <a:off x="1043608" y="4725144"/>
            <a:ext cx="648072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93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971600" y="285008"/>
            <a:ext cx="7920880" cy="50162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3 : Gestion de la relation commerciale</a:t>
            </a:r>
          </a:p>
          <a:p>
            <a:pPr algn="ctr"/>
            <a:endParaRPr lang="fr-FR" sz="2400" b="1" dirty="0"/>
          </a:p>
          <a:p>
            <a:pPr>
              <a:spcAft>
                <a:spcPts val="2400"/>
              </a:spcAft>
            </a:pPr>
            <a:r>
              <a:rPr lang="fr-FR" sz="2400" b="1" dirty="0" smtClean="0">
                <a:solidFill>
                  <a:srgbClr val="0070C0"/>
                </a:solidFill>
              </a:rPr>
              <a:t>2 – Des savoirs associés au service des compétences</a:t>
            </a:r>
          </a:p>
          <a:p>
            <a:pPr>
              <a:spcAft>
                <a:spcPts val="2400"/>
              </a:spcAft>
            </a:pPr>
            <a:r>
              <a:rPr lang="fr-FR" sz="2400" b="1" dirty="0" smtClean="0">
                <a:solidFill>
                  <a:srgbClr val="FF0000"/>
                </a:solidFill>
              </a:rPr>
              <a:t>Relation client	/usager	  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</a:rPr>
              <a:t>co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-construction/collaboration</a:t>
            </a:r>
          </a:p>
          <a:p>
            <a:pPr>
              <a:spcAft>
                <a:spcPts val="1800"/>
              </a:spcAft>
            </a:pPr>
            <a:r>
              <a:rPr lang="fr-FR" sz="2400" b="1" dirty="0"/>
              <a:t>	</a:t>
            </a:r>
            <a:r>
              <a:rPr lang="fr-FR" sz="2400" b="1" dirty="0" smtClean="0"/>
              <a:t>				</a:t>
            </a:r>
            <a:r>
              <a:rPr lang="fr-FR" sz="2400" b="1" dirty="0" smtClean="0">
                <a:solidFill>
                  <a:srgbClr val="00B050"/>
                </a:solidFill>
              </a:rPr>
              <a:t>Personnalisation</a:t>
            </a:r>
          </a:p>
          <a:p>
            <a:pPr>
              <a:spcAft>
                <a:spcPts val="3000"/>
              </a:spcAft>
            </a:pPr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Parcours client/usager			</a:t>
            </a:r>
            <a:r>
              <a:rPr lang="fr-FR" sz="2400" b="1" dirty="0" err="1" smtClean="0">
                <a:solidFill>
                  <a:schemeClr val="accent4">
                    <a:lumMod val="75000"/>
                  </a:schemeClr>
                </a:solidFill>
              </a:rPr>
              <a:t>Multi-canal</a:t>
            </a:r>
            <a:endParaRPr lang="fr-FR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spcAft>
                <a:spcPts val="2400"/>
              </a:spcAft>
            </a:pPr>
            <a:r>
              <a:rPr lang="fr-FR" sz="2400" b="1" dirty="0" smtClean="0"/>
              <a:t>  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Satisfaction/fidélisation	</a:t>
            </a:r>
            <a:r>
              <a:rPr lang="fr-FR" sz="2400" b="1" dirty="0" smtClean="0"/>
              <a:t>        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Expérience client/usager</a:t>
            </a:r>
          </a:p>
          <a:p>
            <a:pPr>
              <a:spcAft>
                <a:spcPts val="1800"/>
              </a:spcAft>
            </a:pPr>
            <a:r>
              <a:rPr lang="fr-FR" sz="2400" b="1" dirty="0"/>
              <a:t>	</a:t>
            </a:r>
            <a:r>
              <a:rPr lang="fr-FR" sz="2400" b="1" dirty="0" smtClean="0"/>
              <a:t>				</a:t>
            </a:r>
            <a:r>
              <a:rPr lang="fr-FR" sz="2400" b="1" dirty="0" smtClean="0">
                <a:solidFill>
                  <a:schemeClr val="accent3">
                    <a:lumMod val="75000"/>
                  </a:schemeClr>
                </a:solidFill>
              </a:rPr>
              <a:t>Ressenti client</a:t>
            </a:r>
            <a:endParaRPr lang="fr-FR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Aft>
                <a:spcPts val="1800"/>
              </a:spcAft>
            </a:pP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36203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808364" y="260648"/>
            <a:ext cx="7396505" cy="50162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/>
              <a:t>Bloc de compétence 3 : Gestion de la relation commerciale</a:t>
            </a:r>
          </a:p>
          <a:p>
            <a:pPr algn="ctr"/>
            <a:endParaRPr lang="fr-FR" sz="2400" b="1" dirty="0"/>
          </a:p>
          <a:p>
            <a:pPr>
              <a:spcAft>
                <a:spcPts val="1200"/>
              </a:spcAft>
            </a:pPr>
            <a:r>
              <a:rPr lang="fr-FR" sz="2400" b="1" dirty="0" smtClean="0">
                <a:solidFill>
                  <a:srgbClr val="0070C0"/>
                </a:solidFill>
              </a:rPr>
              <a:t>3- Les compétences mobilisées 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/>
              <a:t>Lecture séquentielle des 3 compétences du bloc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- Processus itératif vertueux</a:t>
            </a:r>
          </a:p>
          <a:p>
            <a:r>
              <a:rPr lang="fr-FR" sz="1800" dirty="0" smtClean="0"/>
              <a:t>        	</a:t>
            </a:r>
            <a:r>
              <a:rPr lang="fr-FR" sz="2000" b="1" dirty="0" smtClean="0">
                <a:solidFill>
                  <a:srgbClr val="FF0000"/>
                </a:solidFill>
              </a:rPr>
              <a:t>Contribuer au développement de la relation commerciale  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 smtClean="0"/>
          </a:p>
          <a:p>
            <a:r>
              <a:rPr lang="fr-FR" sz="1800" dirty="0" smtClean="0"/>
              <a:t>	</a:t>
            </a:r>
            <a:r>
              <a:rPr lang="fr-FR" sz="2000" b="1" dirty="0" smtClean="0">
                <a:solidFill>
                  <a:srgbClr val="FF0000"/>
                </a:solidFill>
              </a:rPr>
              <a:t>Gérer les réclamations </a:t>
            </a:r>
            <a:r>
              <a:rPr lang="fr-FR" sz="1800" dirty="0" smtClean="0"/>
              <a:t>		   </a:t>
            </a:r>
            <a:r>
              <a:rPr lang="fr-FR" sz="1800" b="1" dirty="0" smtClean="0">
                <a:solidFill>
                  <a:srgbClr val="FF0000"/>
                </a:solidFill>
              </a:rPr>
              <a:t>Satisfaire </a:t>
            </a:r>
            <a:r>
              <a:rPr lang="fr-FR" sz="1800" b="1" dirty="0">
                <a:solidFill>
                  <a:srgbClr val="FF0000"/>
                </a:solidFill>
              </a:rPr>
              <a:t>et fidéliser le </a:t>
            </a:r>
            <a:r>
              <a:rPr lang="fr-FR" sz="1800" b="1" dirty="0" smtClean="0">
                <a:solidFill>
                  <a:srgbClr val="FF0000"/>
                </a:solidFill>
              </a:rPr>
              <a:t>public</a:t>
            </a:r>
          </a:p>
          <a:p>
            <a:endParaRPr lang="fr-FR" sz="1800" b="1" dirty="0">
              <a:solidFill>
                <a:srgbClr val="FF0000"/>
              </a:solidFill>
            </a:endParaRPr>
          </a:p>
          <a:p>
            <a:endParaRPr lang="fr-FR" sz="1800" b="1" dirty="0">
              <a:solidFill>
                <a:srgbClr val="FF0000"/>
              </a:solidFill>
            </a:endParaRPr>
          </a:p>
          <a:p>
            <a:r>
              <a:rPr lang="fr-FR" sz="1800" dirty="0" smtClean="0"/>
              <a:t>							</a:t>
            </a:r>
            <a:endParaRPr lang="fr-FR" sz="1800" dirty="0"/>
          </a:p>
        </p:txBody>
      </p:sp>
      <p:sp>
        <p:nvSpPr>
          <p:cNvPr id="5" name="Flèche courbée vers la gauche 4"/>
          <p:cNvSpPr/>
          <p:nvPr/>
        </p:nvSpPr>
        <p:spPr>
          <a:xfrm>
            <a:off x="7596336" y="3280996"/>
            <a:ext cx="360040" cy="1152128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droite 6"/>
          <p:cNvSpPr/>
          <p:nvPr/>
        </p:nvSpPr>
        <p:spPr>
          <a:xfrm>
            <a:off x="899592" y="3207944"/>
            <a:ext cx="386627" cy="116219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952351" y="4180400"/>
            <a:ext cx="504056" cy="1897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3952351" y="4509120"/>
            <a:ext cx="504055" cy="21602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haut 9"/>
          <p:cNvSpPr/>
          <p:nvPr/>
        </p:nvSpPr>
        <p:spPr>
          <a:xfrm flipH="1">
            <a:off x="7122538" y="3429000"/>
            <a:ext cx="113756" cy="79208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haut 10"/>
          <p:cNvSpPr/>
          <p:nvPr/>
        </p:nvSpPr>
        <p:spPr>
          <a:xfrm flipH="1">
            <a:off x="1763688" y="3429000"/>
            <a:ext cx="144014" cy="751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2015-matrice-powerpoint-IGEN</Template>
  <TotalTime>2089</TotalTime>
  <Words>212</Words>
  <Application>Microsoft Office PowerPoint</Application>
  <PresentationFormat>Affichage à l'écran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Arial Italic</vt:lpstr>
      <vt:lpstr>Calibri</vt:lpstr>
      <vt:lpstr>page de presentation et de partie</vt:lpstr>
      <vt:lpstr>Conception personnalisée</vt:lpstr>
      <vt:lpstr>page de sous-partie</vt:lpstr>
      <vt:lpstr>pages de contenus</vt:lpstr>
      <vt:lpstr>     Référentiel DU BACCALAURÉAT PROFESSIONNEL   Métiers DE L’ACCUEIL 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 d’opportunitÉ  BACCALAURÉAT PROFESSIONNEL ACCUEIL – RELATION CLIENTS ET USAGERS</dc:title>
  <dc:creator>D Catoir</dc:creator>
  <cp:lastModifiedBy>Stéphanie Butaye</cp:lastModifiedBy>
  <cp:revision>122</cp:revision>
  <cp:lastPrinted>2019-01-13T15:34:04Z</cp:lastPrinted>
  <dcterms:created xsi:type="dcterms:W3CDTF">2016-10-26T09:10:31Z</dcterms:created>
  <dcterms:modified xsi:type="dcterms:W3CDTF">2019-01-14T11:59:04Z</dcterms:modified>
</cp:coreProperties>
</file>