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89" r:id="rId3"/>
    <p:sldMasterId id="2147483691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4" r:id="rId6"/>
    <p:sldId id="285" r:id="rId7"/>
    <p:sldId id="288" r:id="rId8"/>
    <p:sldId id="286" r:id="rId9"/>
    <p:sldId id="289" r:id="rId10"/>
    <p:sldId id="301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9144000" cy="6858000" type="screen4x3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 varScale="1">
        <p:scale>
          <a:sx n="83" d="100"/>
          <a:sy n="83" d="100"/>
        </p:scale>
        <p:origin x="969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5F5DEF9-74D4-4657-B188-3F0C46B16070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B9D997D-9B81-4B56-9B3A-1B32AC615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E3D538F-4FC1-4B8A-B515-9D34CC5A139B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BB669CA-A650-483F-9B85-67827F5D288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K:\Documents\Documents\Communication\Modèles et logos\Logos\Logos octobre 2018\Logos IG 2018\2018_logo_IGEN_vec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6" y="8638585"/>
            <a:ext cx="2632778" cy="1238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87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669CA-A650-483F-9B85-67827F5D28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73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6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2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40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7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9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5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91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3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1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40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4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74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2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K:\Documents\Documents\Communication\Modèles et logos\Logos\Logos octobre 2018\Logos IG 2018\2018_logo_IGEN_vecto.jp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5" y="5589240"/>
            <a:ext cx="2620645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0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E357-AB61-4042-B133-C3D82E92B457}" type="datetimeFigureOut">
              <a:rPr lang="fr-FR" smtClean="0"/>
              <a:t>14/01/2019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11" descr="2014_MENESRlogo_horizont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11" descr="2014_MENESRlogo_horizont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cap="all" dirty="0" smtClean="0"/>
              <a:t/>
            </a:r>
            <a:br>
              <a:rPr lang="fr-FR" sz="4000" b="1" cap="all" dirty="0" smtClean="0"/>
            </a:br>
            <a:r>
              <a:rPr lang="fr-FR" b="1" cap="all" dirty="0" smtClean="0"/>
              <a:t/>
            </a:r>
            <a:br>
              <a:rPr lang="fr-FR" b="1" cap="all" dirty="0" smtClean="0"/>
            </a:br>
            <a:r>
              <a:rPr lang="fr-FR" b="1" cap="all" dirty="0" smtClean="0"/>
              <a:t>   </a:t>
            </a:r>
            <a:r>
              <a:rPr lang="fr-FR" sz="2700" b="1" cap="all" dirty="0" smtClean="0"/>
              <a:t>Référentiel DU BACCALAURÉAT </a:t>
            </a:r>
            <a:r>
              <a:rPr lang="fr-FR" sz="2700" b="1" cap="all" dirty="0"/>
              <a:t>PROFESSIONNEL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4400" b="1" cap="all" dirty="0" smtClean="0">
                <a:solidFill>
                  <a:srgbClr val="0070C0"/>
                </a:solidFill>
              </a:rPr>
              <a:t>Métiers </a:t>
            </a:r>
            <a:r>
              <a:rPr lang="fr-FR" sz="4400" b="1" cap="all" dirty="0">
                <a:solidFill>
                  <a:srgbClr val="0070C0"/>
                </a:solidFill>
              </a:rPr>
              <a:t>DE L’ACCUEIL</a:t>
            </a:r>
            <a:r>
              <a:rPr lang="fr-FR" sz="2700" b="1" cap="all" dirty="0" smtClean="0"/>
              <a:t/>
            </a:r>
            <a:br>
              <a:rPr lang="fr-FR" sz="2700" b="1" cap="all" dirty="0" smtClean="0"/>
            </a:br>
            <a:r>
              <a:rPr lang="fr-FR" sz="2700" b="1" cap="all" dirty="0"/>
              <a:t/>
            </a:r>
            <a:br>
              <a:rPr lang="fr-FR" sz="2700" b="1" cap="all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016224"/>
          </a:xfrm>
        </p:spPr>
        <p:txBody>
          <a:bodyPr>
            <a:normAutofit/>
          </a:bodyPr>
          <a:lstStyle/>
          <a:p>
            <a:r>
              <a:rPr lang="fr-FR" sz="2400" b="1" cap="all" dirty="0" smtClean="0">
                <a:solidFill>
                  <a:srgbClr val="7030A0"/>
                </a:solidFill>
              </a:rPr>
              <a:t> </a:t>
            </a:r>
          </a:p>
          <a:p>
            <a:r>
              <a:rPr lang="fr-FR" sz="2400" b="1" dirty="0" smtClean="0">
                <a:solidFill>
                  <a:srgbClr val="7030A0"/>
                </a:solidFill>
              </a:rPr>
              <a:t>16 janvier 2019</a:t>
            </a:r>
          </a:p>
          <a:p>
            <a:endParaRPr lang="fr-FR" sz="2400" b="1" dirty="0" smtClean="0">
              <a:solidFill>
                <a:srgbClr val="7030A0"/>
              </a:solidFill>
            </a:endParaRPr>
          </a:p>
          <a:p>
            <a:endParaRPr lang="fr-FR" sz="2400" b="1" dirty="0">
              <a:solidFill>
                <a:srgbClr val="7030A0"/>
              </a:solidFill>
            </a:endParaRPr>
          </a:p>
          <a:p>
            <a:endParaRPr lang="fr-FR" sz="2400" b="1" dirty="0" smtClean="0">
              <a:solidFill>
                <a:srgbClr val="7030A0"/>
              </a:solidFill>
            </a:endParaRPr>
          </a:p>
          <a:p>
            <a:endParaRPr lang="fr-FR" sz="2400" b="1" dirty="0" smtClean="0">
              <a:solidFill>
                <a:srgbClr val="7030A0"/>
              </a:solidFill>
            </a:endParaRPr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5" name="Image 4" descr="K:\Documents\Documents\Communication\Modèles et logos\Logos\Logos octobre 2018\Logos IG 2018\2018_logo_IGEN_vec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5" y="5589240"/>
            <a:ext cx="2620645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7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7992887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vision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spiralaire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et horizontale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8063" y="1227708"/>
            <a:ext cx="6843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 en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 de seconde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prise en charge de situations d’accueil courantes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Prise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charge de situations d’accueil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cadre de l’espace accueil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salon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préparer la mission d’accueil,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recevoir les visiteurs durant l’évènement (visiteurs individuels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1475656" y="2847040"/>
            <a:ext cx="7283825" cy="27699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mobilisées dans la gestion de l’accueil multicanal, à des fins d’information, d’orientation et de conseil (groupe de compétences 1) 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contact avec le public : recevoir le visiteur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la demande : appréhender la demande du 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Traiter la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 :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et mobiliser les ressources utiles </a:t>
            </a:r>
            <a:endParaRPr kumimoji="0" lang="fr-FR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mobilisées dans la gestion de l’information et des prestations à des fins organisationnelles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de compétences 2) 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Gérer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l’information : repérer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sources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mobilisées dans la gestion de la relation commerciale (groupe de compétences 3) 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Contribuer au développement de la relation commerciale :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supports utiles à la relation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commerciale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7992887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vision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spiralaire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et horizontale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0997" y="1241239"/>
            <a:ext cx="76594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 en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 de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première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prise en charge de situations d’accueil complexes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Travail sur le positionnement du salon sur son marché 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Prise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charge de situations d’accueil au public varié dans le cadre de l’espace accueil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salon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Collecte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d’informations sur les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visiteurs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préparer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d’accueil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(dont positionnement du salon),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recevoir les visiteurs durant l’évènement (visiteurs individuels,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visiteurs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			groupe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visiteurs étrangers)  intégrant des activités en coordination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avec  l’équipe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d’accueil,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proposer à chaque personne accueillie de renseigner une fiche contact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destinée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 informer le visiteur des actualités à venir liées au salon,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mettre à jour la base de données «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prospect/client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 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538163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l’organisateur de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l’évènement.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6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7992887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vision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spiralaire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et horizontale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0997" y="1196752"/>
            <a:ext cx="68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 en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 de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première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prise en charge de situations d’accueil complexes</a:t>
            </a: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1043608" y="2038695"/>
            <a:ext cx="7283825" cy="33211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mobilisées dans la gestion de l’accueil multicanal, à des fins d’information, d’orientation et de conseil (groupe de compétences 1) 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Gérer simultanément les activités : organiser ses activités en coordination avec l’équipe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avec le public : recevoir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visiteur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la demande : appréhender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demande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Traiter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demande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et mobiliser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ressources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mobilisées dans la gestion de l’information et des prestations à des fins organisationnelles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de compétences 2) 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Gérer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l’information : repérer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sources d’information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fr-FR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utualiser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l’information nécessaire à la continuité du service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mobilisées dans la gestion de la relation commerciale (groupe de compétences 3) 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Contribuer au développement de la relation commerciale :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supports utiles à la relation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commerciale,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repérer les caractéristiques du </a:t>
            </a:r>
            <a:r>
              <a:rPr kumimoji="0" lang="fr-FR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kumimoji="0" lang="fr-FR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situer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l’offre de l’organisation sur son marché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7992887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vision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spiralaire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et horizontale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13774" y="1216296"/>
            <a:ext cx="7862682" cy="465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 en classe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terminale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prise en charge de situations d’accueil critiques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Travail sur le positionnement du salon sur son marché 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Prise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charge de situations d’accueil au public varié dans le cadre de l’espace accueil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 salon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Collecte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d’informations sur les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visiteurs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préparer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d’accueil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(dont positionnement du salon),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recevoir les visiteurs durant l’évènement (visiteurs individuels,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visiteurs en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groupe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visiteurs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étrangers, </a:t>
            </a:r>
            <a:r>
              <a:rPr kumimoji="0" lang="fr-FR" sz="1600" b="0" i="0" u="dbl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personnalité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intégrant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activités en coordination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avec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l’équipe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d’accueil </a:t>
            </a:r>
            <a:r>
              <a:rPr kumimoji="0" lang="fr-FR" sz="16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la gestion d’aléas</a:t>
            </a:r>
            <a:r>
              <a:rPr kumimoji="0" lang="fr-FR" sz="1600" b="0" i="0" u="dbl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proposer à chaque personne accueillie de renseigner une fiche contact destinée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à 	informer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visiteur des actualités à venir liées au salon,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mettre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 jour la base de données « prospect » de l’organisateur de l’évènement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sz="1600" b="0" i="0" u="dbl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fr-FR" sz="16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</a:t>
            </a:r>
            <a:r>
              <a:rPr kumimoji="0" lang="fr-FR" sz="1600" b="0" i="0" u="dbl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kumimoji="0" lang="fr-FR" sz="16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axes d’amélioration de l’accueil pour la </a:t>
            </a:r>
            <a:r>
              <a:rPr kumimoji="0" lang="fr-FR" sz="1600" b="0" i="0" u="dbl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prochaine édition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sz="1600" b="0" i="0" u="dbl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16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salon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0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7992887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vision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spiralaire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et horizontale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0997" y="1196752"/>
            <a:ext cx="68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Activités en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 de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terminale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prise en charge de situations d’accueil critiques</a:t>
            </a: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1475656" y="1867798"/>
            <a:ext cx="7283825" cy="39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mobilisées dans la gestion de l’accueil multicanal, à des fins d’information, d’orientation et de conseil (groupe de compétences 1) 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Gérer simultanément les activités : organiser ses activités en coordination avec l’équipe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avec le public : recevoir </a:t>
            </a:r>
            <a:r>
              <a:rPr kumimoji="0" lang="fr-FR" sz="13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visiteur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la demande : appréhender </a:t>
            </a:r>
            <a:r>
              <a:rPr kumimoji="0" lang="fr-FR" sz="13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demande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Traiter </a:t>
            </a:r>
            <a:r>
              <a:rPr kumimoji="0" lang="fr-FR" sz="13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demande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et mobiliser </a:t>
            </a:r>
            <a:r>
              <a:rPr kumimoji="0" lang="fr-FR" sz="13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ressources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mobilisées dans la gestion de l’information et des prestations à des fins organisationnelles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de compétences 2) 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Gérer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l’information : repérer </a:t>
            </a:r>
            <a:r>
              <a:rPr kumimoji="0" lang="fr-FR" sz="13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sources d’information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Mutualiser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l’information nécessaire à la continuité du </a:t>
            </a:r>
            <a:r>
              <a:rPr kumimoji="0" lang="fr-FR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service, </a:t>
            </a:r>
            <a:r>
              <a:rPr kumimoji="0" lang="fr-FR" sz="13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rendre compte de l’activité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Gérer des prestations internes et externes : assurer le suivi d’une prestation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</a:t>
            </a: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mobilisées dans la gestion de la relation commerciale (groupe de compétences 3) :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Contribuer au développement de la relation commerciale :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 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supports utiles à la relation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commerciale,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repérer les caractéristiques du </a:t>
            </a:r>
            <a:r>
              <a:rPr kumimoji="0" lang="fr-FR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fr-FR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situer </a:t>
            </a:r>
            <a:r>
              <a:rPr kumimoji="0" lang="fr-FR" sz="13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l’offre de l’organisation sur son </a:t>
            </a:r>
            <a:r>
              <a:rPr kumimoji="0" lang="fr-FR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marché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sz="13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contribuer à l’amélioration de la connaissance du public</a:t>
            </a: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dbl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Satisfaire et fidéliser le public : collecter et identifier des motifs de satisfaction et </a:t>
            </a:r>
            <a:r>
              <a:rPr kumimoji="0" lang="fr-FR" sz="1300" b="0" i="0" u="dbl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d’insatisfaction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8060301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onditions de réussite des mises en activité d’accueil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0997" y="1604201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temps pédagogique inscrit dans la durée permettant une appropriation suffisante du contexte par les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élèves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85953" y="1528295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espace de formation agrémenté de références aux espaces d’accueil rencontrés dans le milieu professionnel (outils, signalétique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…)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21957" y="3326237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travail sur les rôles joués par l’agent d’accueil, les personnes accueillies et les autres acteurs de la situation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simulée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73744" y="1534312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situations et activités d’apprentissage construites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référence aux réalités du métier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52205" y="3360584"/>
            <a:ext cx="1777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évaluation des acquis centrée sur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compétences à partir de l’activité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78491" y="3135187"/>
            <a:ext cx="30227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trace « élève » à travailler autour de deux axes 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les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productions réalisées par l’élève dans le contexte donné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les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connaissances ou ressources mobilisées sans référence à une quelconque contextualisation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9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28516" y="242295"/>
            <a:ext cx="7992887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Articulation compétences / savoirs associés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65222" y="3654542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Certains savoirs s’acquièrent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parallèle 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conduite de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l’activité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23098" y="1250112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Certains savoirs associés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sont déjà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maitrisés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amont de la prise en charge de l’activité et viennent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guider, structurer l’activité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menée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9499" y="4257189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Certains savoirs se construisent à partir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à l’issue de l’activité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èche courbée vers le bas 10"/>
          <p:cNvSpPr/>
          <p:nvPr/>
        </p:nvSpPr>
        <p:spPr>
          <a:xfrm rot="18121046">
            <a:off x="412409" y="2181784"/>
            <a:ext cx="2258294" cy="135937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lèche courbée vers le haut 13"/>
          <p:cNvSpPr/>
          <p:nvPr/>
        </p:nvSpPr>
        <p:spPr>
          <a:xfrm rot="14673094">
            <a:off x="4687474" y="1921705"/>
            <a:ext cx="1968429" cy="136815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78723" y="1977005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PEDAGOGIQUE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Importance de ne pas déconnecter les compétences travaillées et les connaissances associées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6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4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8060301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Travail de répartition entre les </a:t>
            </a:r>
            <a: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professeurs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d’une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même classe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0997" y="1570137"/>
            <a:ext cx="2121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bloc de compétences ne constitue pas la bonne clé de répartition entre les professeurs d’une même classe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63261" y="3351066"/>
            <a:ext cx="302117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situation de travail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Travailler par l’un, l’autre ou l’ensemble des professeurs de l’équipe pédagogique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Mutualiser à l’échelle de l’équipe disciplinaire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82822" y="1700808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réfléchir à cette répartition, les professeurs de la classe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pensent les situations de travail qu’ils vont pouvoir mobiliser,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sélectionnent les compétences et savoirs associés qu’ils vont mobiliser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51850" y="2793108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Donc en amont : Nécessité d’avoir pensé situations de travail, compétences et savoirs associés pour le cycle du baccalauréat.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équipe disciplinaire « établissement »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7992887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5- Le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suivi des activités des apprenants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b="1" baseline="0" dirty="0" smtClean="0">
                <a:solidFill>
                  <a:srgbClr val="0070C0"/>
                </a:solidFill>
                <a:latin typeface="Calibri"/>
              </a:rPr>
              <a:t>Enjeu</a:t>
            </a:r>
            <a:r>
              <a:rPr lang="fr-FR" sz="2400" b="1" dirty="0" smtClean="0">
                <a:solidFill>
                  <a:srgbClr val="0070C0"/>
                </a:solidFill>
                <a:latin typeface="Calibri"/>
              </a:rPr>
              <a:t>x </a:t>
            </a:r>
            <a:endParaRPr lang="fr-FR" sz="2400" b="1" baseline="0" dirty="0">
              <a:solidFill>
                <a:srgbClr val="0070C0"/>
              </a:solidFill>
              <a:latin typeface="Calibri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2200" b="1" dirty="0" smtClean="0">
                <a:solidFill>
                  <a:schemeClr val="accent4">
                    <a:lumMod val="75000"/>
                  </a:schemeClr>
                </a:solidFill>
                <a:latin typeface="Calibri"/>
              </a:rPr>
              <a:t>Conserver la trace des activités conduites en situation d’apprentissage</a:t>
            </a:r>
            <a:r>
              <a:rPr lang="fr-FR" sz="2200" dirty="0" smtClean="0">
                <a:solidFill>
                  <a:schemeClr val="tx1"/>
                </a:solidFill>
                <a:latin typeface="Calibri"/>
              </a:rPr>
              <a:t> :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schemeClr val="tx1"/>
                </a:solidFill>
                <a:latin typeface="Calibri"/>
              </a:rPr>
              <a:t>	</a:t>
            </a:r>
            <a:r>
              <a:rPr lang="fr-FR" sz="2400" dirty="0" smtClean="0">
                <a:solidFill>
                  <a:schemeClr val="tx1"/>
                </a:solidFill>
                <a:latin typeface="Calibri"/>
              </a:rPr>
              <a:t>	- Des productions réalisées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schemeClr val="tx1"/>
                </a:solidFill>
                <a:latin typeface="Calibri"/>
              </a:rPr>
              <a:t>	</a:t>
            </a:r>
            <a:r>
              <a:rPr lang="fr-FR" sz="2400" dirty="0" smtClean="0">
                <a:solidFill>
                  <a:schemeClr val="tx1"/>
                </a:solidFill>
                <a:latin typeface="Calibri"/>
              </a:rPr>
              <a:t>	- Des compétences travaillées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schemeClr val="tx1"/>
                </a:solidFill>
                <a:latin typeface="Calibri"/>
              </a:rPr>
              <a:t>	</a:t>
            </a:r>
            <a:r>
              <a:rPr lang="fr-FR" sz="2400" dirty="0" smtClean="0">
                <a:solidFill>
                  <a:schemeClr val="tx1"/>
                </a:solidFill>
                <a:latin typeface="Calibri"/>
              </a:rPr>
              <a:t>	- Des savoirs associés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/>
              </a:rPr>
              <a:t>Permettre à l’apprenant de prendre conscience progressivement de ses acquis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400" b="1" dirty="0" smtClean="0">
                <a:solidFill>
                  <a:srgbClr val="0070C0"/>
                </a:solidFill>
                <a:latin typeface="Calibri"/>
              </a:rPr>
              <a:t>Formalisation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2400" b="1" dirty="0" smtClean="0">
                <a:solidFill>
                  <a:srgbClr val="7030A0"/>
                </a:solidFill>
                <a:latin typeface="Calibri"/>
              </a:rPr>
              <a:t>Document de suivi </a:t>
            </a:r>
            <a:r>
              <a:rPr lang="fr-FR" sz="2400" b="1" dirty="0">
                <a:solidFill>
                  <a:srgbClr val="7030A0"/>
                </a:solidFill>
                <a:latin typeface="Calibri"/>
              </a:rPr>
              <a:t>→</a:t>
            </a:r>
            <a:r>
              <a:rPr lang="fr-FR" sz="2400" b="1" dirty="0" smtClean="0">
                <a:solidFill>
                  <a:srgbClr val="7030A0"/>
                </a:solidFill>
                <a:latin typeface="Calibri"/>
              </a:rPr>
              <a:t> exemple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400" dirty="0">
              <a:solidFill>
                <a:schemeClr val="tx1"/>
              </a:solidFill>
              <a:latin typeface="Calibri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400" dirty="0" smtClean="0">
              <a:solidFill>
                <a:schemeClr val="tx1"/>
              </a:solidFill>
              <a:latin typeface="Calibri"/>
            </a:endParaRPr>
          </a:p>
          <a:p>
            <a:pPr marL="1257300" lvl="2" indent="-342900" defTabSz="457200">
              <a:spcBef>
                <a:spcPct val="0"/>
              </a:spcBef>
              <a:buFontTx/>
              <a:buChar char="-"/>
            </a:pPr>
            <a:endParaRPr kumimoji="0" lang="fr-FR" sz="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971601" y="404664"/>
            <a:ext cx="7225902" cy="50405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fr-FR" sz="2800" b="1" dirty="0" smtClean="0">
                <a:solidFill>
                  <a:srgbClr val="0070C0"/>
                </a:solidFill>
              </a:rPr>
              <a:t>La démarche didactique</a:t>
            </a:r>
          </a:p>
          <a:p>
            <a:pPr algn="ctr"/>
            <a:endParaRPr lang="fr-FR" sz="2400" b="1" dirty="0"/>
          </a:p>
          <a:p>
            <a:pPr>
              <a:spcAft>
                <a:spcPts val="1800"/>
              </a:spcAft>
            </a:pPr>
            <a:r>
              <a:rPr lang="fr-FR" sz="2400" b="1" dirty="0" smtClean="0"/>
              <a:t>1- L’approche horizontale des blocs de compétences</a:t>
            </a:r>
          </a:p>
          <a:p>
            <a:pPr>
              <a:spcAft>
                <a:spcPts val="1800"/>
              </a:spcAft>
            </a:pPr>
            <a:r>
              <a:rPr lang="fr-FR" sz="2400" b="1" dirty="0" smtClean="0"/>
              <a:t>2- La vision </a:t>
            </a:r>
            <a:r>
              <a:rPr lang="fr-FR" sz="2400" b="1" dirty="0" err="1" smtClean="0"/>
              <a:t>spiralaire</a:t>
            </a:r>
            <a:r>
              <a:rPr lang="fr-FR" sz="2400" b="1" dirty="0" smtClean="0"/>
              <a:t> des apprentissages</a:t>
            </a:r>
          </a:p>
          <a:p>
            <a:pPr>
              <a:spcAft>
                <a:spcPts val="1800"/>
              </a:spcAft>
            </a:pPr>
            <a:r>
              <a:rPr lang="fr-FR" sz="2400" b="1" dirty="0" smtClean="0"/>
              <a:t>3- Le développement des compétences en situation et le retour réflexif conceptualisé</a:t>
            </a:r>
          </a:p>
          <a:p>
            <a:pPr>
              <a:spcAft>
                <a:spcPts val="1800"/>
              </a:spcAft>
            </a:pPr>
            <a:r>
              <a:rPr lang="fr-FR" sz="2400" b="1" dirty="0" smtClean="0"/>
              <a:t>4- Situation d’apprentissage et conditions de réussite  </a:t>
            </a:r>
          </a:p>
          <a:p>
            <a:pPr>
              <a:spcAft>
                <a:spcPts val="1800"/>
              </a:spcAft>
            </a:pPr>
            <a:r>
              <a:rPr lang="fr-FR" sz="2400" b="1" dirty="0" smtClean="0"/>
              <a:t>5- Le suivi des activités des apprenants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736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971601" y="404664"/>
            <a:ext cx="7225901" cy="50405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fr-FR" sz="2800" b="1" dirty="0" smtClean="0">
                <a:solidFill>
                  <a:srgbClr val="0070C0"/>
                </a:solidFill>
              </a:rPr>
              <a:t>La démarche didactique</a:t>
            </a:r>
          </a:p>
          <a:p>
            <a:pPr algn="ctr"/>
            <a:endParaRPr lang="fr-FR" sz="2000" b="1" dirty="0"/>
          </a:p>
          <a:p>
            <a:pPr>
              <a:spcAft>
                <a:spcPts val="2400"/>
              </a:spcAft>
            </a:pPr>
            <a:r>
              <a:rPr lang="fr-FR" sz="2400" b="1" dirty="0" smtClean="0">
                <a:solidFill>
                  <a:srgbClr val="0070C0"/>
                </a:solidFill>
              </a:rPr>
              <a:t>1- L’approche horizontale des blocs de compétences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Référentiel ancré dans les </a:t>
            </a:r>
            <a:r>
              <a:rPr lang="fr-FR" sz="2400" dirty="0" smtClean="0">
                <a:solidFill>
                  <a:schemeClr val="tx1"/>
                </a:solidFill>
              </a:rPr>
              <a:t>réalités professionnelles</a:t>
            </a:r>
            <a:r>
              <a:rPr lang="fr-FR" sz="2400" dirty="0" smtClean="0"/>
              <a:t>          </a:t>
            </a:r>
            <a:r>
              <a:rPr lang="fr-FR" sz="2400" b="1" dirty="0" smtClean="0">
                <a:solidFill>
                  <a:srgbClr val="7030A0"/>
                </a:solidFill>
              </a:rPr>
              <a:t>→</a:t>
            </a:r>
            <a:r>
              <a:rPr lang="fr-FR" sz="2400" dirty="0" smtClean="0"/>
              <a:t>  </a:t>
            </a:r>
            <a:r>
              <a:rPr lang="fr-FR" sz="2400" b="1" dirty="0" smtClean="0">
                <a:solidFill>
                  <a:srgbClr val="7030A0"/>
                </a:solidFill>
              </a:rPr>
              <a:t>approche didactique </a:t>
            </a:r>
            <a:r>
              <a:rPr lang="fr-FR" sz="2400" b="1" dirty="0" smtClean="0">
                <a:solidFill>
                  <a:srgbClr val="7030A0"/>
                </a:solidFill>
              </a:rPr>
              <a:t>située, centrée </a:t>
            </a:r>
            <a:r>
              <a:rPr lang="fr-FR" sz="2400" b="1" dirty="0" smtClean="0">
                <a:solidFill>
                  <a:srgbClr val="7030A0"/>
                </a:solidFill>
              </a:rPr>
              <a:t>sur les réalités professionnelles </a:t>
            </a:r>
            <a:endParaRPr lang="fr-FR" sz="2400" b="1" dirty="0" smtClean="0">
              <a:solidFill>
                <a:srgbClr val="7030A0"/>
              </a:solidFill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Des </a:t>
            </a:r>
            <a:r>
              <a:rPr lang="fr-FR" sz="2400" dirty="0" smtClean="0"/>
              <a:t>réalités professionnelles qui </a:t>
            </a:r>
            <a:r>
              <a:rPr lang="fr-FR" sz="2400" b="1" dirty="0" smtClean="0">
                <a:solidFill>
                  <a:srgbClr val="7030A0"/>
                </a:solidFill>
              </a:rPr>
              <a:t>combinent des compétences des 3 blocs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Des </a:t>
            </a:r>
            <a:r>
              <a:rPr lang="fr-FR" sz="2400" b="1" dirty="0" smtClean="0">
                <a:solidFill>
                  <a:srgbClr val="7030A0"/>
                </a:solidFill>
              </a:rPr>
              <a:t>situations d’apprentissage qui mobilisent des compétences des 3 blocs</a:t>
            </a:r>
          </a:p>
        </p:txBody>
      </p:sp>
    </p:spTree>
    <p:extLst>
      <p:ext uri="{BB962C8B-B14F-4D97-AF65-F5344CB8AC3E}">
        <p14:creationId xmlns:p14="http://schemas.microsoft.com/office/powerpoint/2010/main" val="40645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791111" y="-25529"/>
            <a:ext cx="8402990" cy="55724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b="1" u="sng" dirty="0" smtClean="0">
                <a:solidFill>
                  <a:srgbClr val="7030A0"/>
                </a:solidFill>
              </a:rPr>
              <a:t>Exemple</a:t>
            </a:r>
            <a:r>
              <a:rPr lang="fr-FR" sz="2100" b="1" dirty="0" smtClean="0">
                <a:solidFill>
                  <a:srgbClr val="7030A0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 accueil mobile à la gare SNCF La Défense lors d’une modification de l’horaire d’un train</a:t>
            </a:r>
          </a:p>
          <a:p>
            <a:pPr algn="ctr">
              <a:spcAft>
                <a:spcPts val="600"/>
              </a:spcAft>
            </a:pPr>
            <a:r>
              <a:rPr lang="fr-FR" sz="2000" b="1" dirty="0" smtClean="0">
                <a:solidFill>
                  <a:srgbClr val="7030A0"/>
                </a:solidFill>
              </a:rPr>
              <a:t>Compétences mobilisées</a:t>
            </a:r>
          </a:p>
          <a:p>
            <a:pPr algn="ctr">
              <a:spcAft>
                <a:spcPts val="600"/>
              </a:spcAft>
            </a:pPr>
            <a:endParaRPr lang="fr-FR" sz="2000" b="1" dirty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endParaRPr lang="fr-FR" sz="2000" b="1" dirty="0" smtClean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endParaRPr lang="fr-FR" sz="2000" b="1" dirty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endParaRPr lang="fr-FR" sz="2000" b="1" dirty="0" smtClean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endParaRPr lang="fr-FR" sz="2000" b="1" dirty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endParaRPr lang="fr-FR" sz="2000" b="1" dirty="0" smtClean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endParaRPr lang="fr-FR" sz="2000" b="1" dirty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endParaRPr lang="fr-FR" sz="2000" b="1" dirty="0" smtClean="0">
              <a:solidFill>
                <a:srgbClr val="7030A0"/>
              </a:solidFill>
            </a:endParaRPr>
          </a:p>
          <a:p>
            <a:pPr algn="ctr">
              <a:spcAft>
                <a:spcPts val="600"/>
              </a:spcAft>
            </a:pPr>
            <a:endParaRPr lang="fr-FR" sz="2000" b="1" dirty="0">
              <a:solidFill>
                <a:srgbClr val="7030A0"/>
              </a:solidFill>
            </a:endParaRPr>
          </a:p>
          <a:p>
            <a:pPr algn="ctr"/>
            <a:endParaRPr lang="fr-FR" sz="2000" b="1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000" b="1" dirty="0" smtClean="0">
                <a:solidFill>
                  <a:srgbClr val="7030A0"/>
                </a:solidFill>
              </a:rPr>
              <a:t>→ </a:t>
            </a:r>
            <a:r>
              <a:rPr lang="fr-FR" sz="2000" b="1" i="1" dirty="0" smtClean="0">
                <a:solidFill>
                  <a:srgbClr val="7030A0"/>
                </a:solidFill>
              </a:rPr>
              <a:t>La formation et les situations d’apprentissage doivent tenir </a:t>
            </a:r>
          </a:p>
          <a:p>
            <a:pPr>
              <a:spcAft>
                <a:spcPts val="600"/>
              </a:spcAft>
            </a:pPr>
            <a:r>
              <a:rPr lang="fr-FR" sz="2000" b="1" i="1" dirty="0" smtClean="0">
                <a:solidFill>
                  <a:srgbClr val="7030A0"/>
                </a:solidFill>
              </a:rPr>
              <a:t>compte des réalités professionnelles</a:t>
            </a:r>
          </a:p>
          <a:p>
            <a:pPr>
              <a:spcAft>
                <a:spcPts val="600"/>
              </a:spcAft>
            </a:pPr>
            <a:endParaRPr lang="fr-FR" sz="2400" dirty="0" smtClean="0">
              <a:solidFill>
                <a:schemeClr val="tx1"/>
              </a:solidFill>
            </a:endParaRPr>
          </a:p>
          <a:p>
            <a:pPr>
              <a:spcAft>
                <a:spcPts val="2400"/>
              </a:spcAft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82265"/>
              </p:ext>
            </p:extLst>
          </p:nvPr>
        </p:nvGraphicFramePr>
        <p:xfrm>
          <a:off x="730572" y="1196752"/>
          <a:ext cx="8388424" cy="34523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12781">
                  <a:extLst>
                    <a:ext uri="{9D8B030D-6E8A-4147-A177-3AD203B41FA5}">
                      <a16:colId xmlns:a16="http://schemas.microsoft.com/office/drawing/2014/main" val="3044568813"/>
                    </a:ext>
                  </a:extLst>
                </a:gridCol>
                <a:gridCol w="2140602">
                  <a:extLst>
                    <a:ext uri="{9D8B030D-6E8A-4147-A177-3AD203B41FA5}">
                      <a16:colId xmlns:a16="http://schemas.microsoft.com/office/drawing/2014/main" val="2970248742"/>
                    </a:ext>
                  </a:extLst>
                </a:gridCol>
                <a:gridCol w="3035041">
                  <a:extLst>
                    <a:ext uri="{9D8B030D-6E8A-4147-A177-3AD203B41FA5}">
                      <a16:colId xmlns:a16="http://schemas.microsoft.com/office/drawing/2014/main" val="1325971428"/>
                    </a:ext>
                  </a:extLst>
                </a:gridCol>
              </a:tblGrid>
              <a:tr h="917382"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Accueil </a:t>
                      </a:r>
                      <a:r>
                        <a:rPr lang="fr-FR" baseline="0" dirty="0" err="1" smtClean="0"/>
                        <a:t>multi-canal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Gestion de l’information et des prestations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Gestion de la</a:t>
                      </a:r>
                      <a:r>
                        <a:rPr lang="fr-FR" baseline="0" dirty="0" smtClean="0"/>
                        <a:t> relation commerciale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97879"/>
                  </a:ext>
                </a:extLst>
              </a:tr>
              <a:tr h="642167">
                <a:tc>
                  <a:txBody>
                    <a:bodyPr/>
                    <a:lstStyle/>
                    <a:p>
                      <a:r>
                        <a:rPr lang="fr-FR" dirty="0" smtClean="0"/>
                        <a:t>Gérer simultanément les activités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Gérer l’information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Contribuer</a:t>
                      </a:r>
                      <a:r>
                        <a:rPr lang="fr-FR" baseline="0" dirty="0" smtClean="0"/>
                        <a:t> au développement de la relation commerciale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88316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Prendre contact avec le public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Satisfaire et fidéliser</a:t>
                      </a:r>
                      <a:r>
                        <a:rPr lang="fr-FR" baseline="0" dirty="0" smtClean="0"/>
                        <a:t> le public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69825"/>
                  </a:ext>
                </a:extLst>
              </a:tr>
              <a:tr h="5810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Identifier et traiter la demande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Gérer les</a:t>
                      </a:r>
                      <a:r>
                        <a:rPr lang="fr-FR" baseline="0" dirty="0" smtClean="0"/>
                        <a:t> réclamations </a:t>
                      </a:r>
                      <a:r>
                        <a:rPr lang="fr-FR" sz="1400" baseline="0" dirty="0" smtClean="0"/>
                        <a:t>(le cas échéant)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881"/>
                  </a:ext>
                </a:extLst>
              </a:tr>
              <a:tr h="4850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Gérer les flux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903138"/>
                  </a:ext>
                </a:extLst>
              </a:tr>
              <a:tr h="413407">
                <a:tc>
                  <a:txBody>
                    <a:bodyPr/>
                    <a:lstStyle/>
                    <a:p>
                      <a:r>
                        <a:rPr lang="fr-FR" dirty="0" smtClean="0"/>
                        <a:t>Gérer les conflits </a:t>
                      </a:r>
                      <a:r>
                        <a:rPr lang="fr-FR" sz="1400" dirty="0" smtClean="0"/>
                        <a:t>(le cas échéant)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11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8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755576" y="116632"/>
            <a:ext cx="7272807" cy="55003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fr-FR" sz="2400" b="1" dirty="0" smtClean="0">
                <a:solidFill>
                  <a:srgbClr val="0070C0"/>
                </a:solidFill>
              </a:rPr>
              <a:t>2- </a:t>
            </a:r>
            <a:r>
              <a:rPr lang="fr-FR" sz="2400" b="1" dirty="0">
                <a:solidFill>
                  <a:srgbClr val="0070C0"/>
                </a:solidFill>
              </a:rPr>
              <a:t>La vision </a:t>
            </a:r>
            <a:r>
              <a:rPr lang="fr-FR" sz="2400" b="1" dirty="0" err="1" smtClean="0">
                <a:solidFill>
                  <a:srgbClr val="0070C0"/>
                </a:solidFill>
              </a:rPr>
              <a:t>spiralaire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>
                <a:solidFill>
                  <a:srgbClr val="0070C0"/>
                </a:solidFill>
              </a:rPr>
              <a:t>des apprentissages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Des situations professionnelles </a:t>
            </a:r>
            <a:r>
              <a:rPr lang="fr-FR" sz="2000" b="1" dirty="0" smtClean="0">
                <a:solidFill>
                  <a:srgbClr val="7030A0"/>
                </a:solidFill>
              </a:rPr>
              <a:t>courantes, complexes voire critiques </a:t>
            </a:r>
            <a:r>
              <a:rPr lang="fr-FR" sz="2000" dirty="0" smtClean="0"/>
              <a:t>→ des compétences travaillées </a:t>
            </a:r>
            <a:r>
              <a:rPr lang="fr-FR" sz="2000" b="1" dirty="0" smtClean="0">
                <a:solidFill>
                  <a:srgbClr val="7030A0"/>
                </a:solidFill>
              </a:rPr>
              <a:t>plusieurs fois </a:t>
            </a:r>
            <a:r>
              <a:rPr lang="fr-FR" sz="2000" b="1" dirty="0">
                <a:solidFill>
                  <a:srgbClr val="7030A0"/>
                </a:solidFill>
              </a:rPr>
              <a:t>au cours du cycle de </a:t>
            </a:r>
            <a:r>
              <a:rPr lang="fr-FR" sz="2000" b="1" dirty="0" smtClean="0">
                <a:solidFill>
                  <a:srgbClr val="7030A0"/>
                </a:solidFill>
              </a:rPr>
              <a:t>formation </a:t>
            </a:r>
            <a:r>
              <a:rPr lang="fr-FR" sz="2000" dirty="0" smtClean="0"/>
              <a:t>dans des </a:t>
            </a:r>
            <a:r>
              <a:rPr lang="fr-FR" sz="2000" b="1" dirty="0" smtClean="0">
                <a:solidFill>
                  <a:srgbClr val="7030A0"/>
                </a:solidFill>
              </a:rPr>
              <a:t>situations d’apprentissage complexifiées</a:t>
            </a:r>
          </a:p>
          <a:p>
            <a:r>
              <a:rPr lang="fr-FR" sz="2400" dirty="0" smtClean="0"/>
              <a:t>                               </a:t>
            </a:r>
          </a:p>
        </p:txBody>
      </p:sp>
      <p:pic>
        <p:nvPicPr>
          <p:cNvPr id="6" name="Image 5" descr="3d people - caractère humain grimper l'escalier en colimaçon - illustration de rendu 3d escalier Banque d'images - 147671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1998768" cy="28931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275856" y="2276872"/>
            <a:ext cx="4104456" cy="28931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 smtClean="0"/>
              <a:t>En </a:t>
            </a:r>
            <a:r>
              <a:rPr lang="fr-FR" dirty="0"/>
              <a:t>terminale, l’apprenant réinvestit les acquis de seconde et de première pour </a:t>
            </a:r>
            <a:r>
              <a:rPr lang="fr-FR" b="1" dirty="0">
                <a:solidFill>
                  <a:srgbClr val="7030A0"/>
                </a:solidFill>
              </a:rPr>
              <a:t>performer en situation </a:t>
            </a:r>
            <a:r>
              <a:rPr lang="fr-FR" b="1" dirty="0" smtClean="0">
                <a:solidFill>
                  <a:srgbClr val="7030A0"/>
                </a:solidFill>
              </a:rPr>
              <a:t>complexe/critique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En première, l’apprenant s’appuie </a:t>
            </a:r>
            <a:r>
              <a:rPr lang="fr-FR" dirty="0"/>
              <a:t>sur les acquis de seconde pour </a:t>
            </a:r>
            <a:r>
              <a:rPr lang="fr-FR" dirty="0" smtClean="0">
                <a:solidFill>
                  <a:srgbClr val="7030A0"/>
                </a:solidFill>
              </a:rPr>
              <a:t>développer </a:t>
            </a:r>
            <a:r>
              <a:rPr lang="fr-FR" b="1" dirty="0">
                <a:solidFill>
                  <a:srgbClr val="7030A0"/>
                </a:solidFill>
              </a:rPr>
              <a:t>ses compétences en situation plus complexe</a:t>
            </a:r>
          </a:p>
          <a:p>
            <a:r>
              <a:rPr lang="fr-FR" dirty="0" smtClean="0"/>
              <a:t>En seconde, </a:t>
            </a:r>
            <a:r>
              <a:rPr lang="fr-FR" b="1" dirty="0">
                <a:solidFill>
                  <a:srgbClr val="7030A0"/>
                </a:solidFill>
              </a:rPr>
              <a:t>acquiert des compétences dans une situation </a:t>
            </a:r>
            <a:r>
              <a:rPr lang="fr-FR" b="1" dirty="0" smtClean="0">
                <a:solidFill>
                  <a:srgbClr val="7030A0"/>
                </a:solidFill>
              </a:rPr>
              <a:t>courante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00997" y="188640"/>
            <a:ext cx="7155379" cy="52565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fr-FR" sz="2400" b="1" u="sng" dirty="0" smtClean="0">
                <a:solidFill>
                  <a:srgbClr val="7030A0"/>
                </a:solidFill>
              </a:rPr>
              <a:t>Exemple</a:t>
            </a:r>
            <a:r>
              <a:rPr lang="fr-FR" sz="2400" b="1" dirty="0" smtClean="0">
                <a:solidFill>
                  <a:srgbClr val="7030A0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400" dirty="0" smtClean="0">
                <a:solidFill>
                  <a:schemeClr val="tx1"/>
                </a:solidFill>
              </a:rPr>
              <a:t>activité d’accueil mobile à </a:t>
            </a:r>
            <a:r>
              <a:rPr lang="fr-FR" sz="2400" dirty="0">
                <a:solidFill>
                  <a:schemeClr val="tx1"/>
                </a:solidFill>
              </a:rPr>
              <a:t>la gare SNCF La </a:t>
            </a:r>
            <a:r>
              <a:rPr lang="fr-FR" sz="2400" dirty="0" smtClean="0">
                <a:solidFill>
                  <a:schemeClr val="tx1"/>
                </a:solidFill>
              </a:rPr>
              <a:t>Défense</a:t>
            </a:r>
          </a:p>
          <a:p>
            <a:r>
              <a:rPr lang="fr-FR" sz="2200" b="1" dirty="0" smtClean="0">
                <a:solidFill>
                  <a:srgbClr val="7030A0"/>
                </a:solidFill>
              </a:rPr>
              <a:t>Situation courante </a:t>
            </a:r>
            <a:r>
              <a:rPr lang="fr-FR" sz="2200" dirty="0" smtClean="0">
                <a:solidFill>
                  <a:schemeClr val="tx1"/>
                </a:solidFill>
              </a:rPr>
              <a:t>: accueil mobile et </a:t>
            </a:r>
          </a:p>
          <a:p>
            <a:r>
              <a:rPr lang="fr-FR" sz="2200" dirty="0" smtClean="0">
                <a:solidFill>
                  <a:schemeClr val="tx1"/>
                </a:solidFill>
              </a:rPr>
              <a:t>information des voyageurs lors de la circulation</a:t>
            </a:r>
          </a:p>
          <a:p>
            <a:r>
              <a:rPr lang="fr-FR" sz="2200" dirty="0" smtClean="0">
                <a:solidFill>
                  <a:schemeClr val="tx1"/>
                </a:solidFill>
              </a:rPr>
              <a:t>fluide des trains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2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200" b="1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200" b="1" dirty="0" smtClean="0">
              <a:solidFill>
                <a:srgbClr val="7030A0"/>
              </a:solidFill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fr-FR" sz="2200" b="1" dirty="0" smtClean="0">
              <a:solidFill>
                <a:srgbClr val="7030A0"/>
              </a:solidFill>
            </a:endParaRPr>
          </a:p>
          <a:p>
            <a:r>
              <a:rPr lang="fr-FR" sz="2200" b="1" dirty="0" smtClean="0">
                <a:solidFill>
                  <a:srgbClr val="7030A0"/>
                </a:solidFill>
              </a:rPr>
              <a:t>Situation critique </a:t>
            </a:r>
            <a:r>
              <a:rPr lang="fr-FR" sz="2200" dirty="0" smtClean="0">
                <a:solidFill>
                  <a:schemeClr val="tx1"/>
                </a:solidFill>
              </a:rPr>
              <a:t>: </a:t>
            </a:r>
            <a:r>
              <a:rPr lang="fr-FR" sz="2200" dirty="0">
                <a:solidFill>
                  <a:schemeClr val="tx1"/>
                </a:solidFill>
              </a:rPr>
              <a:t>accueil mobile </a:t>
            </a:r>
            <a:endParaRPr lang="fr-FR" sz="2200" dirty="0" smtClean="0">
              <a:solidFill>
                <a:schemeClr val="tx1"/>
              </a:solidFill>
            </a:endParaRPr>
          </a:p>
          <a:p>
            <a:r>
              <a:rPr lang="fr-FR" sz="2200" dirty="0" smtClean="0">
                <a:solidFill>
                  <a:schemeClr val="tx1"/>
                </a:solidFill>
              </a:rPr>
              <a:t>et information des voyageurs lors</a:t>
            </a:r>
          </a:p>
          <a:p>
            <a:r>
              <a:rPr lang="fr-FR" sz="2200" dirty="0" smtClean="0">
                <a:solidFill>
                  <a:schemeClr val="tx1"/>
                </a:solidFill>
              </a:rPr>
              <a:t>d’une modification </a:t>
            </a:r>
            <a:r>
              <a:rPr lang="fr-FR" sz="2200" dirty="0">
                <a:solidFill>
                  <a:schemeClr val="tx1"/>
                </a:solidFill>
              </a:rPr>
              <a:t>de l’horaire </a:t>
            </a:r>
            <a:r>
              <a:rPr lang="fr-FR" sz="2200" dirty="0" smtClean="0">
                <a:solidFill>
                  <a:schemeClr val="tx1"/>
                </a:solidFill>
              </a:rPr>
              <a:t>d’un </a:t>
            </a:r>
          </a:p>
          <a:p>
            <a:r>
              <a:rPr lang="fr-FR" sz="2200" dirty="0" smtClean="0">
                <a:solidFill>
                  <a:schemeClr val="tx1"/>
                </a:solidFill>
              </a:rPr>
              <a:t>train</a:t>
            </a:r>
            <a:endParaRPr lang="fr-FR" sz="22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2808312" cy="13905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flipH="1">
            <a:off x="3923928" y="2455134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200" b="1" dirty="0">
                <a:solidFill>
                  <a:srgbClr val="7030A0"/>
                </a:solidFill>
              </a:rPr>
              <a:t>Situation plus complexe </a:t>
            </a:r>
            <a:r>
              <a:rPr lang="fr-FR" sz="2200" dirty="0"/>
              <a:t>: accueil </a:t>
            </a:r>
            <a:r>
              <a:rPr lang="fr-FR" sz="2200" dirty="0" smtClean="0"/>
              <a:t>mobile et </a:t>
            </a:r>
            <a:r>
              <a:rPr lang="fr-FR" sz="2200" dirty="0"/>
              <a:t>information des voyageurs en cas de travaux dans la gare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91" y="3915461"/>
            <a:ext cx="3247565" cy="15297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604789" cy="13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683568" y="188640"/>
            <a:ext cx="8365429" cy="52565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fr-FR" sz="2400" b="1" dirty="0" smtClean="0">
                <a:solidFill>
                  <a:srgbClr val="0070C0"/>
                </a:solidFill>
              </a:rPr>
              <a:t>3- Le processus d’acquisition et de développement des compétences : suffit-il de faire pour être compétent ?</a:t>
            </a:r>
          </a:p>
          <a:p>
            <a:pPr algn="ctr">
              <a:spcAft>
                <a:spcPts val="2400"/>
              </a:spcAft>
            </a:pPr>
            <a:r>
              <a:rPr lang="fr-FR" sz="2000" b="1" u="sng" dirty="0" smtClean="0">
                <a:solidFill>
                  <a:schemeClr val="tx1"/>
                </a:solidFill>
              </a:rPr>
              <a:t>Processus d’acquisition et de développement des compétences</a:t>
            </a:r>
          </a:p>
          <a:p>
            <a:pPr>
              <a:spcAft>
                <a:spcPts val="2400"/>
              </a:spcAft>
            </a:pPr>
            <a:r>
              <a:rPr lang="fr-FR" sz="2000" b="1" dirty="0" smtClean="0">
                <a:solidFill>
                  <a:srgbClr val="0070C0"/>
                </a:solidFill>
              </a:rPr>
              <a:t>  Activités en situation	     Pensée sur l’action	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>
              <a:spcAft>
                <a:spcPts val="2400"/>
              </a:spcAft>
            </a:pPr>
            <a:endParaRPr lang="fr-FR" sz="2000" b="1" u="sng" dirty="0" smtClean="0">
              <a:solidFill>
                <a:schemeClr val="tx1"/>
              </a:solidFill>
            </a:endParaRPr>
          </a:p>
          <a:p>
            <a:pPr>
              <a:spcAft>
                <a:spcPts val="2400"/>
              </a:spcAft>
            </a:pPr>
            <a:endParaRPr lang="fr-FR" sz="2000" b="1" u="sng" dirty="0">
              <a:solidFill>
                <a:schemeClr val="tx1"/>
              </a:solidFill>
            </a:endParaRPr>
          </a:p>
          <a:p>
            <a:pPr>
              <a:spcAft>
                <a:spcPts val="2400"/>
              </a:spcAft>
            </a:pPr>
            <a:endParaRPr lang="fr-FR" sz="2000" b="1" u="sng" dirty="0" smtClean="0">
              <a:solidFill>
                <a:schemeClr val="tx1"/>
              </a:solidFill>
            </a:endParaRPr>
          </a:p>
          <a:p>
            <a:pPr>
              <a:spcBef>
                <a:spcPts val="3200"/>
              </a:spcBef>
            </a:pPr>
            <a:r>
              <a:rPr lang="fr-FR" sz="2000" b="1" dirty="0" smtClean="0">
                <a:solidFill>
                  <a:srgbClr val="7030A0"/>
                </a:solidFill>
              </a:rPr>
              <a:t>→ </a:t>
            </a:r>
            <a:r>
              <a:rPr lang="fr-FR" sz="1800" b="1" i="1" dirty="0" smtClean="0">
                <a:solidFill>
                  <a:srgbClr val="7030A0"/>
                </a:solidFill>
              </a:rPr>
              <a:t>C’est aux professeurs de concevoir des situations d</a:t>
            </a:r>
            <a:r>
              <a:rPr lang="fr-FR" sz="1800" b="1" i="1" dirty="0" smtClean="0">
                <a:solidFill>
                  <a:srgbClr val="7030A0"/>
                </a:solidFill>
              </a:rPr>
              <a:t>’apprentissage</a:t>
            </a:r>
          </a:p>
          <a:p>
            <a:pPr>
              <a:spcBef>
                <a:spcPts val="0"/>
              </a:spcBef>
            </a:pPr>
            <a:r>
              <a:rPr lang="fr-FR" sz="1800" b="1" i="1" dirty="0" smtClean="0">
                <a:solidFill>
                  <a:srgbClr val="7030A0"/>
                </a:solidFill>
              </a:rPr>
              <a:t>et de mettre en œuvre ce processus avec les apprenants</a:t>
            </a:r>
          </a:p>
          <a:p>
            <a:pPr>
              <a:spcAft>
                <a:spcPts val="2400"/>
              </a:spcAft>
            </a:pPr>
            <a:endParaRPr lang="fr-FR" sz="2000" b="1" u="sng" dirty="0" smtClean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83568" y="2318686"/>
            <a:ext cx="2618875" cy="22322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67288" y="270892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Situations courantes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Situations complexes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Situations critiques</a:t>
            </a:r>
            <a:endParaRPr lang="fr-FR" b="1" dirty="0"/>
          </a:p>
        </p:txBody>
      </p:sp>
      <p:sp>
        <p:nvSpPr>
          <p:cNvPr id="7" name="Ellipse 6"/>
          <p:cNvSpPr/>
          <p:nvPr/>
        </p:nvSpPr>
        <p:spPr>
          <a:xfrm>
            <a:off x="3532989" y="2354560"/>
            <a:ext cx="2618875" cy="22322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33600" y="2708920"/>
            <a:ext cx="2542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Récit de l’activité pour autrui, appel aux raisonnements, aux outils méthodologiques,</a:t>
            </a:r>
          </a:p>
          <a:p>
            <a:pPr algn="ctr"/>
            <a:r>
              <a:rPr lang="fr-FR" b="1" dirty="0"/>
              <a:t>a</a:t>
            </a:r>
            <a:r>
              <a:rPr lang="fr-FR" b="1" dirty="0" smtClean="0"/>
              <a:t>ux mots clés, aux concepts </a:t>
            </a: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6233350" y="2318686"/>
            <a:ext cx="2618875" cy="22322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492775" y="2620325"/>
            <a:ext cx="2100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Mobilisation des compétences dans d’autres contextes courants, complexes ou critiques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510300" y="1660627"/>
            <a:ext cx="211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Transposition dans d’autres situations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7848871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4-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Situation et conditions d’apprentissage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 baccalauréat professionnel Métiers de l’accueil 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Travailler la mise en activité en situation d’apprentissage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pour mieux préparer les élèves 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L’imprévisibilité du courant/complexe/critique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et du flux d’activités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 travail dans un/des collectif(s)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L’immédiateté</a:t>
            </a:r>
          </a:p>
        </p:txBody>
      </p:sp>
    </p:spTree>
    <p:extLst>
      <p:ext uri="{BB962C8B-B14F-4D97-AF65-F5344CB8AC3E}">
        <p14:creationId xmlns:p14="http://schemas.microsoft.com/office/powerpoint/2010/main" val="11825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907D-B208-DC44-82F5-2940ECA1C9F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899592" y="285008"/>
            <a:ext cx="7848871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Proposition didactique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 baccalauréat professionnel Métiers de l’accueil 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 une organisation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Société organisatrice d’un salon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communiqué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aux apprenants : présentation de l’organisation, de son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activité…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 une problématique / question à résoudre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 tenue de l’espace accueil d’un salon 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tenu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 plusieurs apprenants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 une situation de travail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 donne vie à la problématique de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l’organisation à travailler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descriptif du salon, descriptif du lieu d’exposition, plan du hall et place de l’espace accueil, nature des exposants et localisation, caractéristiques des visiteurs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attendus, planning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 tenue du poste d’accueil, documents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ressources,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matériels mis à disposition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Exploitable en seconde, première ou en terminale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6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2015-matrice-powerpoint-IGEN</Template>
  <TotalTime>4477</TotalTime>
  <Words>980</Words>
  <Application>Microsoft Office PowerPoint</Application>
  <PresentationFormat>Affichage à l'écran (4:3)</PresentationFormat>
  <Paragraphs>271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Arial Italic</vt:lpstr>
      <vt:lpstr>Calibri</vt:lpstr>
      <vt:lpstr>Times New Roman</vt:lpstr>
      <vt:lpstr>Wingdings</vt:lpstr>
      <vt:lpstr>page de presentation et de partie</vt:lpstr>
      <vt:lpstr>Conception personnalisée</vt:lpstr>
      <vt:lpstr>page de sous-partie</vt:lpstr>
      <vt:lpstr>pages de contenus</vt:lpstr>
      <vt:lpstr>     Référentiel DU BACCALAURÉAT PROFESSIONNEL   Métiers DE L’ACCUEIL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d’opportunitÉ  BACCALAURÉAT PROFESSIONNEL ACCUEIL – RELATION CLIENTS ET USAGERS</dc:title>
  <dc:creator>D Catoir</dc:creator>
  <cp:lastModifiedBy>Stéphanie Butaye</cp:lastModifiedBy>
  <cp:revision>181</cp:revision>
  <cp:lastPrinted>2019-01-13T17:27:39Z</cp:lastPrinted>
  <dcterms:created xsi:type="dcterms:W3CDTF">2016-10-26T09:10:31Z</dcterms:created>
  <dcterms:modified xsi:type="dcterms:W3CDTF">2019-01-14T20:27:33Z</dcterms:modified>
</cp:coreProperties>
</file>