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689" r:id="rId3"/>
    <p:sldMasterId id="214748369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291" r:id="rId7"/>
    <p:sldId id="292" r:id="rId8"/>
    <p:sldId id="29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94" autoAdjust="0"/>
    <p:restoredTop sz="94671" autoAdjust="0"/>
  </p:normalViewPr>
  <p:slideViewPr>
    <p:cSldViewPr>
      <p:cViewPr>
        <p:scale>
          <a:sx n="71" d="100"/>
          <a:sy n="71" d="100"/>
        </p:scale>
        <p:origin x="-12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DEF9-74D4-4657-B188-3F0C46B16070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D997D-9B81-4B56-9B3A-1B32AC615C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69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D538F-4FC1-4B8A-B515-9D34CC5A139B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669CA-A650-483F-9B85-67827F5D288E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K:\Documents\Documents\Communication\Modèles et logos\Logos\Logos octobre 2018\Logos IG 2018\2018_logo_IGEN_vect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7884368"/>
            <a:ext cx="2620645" cy="113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38789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669CA-A650-483F-9B85-67827F5D288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73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76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22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408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474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895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55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91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539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17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7218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92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91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38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21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40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64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74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2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ET MODIFIEZ </a:t>
            </a:r>
            <a:br>
              <a:rPr lang="fr-FR" dirty="0" smtClean="0"/>
            </a:br>
            <a:r>
              <a:rPr lang="fr-FR" dirty="0" smtClean="0"/>
              <a:t>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95654D5A-192B-4B07-8F58-250CDD527E5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K:\Documents\Documents\Communication\Modèles et logos\Logos\Logos octobre 2018\Logos IG 2018\2018_logo_IGEN_vecto.jpg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25" y="5589240"/>
            <a:ext cx="2620645" cy="113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64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708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4E357-AB61-4042-B133-C3D82E92B457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BC0B-A19B-498E-AB8C-430E77AD80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49851" y="6390910"/>
            <a:ext cx="3515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0000"/>
                </a:solidFill>
              </a:defRPr>
            </a:lvl1pPr>
          </a:lstStyle>
          <a:p>
            <a:fld id="{C6B7B3CB-E3BA-F74C-AB76-86EFC5843CD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necteur droit 14"/>
          <p:cNvCxnSpPr/>
          <p:nvPr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endParaRPr lang="fr-FR" dirty="0"/>
          </a:p>
        </p:txBody>
      </p:sp>
      <p:sp>
        <p:nvSpPr>
          <p:cNvPr id="12" name="Espace réservé du pied de page 4"/>
          <p:cNvSpPr txBox="1">
            <a:spLocks/>
          </p:cNvSpPr>
          <p:nvPr/>
        </p:nvSpPr>
        <p:spPr>
          <a:xfrm>
            <a:off x="2357525" y="6146185"/>
            <a:ext cx="3120150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83086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cteur droit 12"/>
          <p:cNvCxnSpPr/>
          <p:nvPr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endParaRPr lang="fr-FR" dirty="0"/>
          </a:p>
        </p:txBody>
      </p:sp>
      <p:sp>
        <p:nvSpPr>
          <p:cNvPr id="14" name="Espace réservé du pied de page 4"/>
          <p:cNvSpPr txBox="1">
            <a:spLocks/>
          </p:cNvSpPr>
          <p:nvPr/>
        </p:nvSpPr>
        <p:spPr>
          <a:xfrm>
            <a:off x="2357525" y="6146185"/>
            <a:ext cx="3120150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17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cap="all" dirty="0" smtClean="0"/>
              <a:t/>
            </a:r>
            <a:br>
              <a:rPr lang="fr-FR" sz="4000" b="1" cap="all" dirty="0" smtClean="0"/>
            </a:br>
            <a:r>
              <a:rPr lang="fr-FR" b="1" cap="all" dirty="0" smtClean="0"/>
              <a:t/>
            </a:r>
            <a:br>
              <a:rPr lang="fr-FR" b="1" cap="all" dirty="0" smtClean="0"/>
            </a:br>
            <a:r>
              <a:rPr lang="fr-FR" b="1" cap="all" dirty="0" smtClean="0"/>
              <a:t>   </a:t>
            </a:r>
            <a:r>
              <a:rPr lang="fr-FR" sz="2700" b="1" cap="all" dirty="0" smtClean="0"/>
              <a:t>Référentiel DU BACCALAURÉAT </a:t>
            </a:r>
            <a:r>
              <a:rPr lang="fr-FR" sz="2700" b="1" cap="all" dirty="0"/>
              <a:t>PROFESSIONNEL</a:t>
            </a:r>
            <a:r>
              <a:rPr lang="fr-FR" sz="2700" dirty="0"/>
              <a:t/>
            </a:r>
            <a:br>
              <a:rPr lang="fr-FR" sz="2700" dirty="0"/>
            </a:b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4400" b="1" cap="all" dirty="0" smtClean="0">
                <a:solidFill>
                  <a:srgbClr val="0070C0"/>
                </a:solidFill>
              </a:rPr>
              <a:t>Métiers </a:t>
            </a:r>
            <a:r>
              <a:rPr lang="fr-FR" sz="4400" b="1" cap="all" dirty="0">
                <a:solidFill>
                  <a:srgbClr val="0070C0"/>
                </a:solidFill>
              </a:rPr>
              <a:t>DE L’ACCUEIL</a:t>
            </a:r>
            <a:r>
              <a:rPr lang="fr-FR" sz="2700" b="1" cap="all" dirty="0" smtClean="0"/>
              <a:t/>
            </a:r>
            <a:br>
              <a:rPr lang="fr-FR" sz="2700" b="1" cap="all" dirty="0" smtClean="0"/>
            </a:br>
            <a:r>
              <a:rPr lang="fr-FR" sz="2700" b="1" cap="all" dirty="0"/>
              <a:t/>
            </a:r>
            <a:br>
              <a:rPr lang="fr-FR" sz="2700" b="1" cap="all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2016224"/>
          </a:xfrm>
        </p:spPr>
        <p:txBody>
          <a:bodyPr>
            <a:normAutofit/>
          </a:bodyPr>
          <a:lstStyle/>
          <a:p>
            <a:r>
              <a:rPr lang="fr-FR" sz="2400" b="1" cap="all" dirty="0" smtClean="0">
                <a:solidFill>
                  <a:srgbClr val="7030A0"/>
                </a:solidFill>
              </a:rPr>
              <a:t> </a:t>
            </a:r>
          </a:p>
          <a:p>
            <a:r>
              <a:rPr lang="fr-FR" sz="2400" b="1" dirty="0" smtClean="0">
                <a:solidFill>
                  <a:srgbClr val="7030A0"/>
                </a:solidFill>
              </a:rPr>
              <a:t>16 janvier 2019</a:t>
            </a:r>
          </a:p>
          <a:p>
            <a:endParaRPr lang="fr-FR" sz="2400" b="1" dirty="0" smtClean="0">
              <a:solidFill>
                <a:srgbClr val="7030A0"/>
              </a:solidFill>
            </a:endParaRPr>
          </a:p>
          <a:p>
            <a:endParaRPr lang="fr-FR" sz="2400" b="1" dirty="0">
              <a:solidFill>
                <a:srgbClr val="7030A0"/>
              </a:solidFill>
            </a:endParaRPr>
          </a:p>
          <a:p>
            <a:endParaRPr lang="fr-FR" sz="2400" b="1" dirty="0" smtClean="0">
              <a:solidFill>
                <a:srgbClr val="7030A0"/>
              </a:solidFill>
            </a:endParaRPr>
          </a:p>
          <a:p>
            <a:endParaRPr lang="fr-FR" sz="2400" b="1" dirty="0" smtClean="0">
              <a:solidFill>
                <a:srgbClr val="7030A0"/>
              </a:solidFill>
            </a:endParaRPr>
          </a:p>
          <a:p>
            <a:endParaRPr lang="fr-FR" b="1" dirty="0"/>
          </a:p>
          <a:p>
            <a:endParaRPr lang="fr-FR" dirty="0"/>
          </a:p>
        </p:txBody>
      </p:sp>
      <p:pic>
        <p:nvPicPr>
          <p:cNvPr id="5" name="Image 4" descr="K:\Documents\Documents\Communication\Modèles et logos\Logos\Logos octobre 2018\Logos IG 2018\2018_logo_IGEN_vect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25" y="5589240"/>
            <a:ext cx="2620645" cy="113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971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  <a:p>
            <a:r>
              <a:rPr lang="fr-FR" sz="1400" dirty="0"/>
              <a:t>	 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899592" y="188640"/>
            <a:ext cx="7992887" cy="105576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/>
              <a:t>LES PÉRIODES DE FORMATION </a:t>
            </a:r>
          </a:p>
          <a:p>
            <a:pPr algn="ctr"/>
            <a:r>
              <a:rPr lang="fr-FR" sz="3200" b="1" dirty="0" smtClean="0"/>
              <a:t>EN MILIEU PROFESSIONNEL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899592" y="1268760"/>
            <a:ext cx="7992887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22 semaines</a:t>
            </a:r>
            <a:endParaRPr lang="fr-FR" sz="28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259632" y="1988840"/>
            <a:ext cx="684076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sz="2400" dirty="0" smtClean="0"/>
              <a:t>Acquisition de compétences professionnelles et de codes sociaux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2400" dirty="0" smtClean="0"/>
              <a:t>Professionnalisation de l’élève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259632" y="3501008"/>
            <a:ext cx="684076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sz="2400" dirty="0" smtClean="0"/>
              <a:t>Partie intégrante de la formation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2400" dirty="0" smtClean="0"/>
              <a:t>Temps de formation complémentaire 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1275656" y="4649360"/>
            <a:ext cx="6840760" cy="5078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sz="2400" dirty="0" smtClean="0"/>
              <a:t>Evaluation certificative : E31 et E32</a:t>
            </a:r>
            <a:endParaRPr lang="fr-FR" sz="2400" dirty="0"/>
          </a:p>
        </p:txBody>
      </p:sp>
      <p:sp>
        <p:nvSpPr>
          <p:cNvPr id="11" name="Flèche vers le bas 10"/>
          <p:cNvSpPr/>
          <p:nvPr/>
        </p:nvSpPr>
        <p:spPr>
          <a:xfrm>
            <a:off x="4283968" y="3189169"/>
            <a:ext cx="612067" cy="3118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4390002" y="4328775"/>
            <a:ext cx="612067" cy="3118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6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  <a:p>
            <a:r>
              <a:rPr lang="fr-FR" sz="1400" dirty="0"/>
              <a:t>	 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899592" y="188640"/>
            <a:ext cx="7992887" cy="105576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/>
              <a:t>LES PÉRIODES DE FORMATION </a:t>
            </a:r>
          </a:p>
          <a:p>
            <a:pPr algn="ctr"/>
            <a:r>
              <a:rPr lang="fr-FR" sz="3200" b="1" dirty="0" smtClean="0"/>
              <a:t>EN MILIEU PROFESSIONNEL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899592" y="1268760"/>
            <a:ext cx="7992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La mise en place et le suivi</a:t>
            </a:r>
            <a:endParaRPr lang="fr-FR" sz="2800" b="1" dirty="0"/>
          </a:p>
        </p:txBody>
      </p:sp>
      <p:sp>
        <p:nvSpPr>
          <p:cNvPr id="5" name="Organigramme : Connecteur 4"/>
          <p:cNvSpPr/>
          <p:nvPr/>
        </p:nvSpPr>
        <p:spPr>
          <a:xfrm>
            <a:off x="3131840" y="2492896"/>
            <a:ext cx="2232248" cy="2016224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Le fichier Entreprises</a:t>
            </a:r>
            <a:endParaRPr lang="fr-FR" sz="2400" dirty="0"/>
          </a:p>
        </p:txBody>
      </p:sp>
      <p:sp>
        <p:nvSpPr>
          <p:cNvPr id="13" name="Organigramme : Connecteur 12"/>
          <p:cNvSpPr/>
          <p:nvPr/>
        </p:nvSpPr>
        <p:spPr>
          <a:xfrm>
            <a:off x="5040052" y="2583778"/>
            <a:ext cx="2232248" cy="2016224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Le profil de l’élève </a:t>
            </a:r>
            <a:endParaRPr lang="fr-FR" sz="2400" dirty="0"/>
          </a:p>
        </p:txBody>
      </p:sp>
      <p:sp>
        <p:nvSpPr>
          <p:cNvPr id="14" name="Organigramme : Connecteur 13"/>
          <p:cNvSpPr/>
          <p:nvPr/>
        </p:nvSpPr>
        <p:spPr>
          <a:xfrm>
            <a:off x="3923928" y="3933056"/>
            <a:ext cx="2232248" cy="2016224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Le tissu économique local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867018" y="2077397"/>
            <a:ext cx="2448272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Le rôle de l’équipe pédagogique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3764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  <a:p>
            <a:r>
              <a:rPr lang="fr-FR" sz="1400" dirty="0"/>
              <a:t>	 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899592" y="188640"/>
            <a:ext cx="7992887" cy="105576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/>
              <a:t>LES PÉRIODES DE FORMATION </a:t>
            </a:r>
          </a:p>
          <a:p>
            <a:pPr algn="ctr"/>
            <a:r>
              <a:rPr lang="fr-FR" sz="3200" b="1" dirty="0" smtClean="0"/>
              <a:t>EN MILIEU PROFESSIONNEL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899592" y="1268760"/>
            <a:ext cx="7992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L’exploitation</a:t>
            </a:r>
            <a:endParaRPr lang="fr-FR" sz="2800" b="1" dirty="0"/>
          </a:p>
        </p:txBody>
      </p:sp>
      <p:sp>
        <p:nvSpPr>
          <p:cNvPr id="8" name="Organigramme : Connecteur 7"/>
          <p:cNvSpPr/>
          <p:nvPr/>
        </p:nvSpPr>
        <p:spPr>
          <a:xfrm>
            <a:off x="755576" y="1530370"/>
            <a:ext cx="2520280" cy="2232248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réinvestissement =</a:t>
            </a:r>
          </a:p>
          <a:p>
            <a:pPr algn="ctr"/>
            <a:r>
              <a:rPr lang="fr-FR" dirty="0" smtClean="0"/>
              <a:t>Mise en confiance</a:t>
            </a:r>
            <a:endParaRPr lang="fr-FR" dirty="0"/>
          </a:p>
        </p:txBody>
      </p:sp>
      <p:sp>
        <p:nvSpPr>
          <p:cNvPr id="11" name="Organigramme : Connecteur 10"/>
          <p:cNvSpPr/>
          <p:nvPr/>
        </p:nvSpPr>
        <p:spPr>
          <a:xfrm>
            <a:off x="3275856" y="1916832"/>
            <a:ext cx="2520280" cy="2232248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 temps de formation à part entière </a:t>
            </a:r>
          </a:p>
          <a:p>
            <a:pPr algn="ctr"/>
            <a:r>
              <a:rPr lang="fr-FR" dirty="0" smtClean="0"/>
              <a:t>=</a:t>
            </a:r>
          </a:p>
          <a:p>
            <a:pPr algn="ctr"/>
            <a:r>
              <a:rPr lang="fr-FR" dirty="0" smtClean="0"/>
              <a:t>Acteur de sa formation</a:t>
            </a:r>
            <a:endParaRPr lang="fr-FR" dirty="0"/>
          </a:p>
        </p:txBody>
      </p:sp>
      <p:sp>
        <p:nvSpPr>
          <p:cNvPr id="12" name="Organigramme : Connecteur 11"/>
          <p:cNvSpPr/>
          <p:nvPr/>
        </p:nvSpPr>
        <p:spPr>
          <a:xfrm>
            <a:off x="5724128" y="2492896"/>
            <a:ext cx="2520280" cy="2232248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 lieu de certification pour E31 et E32 </a:t>
            </a:r>
            <a:endParaRPr lang="fr-FR" dirty="0"/>
          </a:p>
        </p:txBody>
      </p:sp>
      <p:sp>
        <p:nvSpPr>
          <p:cNvPr id="15" name="Organigramme : Connecteur 14"/>
          <p:cNvSpPr/>
          <p:nvPr/>
        </p:nvSpPr>
        <p:spPr>
          <a:xfrm>
            <a:off x="2843808" y="4221505"/>
            <a:ext cx="2520280" cy="2232248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tuteur accompagnateur dans le parcours de l’élève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164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Titre 6"/>
          <p:cNvSpPr txBox="1">
            <a:spLocks/>
          </p:cNvSpPr>
          <p:nvPr/>
        </p:nvSpPr>
        <p:spPr>
          <a:xfrm>
            <a:off x="800997" y="1128156"/>
            <a:ext cx="8248000" cy="448887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	</a:t>
            </a:r>
            <a:endParaRPr lang="fr-FR" sz="1400" b="1" dirty="0"/>
          </a:p>
          <a:p>
            <a:r>
              <a:rPr lang="fr-FR" sz="1400" dirty="0"/>
              <a:t>	 </a:t>
            </a:r>
            <a:endParaRPr lang="fr-FR" sz="1400" b="1" dirty="0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899592" y="188640"/>
            <a:ext cx="7992887" cy="105576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/>
              <a:t>LES PÉRIODES DE FORMATION </a:t>
            </a:r>
          </a:p>
          <a:p>
            <a:pPr algn="ctr"/>
            <a:r>
              <a:rPr lang="fr-FR" sz="3200" b="1" dirty="0" smtClean="0"/>
              <a:t>EN MILIEU PROFESSIONNEL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899592" y="1175011"/>
            <a:ext cx="7992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Les types d’entreprises</a:t>
            </a:r>
            <a:endParaRPr lang="fr-FR" sz="2800" b="1" dirty="0"/>
          </a:p>
        </p:txBody>
      </p:sp>
      <p:sp>
        <p:nvSpPr>
          <p:cNvPr id="5" name="Organigramme : Connecteur 4"/>
          <p:cNvSpPr/>
          <p:nvPr/>
        </p:nvSpPr>
        <p:spPr>
          <a:xfrm>
            <a:off x="1835695" y="1621371"/>
            <a:ext cx="2016224" cy="1728192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PME</a:t>
            </a:r>
            <a:endParaRPr lang="fr-FR" dirty="0"/>
          </a:p>
        </p:txBody>
      </p:sp>
      <p:sp>
        <p:nvSpPr>
          <p:cNvPr id="13" name="Organigramme : Connecteur 12"/>
          <p:cNvSpPr/>
          <p:nvPr/>
        </p:nvSpPr>
        <p:spPr>
          <a:xfrm>
            <a:off x="4972554" y="1635272"/>
            <a:ext cx="2016224" cy="1728192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grands groupes</a:t>
            </a:r>
            <a:endParaRPr lang="fr-FR" dirty="0"/>
          </a:p>
        </p:txBody>
      </p:sp>
      <p:sp>
        <p:nvSpPr>
          <p:cNvPr id="14" name="Organigramme : Connecteur 13"/>
          <p:cNvSpPr/>
          <p:nvPr/>
        </p:nvSpPr>
        <p:spPr>
          <a:xfrm>
            <a:off x="3491880" y="3461458"/>
            <a:ext cx="2016224" cy="1728192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associations</a:t>
            </a:r>
            <a:endParaRPr lang="fr-FR" dirty="0"/>
          </a:p>
        </p:txBody>
      </p:sp>
      <p:sp>
        <p:nvSpPr>
          <p:cNvPr id="16" name="Organigramme : Connecteur 15"/>
          <p:cNvSpPr/>
          <p:nvPr/>
        </p:nvSpPr>
        <p:spPr>
          <a:xfrm>
            <a:off x="1475656" y="3231994"/>
            <a:ext cx="2016224" cy="1728192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organismes publics</a:t>
            </a:r>
            <a:endParaRPr lang="fr-FR" dirty="0"/>
          </a:p>
        </p:txBody>
      </p:sp>
      <p:sp>
        <p:nvSpPr>
          <p:cNvPr id="17" name="Organigramme : Connecteur 16"/>
          <p:cNvSpPr/>
          <p:nvPr/>
        </p:nvSpPr>
        <p:spPr>
          <a:xfrm>
            <a:off x="5724128" y="3592034"/>
            <a:ext cx="2016224" cy="1728192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Des sociétés prestataires de service</a:t>
            </a:r>
            <a:endParaRPr lang="fr-FR" dirty="0"/>
          </a:p>
        </p:txBody>
      </p:sp>
      <p:sp>
        <p:nvSpPr>
          <p:cNvPr id="18" name="Organigramme : Connecteur 17"/>
          <p:cNvSpPr/>
          <p:nvPr/>
        </p:nvSpPr>
        <p:spPr>
          <a:xfrm>
            <a:off x="6732240" y="2338735"/>
            <a:ext cx="2368115" cy="1728192"/>
          </a:xfrm>
          <a:prstGeom prst="flowChartConnec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L’événementiel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843807" y="2871954"/>
            <a:ext cx="4144971" cy="7200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Des fonctions, des missions, des activités différentes 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56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2015-matrice-powerpoint-IGEN</Template>
  <TotalTime>849</TotalTime>
  <Words>151</Words>
  <Application>Microsoft Office PowerPoint</Application>
  <PresentationFormat>Affichage à l'écran (4:3)</PresentationFormat>
  <Paragraphs>56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page de presentation et de partie</vt:lpstr>
      <vt:lpstr>Conception personnalisée</vt:lpstr>
      <vt:lpstr>page de sous-partie</vt:lpstr>
      <vt:lpstr>pages de contenus</vt:lpstr>
      <vt:lpstr>     Référentiel DU BACCALAURÉAT PROFESSIONNEL   Métiers DE L’ACCUEIL   </vt:lpstr>
      <vt:lpstr>Présentation PowerPoint</vt:lpstr>
      <vt:lpstr>Présentation PowerPoint</vt:lpstr>
      <vt:lpstr>Présentation PowerPoint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 d’opportunitÉ  BACCALAURÉAT PROFESSIONNEL ACCUEIL – RELATION CLIENTS ET USAGERS</dc:title>
  <dc:creator>D Catoir</dc:creator>
  <cp:lastModifiedBy>sylvette rodrigues</cp:lastModifiedBy>
  <cp:revision>109</cp:revision>
  <dcterms:created xsi:type="dcterms:W3CDTF">2016-10-26T09:10:31Z</dcterms:created>
  <dcterms:modified xsi:type="dcterms:W3CDTF">2019-01-14T22:20:28Z</dcterms:modified>
</cp:coreProperties>
</file>