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</p:sldMasterIdLst>
  <p:notesMasterIdLst>
    <p:notesMasterId r:id="rId17"/>
  </p:notesMasterIdLst>
  <p:handoutMasterIdLst>
    <p:handoutMasterId r:id="rId18"/>
  </p:handoutMasterIdLst>
  <p:sldIdLst>
    <p:sldId id="271" r:id="rId5"/>
    <p:sldId id="274" r:id="rId6"/>
    <p:sldId id="272" r:id="rId7"/>
    <p:sldId id="273" r:id="rId8"/>
    <p:sldId id="275" r:id="rId9"/>
    <p:sldId id="276" r:id="rId10"/>
    <p:sldId id="277" r:id="rId11"/>
    <p:sldId id="278" r:id="rId12"/>
    <p:sldId id="279" r:id="rId13"/>
    <p:sldId id="281" r:id="rId14"/>
    <p:sldId id="282" r:id="rId15"/>
    <p:sldId id="283" r:id="rId16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3086"/>
    <a:srgbClr val="1A86D0"/>
    <a:srgbClr val="1FA1E5"/>
    <a:srgbClr val="9B008A"/>
    <a:srgbClr val="7800FF"/>
    <a:srgbClr val="8800D1"/>
    <a:srgbClr val="7B00AC"/>
    <a:srgbClr val="6E008E"/>
    <a:srgbClr val="821164"/>
    <a:srgbClr val="070A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64" autoAdjust="0"/>
    <p:restoredTop sz="94674"/>
  </p:normalViewPr>
  <p:slideViewPr>
    <p:cSldViewPr snapToGrid="0" snapToObjects="1">
      <p:cViewPr>
        <p:scale>
          <a:sx n="76" d="100"/>
          <a:sy n="76" d="100"/>
        </p:scale>
        <p:origin x="-147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9186E-EAA7-3A42-AFD2-CC349621202A}" type="datetimeFigureOut">
              <a:rPr lang="fr-FR" smtClean="0"/>
              <a:t>20/03/2018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15B8-4CE2-F247-96EE-D0C173663BE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1493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EF2D4-44B9-F34D-AC77-36ED78FDDA30}" type="datetimeFigureOut">
              <a:rPr lang="fr-FR" smtClean="0"/>
              <a:t>20/03/2018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7BDEA-8EA0-FE4F-8E67-406CE035A26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7604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885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911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9805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présentation ou de par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090609" y="976320"/>
            <a:ext cx="7894637" cy="2433895"/>
          </a:xfrm>
        </p:spPr>
        <p:txBody>
          <a:bodyPr/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90609" y="3472208"/>
            <a:ext cx="759619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68308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67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de fin - 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072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97485" y="915840"/>
            <a:ext cx="7982797" cy="25489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CLIQUEZ ET MODIFIEZ </a:t>
            </a:r>
            <a:br>
              <a:rPr lang="fr-FR" dirty="0"/>
            </a:br>
            <a:r>
              <a:rPr lang="fr-FR" dirty="0"/>
              <a:t>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7486" y="3464803"/>
            <a:ext cx="7589313" cy="1249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197502" y="6390910"/>
            <a:ext cx="4038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rgbClr val="404040"/>
                </a:solidFill>
              </a:defRPr>
            </a:lvl1pPr>
          </a:lstStyle>
          <a:p>
            <a:fld id="{1FC8907D-B208-DC44-82F5-2940ECA1C9FA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6" name="Connecteur droit 15"/>
          <p:cNvCxnSpPr/>
          <p:nvPr userDrawn="1"/>
        </p:nvCxnSpPr>
        <p:spPr>
          <a:xfrm>
            <a:off x="698885" y="5516417"/>
            <a:ext cx="6290733" cy="0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 userDrawn="1"/>
        </p:nvCxnSpPr>
        <p:spPr>
          <a:xfrm flipV="1">
            <a:off x="6995213" y="4489080"/>
            <a:ext cx="1519767" cy="1024465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 flipH="1" flipV="1">
            <a:off x="698885" y="0"/>
            <a:ext cx="295" cy="5507953"/>
          </a:xfrm>
          <a:prstGeom prst="line">
            <a:avLst/>
          </a:prstGeom>
          <a:ln w="57150" cap="rnd" cmpd="sng">
            <a:solidFill>
              <a:srgbClr val="683086"/>
            </a:solidFill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pied de page 4"/>
          <p:cNvSpPr txBox="1">
            <a:spLocks/>
          </p:cNvSpPr>
          <p:nvPr userDrawn="1"/>
        </p:nvSpPr>
        <p:spPr>
          <a:xfrm>
            <a:off x="4322619" y="6336105"/>
            <a:ext cx="34324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0" kern="1200" cap="all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>
              <a:solidFill>
                <a:srgbClr val="1B8ED9"/>
              </a:solidFill>
            </a:endParaRPr>
          </a:p>
          <a:p>
            <a:pPr>
              <a:lnSpc>
                <a:spcPts val="1320"/>
              </a:lnSpc>
            </a:pP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Séminaire national CAP Fleuriste          le  20</a:t>
            </a:r>
            <a:r>
              <a:rPr lang="fr-FR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Mars 2018</a:t>
            </a:r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fr-FR" dirty="0"/>
          </a:p>
        </p:txBody>
      </p:sp>
      <p:pic>
        <p:nvPicPr>
          <p:cNvPr id="11" name="Image 10" descr="2017_MEN_horizontal_logo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33" y="6132905"/>
            <a:ext cx="146367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964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5" r:id="rId2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50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683086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vwfs1\KLESIA_02\19-DT\5.2_Comptes%20clients\2_Comptes%20de%20r&#233;sultats\4_Suivi%20des%20branches\FLEU\A2017\Caract&#233;ristiques%20population\&#233;tats%20entreprises%20au%2031%2012%202016.xlsx!carte%20fleurs!L1C1:L28C8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Actions et missions pour la formation initiale</a:t>
            </a:r>
          </a:p>
          <a:p>
            <a:endParaRPr lang="fr-FR" dirty="0"/>
          </a:p>
          <a:p>
            <a:r>
              <a:rPr lang="fr-FR" dirty="0"/>
              <a:t>depuis 1961</a:t>
            </a:r>
          </a:p>
        </p:txBody>
      </p:sp>
      <p:sp>
        <p:nvSpPr>
          <p:cNvPr id="7" name="Titr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Fédération Française des Artisans Fleuristes (F.F.A.F.)</a:t>
            </a:r>
          </a:p>
        </p:txBody>
      </p:sp>
      <p:sp>
        <p:nvSpPr>
          <p:cNvPr id="8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249851" y="6390910"/>
            <a:ext cx="351529" cy="365125"/>
          </a:xfrm>
        </p:spPr>
        <p:txBody>
          <a:bodyPr/>
          <a:lstStyle/>
          <a:p>
            <a:fld id="{C6B7B3CB-E3BA-F74C-AB76-86EFC5843CD6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6" name="Imag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8419" y="5400886"/>
            <a:ext cx="1822863" cy="1017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3529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BC91B63A-7C8D-F24A-811C-DDF1BF18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FFCE4B5-23EE-7442-858C-B1557B79EC10}"/>
              </a:ext>
            </a:extLst>
          </p:cNvPr>
          <p:cNvSpPr txBox="1">
            <a:spLocks/>
          </p:cNvSpPr>
          <p:nvPr/>
        </p:nvSpPr>
        <p:spPr>
          <a:xfrm>
            <a:off x="884583" y="1113183"/>
            <a:ext cx="7871791" cy="411162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• Cette journée nationale permet de comprendre le rôle et l’action essentielle de chaque instance</a:t>
            </a:r>
          </a:p>
          <a:p>
            <a:r>
              <a:rPr lang="fr-FR" dirty="0"/>
              <a:t>• et surtout de trouver une transversalité entre elles</a:t>
            </a:r>
          </a:p>
          <a:p>
            <a:r>
              <a:rPr lang="fr-FR" dirty="0"/>
              <a:t>• pour avoir la même finalité avec les mêmes bases et un équilibre à l’échelon national</a:t>
            </a:r>
          </a:p>
        </p:txBody>
      </p:sp>
      <p:sp>
        <p:nvSpPr>
          <p:cNvPr id="4" name="Titre 6">
            <a:extLst>
              <a:ext uri="{FF2B5EF4-FFF2-40B4-BE49-F238E27FC236}">
                <a16:creationId xmlns:a16="http://schemas.microsoft.com/office/drawing/2014/main" xmlns="" id="{1413E7A0-F9BF-0741-8078-3AB81E113A0F}"/>
              </a:ext>
            </a:extLst>
          </p:cNvPr>
          <p:cNvSpPr txBox="1">
            <a:spLocks/>
          </p:cNvSpPr>
          <p:nvPr/>
        </p:nvSpPr>
        <p:spPr>
          <a:xfrm>
            <a:off x="884583" y="138679"/>
            <a:ext cx="8179904" cy="78290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Continuité et application</a:t>
            </a:r>
          </a:p>
        </p:txBody>
      </p:sp>
    </p:spTree>
    <p:extLst>
      <p:ext uri="{BB962C8B-B14F-4D97-AF65-F5344CB8AC3E}">
        <p14:creationId xmlns:p14="http://schemas.microsoft.com/office/powerpoint/2010/main" val="3384091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BC91B63A-7C8D-F24A-811C-DDF1BF18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FFCE4B5-23EE-7442-858C-B1557B79EC10}"/>
              </a:ext>
            </a:extLst>
          </p:cNvPr>
          <p:cNvSpPr txBox="1">
            <a:spLocks/>
          </p:cNvSpPr>
          <p:nvPr/>
        </p:nvSpPr>
        <p:spPr>
          <a:xfrm>
            <a:off x="746234" y="863019"/>
            <a:ext cx="8397765" cy="468376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• Cohérence tout au long de la filière</a:t>
            </a:r>
          </a:p>
          <a:p>
            <a:r>
              <a:rPr lang="fr-FR" dirty="0"/>
              <a:t>avec tous les acteurs :</a:t>
            </a:r>
          </a:p>
          <a:p>
            <a:r>
              <a:rPr lang="fr-FR" dirty="0"/>
              <a:t>	a) Académies - Rectorats</a:t>
            </a:r>
          </a:p>
          <a:p>
            <a:r>
              <a:rPr lang="fr-FR" dirty="0"/>
              <a:t>	b) Conseils Régionaux (financement des 			CFA)</a:t>
            </a:r>
          </a:p>
          <a:p>
            <a:r>
              <a:rPr lang="fr-FR" dirty="0"/>
              <a:t>	c) Formateurs – Responsables filières</a:t>
            </a:r>
          </a:p>
          <a:p>
            <a:r>
              <a:rPr lang="fr-FR" dirty="0"/>
              <a:t>	d) Entreprises fleuristes</a:t>
            </a:r>
          </a:p>
          <a:p>
            <a:r>
              <a:rPr lang="fr-FR" dirty="0"/>
              <a:t>	e) Apprenants</a:t>
            </a:r>
          </a:p>
        </p:txBody>
      </p:sp>
      <p:sp>
        <p:nvSpPr>
          <p:cNvPr id="4" name="Titre 6">
            <a:extLst>
              <a:ext uri="{FF2B5EF4-FFF2-40B4-BE49-F238E27FC236}">
                <a16:creationId xmlns:a16="http://schemas.microsoft.com/office/drawing/2014/main" xmlns="" id="{1413E7A0-F9BF-0741-8078-3AB81E113A0F}"/>
              </a:ext>
            </a:extLst>
          </p:cNvPr>
          <p:cNvSpPr txBox="1">
            <a:spLocks/>
          </p:cNvSpPr>
          <p:nvPr/>
        </p:nvSpPr>
        <p:spPr>
          <a:xfrm>
            <a:off x="884583" y="138679"/>
            <a:ext cx="8179904" cy="78290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Continuité et application</a:t>
            </a:r>
          </a:p>
        </p:txBody>
      </p:sp>
    </p:spTree>
    <p:extLst>
      <p:ext uri="{BB962C8B-B14F-4D97-AF65-F5344CB8AC3E}">
        <p14:creationId xmlns:p14="http://schemas.microsoft.com/office/powerpoint/2010/main" val="253368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BC91B63A-7C8D-F24A-811C-DDF1BF18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FFCE4B5-23EE-7442-858C-B1557B79EC10}"/>
              </a:ext>
            </a:extLst>
          </p:cNvPr>
          <p:cNvSpPr txBox="1">
            <a:spLocks/>
          </p:cNvSpPr>
          <p:nvPr/>
        </p:nvSpPr>
        <p:spPr>
          <a:xfrm>
            <a:off x="884583" y="1113183"/>
            <a:ext cx="7871791" cy="411162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/>
          </a:p>
          <a:p>
            <a:r>
              <a:rPr lang="fr-FR" dirty="0"/>
              <a:t>• Retrouver le plaisir du travail bien fait</a:t>
            </a:r>
          </a:p>
          <a:p>
            <a:endParaRPr lang="fr-FR" dirty="0"/>
          </a:p>
          <a:p>
            <a:r>
              <a:rPr lang="fr-FR" dirty="0"/>
              <a:t>		avec la Passion du Métier,</a:t>
            </a:r>
          </a:p>
          <a:p>
            <a:endParaRPr lang="fr-FR" dirty="0"/>
          </a:p>
          <a:p>
            <a:r>
              <a:rPr lang="fr-FR" dirty="0"/>
              <a:t>			l’Amour et le Respect de la fleur</a:t>
            </a:r>
          </a:p>
        </p:txBody>
      </p:sp>
      <p:sp>
        <p:nvSpPr>
          <p:cNvPr id="4" name="Titre 6">
            <a:extLst>
              <a:ext uri="{FF2B5EF4-FFF2-40B4-BE49-F238E27FC236}">
                <a16:creationId xmlns:a16="http://schemas.microsoft.com/office/drawing/2014/main" xmlns="" id="{1413E7A0-F9BF-0741-8078-3AB81E113A0F}"/>
              </a:ext>
            </a:extLst>
          </p:cNvPr>
          <p:cNvSpPr txBox="1">
            <a:spLocks/>
          </p:cNvSpPr>
          <p:nvPr/>
        </p:nvSpPr>
        <p:spPr>
          <a:xfrm>
            <a:off x="884583" y="138679"/>
            <a:ext cx="8179904" cy="78290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Les tenants et les aboutissants</a:t>
            </a:r>
          </a:p>
        </p:txBody>
      </p:sp>
    </p:spTree>
    <p:extLst>
      <p:ext uri="{BB962C8B-B14F-4D97-AF65-F5344CB8AC3E}">
        <p14:creationId xmlns:p14="http://schemas.microsoft.com/office/powerpoint/2010/main" val="3895435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BC91B63A-7C8D-F24A-811C-DDF1BF18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FFCE4B5-23EE-7442-858C-B1557B79EC10}"/>
              </a:ext>
            </a:extLst>
          </p:cNvPr>
          <p:cNvSpPr txBox="1">
            <a:spLocks/>
          </p:cNvSpPr>
          <p:nvPr/>
        </p:nvSpPr>
        <p:spPr>
          <a:xfrm>
            <a:off x="704193" y="1324296"/>
            <a:ext cx="8755117" cy="423566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000" b="1" dirty="0">
                <a:solidFill>
                  <a:srgbClr val="FF0000"/>
                </a:solidFill>
              </a:rPr>
              <a:t>14 989 </a:t>
            </a:r>
            <a:r>
              <a:rPr lang="fr-FR" sz="3000" dirty="0"/>
              <a:t>entreprises, dont </a:t>
            </a:r>
            <a:r>
              <a:rPr lang="fr-FR" sz="3000" b="1" dirty="0">
                <a:solidFill>
                  <a:srgbClr val="FF0000"/>
                </a:solidFill>
              </a:rPr>
              <a:t>5 909 </a:t>
            </a:r>
            <a:r>
              <a:rPr lang="fr-FR" sz="3000" dirty="0"/>
              <a:t>emploient au moins 1 salarié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fr-FR" sz="2600" b="1" dirty="0">
                <a:solidFill>
                  <a:srgbClr val="FF0000"/>
                </a:solidFill>
              </a:rPr>
              <a:t>66% </a:t>
            </a:r>
            <a:r>
              <a:rPr lang="fr-FR" sz="2600" dirty="0"/>
              <a:t>entre 1 à 2 salariés (3 896 entreprises)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fr-FR" sz="2600" b="1" dirty="0">
                <a:solidFill>
                  <a:srgbClr val="FF0000"/>
                </a:solidFill>
              </a:rPr>
              <a:t>25%</a:t>
            </a:r>
            <a:r>
              <a:rPr lang="fr-FR" sz="2600" dirty="0"/>
              <a:t> entre 3 à 5 salariés (1 481 entreprises)</a:t>
            </a:r>
          </a:p>
          <a:p>
            <a:pPr marL="1257300" lvl="1" indent="-514350">
              <a:buFont typeface="Arial" panose="020B0604020202020204" pitchFamily="34" charset="0"/>
              <a:buChar char="•"/>
            </a:pPr>
            <a:r>
              <a:rPr lang="fr-FR" sz="2600" b="1" dirty="0">
                <a:solidFill>
                  <a:srgbClr val="FF0000"/>
                </a:solidFill>
              </a:rPr>
              <a:t>9% </a:t>
            </a:r>
            <a:r>
              <a:rPr lang="fr-FR" sz="2600" dirty="0"/>
              <a:t>plus de 6 salariés (532 entreprises)</a:t>
            </a:r>
            <a:endParaRPr lang="fr-FR" sz="2600" b="1" dirty="0">
              <a:solidFill>
                <a:srgbClr val="FF0000"/>
              </a:solidFill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r-FR" sz="3000" dirty="0"/>
              <a:t>en tout </a:t>
            </a:r>
            <a:r>
              <a:rPr lang="fr-FR" sz="3000" b="1" dirty="0">
                <a:solidFill>
                  <a:srgbClr val="FF0000"/>
                </a:solidFill>
              </a:rPr>
              <a:t>15 567 </a:t>
            </a:r>
            <a:r>
              <a:rPr lang="fr-FR" sz="3000" dirty="0"/>
              <a:t>salariés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r-FR" sz="3000" b="1" dirty="0">
                <a:solidFill>
                  <a:srgbClr val="FF0000"/>
                </a:solidFill>
              </a:rPr>
              <a:t>38% </a:t>
            </a:r>
            <a:r>
              <a:rPr lang="fr-FR" sz="3000" dirty="0"/>
              <a:t>chefs d’entreprises titulaires d’un CAP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r-FR" sz="3000" b="1" dirty="0">
                <a:solidFill>
                  <a:srgbClr val="FF0000"/>
                </a:solidFill>
              </a:rPr>
              <a:t>977</a:t>
            </a:r>
            <a:r>
              <a:rPr lang="fr-FR" sz="3000" dirty="0"/>
              <a:t> candidats CAP (dont 68% apprentis)</a:t>
            </a:r>
          </a:p>
        </p:txBody>
      </p:sp>
      <p:sp>
        <p:nvSpPr>
          <p:cNvPr id="4" name="Titre 6">
            <a:extLst>
              <a:ext uri="{FF2B5EF4-FFF2-40B4-BE49-F238E27FC236}">
                <a16:creationId xmlns:a16="http://schemas.microsoft.com/office/drawing/2014/main" xmlns="" id="{1413E7A0-F9BF-0741-8078-3AB81E113A0F}"/>
              </a:ext>
            </a:extLst>
          </p:cNvPr>
          <p:cNvSpPr txBox="1">
            <a:spLocks/>
          </p:cNvSpPr>
          <p:nvPr/>
        </p:nvSpPr>
        <p:spPr>
          <a:xfrm>
            <a:off x="706743" y="-57690"/>
            <a:ext cx="8437257" cy="142736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chemeClr val="tx1"/>
                </a:solidFill>
              </a:rPr>
              <a:t>Profession : </a:t>
            </a:r>
            <a:r>
              <a:rPr lang="fr-FR" b="1" dirty="0">
                <a:solidFill>
                  <a:srgbClr val="FF0000"/>
                </a:solidFill>
              </a:rPr>
              <a:t>30 000 </a:t>
            </a:r>
            <a:r>
              <a:rPr lang="fr-FR" dirty="0"/>
              <a:t>artisans 										et salariés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11711719-6003-B641-BD83-BF28332F28C9}"/>
              </a:ext>
            </a:extLst>
          </p:cNvPr>
          <p:cNvSpPr txBox="1"/>
          <p:nvPr/>
        </p:nvSpPr>
        <p:spPr>
          <a:xfrm>
            <a:off x="704193" y="5786997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Données 2015 et 2016</a:t>
            </a:r>
          </a:p>
        </p:txBody>
      </p:sp>
    </p:spTree>
    <p:extLst>
      <p:ext uri="{BB962C8B-B14F-4D97-AF65-F5344CB8AC3E}">
        <p14:creationId xmlns:p14="http://schemas.microsoft.com/office/powerpoint/2010/main" val="3451174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BC91B63A-7C8D-F24A-811C-DDF1BF18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FFCE4B5-23EE-7442-858C-B1557B79EC10}"/>
              </a:ext>
            </a:extLst>
          </p:cNvPr>
          <p:cNvSpPr txBox="1">
            <a:spLocks/>
          </p:cNvSpPr>
          <p:nvPr/>
        </p:nvSpPr>
        <p:spPr>
          <a:xfrm>
            <a:off x="924339" y="1113183"/>
            <a:ext cx="6689035" cy="411162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r>
              <a:rPr lang="fr-FR" dirty="0">
                <a:solidFill>
                  <a:schemeClr val="tx1"/>
                </a:solidFill>
                <a:latin typeface="Calibri" pitchFamily="34" charset="0"/>
              </a:rPr>
              <a:t>en moyenne, une entité fleuriste pour </a:t>
            </a:r>
            <a:r>
              <a:rPr lang="fr-FR" b="1" dirty="0">
                <a:solidFill>
                  <a:srgbClr val="FF0000"/>
                </a:solidFill>
                <a:latin typeface="Calibri" pitchFamily="34" charset="0"/>
              </a:rPr>
              <a:t>4 300 </a:t>
            </a:r>
            <a:r>
              <a:rPr lang="fr-FR" dirty="0">
                <a:solidFill>
                  <a:schemeClr val="tx1"/>
                </a:solidFill>
                <a:latin typeface="Calibri" pitchFamily="34" charset="0"/>
              </a:rPr>
              <a:t>habitants</a:t>
            </a:r>
            <a:endParaRPr lang="fr-FR" dirty="0"/>
          </a:p>
        </p:txBody>
      </p:sp>
      <p:sp>
        <p:nvSpPr>
          <p:cNvPr id="4" name="Titre 6">
            <a:extLst>
              <a:ext uri="{FF2B5EF4-FFF2-40B4-BE49-F238E27FC236}">
                <a16:creationId xmlns:a16="http://schemas.microsoft.com/office/drawing/2014/main" xmlns="" id="{1413E7A0-F9BF-0741-8078-3AB81E113A0F}"/>
              </a:ext>
            </a:extLst>
          </p:cNvPr>
          <p:cNvSpPr txBox="1">
            <a:spLocks/>
          </p:cNvSpPr>
          <p:nvPr/>
        </p:nvSpPr>
        <p:spPr>
          <a:xfrm>
            <a:off x="844827" y="138679"/>
            <a:ext cx="8229600" cy="78290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Répartition régionale fleuristes</a:t>
            </a:r>
          </a:p>
        </p:txBody>
      </p:sp>
      <p:graphicFrame>
        <p:nvGraphicFramePr>
          <p:cNvPr id="5" name="Objet 4">
            <a:extLst>
              <a:ext uri="{FF2B5EF4-FFF2-40B4-BE49-F238E27FC236}">
                <a16:creationId xmlns:a16="http://schemas.microsoft.com/office/drawing/2014/main" xmlns="" id="{832B5759-F00C-DE4A-A9FA-0D73417988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822874"/>
              </p:ext>
            </p:extLst>
          </p:nvPr>
        </p:nvGraphicFramePr>
        <p:xfrm>
          <a:off x="2273829" y="1419425"/>
          <a:ext cx="6244006" cy="5464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Worksheet" r:id="rId3" imgW="6105586" imgH="5343641" progId="Excel.Sheet.12">
                  <p:link updateAutomatic="1"/>
                </p:oleObj>
              </mc:Choice>
              <mc:Fallback>
                <p:oleObj name="Worksheet" r:id="rId3" imgW="6105586" imgH="5343641" progId="Excel.Sheet.12">
                  <p:link updateAutomatic="1"/>
                  <p:pic>
                    <p:nvPicPr>
                      <p:cNvPr id="19" name="Objet 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73829" y="1419425"/>
                        <a:ext cx="6244006" cy="54647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F67E4AF-1301-474B-9294-EC8E66348793}"/>
              </a:ext>
            </a:extLst>
          </p:cNvPr>
          <p:cNvSpPr/>
          <p:nvPr/>
        </p:nvSpPr>
        <p:spPr>
          <a:xfrm>
            <a:off x="5413430" y="6078287"/>
            <a:ext cx="1587294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800" b="0" dirty="0">
                <a:solidFill>
                  <a:schemeClr val="tx1"/>
                </a:solidFill>
                <a:latin typeface="Calibri" pitchFamily="34" charset="0"/>
              </a:rPr>
              <a:t>Date d’observation : 30 avril 2017</a:t>
            </a:r>
          </a:p>
        </p:txBody>
      </p:sp>
    </p:spTree>
    <p:extLst>
      <p:ext uri="{BB962C8B-B14F-4D97-AF65-F5344CB8AC3E}">
        <p14:creationId xmlns:p14="http://schemas.microsoft.com/office/powerpoint/2010/main" val="4270870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BC91B63A-7C8D-F24A-811C-DDF1BF18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FFCE4B5-23EE-7442-858C-B1557B79EC10}"/>
              </a:ext>
            </a:extLst>
          </p:cNvPr>
          <p:cNvSpPr txBox="1">
            <a:spLocks/>
          </p:cNvSpPr>
          <p:nvPr/>
        </p:nvSpPr>
        <p:spPr>
          <a:xfrm>
            <a:off x="884583" y="1785667"/>
            <a:ext cx="7802216" cy="3439141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Tx/>
              <a:buChar char="-"/>
            </a:pPr>
            <a:r>
              <a:rPr lang="fr-FR" dirty="0"/>
              <a:t>Partenaires sociaux.</a:t>
            </a:r>
          </a:p>
          <a:p>
            <a:pPr marL="457200" indent="-457200">
              <a:buFontTx/>
              <a:buChar char="-"/>
            </a:pPr>
            <a:r>
              <a:rPr lang="fr-FR" dirty="0"/>
              <a:t>Partenaires institutionnels : Ministères, Sénat, Chambre des Députés, Éducation Nationale, Chambres de Métiers et de l’Artisanat,</a:t>
            </a:r>
          </a:p>
          <a:p>
            <a:pPr marL="457200" indent="-457200">
              <a:buFontTx/>
              <a:buChar char="-"/>
            </a:pPr>
            <a:r>
              <a:rPr lang="fr-FR" dirty="0"/>
              <a:t>Écoles et centres de formations</a:t>
            </a:r>
          </a:p>
        </p:txBody>
      </p:sp>
      <p:sp>
        <p:nvSpPr>
          <p:cNvPr id="4" name="Titre 6">
            <a:extLst>
              <a:ext uri="{FF2B5EF4-FFF2-40B4-BE49-F238E27FC236}">
                <a16:creationId xmlns:a16="http://schemas.microsoft.com/office/drawing/2014/main" xmlns="" id="{1413E7A0-F9BF-0741-8078-3AB81E113A0F}"/>
              </a:ext>
            </a:extLst>
          </p:cNvPr>
          <p:cNvSpPr txBox="1">
            <a:spLocks/>
          </p:cNvSpPr>
          <p:nvPr/>
        </p:nvSpPr>
        <p:spPr>
          <a:xfrm>
            <a:off x="884583" y="138678"/>
            <a:ext cx="8179904" cy="1646989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Concertations nationales sur la formation</a:t>
            </a:r>
          </a:p>
        </p:txBody>
      </p:sp>
    </p:spTree>
    <p:extLst>
      <p:ext uri="{BB962C8B-B14F-4D97-AF65-F5344CB8AC3E}">
        <p14:creationId xmlns:p14="http://schemas.microsoft.com/office/powerpoint/2010/main" val="4282571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BC91B63A-7C8D-F24A-811C-DDF1BF18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FFCE4B5-23EE-7442-858C-B1557B79EC10}"/>
              </a:ext>
            </a:extLst>
          </p:cNvPr>
          <p:cNvSpPr txBox="1">
            <a:spLocks/>
          </p:cNvSpPr>
          <p:nvPr/>
        </p:nvSpPr>
        <p:spPr>
          <a:xfrm>
            <a:off x="884583" y="1113183"/>
            <a:ext cx="8179904" cy="45223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fr-FR" dirty="0"/>
              <a:t>• Participer aux consultations et actualisations des lois sociales (travail, apprentissage, formation…) avec la CNAMS et l’U2P (Union des Entreprises de Proximité) nationales.</a:t>
            </a:r>
          </a:p>
          <a:p>
            <a:pPr>
              <a:spcBef>
                <a:spcPts val="0"/>
              </a:spcBef>
            </a:pPr>
            <a:r>
              <a:rPr lang="fr-FR" dirty="0"/>
              <a:t>• Actualiser et réviser les référentiels de formation initiale, les diplômes, distinctions et titres professionnels.</a:t>
            </a:r>
          </a:p>
          <a:p>
            <a:pPr>
              <a:spcBef>
                <a:spcPts val="0"/>
              </a:spcBef>
            </a:pPr>
            <a:r>
              <a:rPr lang="fr-FR" dirty="0"/>
              <a:t>• Participation à l’élaboration des sujets d’examens.</a:t>
            </a:r>
          </a:p>
        </p:txBody>
      </p:sp>
      <p:sp>
        <p:nvSpPr>
          <p:cNvPr id="4" name="Titre 6">
            <a:extLst>
              <a:ext uri="{FF2B5EF4-FFF2-40B4-BE49-F238E27FC236}">
                <a16:creationId xmlns:a16="http://schemas.microsoft.com/office/drawing/2014/main" xmlns="" id="{1413E7A0-F9BF-0741-8078-3AB81E113A0F}"/>
              </a:ext>
            </a:extLst>
          </p:cNvPr>
          <p:cNvSpPr txBox="1">
            <a:spLocks/>
          </p:cNvSpPr>
          <p:nvPr/>
        </p:nvSpPr>
        <p:spPr>
          <a:xfrm>
            <a:off x="884583" y="138679"/>
            <a:ext cx="8179904" cy="78290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Actions et missions formations</a:t>
            </a:r>
          </a:p>
        </p:txBody>
      </p:sp>
    </p:spTree>
    <p:extLst>
      <p:ext uri="{BB962C8B-B14F-4D97-AF65-F5344CB8AC3E}">
        <p14:creationId xmlns:p14="http://schemas.microsoft.com/office/powerpoint/2010/main" val="538621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BC91B63A-7C8D-F24A-811C-DDF1BF18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FFCE4B5-23EE-7442-858C-B1557B79EC10}"/>
              </a:ext>
            </a:extLst>
          </p:cNvPr>
          <p:cNvSpPr txBox="1">
            <a:spLocks/>
          </p:cNvSpPr>
          <p:nvPr/>
        </p:nvSpPr>
        <p:spPr>
          <a:xfrm>
            <a:off x="884583" y="1524000"/>
            <a:ext cx="7871791" cy="3562790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• Promouvoir la formation continue (FAFCEA pour les artisans et FAFSEA pour les salariés) et conseiller les professionnels.</a:t>
            </a:r>
          </a:p>
          <a:p>
            <a:endParaRPr lang="fr-FR" dirty="0"/>
          </a:p>
          <a:p>
            <a:r>
              <a:rPr lang="fr-FR" dirty="0"/>
              <a:t>• Proposition de Conseillers Entreprises pour l’École (CEÉ, ex CET).</a:t>
            </a:r>
          </a:p>
        </p:txBody>
      </p:sp>
      <p:sp>
        <p:nvSpPr>
          <p:cNvPr id="4" name="Titre 6">
            <a:extLst>
              <a:ext uri="{FF2B5EF4-FFF2-40B4-BE49-F238E27FC236}">
                <a16:creationId xmlns:a16="http://schemas.microsoft.com/office/drawing/2014/main" xmlns="" id="{1413E7A0-F9BF-0741-8078-3AB81E113A0F}"/>
              </a:ext>
            </a:extLst>
          </p:cNvPr>
          <p:cNvSpPr txBox="1">
            <a:spLocks/>
          </p:cNvSpPr>
          <p:nvPr/>
        </p:nvSpPr>
        <p:spPr>
          <a:xfrm>
            <a:off x="884583" y="138679"/>
            <a:ext cx="8179904" cy="78290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Actions et missions formations</a:t>
            </a:r>
          </a:p>
        </p:txBody>
      </p:sp>
    </p:spTree>
    <p:extLst>
      <p:ext uri="{BB962C8B-B14F-4D97-AF65-F5344CB8AC3E}">
        <p14:creationId xmlns:p14="http://schemas.microsoft.com/office/powerpoint/2010/main" val="2966907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BC91B63A-7C8D-F24A-811C-DDF1BF18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FFCE4B5-23EE-7442-858C-B1557B79EC10}"/>
              </a:ext>
            </a:extLst>
          </p:cNvPr>
          <p:cNvSpPr txBox="1">
            <a:spLocks/>
          </p:cNvSpPr>
          <p:nvPr/>
        </p:nvSpPr>
        <p:spPr>
          <a:xfrm>
            <a:off x="884583" y="923406"/>
            <a:ext cx="7871791" cy="457162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• ÉDUCATION NATIONALE</a:t>
            </a:r>
          </a:p>
          <a:p>
            <a:r>
              <a:rPr lang="fr-FR" dirty="0"/>
              <a:t>• Commission formation initiale</a:t>
            </a:r>
          </a:p>
          <a:p>
            <a:r>
              <a:rPr lang="fr-FR" dirty="0"/>
              <a:t>	- </a:t>
            </a:r>
            <a:r>
              <a:rPr lang="fr-FR" b="1" dirty="0">
                <a:solidFill>
                  <a:srgbClr val="FF0000"/>
                </a:solidFill>
              </a:rPr>
              <a:t>13</a:t>
            </a:r>
            <a:r>
              <a:rPr lang="fr-FR" dirty="0"/>
              <a:t> écoles et centres de formation répartis 	   sur le territoire</a:t>
            </a:r>
          </a:p>
          <a:p>
            <a:r>
              <a:rPr lang="fr-FR" dirty="0"/>
              <a:t>	- Représentants des entreprises</a:t>
            </a:r>
          </a:p>
          <a:p>
            <a:r>
              <a:rPr lang="fr-FR" dirty="0"/>
              <a:t>	membres de la F.F.A.F.</a:t>
            </a:r>
          </a:p>
          <a:p>
            <a:r>
              <a:rPr lang="fr-FR" dirty="0"/>
              <a:t>• Plus de </a:t>
            </a:r>
            <a:r>
              <a:rPr lang="fr-FR" b="1" dirty="0">
                <a:solidFill>
                  <a:srgbClr val="FF0000"/>
                </a:solidFill>
              </a:rPr>
              <a:t>15</a:t>
            </a:r>
            <a:r>
              <a:rPr lang="fr-FR" dirty="0"/>
              <a:t> séances et</a:t>
            </a:r>
          </a:p>
          <a:p>
            <a:r>
              <a:rPr lang="fr-FR" dirty="0"/>
              <a:t>réunions de travail</a:t>
            </a:r>
          </a:p>
        </p:txBody>
      </p:sp>
      <p:sp>
        <p:nvSpPr>
          <p:cNvPr id="4" name="Titre 6">
            <a:extLst>
              <a:ext uri="{FF2B5EF4-FFF2-40B4-BE49-F238E27FC236}">
                <a16:creationId xmlns:a16="http://schemas.microsoft.com/office/drawing/2014/main" xmlns="" id="{1413E7A0-F9BF-0741-8078-3AB81E113A0F}"/>
              </a:ext>
            </a:extLst>
          </p:cNvPr>
          <p:cNvSpPr txBox="1">
            <a:spLocks/>
          </p:cNvSpPr>
          <p:nvPr/>
        </p:nvSpPr>
        <p:spPr>
          <a:xfrm>
            <a:off x="715618" y="138679"/>
            <a:ext cx="8428382" cy="78290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dirty="0"/>
              <a:t>Remerciements</a:t>
            </a:r>
          </a:p>
        </p:txBody>
      </p:sp>
    </p:spTree>
    <p:extLst>
      <p:ext uri="{BB962C8B-B14F-4D97-AF65-F5344CB8AC3E}">
        <p14:creationId xmlns:p14="http://schemas.microsoft.com/office/powerpoint/2010/main" val="3376234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BC91B63A-7C8D-F24A-811C-DDF1BF18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FFCE4B5-23EE-7442-858C-B1557B79EC10}"/>
              </a:ext>
            </a:extLst>
          </p:cNvPr>
          <p:cNvSpPr txBox="1">
            <a:spLocks/>
          </p:cNvSpPr>
          <p:nvPr/>
        </p:nvSpPr>
        <p:spPr>
          <a:xfrm>
            <a:off x="884583" y="1113183"/>
            <a:ext cx="7871791" cy="411162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• Enquête F.F.A.F. en mai 2015 auprès des écoles, centres de formation, unions, corporations et chambres syndicales fleuristes</a:t>
            </a:r>
          </a:p>
          <a:p>
            <a:r>
              <a:rPr lang="fr-FR" dirty="0"/>
              <a:t>• Un référentiel CAP éloigné de la réalité de l’exercice du métier et de ses évolutions récentes.</a:t>
            </a:r>
          </a:p>
          <a:p>
            <a:r>
              <a:rPr lang="fr-FR" dirty="0"/>
              <a:t>• Une moindre employabilité des diplômés.</a:t>
            </a:r>
          </a:p>
        </p:txBody>
      </p:sp>
      <p:sp>
        <p:nvSpPr>
          <p:cNvPr id="4" name="Titre 6">
            <a:extLst>
              <a:ext uri="{FF2B5EF4-FFF2-40B4-BE49-F238E27FC236}">
                <a16:creationId xmlns:a16="http://schemas.microsoft.com/office/drawing/2014/main" xmlns="" id="{1413E7A0-F9BF-0741-8078-3AB81E113A0F}"/>
              </a:ext>
            </a:extLst>
          </p:cNvPr>
          <p:cNvSpPr txBox="1">
            <a:spLocks/>
          </p:cNvSpPr>
          <p:nvPr/>
        </p:nvSpPr>
        <p:spPr>
          <a:xfrm>
            <a:off x="884583" y="138679"/>
            <a:ext cx="8179904" cy="78290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Genèse et constats</a:t>
            </a:r>
          </a:p>
        </p:txBody>
      </p:sp>
    </p:spTree>
    <p:extLst>
      <p:ext uri="{BB962C8B-B14F-4D97-AF65-F5344CB8AC3E}">
        <p14:creationId xmlns:p14="http://schemas.microsoft.com/office/powerpoint/2010/main" val="1104114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xmlns="" id="{BC91B63A-7C8D-F24A-811C-DDF1BF18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8907D-B208-DC44-82F5-2940ECA1C9FA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9FFCE4B5-23EE-7442-858C-B1557B79EC10}"/>
              </a:ext>
            </a:extLst>
          </p:cNvPr>
          <p:cNvSpPr txBox="1">
            <a:spLocks/>
          </p:cNvSpPr>
          <p:nvPr/>
        </p:nvSpPr>
        <p:spPr>
          <a:xfrm>
            <a:off x="884583" y="1113183"/>
            <a:ext cx="7871791" cy="4111625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683086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• Nouvelles attentes académiques, des élèves et des employeurs.</a:t>
            </a:r>
          </a:p>
          <a:p>
            <a:r>
              <a:rPr lang="fr-FR" dirty="0"/>
              <a:t>• Besoin de simplification et de cohérence, grille de notation, répartition des horaires par matières.</a:t>
            </a:r>
          </a:p>
          <a:p>
            <a:r>
              <a:rPr lang="fr-FR" dirty="0"/>
              <a:t>• Conserver les gestes techniques et le savoir-faire de la profession.</a:t>
            </a:r>
          </a:p>
        </p:txBody>
      </p:sp>
      <p:sp>
        <p:nvSpPr>
          <p:cNvPr id="4" name="Titre 6">
            <a:extLst>
              <a:ext uri="{FF2B5EF4-FFF2-40B4-BE49-F238E27FC236}">
                <a16:creationId xmlns:a16="http://schemas.microsoft.com/office/drawing/2014/main" xmlns="" id="{1413E7A0-F9BF-0741-8078-3AB81E113A0F}"/>
              </a:ext>
            </a:extLst>
          </p:cNvPr>
          <p:cNvSpPr txBox="1">
            <a:spLocks/>
          </p:cNvSpPr>
          <p:nvPr/>
        </p:nvSpPr>
        <p:spPr>
          <a:xfrm>
            <a:off x="884583" y="138679"/>
            <a:ext cx="8179904" cy="782906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Genèse et constats</a:t>
            </a:r>
          </a:p>
        </p:txBody>
      </p:sp>
    </p:spTree>
    <p:extLst>
      <p:ext uri="{BB962C8B-B14F-4D97-AF65-F5344CB8AC3E}">
        <p14:creationId xmlns:p14="http://schemas.microsoft.com/office/powerpoint/2010/main" val="3491093269"/>
      </p:ext>
    </p:extLst>
  </p:cSld>
  <p:clrMapOvr>
    <a:masterClrMapping/>
  </p:clrMapOvr>
</p:sld>
</file>

<file path=ppt/theme/theme1.xml><?xml version="1.0" encoding="utf-8"?>
<a:theme xmlns:a="http://schemas.openxmlformats.org/drawingml/2006/main" name="page de presentation et de parti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6A5D86C437A24C83C1B49F509B56B4" ma:contentTypeVersion="1" ma:contentTypeDescription="Crée un document." ma:contentTypeScope="" ma:versionID="b0d49e8b6fe21d55c3c8d973bf6fc59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3c27bd0fcb797d0a61d91e17cfc962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e de début de planification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e de fin de planification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672D60F-A0FA-4913-A0C2-4C42DB1115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DF3BBD-BA71-49D8-A4F6-9C4462E1E1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F9A5E2-31E2-4E63-BA6B-DE52211595B3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purl.org/dc/dcmitype/"/>
    <ds:schemaRef ds:uri="http://schemas.microsoft.com/sharepoint/v3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1590</TotalTime>
  <Words>433</Words>
  <Application>Microsoft Office PowerPoint</Application>
  <PresentationFormat>Affichage à l'écran (4:3)</PresentationFormat>
  <Paragraphs>78</Paragraphs>
  <Slides>12</Slides>
  <Notes>3</Notes>
  <HiddenSlides>1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Liaisons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page de presentation et de partie</vt:lpstr>
      <vt:lpstr>\\svwfs1\KLESIA_02\19-DT\5.2_Comptes clients\2_Comptes de résultats\4_Suivi des branches\FLEU\A2017\Caractéristiques population\états entreprises au 31 12 2016.xlsx!carte fleurs!L1C1:L28C8</vt:lpstr>
      <vt:lpstr>Fédération Française des Artisans Fleuristes (F.F.A.F.)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Administrateur MEN</dc:creator>
  <cp:lastModifiedBy>D Catoir</cp:lastModifiedBy>
  <cp:revision>177</cp:revision>
  <cp:lastPrinted>2015-02-04T16:19:06Z</cp:lastPrinted>
  <dcterms:created xsi:type="dcterms:W3CDTF">2015-02-04T10:43:31Z</dcterms:created>
  <dcterms:modified xsi:type="dcterms:W3CDTF">2018-03-20T16:47:47Z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0x010100166A5D86C437A24C83C1B49F509B56B4</vt:lpwstr>
  </property>
</Properties>
</file>