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Lst>
  <p:notesMasterIdLst>
    <p:notesMasterId r:id="rId14"/>
  </p:notesMasterIdLst>
  <p:handoutMasterIdLst>
    <p:handoutMasterId r:id="rId15"/>
  </p:handoutMasterIdLst>
  <p:sldIdLst>
    <p:sldId id="272" r:id="rId5"/>
    <p:sldId id="297" r:id="rId6"/>
    <p:sldId id="273" r:id="rId7"/>
    <p:sldId id="271" r:id="rId8"/>
    <p:sldId id="292" r:id="rId9"/>
    <p:sldId id="294" r:id="rId10"/>
    <p:sldId id="295" r:id="rId11"/>
    <p:sldId id="276" r:id="rId12"/>
    <p:sldId id="296"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683086"/>
    <a:srgbClr val="1A86D0"/>
    <a:srgbClr val="1FA1E5"/>
    <a:srgbClr val="9B008A"/>
    <a:srgbClr val="7800FF"/>
    <a:srgbClr val="8800D1"/>
    <a:srgbClr val="7B00AC"/>
    <a:srgbClr val="6E008E"/>
    <a:srgbClr val="821164"/>
    <a:srgbClr val="070A0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73" autoAdjust="0"/>
    <p:restoredTop sz="82948" autoAdjust="0"/>
  </p:normalViewPr>
  <p:slideViewPr>
    <p:cSldViewPr snapToGrid="0" snapToObjects="1">
      <p:cViewPr>
        <p:scale>
          <a:sx n="66" d="100"/>
          <a:sy n="66" d="100"/>
        </p:scale>
        <p:origin x="-127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hyperlink" Target="02Strat&#233;gie%20Globale%20Formation%20CAP%20Fleuriste.pptx" TargetMode="External"/><Relationship Id="rId2" Type="http://schemas.openxmlformats.org/officeDocument/2006/relationships/hyperlink" Target="Comp&#233;tences,%20conditions%20et%20crit&#232;res%20d'&#233;valuation%20Vendre.pdf" TargetMode="External"/><Relationship Id="rId1" Type="http://schemas.openxmlformats.org/officeDocument/2006/relationships/hyperlink" Target="P&#244;le1,%20activit&#233;s,%20t&#226;ches,%20ressources,%20r&#233;sultats%20attendus.pdf" TargetMode="External"/><Relationship Id="rId4" Type="http://schemas.openxmlformats.org/officeDocument/2006/relationships/hyperlink" Target="Savoirs%20associ&#233;s%20et%20limites%20Botanique%20appliqu&#233;e.pdf"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02Strat&#233;gie%20Globale%20Formation%20CAP%20Fleuriste.pptx" TargetMode="External"/><Relationship Id="rId2" Type="http://schemas.openxmlformats.org/officeDocument/2006/relationships/hyperlink" Target="Comp&#233;tences,%20conditions%20et%20crit&#232;res%20d'&#233;valuation%20Vendre.pdf" TargetMode="External"/><Relationship Id="rId1" Type="http://schemas.openxmlformats.org/officeDocument/2006/relationships/hyperlink" Target="P&#244;le1,%20activit&#233;s,%20t&#226;ches,%20ressources,%20r&#233;sultats%20attendus.pdf" TargetMode="External"/><Relationship Id="rId4" Type="http://schemas.openxmlformats.org/officeDocument/2006/relationships/hyperlink" Target="Savoirs%20associ&#233;s%20et%20limites%20Botanique%20appliqu&#233;e.pdf"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307E56-A66A-4C07-9F2B-7AE609F5D9F0}" type="doc">
      <dgm:prSet loTypeId="urn:microsoft.com/office/officeart/2011/layout/HexagonRadial" loCatId="cycle" qsTypeId="urn:microsoft.com/office/officeart/2005/8/quickstyle/simple2" qsCatId="simple" csTypeId="urn:microsoft.com/office/officeart/2005/8/colors/colorful5" csCatId="colorful" phldr="1"/>
      <dgm:spPr/>
      <dgm:t>
        <a:bodyPr/>
        <a:lstStyle/>
        <a:p>
          <a:endParaRPr lang="fr-FR"/>
        </a:p>
      </dgm:t>
    </dgm:pt>
    <dgm:pt modelId="{6D377EB3-0888-4164-9CE0-F69D5077C19C}">
      <dgm:prSet phldrT="[Texte]"/>
      <dgm:spPr/>
      <dgm:t>
        <a:bodyPr/>
        <a:lstStyle/>
        <a:p>
          <a:r>
            <a:rPr lang="fr-FR" dirty="0" smtClean="0"/>
            <a:t>Compétences professionnelles </a:t>
          </a:r>
          <a:endParaRPr lang="fr-FR" dirty="0"/>
        </a:p>
      </dgm:t>
    </dgm:pt>
    <dgm:pt modelId="{8B3C7D8F-BEEC-4D48-B394-0F301E92D4CF}" type="parTrans" cxnId="{43019100-58DB-4D86-8FC0-2DB24204B40C}">
      <dgm:prSet/>
      <dgm:spPr/>
      <dgm:t>
        <a:bodyPr/>
        <a:lstStyle/>
        <a:p>
          <a:endParaRPr lang="fr-FR"/>
        </a:p>
      </dgm:t>
    </dgm:pt>
    <dgm:pt modelId="{495E326D-ECF7-4185-90A0-C96DA35EFD2E}" type="sibTrans" cxnId="{43019100-58DB-4D86-8FC0-2DB24204B40C}">
      <dgm:prSet/>
      <dgm:spPr/>
      <dgm:t>
        <a:bodyPr/>
        <a:lstStyle/>
        <a:p>
          <a:endParaRPr lang="fr-FR"/>
        </a:p>
      </dgm:t>
    </dgm:pt>
    <dgm:pt modelId="{78A25B6D-0A99-4496-9652-F9C584A34562}">
      <dgm:prSet phldrT="[Texte]"/>
      <dgm:spPr/>
      <dgm:t>
        <a:bodyPr/>
        <a:lstStyle/>
        <a:p>
          <a:r>
            <a:rPr lang="fr-FR" dirty="0" smtClean="0">
              <a:hlinkClick xmlns:r="http://schemas.openxmlformats.org/officeDocument/2006/relationships" r:id="rId1" action="ppaction://hlinkfile"/>
            </a:rPr>
            <a:t>Des activités professionnelles</a:t>
          </a:r>
          <a:endParaRPr lang="fr-FR" dirty="0"/>
        </a:p>
      </dgm:t>
    </dgm:pt>
    <dgm:pt modelId="{23EE0C68-9438-486F-9523-A7EF3B7E0C82}" type="parTrans" cxnId="{CAA002A0-8483-443D-9102-02CFCFC438BD}">
      <dgm:prSet/>
      <dgm:spPr/>
      <dgm:t>
        <a:bodyPr/>
        <a:lstStyle/>
        <a:p>
          <a:endParaRPr lang="fr-FR"/>
        </a:p>
      </dgm:t>
    </dgm:pt>
    <dgm:pt modelId="{1A19E2DB-D987-466B-970F-CC2266F07F5A}" type="sibTrans" cxnId="{CAA002A0-8483-443D-9102-02CFCFC438BD}">
      <dgm:prSet/>
      <dgm:spPr/>
      <dgm:t>
        <a:bodyPr/>
        <a:lstStyle/>
        <a:p>
          <a:endParaRPr lang="fr-FR"/>
        </a:p>
      </dgm:t>
    </dgm:pt>
    <dgm:pt modelId="{81CE17B0-537B-4BAF-8ACF-2E1F53CFC033}">
      <dgm:prSet phldrT="[Texte]"/>
      <dgm:spPr/>
      <dgm:t>
        <a:bodyPr/>
        <a:lstStyle/>
        <a:p>
          <a:r>
            <a:rPr lang="fr-FR" dirty="0" smtClean="0">
              <a:hlinkClick xmlns:r="http://schemas.openxmlformats.org/officeDocument/2006/relationships" r:id="rId2" action="ppaction://hlinkfile"/>
            </a:rPr>
            <a:t>Des critères d’évaluation</a:t>
          </a:r>
          <a:endParaRPr lang="fr-FR" dirty="0"/>
        </a:p>
      </dgm:t>
    </dgm:pt>
    <dgm:pt modelId="{3B1D4D4F-8082-4A73-A12F-A37AA7D902A3}" type="parTrans" cxnId="{BBDC8AF0-A9C0-4429-8D68-9540FEECCA68}">
      <dgm:prSet/>
      <dgm:spPr/>
      <dgm:t>
        <a:bodyPr/>
        <a:lstStyle/>
        <a:p>
          <a:endParaRPr lang="fr-FR"/>
        </a:p>
      </dgm:t>
    </dgm:pt>
    <dgm:pt modelId="{C864C490-9756-42F7-85D4-769CF3A236DF}" type="sibTrans" cxnId="{BBDC8AF0-A9C0-4429-8D68-9540FEECCA68}">
      <dgm:prSet/>
      <dgm:spPr/>
      <dgm:t>
        <a:bodyPr/>
        <a:lstStyle/>
        <a:p>
          <a:endParaRPr lang="fr-FR"/>
        </a:p>
      </dgm:t>
    </dgm:pt>
    <dgm:pt modelId="{0F75E812-1D23-4F0B-9A1C-929176ED1898}">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smtClean="0">
              <a:hlinkClick xmlns:r="http://schemas.openxmlformats.org/officeDocument/2006/relationships" r:id="rId3" action="ppaction://hlinkpres?slideindex=1&amp;slidetitle="/>
            </a:rPr>
            <a:t>Des stratégies, des démarches à mettre en  œuvre</a:t>
          </a:r>
          <a:endParaRPr lang="fr-FR" dirty="0"/>
        </a:p>
      </dgm:t>
    </dgm:pt>
    <dgm:pt modelId="{A32F8FB8-468C-4F3C-A4D9-1B75FDC8A8B6}" type="parTrans" cxnId="{5F71F899-798E-475B-B4B9-D2D0C224F9F7}">
      <dgm:prSet/>
      <dgm:spPr/>
      <dgm:t>
        <a:bodyPr/>
        <a:lstStyle/>
        <a:p>
          <a:endParaRPr lang="fr-FR"/>
        </a:p>
      </dgm:t>
    </dgm:pt>
    <dgm:pt modelId="{36FB6EA1-7AE0-4B75-BE1E-0B955F96C342}" type="sibTrans" cxnId="{5F71F899-798E-475B-B4B9-D2D0C224F9F7}">
      <dgm:prSet/>
      <dgm:spPr/>
      <dgm:t>
        <a:bodyPr/>
        <a:lstStyle/>
        <a:p>
          <a:endParaRPr lang="fr-FR"/>
        </a:p>
      </dgm:t>
    </dgm:pt>
    <dgm:pt modelId="{6AAB4EB9-224B-4F06-9BFE-A1A2FCC17541}">
      <dgm:prSet phldrT="[Texte]"/>
      <dgm:spPr/>
      <dgm:t>
        <a:bodyPr/>
        <a:lstStyle/>
        <a:p>
          <a:r>
            <a:rPr lang="fr-FR" dirty="0" smtClean="0">
              <a:hlinkClick xmlns:r="http://schemas.openxmlformats.org/officeDocument/2006/relationships" r:id="rId4" action="ppaction://hlinkfile"/>
            </a:rPr>
            <a:t>Des savoirs associés, des limites</a:t>
          </a:r>
          <a:endParaRPr lang="fr-FR" dirty="0"/>
        </a:p>
      </dgm:t>
    </dgm:pt>
    <dgm:pt modelId="{35974350-C71C-4221-BE11-5069235B6455}" type="parTrans" cxnId="{56F7E0F3-E5C6-4FD5-A2AC-8AD2CB01FA66}">
      <dgm:prSet/>
      <dgm:spPr/>
      <dgm:t>
        <a:bodyPr/>
        <a:lstStyle/>
        <a:p>
          <a:endParaRPr lang="fr-FR"/>
        </a:p>
      </dgm:t>
    </dgm:pt>
    <dgm:pt modelId="{45F4A8B3-8194-4241-BA5F-1858CEA25C98}" type="sibTrans" cxnId="{56F7E0F3-E5C6-4FD5-A2AC-8AD2CB01FA66}">
      <dgm:prSet/>
      <dgm:spPr/>
      <dgm:t>
        <a:bodyPr/>
        <a:lstStyle/>
        <a:p>
          <a:endParaRPr lang="fr-FR"/>
        </a:p>
      </dgm:t>
    </dgm:pt>
    <dgm:pt modelId="{9D78B95D-BC64-418F-BE01-3605649B8B0E}">
      <dgm:prSet phldrT="[Texte]"/>
      <dgm:spPr/>
      <dgm:t>
        <a:bodyPr/>
        <a:lstStyle/>
        <a:p>
          <a:r>
            <a:rPr lang="fr-FR" dirty="0" smtClean="0"/>
            <a:t>Des ressources</a:t>
          </a:r>
        </a:p>
        <a:p>
          <a:r>
            <a:rPr lang="fr-FR" dirty="0" smtClean="0"/>
            <a:t>Des données</a:t>
          </a:r>
        </a:p>
        <a:p>
          <a:r>
            <a:rPr lang="fr-FR" dirty="0" smtClean="0"/>
            <a:t>Des situations  professionnelles</a:t>
          </a:r>
          <a:endParaRPr lang="fr-FR" dirty="0"/>
        </a:p>
      </dgm:t>
    </dgm:pt>
    <dgm:pt modelId="{1ADF5C30-B088-4891-9D48-982CC8931416}" type="parTrans" cxnId="{448549F9-BE7C-43D7-A5EC-172B65DBF8AA}">
      <dgm:prSet/>
      <dgm:spPr/>
      <dgm:t>
        <a:bodyPr/>
        <a:lstStyle/>
        <a:p>
          <a:endParaRPr lang="fr-FR"/>
        </a:p>
      </dgm:t>
    </dgm:pt>
    <dgm:pt modelId="{6D5EDCBD-7D21-4348-861C-1DBD55814555}" type="sibTrans" cxnId="{448549F9-BE7C-43D7-A5EC-172B65DBF8AA}">
      <dgm:prSet/>
      <dgm:spPr/>
      <dgm:t>
        <a:bodyPr/>
        <a:lstStyle/>
        <a:p>
          <a:endParaRPr lang="fr-FR"/>
        </a:p>
      </dgm:t>
    </dgm:pt>
    <dgm:pt modelId="{F3DE348D-A973-4B27-A2B9-5AEDE1DFFE6D}">
      <dgm:prSet phldrT="[Texte]"/>
      <dgm:spPr/>
      <dgm:t>
        <a:bodyPr/>
        <a:lstStyle/>
        <a:p>
          <a:r>
            <a:rPr lang="fr-FR" dirty="0" smtClean="0"/>
            <a:t>Des résultats attendus</a:t>
          </a:r>
          <a:endParaRPr lang="fr-FR" dirty="0"/>
        </a:p>
      </dgm:t>
    </dgm:pt>
    <dgm:pt modelId="{62A9C9F0-194E-48CC-A6FE-ED7B1EC0C53E}" type="parTrans" cxnId="{9EFCB40D-6BCF-4D63-805B-6C95027E140B}">
      <dgm:prSet/>
      <dgm:spPr/>
      <dgm:t>
        <a:bodyPr/>
        <a:lstStyle/>
        <a:p>
          <a:endParaRPr lang="fr-FR"/>
        </a:p>
      </dgm:t>
    </dgm:pt>
    <dgm:pt modelId="{710ADEEC-F3A9-4C71-A3E6-BC152EA2693D}" type="sibTrans" cxnId="{9EFCB40D-6BCF-4D63-805B-6C95027E140B}">
      <dgm:prSet/>
      <dgm:spPr/>
      <dgm:t>
        <a:bodyPr/>
        <a:lstStyle/>
        <a:p>
          <a:endParaRPr lang="fr-FR"/>
        </a:p>
      </dgm:t>
    </dgm:pt>
    <dgm:pt modelId="{3E817929-F2FA-4C1D-AA04-EAEA92D8882E}" type="pres">
      <dgm:prSet presAssocID="{98307E56-A66A-4C07-9F2B-7AE609F5D9F0}" presName="Name0" presStyleCnt="0">
        <dgm:presLayoutVars>
          <dgm:chMax val="1"/>
          <dgm:chPref val="1"/>
          <dgm:dir/>
          <dgm:animOne val="branch"/>
          <dgm:animLvl val="lvl"/>
        </dgm:presLayoutVars>
      </dgm:prSet>
      <dgm:spPr/>
      <dgm:t>
        <a:bodyPr/>
        <a:lstStyle/>
        <a:p>
          <a:endParaRPr lang="fr-FR"/>
        </a:p>
      </dgm:t>
    </dgm:pt>
    <dgm:pt modelId="{B4F7272B-1057-432B-820B-FB314E5C5A1B}" type="pres">
      <dgm:prSet presAssocID="{6D377EB3-0888-4164-9CE0-F69D5077C19C}" presName="Parent" presStyleLbl="node0" presStyleIdx="0" presStyleCnt="1">
        <dgm:presLayoutVars>
          <dgm:chMax val="6"/>
          <dgm:chPref val="6"/>
        </dgm:presLayoutVars>
      </dgm:prSet>
      <dgm:spPr/>
      <dgm:t>
        <a:bodyPr/>
        <a:lstStyle/>
        <a:p>
          <a:endParaRPr lang="fr-FR"/>
        </a:p>
      </dgm:t>
    </dgm:pt>
    <dgm:pt modelId="{DFEC6AAF-A57B-48E8-8433-4E7C537C9A41}" type="pres">
      <dgm:prSet presAssocID="{78A25B6D-0A99-4496-9652-F9C584A34562}" presName="Accent1" presStyleCnt="0"/>
      <dgm:spPr/>
    </dgm:pt>
    <dgm:pt modelId="{2E2691EB-1D6B-4400-A575-CAA852AC4733}" type="pres">
      <dgm:prSet presAssocID="{78A25B6D-0A99-4496-9652-F9C584A34562}" presName="Accent" presStyleLbl="bgShp" presStyleIdx="0" presStyleCnt="6"/>
      <dgm:spPr/>
    </dgm:pt>
    <dgm:pt modelId="{D3E3985F-AC35-45F1-9D91-557D5119664E}" type="pres">
      <dgm:prSet presAssocID="{78A25B6D-0A99-4496-9652-F9C584A34562}" presName="Child1" presStyleLbl="node1" presStyleIdx="0" presStyleCnt="6">
        <dgm:presLayoutVars>
          <dgm:chMax val="0"/>
          <dgm:chPref val="0"/>
          <dgm:bulletEnabled val="1"/>
        </dgm:presLayoutVars>
      </dgm:prSet>
      <dgm:spPr/>
      <dgm:t>
        <a:bodyPr/>
        <a:lstStyle/>
        <a:p>
          <a:endParaRPr lang="fr-FR"/>
        </a:p>
      </dgm:t>
    </dgm:pt>
    <dgm:pt modelId="{4144BC4E-5C5C-4CBE-A975-088CF13999FA}" type="pres">
      <dgm:prSet presAssocID="{81CE17B0-537B-4BAF-8ACF-2E1F53CFC033}" presName="Accent2" presStyleCnt="0"/>
      <dgm:spPr/>
    </dgm:pt>
    <dgm:pt modelId="{C1EC9E47-E1D8-49D3-9618-6C7053ABDC3B}" type="pres">
      <dgm:prSet presAssocID="{81CE17B0-537B-4BAF-8ACF-2E1F53CFC033}" presName="Accent" presStyleLbl="bgShp" presStyleIdx="1" presStyleCnt="6"/>
      <dgm:spPr/>
    </dgm:pt>
    <dgm:pt modelId="{47A554CB-EC3C-4EFD-9CC7-823CDAC473DC}" type="pres">
      <dgm:prSet presAssocID="{81CE17B0-537B-4BAF-8ACF-2E1F53CFC033}" presName="Child2" presStyleLbl="node1" presStyleIdx="1" presStyleCnt="6">
        <dgm:presLayoutVars>
          <dgm:chMax val="0"/>
          <dgm:chPref val="0"/>
          <dgm:bulletEnabled val="1"/>
        </dgm:presLayoutVars>
      </dgm:prSet>
      <dgm:spPr/>
      <dgm:t>
        <a:bodyPr/>
        <a:lstStyle/>
        <a:p>
          <a:endParaRPr lang="fr-FR"/>
        </a:p>
      </dgm:t>
    </dgm:pt>
    <dgm:pt modelId="{A6E3F971-B9DC-4075-9159-BD2564C5324D}" type="pres">
      <dgm:prSet presAssocID="{0F75E812-1D23-4F0B-9A1C-929176ED1898}" presName="Accent3" presStyleCnt="0"/>
      <dgm:spPr/>
    </dgm:pt>
    <dgm:pt modelId="{EC09095D-9DF1-454A-8853-F9F968E3AAEA}" type="pres">
      <dgm:prSet presAssocID="{0F75E812-1D23-4F0B-9A1C-929176ED1898}" presName="Accent" presStyleLbl="bgShp" presStyleIdx="2" presStyleCnt="6"/>
      <dgm:spPr/>
    </dgm:pt>
    <dgm:pt modelId="{72E174A8-D834-4FA9-A02D-E361839D065A}" type="pres">
      <dgm:prSet presAssocID="{0F75E812-1D23-4F0B-9A1C-929176ED1898}" presName="Child3" presStyleLbl="node1" presStyleIdx="2" presStyleCnt="6" custLinFactNeighborX="25330" custLinFactNeighborY="13947">
        <dgm:presLayoutVars>
          <dgm:chMax val="0"/>
          <dgm:chPref val="0"/>
          <dgm:bulletEnabled val="1"/>
        </dgm:presLayoutVars>
      </dgm:prSet>
      <dgm:spPr/>
      <dgm:t>
        <a:bodyPr/>
        <a:lstStyle/>
        <a:p>
          <a:endParaRPr lang="fr-FR"/>
        </a:p>
      </dgm:t>
    </dgm:pt>
    <dgm:pt modelId="{69DD3708-7CB2-4FB9-81EC-025FCD44A130}" type="pres">
      <dgm:prSet presAssocID="{6AAB4EB9-224B-4F06-9BFE-A1A2FCC17541}" presName="Accent4" presStyleCnt="0"/>
      <dgm:spPr/>
    </dgm:pt>
    <dgm:pt modelId="{DB61E2C0-44DD-4368-8F32-EF299F1B9D76}" type="pres">
      <dgm:prSet presAssocID="{6AAB4EB9-224B-4F06-9BFE-A1A2FCC17541}" presName="Accent" presStyleLbl="bgShp" presStyleIdx="3" presStyleCnt="6"/>
      <dgm:spPr/>
    </dgm:pt>
    <dgm:pt modelId="{1A12F39C-B9C6-4131-A9F6-6BB17DDD2C49}" type="pres">
      <dgm:prSet presAssocID="{6AAB4EB9-224B-4F06-9BFE-A1A2FCC17541}" presName="Child4" presStyleLbl="node1" presStyleIdx="3" presStyleCnt="6">
        <dgm:presLayoutVars>
          <dgm:chMax val="0"/>
          <dgm:chPref val="0"/>
          <dgm:bulletEnabled val="1"/>
        </dgm:presLayoutVars>
      </dgm:prSet>
      <dgm:spPr/>
      <dgm:t>
        <a:bodyPr/>
        <a:lstStyle/>
        <a:p>
          <a:endParaRPr lang="fr-FR"/>
        </a:p>
      </dgm:t>
    </dgm:pt>
    <dgm:pt modelId="{EB687822-8283-4429-A9A8-F9EFE79B6B81}" type="pres">
      <dgm:prSet presAssocID="{9D78B95D-BC64-418F-BE01-3605649B8B0E}" presName="Accent5" presStyleCnt="0"/>
      <dgm:spPr/>
    </dgm:pt>
    <dgm:pt modelId="{7347A882-8DED-41EE-BDC2-583092E1C4E6}" type="pres">
      <dgm:prSet presAssocID="{9D78B95D-BC64-418F-BE01-3605649B8B0E}" presName="Accent" presStyleLbl="bgShp" presStyleIdx="4" presStyleCnt="6"/>
      <dgm:spPr/>
    </dgm:pt>
    <dgm:pt modelId="{7AF92B27-93B0-4DE4-8130-D394E292DD6C}" type="pres">
      <dgm:prSet presAssocID="{9D78B95D-BC64-418F-BE01-3605649B8B0E}" presName="Child5" presStyleLbl="node1" presStyleIdx="4" presStyleCnt="6">
        <dgm:presLayoutVars>
          <dgm:chMax val="0"/>
          <dgm:chPref val="0"/>
          <dgm:bulletEnabled val="1"/>
        </dgm:presLayoutVars>
      </dgm:prSet>
      <dgm:spPr/>
      <dgm:t>
        <a:bodyPr/>
        <a:lstStyle/>
        <a:p>
          <a:endParaRPr lang="fr-FR"/>
        </a:p>
      </dgm:t>
    </dgm:pt>
    <dgm:pt modelId="{77E9B192-9388-4328-A7DB-37343E89F3B6}" type="pres">
      <dgm:prSet presAssocID="{F3DE348D-A973-4B27-A2B9-5AEDE1DFFE6D}" presName="Accent6" presStyleCnt="0"/>
      <dgm:spPr/>
    </dgm:pt>
    <dgm:pt modelId="{D5DC1E42-13A8-4EB8-B44A-78880D8046C2}" type="pres">
      <dgm:prSet presAssocID="{F3DE348D-A973-4B27-A2B9-5AEDE1DFFE6D}" presName="Accent" presStyleLbl="bgShp" presStyleIdx="5" presStyleCnt="6"/>
      <dgm:spPr/>
    </dgm:pt>
    <dgm:pt modelId="{1D76EC63-13C3-498F-BC70-9ABA7C41DDCD}" type="pres">
      <dgm:prSet presAssocID="{F3DE348D-A973-4B27-A2B9-5AEDE1DFFE6D}" presName="Child6" presStyleLbl="node1" presStyleIdx="5" presStyleCnt="6">
        <dgm:presLayoutVars>
          <dgm:chMax val="0"/>
          <dgm:chPref val="0"/>
          <dgm:bulletEnabled val="1"/>
        </dgm:presLayoutVars>
      </dgm:prSet>
      <dgm:spPr/>
      <dgm:t>
        <a:bodyPr/>
        <a:lstStyle/>
        <a:p>
          <a:endParaRPr lang="fr-FR"/>
        </a:p>
      </dgm:t>
    </dgm:pt>
  </dgm:ptLst>
  <dgm:cxnLst>
    <dgm:cxn modelId="{94DBEA87-D46A-4FD1-B2FA-2576AB5F75AF}" type="presOf" srcId="{78A25B6D-0A99-4496-9652-F9C584A34562}" destId="{D3E3985F-AC35-45F1-9D91-557D5119664E}" srcOrd="0" destOrd="0" presId="urn:microsoft.com/office/officeart/2011/layout/HexagonRadial"/>
    <dgm:cxn modelId="{448549F9-BE7C-43D7-A5EC-172B65DBF8AA}" srcId="{6D377EB3-0888-4164-9CE0-F69D5077C19C}" destId="{9D78B95D-BC64-418F-BE01-3605649B8B0E}" srcOrd="4" destOrd="0" parTransId="{1ADF5C30-B088-4891-9D48-982CC8931416}" sibTransId="{6D5EDCBD-7D21-4348-861C-1DBD55814555}"/>
    <dgm:cxn modelId="{BD5120B6-4331-48D7-8DE6-2B326A4C0F5D}" type="presOf" srcId="{0F75E812-1D23-4F0B-9A1C-929176ED1898}" destId="{72E174A8-D834-4FA9-A02D-E361839D065A}" srcOrd="0" destOrd="0" presId="urn:microsoft.com/office/officeart/2011/layout/HexagonRadial"/>
    <dgm:cxn modelId="{A4270ECB-92FF-497F-BB40-87E3EA6CA24C}" type="presOf" srcId="{81CE17B0-537B-4BAF-8ACF-2E1F53CFC033}" destId="{47A554CB-EC3C-4EFD-9CC7-823CDAC473DC}" srcOrd="0" destOrd="0" presId="urn:microsoft.com/office/officeart/2011/layout/HexagonRadial"/>
    <dgm:cxn modelId="{56F7E0F3-E5C6-4FD5-A2AC-8AD2CB01FA66}" srcId="{6D377EB3-0888-4164-9CE0-F69D5077C19C}" destId="{6AAB4EB9-224B-4F06-9BFE-A1A2FCC17541}" srcOrd="3" destOrd="0" parTransId="{35974350-C71C-4221-BE11-5069235B6455}" sibTransId="{45F4A8B3-8194-4241-BA5F-1858CEA25C98}"/>
    <dgm:cxn modelId="{251C5E51-8221-43F5-B007-2FA294F8BCD4}" type="presOf" srcId="{9D78B95D-BC64-418F-BE01-3605649B8B0E}" destId="{7AF92B27-93B0-4DE4-8130-D394E292DD6C}" srcOrd="0" destOrd="0" presId="urn:microsoft.com/office/officeart/2011/layout/HexagonRadial"/>
    <dgm:cxn modelId="{A251F5B6-0062-478E-BA88-6C5E9AB7CC9C}" type="presOf" srcId="{98307E56-A66A-4C07-9F2B-7AE609F5D9F0}" destId="{3E817929-F2FA-4C1D-AA04-EAEA92D8882E}" srcOrd="0" destOrd="0" presId="urn:microsoft.com/office/officeart/2011/layout/HexagonRadial"/>
    <dgm:cxn modelId="{8DF0F776-E23D-418A-B90F-CB4522942A56}" type="presOf" srcId="{F3DE348D-A973-4B27-A2B9-5AEDE1DFFE6D}" destId="{1D76EC63-13C3-498F-BC70-9ABA7C41DDCD}" srcOrd="0" destOrd="0" presId="urn:microsoft.com/office/officeart/2011/layout/HexagonRadial"/>
    <dgm:cxn modelId="{AF37D47A-90CF-4DC6-AAB8-90CBE11F834E}" type="presOf" srcId="{6D377EB3-0888-4164-9CE0-F69D5077C19C}" destId="{B4F7272B-1057-432B-820B-FB314E5C5A1B}" srcOrd="0" destOrd="0" presId="urn:microsoft.com/office/officeart/2011/layout/HexagonRadial"/>
    <dgm:cxn modelId="{BBDC8AF0-A9C0-4429-8D68-9540FEECCA68}" srcId="{6D377EB3-0888-4164-9CE0-F69D5077C19C}" destId="{81CE17B0-537B-4BAF-8ACF-2E1F53CFC033}" srcOrd="1" destOrd="0" parTransId="{3B1D4D4F-8082-4A73-A12F-A37AA7D902A3}" sibTransId="{C864C490-9756-42F7-85D4-769CF3A236DF}"/>
    <dgm:cxn modelId="{5F71F899-798E-475B-B4B9-D2D0C224F9F7}" srcId="{6D377EB3-0888-4164-9CE0-F69D5077C19C}" destId="{0F75E812-1D23-4F0B-9A1C-929176ED1898}" srcOrd="2" destOrd="0" parTransId="{A32F8FB8-468C-4F3C-A4D9-1B75FDC8A8B6}" sibTransId="{36FB6EA1-7AE0-4B75-BE1E-0B955F96C342}"/>
    <dgm:cxn modelId="{43019100-58DB-4D86-8FC0-2DB24204B40C}" srcId="{98307E56-A66A-4C07-9F2B-7AE609F5D9F0}" destId="{6D377EB3-0888-4164-9CE0-F69D5077C19C}" srcOrd="0" destOrd="0" parTransId="{8B3C7D8F-BEEC-4D48-B394-0F301E92D4CF}" sibTransId="{495E326D-ECF7-4185-90A0-C96DA35EFD2E}"/>
    <dgm:cxn modelId="{CAA002A0-8483-443D-9102-02CFCFC438BD}" srcId="{6D377EB3-0888-4164-9CE0-F69D5077C19C}" destId="{78A25B6D-0A99-4496-9652-F9C584A34562}" srcOrd="0" destOrd="0" parTransId="{23EE0C68-9438-486F-9523-A7EF3B7E0C82}" sibTransId="{1A19E2DB-D987-466B-970F-CC2266F07F5A}"/>
    <dgm:cxn modelId="{B54B40F2-D09C-4C97-963A-DBE6303B4C1C}" type="presOf" srcId="{6AAB4EB9-224B-4F06-9BFE-A1A2FCC17541}" destId="{1A12F39C-B9C6-4131-A9F6-6BB17DDD2C49}" srcOrd="0" destOrd="0" presId="urn:microsoft.com/office/officeart/2011/layout/HexagonRadial"/>
    <dgm:cxn modelId="{9EFCB40D-6BCF-4D63-805B-6C95027E140B}" srcId="{6D377EB3-0888-4164-9CE0-F69D5077C19C}" destId="{F3DE348D-A973-4B27-A2B9-5AEDE1DFFE6D}" srcOrd="5" destOrd="0" parTransId="{62A9C9F0-194E-48CC-A6FE-ED7B1EC0C53E}" sibTransId="{710ADEEC-F3A9-4C71-A3E6-BC152EA2693D}"/>
    <dgm:cxn modelId="{5F441E07-057B-4F2C-B440-66630C061068}" type="presParOf" srcId="{3E817929-F2FA-4C1D-AA04-EAEA92D8882E}" destId="{B4F7272B-1057-432B-820B-FB314E5C5A1B}" srcOrd="0" destOrd="0" presId="urn:microsoft.com/office/officeart/2011/layout/HexagonRadial"/>
    <dgm:cxn modelId="{C66A2D5B-805F-49BC-8808-A03460BD15CA}" type="presParOf" srcId="{3E817929-F2FA-4C1D-AA04-EAEA92D8882E}" destId="{DFEC6AAF-A57B-48E8-8433-4E7C537C9A41}" srcOrd="1" destOrd="0" presId="urn:microsoft.com/office/officeart/2011/layout/HexagonRadial"/>
    <dgm:cxn modelId="{483EE095-C044-438E-B0A2-B0FD8E7F4E3B}" type="presParOf" srcId="{DFEC6AAF-A57B-48E8-8433-4E7C537C9A41}" destId="{2E2691EB-1D6B-4400-A575-CAA852AC4733}" srcOrd="0" destOrd="0" presId="urn:microsoft.com/office/officeart/2011/layout/HexagonRadial"/>
    <dgm:cxn modelId="{BE173CBD-3C02-447E-9FA4-174DC91C3A42}" type="presParOf" srcId="{3E817929-F2FA-4C1D-AA04-EAEA92D8882E}" destId="{D3E3985F-AC35-45F1-9D91-557D5119664E}" srcOrd="2" destOrd="0" presId="urn:microsoft.com/office/officeart/2011/layout/HexagonRadial"/>
    <dgm:cxn modelId="{A320D9A4-EBB1-4428-A11E-85E8AD769760}" type="presParOf" srcId="{3E817929-F2FA-4C1D-AA04-EAEA92D8882E}" destId="{4144BC4E-5C5C-4CBE-A975-088CF13999FA}" srcOrd="3" destOrd="0" presId="urn:microsoft.com/office/officeart/2011/layout/HexagonRadial"/>
    <dgm:cxn modelId="{11D990DA-8F47-4EAB-987D-83607544F28A}" type="presParOf" srcId="{4144BC4E-5C5C-4CBE-A975-088CF13999FA}" destId="{C1EC9E47-E1D8-49D3-9618-6C7053ABDC3B}" srcOrd="0" destOrd="0" presId="urn:microsoft.com/office/officeart/2011/layout/HexagonRadial"/>
    <dgm:cxn modelId="{54AE4443-45E5-4339-BABB-28A6C5B9A7DE}" type="presParOf" srcId="{3E817929-F2FA-4C1D-AA04-EAEA92D8882E}" destId="{47A554CB-EC3C-4EFD-9CC7-823CDAC473DC}" srcOrd="4" destOrd="0" presId="urn:microsoft.com/office/officeart/2011/layout/HexagonRadial"/>
    <dgm:cxn modelId="{51CCE1D4-479F-434E-A9E0-4F8BCE22E7EF}" type="presParOf" srcId="{3E817929-F2FA-4C1D-AA04-EAEA92D8882E}" destId="{A6E3F971-B9DC-4075-9159-BD2564C5324D}" srcOrd="5" destOrd="0" presId="urn:microsoft.com/office/officeart/2011/layout/HexagonRadial"/>
    <dgm:cxn modelId="{79096D43-92EF-4293-B4A4-CA1F297E388B}" type="presParOf" srcId="{A6E3F971-B9DC-4075-9159-BD2564C5324D}" destId="{EC09095D-9DF1-454A-8853-F9F968E3AAEA}" srcOrd="0" destOrd="0" presId="urn:microsoft.com/office/officeart/2011/layout/HexagonRadial"/>
    <dgm:cxn modelId="{066B5197-81FB-4AA6-A0F0-EF08557C0FF2}" type="presParOf" srcId="{3E817929-F2FA-4C1D-AA04-EAEA92D8882E}" destId="{72E174A8-D834-4FA9-A02D-E361839D065A}" srcOrd="6" destOrd="0" presId="urn:microsoft.com/office/officeart/2011/layout/HexagonRadial"/>
    <dgm:cxn modelId="{62B1BFF8-1302-4F84-AB36-0B35A126DAE1}" type="presParOf" srcId="{3E817929-F2FA-4C1D-AA04-EAEA92D8882E}" destId="{69DD3708-7CB2-4FB9-81EC-025FCD44A130}" srcOrd="7" destOrd="0" presId="urn:microsoft.com/office/officeart/2011/layout/HexagonRadial"/>
    <dgm:cxn modelId="{084C57AA-A46A-4C9B-9467-9FEE30624706}" type="presParOf" srcId="{69DD3708-7CB2-4FB9-81EC-025FCD44A130}" destId="{DB61E2C0-44DD-4368-8F32-EF299F1B9D76}" srcOrd="0" destOrd="0" presId="urn:microsoft.com/office/officeart/2011/layout/HexagonRadial"/>
    <dgm:cxn modelId="{0B2BD7D5-0E26-4FC3-8D92-A275D00A1E41}" type="presParOf" srcId="{3E817929-F2FA-4C1D-AA04-EAEA92D8882E}" destId="{1A12F39C-B9C6-4131-A9F6-6BB17DDD2C49}" srcOrd="8" destOrd="0" presId="urn:microsoft.com/office/officeart/2011/layout/HexagonRadial"/>
    <dgm:cxn modelId="{8FF1A09B-BDBD-4105-A4BA-0B472A1BF546}" type="presParOf" srcId="{3E817929-F2FA-4C1D-AA04-EAEA92D8882E}" destId="{EB687822-8283-4429-A9A8-F9EFE79B6B81}" srcOrd="9" destOrd="0" presId="urn:microsoft.com/office/officeart/2011/layout/HexagonRadial"/>
    <dgm:cxn modelId="{43235D3E-D8A2-431D-A0AF-42C628452C8C}" type="presParOf" srcId="{EB687822-8283-4429-A9A8-F9EFE79B6B81}" destId="{7347A882-8DED-41EE-BDC2-583092E1C4E6}" srcOrd="0" destOrd="0" presId="urn:microsoft.com/office/officeart/2011/layout/HexagonRadial"/>
    <dgm:cxn modelId="{76029139-DE9B-416F-99A3-0DA07F918D91}" type="presParOf" srcId="{3E817929-F2FA-4C1D-AA04-EAEA92D8882E}" destId="{7AF92B27-93B0-4DE4-8130-D394E292DD6C}" srcOrd="10" destOrd="0" presId="urn:microsoft.com/office/officeart/2011/layout/HexagonRadial"/>
    <dgm:cxn modelId="{F5B6729C-0A66-4B5E-AA81-4C792B2092F0}" type="presParOf" srcId="{3E817929-F2FA-4C1D-AA04-EAEA92D8882E}" destId="{77E9B192-9388-4328-A7DB-37343E89F3B6}" srcOrd="11" destOrd="0" presId="urn:microsoft.com/office/officeart/2011/layout/HexagonRadial"/>
    <dgm:cxn modelId="{BD4E44DE-8AF3-426B-8FD2-E32D316ED23C}" type="presParOf" srcId="{77E9B192-9388-4328-A7DB-37343E89F3B6}" destId="{D5DC1E42-13A8-4EB8-B44A-78880D8046C2}" srcOrd="0" destOrd="0" presId="urn:microsoft.com/office/officeart/2011/layout/HexagonRadial"/>
    <dgm:cxn modelId="{B5112B1F-9A25-4C3C-8AA1-53237B82C0A0}" type="presParOf" srcId="{3E817929-F2FA-4C1D-AA04-EAEA92D8882E}" destId="{1D76EC63-13C3-498F-BC70-9ABA7C41DDCD}" srcOrd="12" destOrd="0" presId="urn:microsoft.com/office/officeart/2011/layout/HexagonRadial"/>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7272B-1057-432B-820B-FB314E5C5A1B}">
      <dsp:nvSpPr>
        <dsp:cNvPr id="0" name=""/>
        <dsp:cNvSpPr/>
      </dsp:nvSpPr>
      <dsp:spPr>
        <a:xfrm>
          <a:off x="3306834" y="1700723"/>
          <a:ext cx="2161692" cy="1869951"/>
        </a:xfrm>
        <a:prstGeom prst="hexagon">
          <a:avLst>
            <a:gd name="adj" fmla="val 28570"/>
            <a:gd name="vf" fmla="val 11547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t>Compétences professionnelles </a:t>
          </a:r>
          <a:endParaRPr lang="fr-FR" sz="1300" kern="1200" dirty="0"/>
        </a:p>
      </dsp:txBody>
      <dsp:txXfrm>
        <a:off x="3665057" y="2010600"/>
        <a:ext cx="1445246" cy="1250197"/>
      </dsp:txXfrm>
    </dsp:sp>
    <dsp:sp modelId="{C1EC9E47-E1D8-49D3-9618-6C7053ABDC3B}">
      <dsp:nvSpPr>
        <dsp:cNvPr id="0" name=""/>
        <dsp:cNvSpPr/>
      </dsp:nvSpPr>
      <dsp:spPr>
        <a:xfrm>
          <a:off x="4660469" y="806077"/>
          <a:ext cx="815600" cy="702747"/>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E3985F-AC35-45F1-9D91-557D5119664E}">
      <dsp:nvSpPr>
        <dsp:cNvPr id="0" name=""/>
        <dsp:cNvSpPr/>
      </dsp:nvSpPr>
      <dsp:spPr>
        <a:xfrm>
          <a:off x="3505957" y="0"/>
          <a:ext cx="1771491" cy="1532548"/>
        </a:xfrm>
        <a:prstGeom prst="hexagon">
          <a:avLst>
            <a:gd name="adj" fmla="val 28570"/>
            <a:gd name="vf" fmla="val 11547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hlinkClick xmlns:r="http://schemas.openxmlformats.org/officeDocument/2006/relationships" r:id="rId1" action="ppaction://hlinkfile"/>
            </a:rPr>
            <a:t>Des activités professionnelles</a:t>
          </a:r>
          <a:endParaRPr lang="fr-FR" sz="1300" kern="1200" dirty="0"/>
        </a:p>
      </dsp:txBody>
      <dsp:txXfrm>
        <a:off x="3799531" y="253976"/>
        <a:ext cx="1184343" cy="1024596"/>
      </dsp:txXfrm>
    </dsp:sp>
    <dsp:sp modelId="{EC09095D-9DF1-454A-8853-F9F968E3AAEA}">
      <dsp:nvSpPr>
        <dsp:cNvPr id="0" name=""/>
        <dsp:cNvSpPr/>
      </dsp:nvSpPr>
      <dsp:spPr>
        <a:xfrm>
          <a:off x="5612338" y="2119841"/>
          <a:ext cx="815600" cy="702747"/>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A554CB-EC3C-4EFD-9CC7-823CDAC473DC}">
      <dsp:nvSpPr>
        <dsp:cNvPr id="0" name=""/>
        <dsp:cNvSpPr/>
      </dsp:nvSpPr>
      <dsp:spPr>
        <a:xfrm>
          <a:off x="5130621" y="942620"/>
          <a:ext cx="1771491" cy="1532548"/>
        </a:xfrm>
        <a:prstGeom prst="hexagon">
          <a:avLst>
            <a:gd name="adj" fmla="val 28570"/>
            <a:gd name="vf" fmla="val 115470"/>
          </a:avLst>
        </a:prstGeom>
        <a:solidFill>
          <a:schemeClr val="accent5">
            <a:hueOff val="-1986775"/>
            <a:satOff val="7962"/>
            <a:lumOff val="172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hlinkClick xmlns:r="http://schemas.openxmlformats.org/officeDocument/2006/relationships" r:id="rId2" action="ppaction://hlinkfile"/>
            </a:rPr>
            <a:t>Des critères d’évaluation</a:t>
          </a:r>
          <a:endParaRPr lang="fr-FR" sz="1300" kern="1200" dirty="0"/>
        </a:p>
      </dsp:txBody>
      <dsp:txXfrm>
        <a:off x="5424195" y="1196596"/>
        <a:ext cx="1184343" cy="1024596"/>
      </dsp:txXfrm>
    </dsp:sp>
    <dsp:sp modelId="{DB61E2C0-44DD-4368-8F32-EF299F1B9D76}">
      <dsp:nvSpPr>
        <dsp:cNvPr id="0" name=""/>
        <dsp:cNvSpPr/>
      </dsp:nvSpPr>
      <dsp:spPr>
        <a:xfrm>
          <a:off x="4951109" y="3602833"/>
          <a:ext cx="815600" cy="702747"/>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E174A8-D834-4FA9-A02D-E361839D065A}">
      <dsp:nvSpPr>
        <dsp:cNvPr id="0" name=""/>
        <dsp:cNvSpPr/>
      </dsp:nvSpPr>
      <dsp:spPr>
        <a:xfrm>
          <a:off x="5579340" y="3009446"/>
          <a:ext cx="1771491" cy="1532548"/>
        </a:xfrm>
        <a:prstGeom prst="hexagon">
          <a:avLst>
            <a:gd name="adj" fmla="val 28570"/>
            <a:gd name="vf" fmla="val 11547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hlinkClick xmlns:r="http://schemas.openxmlformats.org/officeDocument/2006/relationships" r:id="rId3" action="ppaction://hlinkpres?slideindex=1&amp;slidetitle="/>
            </a:rPr>
            <a:t>Des stratégies, des démarches à mettre en  œuvre</a:t>
          </a:r>
          <a:endParaRPr lang="fr-FR" sz="1300" kern="1200" dirty="0"/>
        </a:p>
      </dsp:txBody>
      <dsp:txXfrm>
        <a:off x="5872914" y="3263422"/>
        <a:ext cx="1184343" cy="1024596"/>
      </dsp:txXfrm>
    </dsp:sp>
    <dsp:sp modelId="{7347A882-8DED-41EE-BDC2-583092E1C4E6}">
      <dsp:nvSpPr>
        <dsp:cNvPr id="0" name=""/>
        <dsp:cNvSpPr/>
      </dsp:nvSpPr>
      <dsp:spPr>
        <a:xfrm>
          <a:off x="3310857" y="3756773"/>
          <a:ext cx="815600" cy="702747"/>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12F39C-B9C6-4131-A9F6-6BB17DDD2C49}">
      <dsp:nvSpPr>
        <dsp:cNvPr id="0" name=""/>
        <dsp:cNvSpPr/>
      </dsp:nvSpPr>
      <dsp:spPr>
        <a:xfrm>
          <a:off x="3505957" y="3739376"/>
          <a:ext cx="1771491" cy="1532548"/>
        </a:xfrm>
        <a:prstGeom prst="hexagon">
          <a:avLst>
            <a:gd name="adj" fmla="val 28570"/>
            <a:gd name="vf" fmla="val 115470"/>
          </a:avLst>
        </a:prstGeom>
        <a:solidFill>
          <a:schemeClr val="accent5">
            <a:hueOff val="-5960326"/>
            <a:satOff val="23887"/>
            <a:lumOff val="517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hlinkClick xmlns:r="http://schemas.openxmlformats.org/officeDocument/2006/relationships" r:id="rId4" action="ppaction://hlinkfile"/>
            </a:rPr>
            <a:t>Des savoirs associés, des limites</a:t>
          </a:r>
          <a:endParaRPr lang="fr-FR" sz="1300" kern="1200" dirty="0"/>
        </a:p>
      </dsp:txBody>
      <dsp:txXfrm>
        <a:off x="3799531" y="3993352"/>
        <a:ext cx="1184343" cy="1024596"/>
      </dsp:txXfrm>
    </dsp:sp>
    <dsp:sp modelId="{D5DC1E42-13A8-4EB8-B44A-78880D8046C2}">
      <dsp:nvSpPr>
        <dsp:cNvPr id="0" name=""/>
        <dsp:cNvSpPr/>
      </dsp:nvSpPr>
      <dsp:spPr>
        <a:xfrm>
          <a:off x="2343400" y="2443537"/>
          <a:ext cx="815600" cy="702747"/>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F92B27-93B0-4DE4-8130-D394E292DD6C}">
      <dsp:nvSpPr>
        <dsp:cNvPr id="0" name=""/>
        <dsp:cNvSpPr/>
      </dsp:nvSpPr>
      <dsp:spPr>
        <a:xfrm>
          <a:off x="1873751" y="2796756"/>
          <a:ext cx="1771491" cy="1532548"/>
        </a:xfrm>
        <a:prstGeom prst="hexagon">
          <a:avLst>
            <a:gd name="adj" fmla="val 28570"/>
            <a:gd name="vf" fmla="val 115470"/>
          </a:avLst>
        </a:prstGeom>
        <a:solidFill>
          <a:schemeClr val="accent5">
            <a:hueOff val="-7947101"/>
            <a:satOff val="31849"/>
            <a:lumOff val="690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t>Des ressources</a:t>
          </a:r>
        </a:p>
        <a:p>
          <a:pPr lvl="0" algn="ctr" defTabSz="577850">
            <a:lnSpc>
              <a:spcPct val="90000"/>
            </a:lnSpc>
            <a:spcBef>
              <a:spcPct val="0"/>
            </a:spcBef>
            <a:spcAft>
              <a:spcPct val="35000"/>
            </a:spcAft>
          </a:pPr>
          <a:r>
            <a:rPr lang="fr-FR" sz="1300" kern="1200" dirty="0" smtClean="0"/>
            <a:t>Des données</a:t>
          </a:r>
        </a:p>
        <a:p>
          <a:pPr lvl="0" algn="ctr" defTabSz="577850">
            <a:lnSpc>
              <a:spcPct val="90000"/>
            </a:lnSpc>
            <a:spcBef>
              <a:spcPct val="0"/>
            </a:spcBef>
            <a:spcAft>
              <a:spcPct val="35000"/>
            </a:spcAft>
          </a:pPr>
          <a:r>
            <a:rPr lang="fr-FR" sz="1300" kern="1200" dirty="0" smtClean="0"/>
            <a:t>Des situations  professionnelles</a:t>
          </a:r>
          <a:endParaRPr lang="fr-FR" sz="1300" kern="1200" dirty="0"/>
        </a:p>
      </dsp:txBody>
      <dsp:txXfrm>
        <a:off x="2167325" y="3050732"/>
        <a:ext cx="1184343" cy="1024596"/>
      </dsp:txXfrm>
    </dsp:sp>
    <dsp:sp modelId="{1D76EC63-13C3-498F-BC70-9ABA7C41DDCD}">
      <dsp:nvSpPr>
        <dsp:cNvPr id="0" name=""/>
        <dsp:cNvSpPr/>
      </dsp:nvSpPr>
      <dsp:spPr>
        <a:xfrm>
          <a:off x="1873751" y="940511"/>
          <a:ext cx="1771491" cy="1532548"/>
        </a:xfrm>
        <a:prstGeom prst="hexagon">
          <a:avLst>
            <a:gd name="adj" fmla="val 28570"/>
            <a:gd name="vf" fmla="val 115470"/>
          </a:avLst>
        </a:prstGeom>
        <a:solidFill>
          <a:schemeClr val="accent5">
            <a:hueOff val="-9933876"/>
            <a:satOff val="39811"/>
            <a:lumOff val="862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t>Des résultats attendus</a:t>
          </a:r>
          <a:endParaRPr lang="fr-FR" sz="1300" kern="1200" dirty="0"/>
        </a:p>
      </dsp:txBody>
      <dsp:txXfrm>
        <a:off x="2167325" y="1194487"/>
        <a:ext cx="1184343" cy="102459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e radial"/>
  <dgm:desc val="Permet de représenter un processus séquentiel associé à une idée ou un thème central. Limité à six formes Niveau 2. Utilisation optimale avec de petites quantités de texte. Le texte non utilisé n’apparaît pas mais reste disponible si vous changez de disposition."/>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D9186E-EAA7-3A42-AFD2-CC349621202A}" type="datetimeFigureOut">
              <a:rPr lang="fr-FR" smtClean="0"/>
              <a:t>20/03/2018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8815B8-4CE2-F247-96EE-D0C173663BEB}" type="slidenum">
              <a:rPr lang="fr-FR" smtClean="0"/>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EF2D4-44B9-F34D-AC77-36ED78FDDA30}" type="datetimeFigureOut">
              <a:rPr lang="fr-FR" smtClean="0"/>
              <a:t>20/03/2018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D7BDEA-8EA0-FE4F-8E67-406CE035A260}" type="slidenum">
              <a:rPr lang="fr-FR" smtClean="0"/>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85800" y="4343400"/>
            <a:ext cx="5486400" cy="4114800"/>
          </a:xfrm>
          <a:prstGeom prst="rect">
            <a:avLst/>
          </a:prstGeom>
        </p:spPr>
        <p:txBody>
          <a:bodyPr/>
          <a:lstStyle/>
          <a:p>
            <a:endParaRPr lang="fr-FR" dirty="0"/>
          </a:p>
        </p:txBody>
      </p:sp>
      <p:sp>
        <p:nvSpPr>
          <p:cNvPr id="4" name="Espace réservé du numéro de diapositive 3"/>
          <p:cNvSpPr>
            <a:spLocks noGrp="1"/>
          </p:cNvSpPr>
          <p:nvPr>
            <p:ph type="sldNum" sz="quarter" idx="10"/>
          </p:nvPr>
        </p:nvSpPr>
        <p:spPr/>
        <p:txBody>
          <a:bodyPr/>
          <a:lstStyle/>
          <a:p>
            <a:fld id="{D4A5F0D4-0882-415F-A093-5D649A8A750F}" type="slidenum">
              <a:rPr lang="fr-FR" smtClean="0"/>
              <a:t>1</a:t>
            </a:fld>
            <a:endParaRPr lang="fr-FR"/>
          </a:p>
        </p:txBody>
      </p:sp>
    </p:spTree>
    <p:extLst>
      <p:ext uri="{BB962C8B-B14F-4D97-AF65-F5344CB8AC3E}">
        <p14:creationId xmlns:p14="http://schemas.microsoft.com/office/powerpoint/2010/main" val="1818907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3</a:t>
            </a:fld>
            <a:endParaRPr lang="fr-FR"/>
          </a:p>
        </p:txBody>
      </p:sp>
    </p:spTree>
    <p:extLst>
      <p:ext uri="{BB962C8B-B14F-4D97-AF65-F5344CB8AC3E}">
        <p14:creationId xmlns:p14="http://schemas.microsoft.com/office/powerpoint/2010/main" val="2875920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5</a:t>
            </a:fld>
            <a:endParaRPr lang="fr-FR"/>
          </a:p>
        </p:txBody>
      </p:sp>
    </p:spTree>
    <p:extLst>
      <p:ext uri="{BB962C8B-B14F-4D97-AF65-F5344CB8AC3E}">
        <p14:creationId xmlns:p14="http://schemas.microsoft.com/office/powerpoint/2010/main" val="2169422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e l'image des diapositives 1"/>
          <p:cNvSpPr>
            <a:spLocks noGrp="1" noRot="1" noChangeAspect="1" noTextEdit="1"/>
          </p:cNvSpPr>
          <p:nvPr>
            <p:ph type="sldImg"/>
          </p:nvPr>
        </p:nvSpPr>
        <p:spPr>
          <a:ln/>
        </p:spPr>
      </p:sp>
      <p:sp>
        <p:nvSpPr>
          <p:cNvPr id="7987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457200" rtl="0" eaLnBrk="1" fontAlgn="auto" latinLnBrk="0" hangingPunct="1">
              <a:lnSpc>
                <a:spcPct val="100000"/>
              </a:lnSpc>
              <a:spcBef>
                <a:spcPct val="0"/>
              </a:spcBef>
              <a:spcAft>
                <a:spcPts val="0"/>
              </a:spcAft>
              <a:buClrTx/>
              <a:buSzTx/>
              <a:buFontTx/>
              <a:buNone/>
              <a:tabLst/>
              <a:defRPr/>
            </a:pPr>
            <a:r>
              <a:rPr lang="fr-FR" altLang="fr-FR" sz="1200" dirty="0" smtClean="0">
                <a:solidFill>
                  <a:schemeClr val="tx1"/>
                </a:solidFill>
                <a:latin typeface="Arial" charset="0"/>
                <a:ea typeface="ＭＳ Ｐゴシック" pitchFamily="34" charset="-128"/>
                <a:cs typeface="Arial" charset="0"/>
              </a:rPr>
              <a:t>Sont éligibles au CPF « les formations sanctionnées par une certification enregistrée dans le répertoire national des certifications professionnelles prévu à l'article L. 335-6 du code de l'éducation ou permettant d'obtenir une partie identifiée de certification professionnelle, classée au sein du répertoire, visant à l'acquisition d'un bloc de compétences »</a:t>
            </a:r>
          </a:p>
          <a:p>
            <a:pPr eaLnBrk="1" hangingPunct="1">
              <a:spcBef>
                <a:spcPct val="0"/>
              </a:spcBef>
            </a:pPr>
            <a:endParaRPr lang="fr-FR" altLang="fr-FR" dirty="0" smtClean="0"/>
          </a:p>
        </p:txBody>
      </p:sp>
      <p:sp>
        <p:nvSpPr>
          <p:cNvPr id="7987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cs typeface="Arial" charset="0"/>
              </a:defRPr>
            </a:lvl1pPr>
            <a:lvl2pPr marL="742950" indent="-285750" eaLnBrk="0" hangingPunct="0">
              <a:spcBef>
                <a:spcPct val="30000"/>
              </a:spcBef>
              <a:defRPr sz="1200">
                <a:solidFill>
                  <a:schemeClr val="tx1"/>
                </a:solidFill>
                <a:latin typeface="Arial" charset="0"/>
                <a:ea typeface="Arial" charset="0"/>
                <a:cs typeface="Arial" charset="0"/>
              </a:defRPr>
            </a:lvl2pPr>
            <a:lvl3pPr marL="1143000" indent="-228600" eaLnBrk="0" hangingPunct="0">
              <a:spcBef>
                <a:spcPct val="30000"/>
              </a:spcBef>
              <a:defRPr sz="1200">
                <a:solidFill>
                  <a:schemeClr val="tx1"/>
                </a:solidFill>
                <a:latin typeface="Arial" charset="0"/>
                <a:ea typeface="Arial" charset="0"/>
                <a:cs typeface="Arial" charset="0"/>
              </a:defRPr>
            </a:lvl3pPr>
            <a:lvl4pPr marL="1600200" indent="-228600" eaLnBrk="0" hangingPunct="0">
              <a:spcBef>
                <a:spcPct val="30000"/>
              </a:spcBef>
              <a:defRPr sz="1200">
                <a:solidFill>
                  <a:schemeClr val="tx1"/>
                </a:solidFill>
                <a:latin typeface="Arial" charset="0"/>
                <a:ea typeface="Arial" charset="0"/>
                <a:cs typeface="Arial" charset="0"/>
              </a:defRPr>
            </a:lvl4pPr>
            <a:lvl5pPr marL="2057400" indent="-228600" eaLnBrk="0" hangingPunct="0">
              <a:spcBef>
                <a:spcPct val="30000"/>
              </a:spcBef>
              <a:defRPr sz="12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ea typeface="Arial" charset="0"/>
                <a:cs typeface="Arial" charset="0"/>
              </a:defRPr>
            </a:lvl9pPr>
          </a:lstStyle>
          <a:p>
            <a:pPr eaLnBrk="1" hangingPunct="1">
              <a:spcBef>
                <a:spcPct val="0"/>
              </a:spcBef>
            </a:pPr>
            <a:fld id="{4F643A2F-94ED-4065-B878-2E066336F7D7}" type="slidenum">
              <a:rPr lang="fr-FR" altLang="fr-FR" smtClean="0"/>
              <a:pPr eaLnBrk="1" hangingPunct="1">
                <a:spcBef>
                  <a:spcPct val="0"/>
                </a:spcBef>
              </a:pPr>
              <a:t>6</a:t>
            </a:fld>
            <a:endParaRPr lang="fr-FR" alt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pétale ou losange</a:t>
            </a:r>
            <a:r>
              <a:rPr lang="fr-FR" baseline="0" dirty="0" smtClean="0"/>
              <a:t> blanc ne fait pas partie du référentiel, mais de la formation (voir présentation 02, 04 et 05)</a:t>
            </a:r>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9</a:t>
            </a:fld>
            <a:endParaRPr lang="fr-FR"/>
          </a:p>
        </p:txBody>
      </p:sp>
    </p:spTree>
    <p:extLst>
      <p:ext uri="{BB962C8B-B14F-4D97-AF65-F5344CB8AC3E}">
        <p14:creationId xmlns:p14="http://schemas.microsoft.com/office/powerpoint/2010/main" val="413609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09" y="976320"/>
            <a:ext cx="7894637" cy="2433895"/>
          </a:xfrm>
        </p:spPr>
        <p:txBody>
          <a:bodyPr/>
          <a:lstStyle/>
          <a:p>
            <a:r>
              <a:rPr lang="fr-FR" dirty="0" smtClean="0"/>
              <a:t>CLIQUEZ ET MODIFIEZ LE TITRE</a:t>
            </a:r>
            <a:endParaRPr lang="fr-FR" dirty="0"/>
          </a:p>
        </p:txBody>
      </p:sp>
      <p:sp>
        <p:nvSpPr>
          <p:cNvPr id="3" name="Sous-titre 2"/>
          <p:cNvSpPr>
            <a:spLocks noGrp="1"/>
          </p:cNvSpPr>
          <p:nvPr>
            <p:ph type="subTitle" idx="1"/>
          </p:nvPr>
        </p:nvSpPr>
        <p:spPr>
          <a:xfrm>
            <a:off x="1090609" y="3472208"/>
            <a:ext cx="7596190" cy="1752600"/>
          </a:xfrm>
        </p:spPr>
        <p:txBody>
          <a:bodyPr/>
          <a:lstStyle>
            <a:lvl1pPr marL="0" indent="0" algn="l">
              <a:buNone/>
              <a:defRPr>
                <a:solidFill>
                  <a:srgbClr val="68308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6" name="Espace réservé du numéro de diapositive 5"/>
          <p:cNvSpPr>
            <a:spLocks noGrp="1"/>
          </p:cNvSpPr>
          <p:nvPr>
            <p:ph type="sldNum" sz="quarter" idx="12"/>
          </p:nvPr>
        </p:nvSpPr>
        <p:spPr/>
        <p:txBody>
          <a:bodyPr/>
          <a:lstStyle/>
          <a:p>
            <a:fld id="{1FC8907D-B208-DC44-82F5-2940ECA1C9FA}" type="slidenum">
              <a:rPr lang="fr-FR" smtClean="0"/>
              <a:t>‹N°›</a:t>
            </a:fld>
            <a:endParaRPr lang="fr-FR"/>
          </a:p>
        </p:txBody>
      </p:sp>
    </p:spTree>
    <p:extLst>
      <p:ext uri="{BB962C8B-B14F-4D97-AF65-F5344CB8AC3E}">
        <p14:creationId xmlns:p14="http://schemas.microsoft.com/office/powerpoint/2010/main" val="263367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de fin - Contact">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1FC8907D-B208-DC44-82F5-2940ECA1C9FA}" type="slidenum">
              <a:rPr lang="fr-FR" smtClean="0"/>
              <a:pPr/>
              <a:t>‹N°›</a:t>
            </a:fld>
            <a:endParaRPr lang="fr-FR" dirty="0"/>
          </a:p>
        </p:txBody>
      </p:sp>
    </p:spTree>
    <p:extLst>
      <p:ext uri="{BB962C8B-B14F-4D97-AF65-F5344CB8AC3E}">
        <p14:creationId xmlns:p14="http://schemas.microsoft.com/office/powerpoint/2010/main" val="2270721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1ADB5CFE-E075-4732-9D05-43981F9FE823}" type="datetime1">
              <a:rPr lang="fr-FR" smtClean="0"/>
              <a:t>20/03/2018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A138D202-8233-4842-9F2D-9422914A4153}" type="slidenum">
              <a:rPr lang="fr-FR" smtClean="0"/>
              <a:t>‹N°›</a:t>
            </a:fld>
            <a:endParaRPr lang="fr-FR"/>
          </a:p>
        </p:txBody>
      </p:sp>
    </p:spTree>
    <p:extLst>
      <p:ext uri="{BB962C8B-B14F-4D97-AF65-F5344CB8AC3E}">
        <p14:creationId xmlns:p14="http://schemas.microsoft.com/office/powerpoint/2010/main" val="277772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‹N°›</a:t>
            </a:fld>
            <a:endParaRPr lang="fr-FR" dirty="0"/>
          </a:p>
        </p:txBody>
      </p:sp>
      <p:sp>
        <p:nvSpPr>
          <p:cNvPr id="7" name="Espace réservé du texte 6"/>
          <p:cNvSpPr>
            <a:spLocks noGrp="1"/>
          </p:cNvSpPr>
          <p:nvPr>
            <p:ph type="body" sz="quarter" idx="13" hasCustomPrompt="1"/>
          </p:nvPr>
        </p:nvSpPr>
        <p:spPr>
          <a:xfrm>
            <a:off x="804864" y="1469380"/>
            <a:ext cx="7881937" cy="4397375"/>
          </a:xfrm>
        </p:spPr>
        <p:txBody>
          <a:bodyPr/>
          <a:lstStyle>
            <a:lvl1pPr>
              <a:buClr>
                <a:srgbClr val="683086"/>
              </a:buClr>
              <a:defRPr>
                <a:solidFill>
                  <a:srgbClr val="000000"/>
                </a:solidFill>
              </a:defRPr>
            </a:lvl1pPr>
          </a:lstStyle>
          <a:p>
            <a:pPr lvl="0"/>
            <a:r>
              <a:rPr lang="fr-FR" dirty="0"/>
              <a:t> Cliquez pour modifier les styles du texte du masque</a:t>
            </a:r>
          </a:p>
        </p:txBody>
      </p:sp>
    </p:spTree>
    <p:extLst>
      <p:ext uri="{BB962C8B-B14F-4D97-AF65-F5344CB8AC3E}">
        <p14:creationId xmlns:p14="http://schemas.microsoft.com/office/powerpoint/2010/main" val="320931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29387284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5" y="915840"/>
            <a:ext cx="7982797" cy="2548962"/>
          </a:xfrm>
          <a:prstGeom prst="rect">
            <a:avLst/>
          </a:prstGeom>
        </p:spPr>
        <p:txBody>
          <a:bodyPr vert="horz" lIns="91440" tIns="45720" rIns="91440" bIns="45720" rtlCol="0" anchor="ctr">
            <a:noAutofit/>
          </a:bodyPr>
          <a:lstStyle/>
          <a:p>
            <a:r>
              <a:rPr lang="fr-FR" dirty="0" smtClean="0"/>
              <a:t>CLIQUEZ ET MODIFIEZ </a:t>
            </a:r>
            <a:br>
              <a:rPr lang="fr-FR" dirty="0" smtClean="0"/>
            </a:br>
            <a:r>
              <a:rPr lang="fr-FR" dirty="0" smtClean="0"/>
              <a:t>LE TITRE</a:t>
            </a:r>
            <a:endParaRPr lang="fr-FR" dirty="0"/>
          </a:p>
        </p:txBody>
      </p:sp>
      <p:sp>
        <p:nvSpPr>
          <p:cNvPr id="3" name="Espace réservé du texte 2"/>
          <p:cNvSpPr>
            <a:spLocks noGrp="1"/>
          </p:cNvSpPr>
          <p:nvPr>
            <p:ph type="body" idx="1"/>
          </p:nvPr>
        </p:nvSpPr>
        <p:spPr>
          <a:xfrm>
            <a:off x="1097486" y="3464803"/>
            <a:ext cx="7589313" cy="1249263"/>
          </a:xfrm>
          <a:prstGeom prst="rect">
            <a:avLst/>
          </a:prstGeom>
        </p:spPr>
        <p:txBody>
          <a:bodyPr vert="horz" lIns="91440" tIns="45720" rIns="91440" bIns="45720" rtlCol="0">
            <a:normAutofit/>
          </a:bodyPr>
          <a:lstStyle/>
          <a:p>
            <a:pPr lvl="0"/>
            <a:r>
              <a:rPr lang="fr-FR" dirty="0" smtClean="0"/>
              <a:t>Cliquez pour modifier les styles du texte du masque</a:t>
            </a:r>
          </a:p>
        </p:txBody>
      </p:sp>
      <p:sp>
        <p:nvSpPr>
          <p:cNvPr id="6" name="Espace réservé du numéro de diapositive 5"/>
          <p:cNvSpPr>
            <a:spLocks noGrp="1"/>
          </p:cNvSpPr>
          <p:nvPr>
            <p:ph type="sldNum" sz="quarter" idx="4"/>
          </p:nvPr>
        </p:nvSpPr>
        <p:spPr>
          <a:xfrm>
            <a:off x="8197502" y="6390910"/>
            <a:ext cx="403878" cy="365125"/>
          </a:xfrm>
          <a:prstGeom prst="rect">
            <a:avLst/>
          </a:prstGeom>
        </p:spPr>
        <p:txBody>
          <a:bodyPr vert="horz" lIns="91440" tIns="45720" rIns="91440" bIns="45720" rtlCol="0" anchor="ctr"/>
          <a:lstStyle>
            <a:lvl1pPr algn="r">
              <a:defRPr sz="1000" b="1">
                <a:solidFill>
                  <a:srgbClr val="404040"/>
                </a:solidFill>
              </a:defRPr>
            </a:lvl1pPr>
          </a:lstStyle>
          <a:p>
            <a:fld id="{1FC8907D-B208-DC44-82F5-2940ECA1C9FA}" type="slidenum">
              <a:rPr lang="fr-FR" smtClean="0"/>
              <a:pPr/>
              <a:t>‹N°›</a:t>
            </a:fld>
            <a:endParaRPr lang="fr-FR" dirty="0"/>
          </a:p>
        </p:txBody>
      </p:sp>
      <p:cxnSp>
        <p:nvCxnSpPr>
          <p:cNvPr id="16" name="Connecteur droit 15"/>
          <p:cNvCxnSpPr/>
          <p:nvPr userDrawn="1"/>
        </p:nvCxnSpPr>
        <p:spPr>
          <a:xfrm>
            <a:off x="698885" y="5516417"/>
            <a:ext cx="629073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5213" y="4489080"/>
            <a:ext cx="1519767" cy="1024465"/>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885" y="0"/>
            <a:ext cx="295" cy="5507953"/>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4322619" y="6336105"/>
            <a:ext cx="3432478"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smtClean="0">
              <a:solidFill>
                <a:srgbClr val="1B8ED9"/>
              </a:solidFill>
            </a:endParaRPr>
          </a:p>
          <a:p>
            <a:pPr>
              <a:lnSpc>
                <a:spcPts val="1320"/>
              </a:lnSpc>
            </a:pPr>
            <a:r>
              <a:rPr lang="fr-FR" dirty="0" smtClean="0">
                <a:solidFill>
                  <a:schemeClr val="tx1">
                    <a:lumMod val="75000"/>
                    <a:lumOff val="25000"/>
                  </a:schemeClr>
                </a:solidFill>
              </a:rPr>
              <a:t>Séminaire national CAP Fleuriste          le  20</a:t>
            </a:r>
            <a:r>
              <a:rPr lang="fr-FR" baseline="0" dirty="0" smtClean="0">
                <a:solidFill>
                  <a:schemeClr val="tx1">
                    <a:lumMod val="75000"/>
                    <a:lumOff val="25000"/>
                  </a:schemeClr>
                </a:solidFill>
              </a:rPr>
              <a:t>  Mars 2018</a:t>
            </a:r>
            <a:endParaRPr lang="fr-FR" dirty="0" smtClean="0">
              <a:solidFill>
                <a:schemeClr val="tx1">
                  <a:lumMod val="75000"/>
                  <a:lumOff val="25000"/>
                </a:schemeClr>
              </a:solidFill>
            </a:endParaRPr>
          </a:p>
          <a:p>
            <a:endParaRPr lang="fr-FR" dirty="0"/>
          </a:p>
        </p:txBody>
      </p:sp>
      <p:pic>
        <p:nvPicPr>
          <p:cNvPr id="11" name="Image 10" descr="2017_MEN_horizontal_logo.jp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66933" y="6132905"/>
            <a:ext cx="146367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 id="2147483676" r:id="rId3"/>
    <p:sldLayoutId id="2147483677" r:id="rId4"/>
    <p:sldLayoutId id="2147483678" r:id="rId5"/>
  </p:sldLayoutIdLst>
  <p:hf hdr="0" ftr="0" dt="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68308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00FFAF%20PNF%20CAP%20Fleuriste.ppt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11652"/>
            <a:ext cx="7772400" cy="2115666"/>
          </a:xfrm>
        </p:spPr>
        <p:txBody>
          <a:bodyPr/>
          <a:lstStyle/>
          <a:p>
            <a:pPr algn="ctr"/>
            <a:r>
              <a:rPr lang="fr-FR" sz="3600" b="1" dirty="0" smtClean="0"/>
              <a:t>Séminaire national de rénovation du</a:t>
            </a:r>
            <a:br>
              <a:rPr lang="fr-FR" sz="3600" b="1" dirty="0" smtClean="0"/>
            </a:br>
            <a:r>
              <a:rPr lang="fr-FR" sz="3600" b="1" dirty="0" smtClean="0"/>
              <a:t>Certificat d’aptitude professionnelle </a:t>
            </a:r>
            <a:r>
              <a:rPr lang="fr-FR" sz="5400" b="1" dirty="0" smtClean="0">
                <a:solidFill>
                  <a:schemeClr val="tx2">
                    <a:lumMod val="75000"/>
                  </a:schemeClr>
                </a:solidFill>
              </a:rPr>
              <a:t>Fleuriste</a:t>
            </a:r>
            <a:endParaRPr lang="fr-FR" sz="5400" b="1" dirty="0">
              <a:solidFill>
                <a:schemeClr val="tx2">
                  <a:lumMod val="75000"/>
                </a:schemeClr>
              </a:solidFill>
            </a:endParaRPr>
          </a:p>
        </p:txBody>
      </p:sp>
      <p:sp>
        <p:nvSpPr>
          <p:cNvPr id="4" name="Sous-titre 3"/>
          <p:cNvSpPr>
            <a:spLocks noGrp="1"/>
          </p:cNvSpPr>
          <p:nvPr>
            <p:ph type="subTitle" idx="1"/>
          </p:nvPr>
        </p:nvSpPr>
        <p:spPr>
          <a:xfrm>
            <a:off x="1422070" y="3600451"/>
            <a:ext cx="6400800" cy="1752600"/>
          </a:xfrm>
        </p:spPr>
        <p:txBody>
          <a:bodyPr>
            <a:normAutofit/>
          </a:bodyPr>
          <a:lstStyle/>
          <a:p>
            <a:pPr algn="l"/>
            <a:r>
              <a:rPr lang="fr-FR" dirty="0">
                <a:solidFill>
                  <a:srgbClr val="683086"/>
                </a:solidFill>
              </a:rPr>
              <a:t>Lycée Paul Bert, Paris</a:t>
            </a:r>
          </a:p>
          <a:p>
            <a:pPr algn="l"/>
            <a:r>
              <a:rPr lang="fr-FR" dirty="0">
                <a:solidFill>
                  <a:srgbClr val="683086"/>
                </a:solidFill>
              </a:rPr>
              <a:t>Le 20 mars 2018</a:t>
            </a:r>
          </a:p>
        </p:txBody>
      </p:sp>
      <p:pic>
        <p:nvPicPr>
          <p:cNvPr id="6" name="Imag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700" y="5353051"/>
            <a:ext cx="1822863" cy="101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numéro de diapositive 2"/>
          <p:cNvSpPr>
            <a:spLocks noGrp="1"/>
          </p:cNvSpPr>
          <p:nvPr>
            <p:ph type="sldNum" sz="quarter" idx="12"/>
          </p:nvPr>
        </p:nvSpPr>
        <p:spPr/>
        <p:txBody>
          <a:bodyPr/>
          <a:lstStyle/>
          <a:p>
            <a:fld id="{A138D202-8233-4842-9F2D-9422914A4153}" type="slidenum">
              <a:rPr lang="fr-FR" smtClean="0"/>
              <a:t>1</a:t>
            </a:fld>
            <a:endParaRPr lang="fr-FR"/>
          </a:p>
        </p:txBody>
      </p:sp>
    </p:spTree>
    <p:extLst>
      <p:ext uri="{BB962C8B-B14F-4D97-AF65-F5344CB8AC3E}">
        <p14:creationId xmlns:p14="http://schemas.microsoft.com/office/powerpoint/2010/main" val="3136495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32543" y="345168"/>
            <a:ext cx="7772400" cy="830489"/>
          </a:xfrm>
        </p:spPr>
        <p:txBody>
          <a:bodyPr/>
          <a:lstStyle/>
          <a:p>
            <a:r>
              <a:rPr lang="fr-FR" sz="3600" dirty="0" smtClean="0"/>
              <a:t>Les membres du groupe de rénovation</a:t>
            </a:r>
            <a:endParaRPr lang="fr-FR" sz="3600" dirty="0"/>
          </a:p>
        </p:txBody>
      </p:sp>
      <p:sp>
        <p:nvSpPr>
          <p:cNvPr id="3" name="Sous-titre 2"/>
          <p:cNvSpPr>
            <a:spLocks noGrp="1"/>
          </p:cNvSpPr>
          <p:nvPr>
            <p:ph type="subTitle" idx="1"/>
          </p:nvPr>
        </p:nvSpPr>
        <p:spPr>
          <a:xfrm>
            <a:off x="932543" y="1306286"/>
            <a:ext cx="8015516" cy="4463143"/>
          </a:xfrm>
        </p:spPr>
        <p:txBody>
          <a:bodyPr>
            <a:normAutofit/>
          </a:bodyPr>
          <a:lstStyle/>
          <a:p>
            <a:pPr algn="l"/>
            <a:r>
              <a:rPr lang="fr-FR" sz="1800" b="1" dirty="0"/>
              <a:t>Dominique Catoir</a:t>
            </a:r>
            <a:r>
              <a:rPr lang="fr-FR" sz="1800" dirty="0"/>
              <a:t>, inspecteur général de l’éducation nationale</a:t>
            </a:r>
          </a:p>
          <a:p>
            <a:pPr algn="l"/>
            <a:r>
              <a:rPr lang="fr-FR" sz="1800" b="1" dirty="0"/>
              <a:t>Françoise Liévin</a:t>
            </a:r>
            <a:r>
              <a:rPr lang="fr-FR" sz="1800" dirty="0"/>
              <a:t>, vice-présidente de la </a:t>
            </a:r>
            <a:r>
              <a:rPr lang="fr-FR" sz="1800" dirty="0">
                <a:hlinkClick r:id="rId2" action="ppaction://hlinkpres?slideindex=1&amp;slidetitle="/>
              </a:rPr>
              <a:t>Fédération Française des Artisans Fleuristes </a:t>
            </a:r>
            <a:endParaRPr lang="fr-FR" sz="1800" dirty="0"/>
          </a:p>
          <a:p>
            <a:pPr algn="l"/>
            <a:r>
              <a:rPr lang="fr-FR" sz="1800" b="1" dirty="0"/>
              <a:t>Marie-Josèphe Becker</a:t>
            </a:r>
            <a:r>
              <a:rPr lang="fr-FR" sz="1800" dirty="0"/>
              <a:t>, IEN </a:t>
            </a:r>
            <a:r>
              <a:rPr lang="fr-FR" sz="1800" dirty="0" smtClean="0"/>
              <a:t>économie et gestion</a:t>
            </a:r>
            <a:endParaRPr lang="fr-FR" sz="1800" dirty="0"/>
          </a:p>
          <a:p>
            <a:pPr algn="l"/>
            <a:r>
              <a:rPr lang="fr-FR" sz="1800" b="1" dirty="0"/>
              <a:t>Béatrice Kermorgant, </a:t>
            </a:r>
            <a:r>
              <a:rPr lang="fr-FR" sz="1800" dirty="0"/>
              <a:t>IEN arts appliqués</a:t>
            </a:r>
          </a:p>
          <a:p>
            <a:pPr algn="l"/>
            <a:r>
              <a:rPr lang="fr-FR" sz="1800" b="1" dirty="0"/>
              <a:t>Richard </a:t>
            </a:r>
            <a:r>
              <a:rPr lang="fr-FR" sz="1800" b="1" dirty="0" err="1"/>
              <a:t>Hauck</a:t>
            </a:r>
            <a:r>
              <a:rPr lang="fr-FR" sz="1800" b="1" dirty="0"/>
              <a:t>, </a:t>
            </a:r>
            <a:r>
              <a:rPr lang="fr-FR" sz="1800" dirty="0"/>
              <a:t>fleuriste</a:t>
            </a:r>
            <a:r>
              <a:rPr lang="fr-FR" sz="1800" b="1" dirty="0"/>
              <a:t>, </a:t>
            </a:r>
            <a:r>
              <a:rPr lang="fr-FR" sz="1800" dirty="0"/>
              <a:t>formateur, commission formation initiale de la FFAF</a:t>
            </a:r>
          </a:p>
          <a:p>
            <a:pPr algn="l"/>
            <a:r>
              <a:rPr lang="fr-FR" sz="1800" b="1" dirty="0"/>
              <a:t>Isabelle </a:t>
            </a:r>
            <a:r>
              <a:rPr lang="fr-FR" sz="1800" b="1" dirty="0" err="1" smtClean="0"/>
              <a:t>Cassemiche</a:t>
            </a:r>
            <a:r>
              <a:rPr lang="fr-FR" sz="1800" b="1" dirty="0" smtClean="0"/>
              <a:t> et Jean-François </a:t>
            </a:r>
            <a:r>
              <a:rPr lang="fr-FR" sz="1800" b="1" dirty="0"/>
              <a:t>De </a:t>
            </a:r>
            <a:r>
              <a:rPr lang="fr-FR" sz="1800" b="1" dirty="0" err="1"/>
              <a:t>Baere</a:t>
            </a:r>
            <a:r>
              <a:rPr lang="fr-FR" sz="1800" dirty="0" smtClean="0"/>
              <a:t>, professeurs, </a:t>
            </a:r>
            <a:r>
              <a:rPr lang="fr-FR" sz="1800" dirty="0"/>
              <a:t>lycée professionnel des métiers de Château </a:t>
            </a:r>
            <a:r>
              <a:rPr lang="fr-FR" sz="1800" dirty="0" err="1"/>
              <a:t>Potel</a:t>
            </a:r>
            <a:r>
              <a:rPr lang="fr-FR" sz="1800" dirty="0"/>
              <a:t>, à </a:t>
            </a:r>
            <a:r>
              <a:rPr lang="fr-FR" sz="1800" dirty="0" smtClean="0"/>
              <a:t>Amiens</a:t>
            </a:r>
            <a:endParaRPr lang="fr-FR" sz="1800" dirty="0"/>
          </a:p>
          <a:p>
            <a:pPr algn="l"/>
            <a:r>
              <a:rPr lang="fr-FR" sz="1800" b="1" dirty="0"/>
              <a:t>Sylvia </a:t>
            </a:r>
            <a:r>
              <a:rPr lang="fr-FR" sz="1800" b="1" dirty="0" err="1"/>
              <a:t>Davot</a:t>
            </a:r>
            <a:r>
              <a:rPr lang="fr-FR" sz="1800" b="1" dirty="0"/>
              <a:t>, </a:t>
            </a:r>
            <a:r>
              <a:rPr lang="fr-FR" sz="1800" dirty="0"/>
              <a:t>formatrice, CFA de </a:t>
            </a:r>
            <a:r>
              <a:rPr lang="fr-FR" sz="1800" dirty="0" err="1"/>
              <a:t>Roville</a:t>
            </a:r>
            <a:r>
              <a:rPr lang="fr-FR" sz="1800" dirty="0"/>
              <a:t>-aux-Chênes</a:t>
            </a:r>
          </a:p>
          <a:p>
            <a:pPr algn="l"/>
            <a:r>
              <a:rPr lang="fr-FR" sz="1800" b="1" dirty="0"/>
              <a:t>Marie-Hélène Daval, </a:t>
            </a:r>
            <a:r>
              <a:rPr lang="fr-FR" sz="1800" dirty="0"/>
              <a:t>formatrice, CFA</a:t>
            </a:r>
          </a:p>
          <a:p>
            <a:pPr algn="l"/>
            <a:r>
              <a:rPr lang="fr-FR" sz="1800" b="1" dirty="0"/>
              <a:t>Bruno Natter, </a:t>
            </a:r>
            <a:r>
              <a:rPr lang="fr-FR" sz="1800" dirty="0"/>
              <a:t>directeur pédagogique, école des fleuristes de </a:t>
            </a:r>
            <a:r>
              <a:rPr lang="fr-FR" sz="1800" dirty="0" smtClean="0"/>
              <a:t>Paris</a:t>
            </a:r>
          </a:p>
          <a:p>
            <a:pPr algn="l"/>
            <a:r>
              <a:rPr lang="fr-FR" sz="1800" b="1" dirty="0" smtClean="0"/>
              <a:t>Sabine Piot</a:t>
            </a:r>
            <a:r>
              <a:rPr lang="fr-FR" sz="1800" dirty="0" smtClean="0"/>
              <a:t>, </a:t>
            </a:r>
            <a:r>
              <a:rPr lang="fr-FR" sz="1800" dirty="0" err="1" smtClean="0"/>
              <a:t>Dgesco</a:t>
            </a:r>
            <a:r>
              <a:rPr lang="fr-FR" sz="1800" dirty="0" smtClean="0"/>
              <a:t>, bureau des diplômes professionnels</a:t>
            </a:r>
          </a:p>
          <a:p>
            <a:pPr algn="l"/>
            <a:r>
              <a:rPr lang="fr-FR" sz="1800" b="1" dirty="0"/>
              <a:t>Alban </a:t>
            </a:r>
            <a:r>
              <a:rPr lang="fr-FR" sz="1800" b="1" dirty="0" err="1"/>
              <a:t>Bricout</a:t>
            </a:r>
            <a:r>
              <a:rPr lang="fr-FR" sz="1800" b="1" dirty="0"/>
              <a:t>, </a:t>
            </a:r>
            <a:r>
              <a:rPr lang="fr-FR" sz="1800" dirty="0"/>
              <a:t>Responsable Ressources Humaines et </a:t>
            </a:r>
            <a:r>
              <a:rPr lang="fr-FR" sz="1800" dirty="0" smtClean="0"/>
              <a:t>Formation, </a:t>
            </a:r>
            <a:r>
              <a:rPr lang="fr-FR" sz="1800" dirty="0" err="1" smtClean="0"/>
              <a:t>Emova</a:t>
            </a:r>
            <a:r>
              <a:rPr lang="fr-FR" sz="1800" dirty="0" smtClean="0"/>
              <a:t> Group</a:t>
            </a:r>
            <a:endParaRPr lang="fr-FR" sz="1800" dirty="0"/>
          </a:p>
          <a:p>
            <a:pPr algn="l"/>
            <a:endParaRPr lang="fr-FR" sz="1800" dirty="0"/>
          </a:p>
          <a:p>
            <a:endParaRPr lang="fr-FR" sz="1800" dirty="0"/>
          </a:p>
        </p:txBody>
      </p:sp>
      <p:sp>
        <p:nvSpPr>
          <p:cNvPr id="6" name="Espace réservé du numéro de diapositive 5"/>
          <p:cNvSpPr>
            <a:spLocks noGrp="1"/>
          </p:cNvSpPr>
          <p:nvPr>
            <p:ph type="sldNum" sz="quarter" idx="12"/>
          </p:nvPr>
        </p:nvSpPr>
        <p:spPr/>
        <p:txBody>
          <a:bodyPr/>
          <a:lstStyle/>
          <a:p>
            <a:fld id="{A138D202-8233-4842-9F2D-9422914A4153}" type="slidenum">
              <a:rPr lang="fr-FR" smtClean="0"/>
              <a:t>2</a:t>
            </a:fld>
            <a:endParaRPr lang="fr-FR"/>
          </a:p>
        </p:txBody>
      </p:sp>
    </p:spTree>
    <p:extLst>
      <p:ext uri="{BB962C8B-B14F-4D97-AF65-F5344CB8AC3E}">
        <p14:creationId xmlns:p14="http://schemas.microsoft.com/office/powerpoint/2010/main" val="3530202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0058" y="166255"/>
            <a:ext cx="7505205" cy="5712032"/>
          </a:xfrm>
          <a:prstGeom prst="rect">
            <a:avLst/>
          </a:prstGeom>
        </p:spPr>
      </p:pic>
      <p:sp>
        <p:nvSpPr>
          <p:cNvPr id="6" name="Titre 1"/>
          <p:cNvSpPr txBox="1">
            <a:spLocks/>
          </p:cNvSpPr>
          <p:nvPr/>
        </p:nvSpPr>
        <p:spPr>
          <a:xfrm>
            <a:off x="804553" y="1888176"/>
            <a:ext cx="7721930" cy="3586347"/>
          </a:xfrm>
          <a:prstGeom prst="rect">
            <a:avLst/>
          </a:prstGeom>
        </p:spPr>
        <p:txBody>
          <a:bodyPr vert="horz" lIns="91440" tIns="45720" rIns="91440" bIns="45720" rtlCol="0" anchor="ctr">
            <a:noAutofit/>
          </a:bodyPr>
          <a:lst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a:lstStyle>
          <a:p>
            <a:r>
              <a:rPr lang="fr-FR" sz="2400" b="1" dirty="0">
                <a:solidFill>
                  <a:srgbClr val="683086"/>
                </a:solidFill>
                <a:latin typeface="+mn-lt"/>
                <a:ea typeface="+mn-ea"/>
                <a:cs typeface="+mn-cs"/>
              </a:rPr>
              <a:t>P</a:t>
            </a:r>
            <a:r>
              <a:rPr lang="fr-FR" sz="2400" b="1" dirty="0" smtClean="0">
                <a:solidFill>
                  <a:srgbClr val="683086"/>
                </a:solidFill>
                <a:latin typeface="+mn-lt"/>
                <a:ea typeface="+mn-ea"/>
                <a:cs typeface="+mn-cs"/>
              </a:rPr>
              <a:t>ositionnement </a:t>
            </a:r>
            <a:r>
              <a:rPr lang="fr-FR" sz="2400" b="1" dirty="0">
                <a:solidFill>
                  <a:srgbClr val="683086"/>
                </a:solidFill>
                <a:latin typeface="+mn-lt"/>
                <a:ea typeface="+mn-ea"/>
                <a:cs typeface="+mn-cs"/>
              </a:rPr>
              <a:t>du diplôme</a:t>
            </a:r>
            <a:br>
              <a:rPr lang="fr-FR" sz="2400" b="1" dirty="0">
                <a:solidFill>
                  <a:srgbClr val="683086"/>
                </a:solidFill>
                <a:latin typeface="+mn-lt"/>
                <a:ea typeface="+mn-ea"/>
                <a:cs typeface="+mn-cs"/>
              </a:rPr>
            </a:br>
            <a:r>
              <a:rPr lang="fr-FR" sz="2400" b="1" dirty="0" smtClean="0">
                <a:solidFill>
                  <a:srgbClr val="683086"/>
                </a:solidFill>
                <a:latin typeface="+mn-lt"/>
                <a:ea typeface="+mn-ea"/>
                <a:cs typeface="+mn-cs"/>
              </a:rPr>
              <a:t>Activités </a:t>
            </a:r>
            <a:r>
              <a:rPr lang="fr-FR" sz="2400" b="1" dirty="0">
                <a:solidFill>
                  <a:srgbClr val="683086"/>
                </a:solidFill>
                <a:latin typeface="+mn-lt"/>
                <a:ea typeface="+mn-ea"/>
                <a:cs typeface="+mn-cs"/>
              </a:rPr>
              <a:t>équilibrées</a:t>
            </a:r>
            <a:br>
              <a:rPr lang="fr-FR" sz="2400" b="1" dirty="0">
                <a:solidFill>
                  <a:srgbClr val="683086"/>
                </a:solidFill>
                <a:latin typeface="+mn-lt"/>
                <a:ea typeface="+mn-ea"/>
                <a:cs typeface="+mn-cs"/>
              </a:rPr>
            </a:br>
            <a:r>
              <a:rPr lang="fr-FR" sz="2400" b="1" dirty="0">
                <a:solidFill>
                  <a:srgbClr val="683086"/>
                </a:solidFill>
                <a:latin typeface="+mn-lt"/>
                <a:ea typeface="+mn-ea"/>
                <a:cs typeface="+mn-cs"/>
              </a:rPr>
              <a:t>A</a:t>
            </a:r>
            <a:r>
              <a:rPr lang="fr-FR" sz="2400" b="1" dirty="0" smtClean="0">
                <a:solidFill>
                  <a:srgbClr val="683086"/>
                </a:solidFill>
                <a:latin typeface="+mn-lt"/>
                <a:ea typeface="+mn-ea"/>
                <a:cs typeface="+mn-cs"/>
              </a:rPr>
              <a:t>daptation </a:t>
            </a:r>
            <a:r>
              <a:rPr lang="fr-FR" sz="2400" b="1" dirty="0">
                <a:solidFill>
                  <a:srgbClr val="683086"/>
                </a:solidFill>
                <a:latin typeface="+mn-lt"/>
                <a:ea typeface="+mn-ea"/>
                <a:cs typeface="+mn-cs"/>
              </a:rPr>
              <a:t>au métier, à ses </a:t>
            </a:r>
            <a:r>
              <a:rPr lang="fr-FR" sz="2400" b="1" dirty="0" smtClean="0">
                <a:solidFill>
                  <a:srgbClr val="683086"/>
                </a:solidFill>
                <a:latin typeface="+mn-lt"/>
                <a:ea typeface="+mn-ea"/>
                <a:cs typeface="+mn-cs"/>
              </a:rPr>
              <a:t>évolutions</a:t>
            </a:r>
            <a:r>
              <a:rPr lang="fr-FR" sz="2400" b="1" dirty="0">
                <a:solidFill>
                  <a:srgbClr val="683086"/>
                </a:solidFill>
                <a:latin typeface="+mn-lt"/>
                <a:ea typeface="+mn-ea"/>
                <a:cs typeface="+mn-cs"/>
              </a:rPr>
              <a:t/>
            </a:r>
            <a:br>
              <a:rPr lang="fr-FR" sz="2400" b="1" dirty="0">
                <a:solidFill>
                  <a:srgbClr val="683086"/>
                </a:solidFill>
                <a:latin typeface="+mn-lt"/>
                <a:ea typeface="+mn-ea"/>
                <a:cs typeface="+mn-cs"/>
              </a:rPr>
            </a:br>
            <a:r>
              <a:rPr lang="fr-FR" sz="2400" b="1" dirty="0" smtClean="0">
                <a:solidFill>
                  <a:srgbClr val="683086"/>
                </a:solidFill>
                <a:latin typeface="+mn-lt"/>
                <a:ea typeface="+mn-ea"/>
                <a:cs typeface="+mn-cs"/>
              </a:rPr>
              <a:t>Logique </a:t>
            </a:r>
            <a:r>
              <a:rPr lang="fr-FR" sz="2400" b="1" dirty="0">
                <a:solidFill>
                  <a:srgbClr val="683086"/>
                </a:solidFill>
                <a:latin typeface="+mn-lt"/>
                <a:ea typeface="+mn-ea"/>
                <a:cs typeface="+mn-cs"/>
              </a:rPr>
              <a:t>des blocs de compétences</a:t>
            </a:r>
            <a:r>
              <a:rPr lang="fr-FR" sz="3200" dirty="0" smtClean="0">
                <a:solidFill>
                  <a:schemeClr val="tx2">
                    <a:lumMod val="75000"/>
                  </a:schemeClr>
                </a:solidFill>
              </a:rPr>
              <a:t/>
            </a:r>
            <a:br>
              <a:rPr lang="fr-FR" sz="3200" dirty="0" smtClean="0">
                <a:solidFill>
                  <a:schemeClr val="tx2">
                    <a:lumMod val="75000"/>
                  </a:schemeClr>
                </a:solidFill>
              </a:rPr>
            </a:br>
            <a:r>
              <a:rPr lang="fr-FR" sz="2400" b="1" dirty="0">
                <a:solidFill>
                  <a:srgbClr val="683086"/>
                </a:solidFill>
                <a:latin typeface="+mn-lt"/>
                <a:ea typeface="+mn-ea"/>
                <a:cs typeface="+mn-cs"/>
              </a:rPr>
              <a:t>Langue vivante, épreuve </a:t>
            </a:r>
            <a:r>
              <a:rPr lang="fr-FR" sz="2400" b="1" dirty="0" smtClean="0">
                <a:solidFill>
                  <a:srgbClr val="683086"/>
                </a:solidFill>
                <a:latin typeface="+mn-lt"/>
                <a:ea typeface="+mn-ea"/>
                <a:cs typeface="+mn-cs"/>
              </a:rPr>
              <a:t>obligatoire</a:t>
            </a:r>
            <a:endParaRPr lang="fr-FR" sz="2400" b="1" dirty="0">
              <a:solidFill>
                <a:srgbClr val="683086"/>
              </a:solidFill>
              <a:latin typeface="+mn-lt"/>
              <a:ea typeface="+mn-ea"/>
              <a:cs typeface="+mn-cs"/>
            </a:endParaRPr>
          </a:p>
        </p:txBody>
      </p:sp>
      <p:pic>
        <p:nvPicPr>
          <p:cNvPr id="7" name="Imag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9573" y="5474523"/>
            <a:ext cx="1864426" cy="1003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12"/>
          </p:nvPr>
        </p:nvSpPr>
        <p:spPr/>
        <p:txBody>
          <a:bodyPr/>
          <a:lstStyle/>
          <a:p>
            <a:fld id="{A138D202-8233-4842-9F2D-9422914A4153}" type="slidenum">
              <a:rPr lang="fr-FR" smtClean="0"/>
              <a:t>3</a:t>
            </a:fld>
            <a:endParaRPr lang="fr-FR"/>
          </a:p>
        </p:txBody>
      </p:sp>
    </p:spTree>
    <p:extLst>
      <p:ext uri="{BB962C8B-B14F-4D97-AF65-F5344CB8AC3E}">
        <p14:creationId xmlns:p14="http://schemas.microsoft.com/office/powerpoint/2010/main" val="371261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90609" y="1341912"/>
            <a:ext cx="7596190" cy="4132613"/>
          </a:xfrm>
        </p:spPr>
        <p:txBody>
          <a:bodyPr>
            <a:normAutofit/>
          </a:bodyPr>
          <a:lstStyle/>
          <a:p>
            <a:r>
              <a:rPr lang="fr-FR" sz="2000" dirty="0"/>
              <a:t>10h00 </a:t>
            </a:r>
            <a:r>
              <a:rPr lang="fr-FR" sz="2000" dirty="0" smtClean="0"/>
              <a:t>- 10H15 Les </a:t>
            </a:r>
            <a:r>
              <a:rPr lang="fr-FR" sz="2000" dirty="0"/>
              <a:t>grands axes du référentiel et </a:t>
            </a:r>
            <a:r>
              <a:rPr lang="fr-FR" sz="2000" dirty="0" smtClean="0"/>
              <a:t>principes d’écriture</a:t>
            </a:r>
          </a:p>
          <a:p>
            <a:r>
              <a:rPr lang="fr-FR" sz="2000" dirty="0" smtClean="0"/>
              <a:t>10h15 – 12h00 La </a:t>
            </a:r>
            <a:r>
              <a:rPr lang="fr-FR" sz="2000" dirty="0"/>
              <a:t>stratégie globale de formation </a:t>
            </a:r>
            <a:r>
              <a:rPr lang="fr-FR" sz="2000" dirty="0" smtClean="0"/>
              <a:t>/ </a:t>
            </a:r>
            <a:r>
              <a:rPr lang="fr-FR" sz="2000" dirty="0"/>
              <a:t>le référentiel </a:t>
            </a:r>
          </a:p>
          <a:p>
            <a:r>
              <a:rPr lang="fr-FR" sz="2000" dirty="0" smtClean="0"/>
              <a:t>12h00 - 12h15   Échanges</a:t>
            </a:r>
          </a:p>
          <a:p>
            <a:r>
              <a:rPr lang="fr-FR" sz="2000" dirty="0" smtClean="0"/>
              <a:t>						Déjeuner libre</a:t>
            </a:r>
          </a:p>
          <a:p>
            <a:r>
              <a:rPr lang="fr-FR" sz="2000" dirty="0" smtClean="0"/>
              <a:t>14h00 – 15h00</a:t>
            </a:r>
            <a:r>
              <a:rPr lang="fr-FR" sz="2000" i="1" dirty="0" smtClean="0"/>
              <a:t> </a:t>
            </a:r>
            <a:r>
              <a:rPr lang="fr-FR" sz="2000" dirty="0" smtClean="0"/>
              <a:t>Les </a:t>
            </a:r>
            <a:r>
              <a:rPr lang="fr-FR" sz="2000" dirty="0"/>
              <a:t>dispositifs de formation au service des apprentissages, quelles modalités </a:t>
            </a:r>
            <a:r>
              <a:rPr lang="fr-FR" sz="2000" dirty="0" smtClean="0"/>
              <a:t>pédagogiques </a:t>
            </a:r>
            <a:r>
              <a:rPr lang="fr-FR" sz="2000" dirty="0"/>
              <a:t>pour répondre aux enjeux de formation ? (le GAP</a:t>
            </a:r>
            <a:r>
              <a:rPr lang="fr-FR" sz="2000" dirty="0" smtClean="0"/>
              <a:t>)</a:t>
            </a:r>
          </a:p>
          <a:p>
            <a:r>
              <a:rPr lang="fr-FR" sz="2000" dirty="0" smtClean="0"/>
              <a:t>15h-15h15 Échanges</a:t>
            </a:r>
            <a:r>
              <a:rPr lang="fr-FR" sz="2000" dirty="0"/>
              <a:t>	</a:t>
            </a:r>
            <a:endParaRPr lang="fr-FR" sz="2000" b="1" dirty="0"/>
          </a:p>
          <a:p>
            <a:r>
              <a:rPr lang="fr-FR" sz="2000" dirty="0" smtClean="0"/>
              <a:t>15h15-16h30 Les </a:t>
            </a:r>
            <a:r>
              <a:rPr lang="fr-FR" sz="2000" dirty="0"/>
              <a:t>épreuves certificatives, le </a:t>
            </a:r>
            <a:r>
              <a:rPr lang="fr-FR" sz="2000" dirty="0" smtClean="0"/>
              <a:t>ponctuel et le CCF</a:t>
            </a:r>
          </a:p>
          <a:p>
            <a:r>
              <a:rPr lang="fr-FR" sz="2000" dirty="0" smtClean="0"/>
              <a:t>16h30- 17h00 Échanges </a:t>
            </a:r>
            <a:r>
              <a:rPr lang="fr-FR" sz="2000" dirty="0"/>
              <a:t>et clôture du séminaire </a:t>
            </a:r>
            <a:endParaRPr lang="fr-FR" sz="2000" b="1" dirty="0"/>
          </a:p>
          <a:p>
            <a:endParaRPr lang="fr-FR" sz="2000" dirty="0"/>
          </a:p>
        </p:txBody>
      </p:sp>
      <p:sp>
        <p:nvSpPr>
          <p:cNvPr id="7" name="Titre 6"/>
          <p:cNvSpPr>
            <a:spLocks noGrp="1"/>
          </p:cNvSpPr>
          <p:nvPr>
            <p:ph type="ctrTitle"/>
          </p:nvPr>
        </p:nvSpPr>
        <p:spPr>
          <a:xfrm>
            <a:off x="1864425" y="249382"/>
            <a:ext cx="6822373" cy="1092530"/>
          </a:xfrm>
        </p:spPr>
        <p:txBody>
          <a:bodyPr/>
          <a:lstStyle/>
          <a:p>
            <a:r>
              <a:rPr lang="fr-FR" sz="4400" dirty="0" smtClean="0"/>
              <a:t>Programme de la journée</a:t>
            </a:r>
            <a:endParaRPr lang="fr-FR" sz="4400" dirty="0"/>
          </a:p>
        </p:txBody>
      </p:sp>
      <p:sp>
        <p:nvSpPr>
          <p:cNvPr id="8"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4</a:t>
            </a:fld>
            <a:endParaRPr lang="fr-FR" dirty="0"/>
          </a:p>
        </p:txBody>
      </p:sp>
    </p:spTree>
    <p:extLst>
      <p:ext uri="{BB962C8B-B14F-4D97-AF65-F5344CB8AC3E}">
        <p14:creationId xmlns:p14="http://schemas.microsoft.com/office/powerpoint/2010/main" val="513529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9978" y="688769"/>
            <a:ext cx="8284021" cy="4061361"/>
          </a:xfrm>
        </p:spPr>
        <p:txBody>
          <a:bodyPr/>
          <a:lstStyle/>
          <a:p>
            <a:r>
              <a:rPr lang="fr-FR" sz="2800" b="1" dirty="0"/>
              <a:t>Le processus </a:t>
            </a:r>
            <a:r>
              <a:rPr lang="fr-FR" sz="2800" b="1" dirty="0" smtClean="0"/>
              <a:t>d’élaboration </a:t>
            </a:r>
            <a:r>
              <a:rPr lang="fr-FR" sz="2800" b="1" dirty="0"/>
              <a:t>du </a:t>
            </a:r>
            <a:r>
              <a:rPr lang="fr-FR" sz="2800" b="1" dirty="0" smtClean="0"/>
              <a:t>diplôme</a:t>
            </a:r>
            <a:r>
              <a:rPr lang="fr-FR" sz="2800" dirty="0" smtClean="0"/>
              <a:t/>
            </a:r>
            <a:br>
              <a:rPr lang="fr-FR" sz="2800" dirty="0" smtClean="0"/>
            </a:br>
            <a:r>
              <a:rPr lang="fr-FR" sz="2800" dirty="0" smtClean="0"/>
              <a:t>dans </a:t>
            </a:r>
            <a:r>
              <a:rPr lang="fr-FR" sz="2800" dirty="0"/>
              <a:t>le cadre de la </a:t>
            </a:r>
            <a:r>
              <a:rPr lang="fr-FR" sz="2800" dirty="0" smtClean="0"/>
              <a:t/>
            </a:r>
            <a:br>
              <a:rPr lang="fr-FR" sz="2800" dirty="0" smtClean="0"/>
            </a:br>
            <a:r>
              <a:rPr lang="fr-FR" sz="2800" dirty="0" smtClean="0"/>
              <a:t>15</a:t>
            </a:r>
            <a:r>
              <a:rPr lang="fr-FR" sz="2800" baseline="30000" dirty="0" smtClean="0"/>
              <a:t>ème</a:t>
            </a:r>
            <a:r>
              <a:rPr lang="fr-FR" sz="2800" dirty="0" smtClean="0"/>
              <a:t> CPC, Commercialisation et distribution</a:t>
            </a:r>
            <a:br>
              <a:rPr lang="fr-FR" sz="2800" dirty="0" smtClean="0"/>
            </a:br>
            <a:r>
              <a:rPr lang="fr-FR" sz="2800" dirty="0" smtClean="0"/>
              <a:t/>
            </a:r>
            <a:br>
              <a:rPr lang="fr-FR" sz="2800" dirty="0" smtClean="0"/>
            </a:br>
            <a:r>
              <a:rPr lang="fr-FR" sz="2000" dirty="0">
                <a:solidFill>
                  <a:srgbClr val="683086"/>
                </a:solidFill>
                <a:latin typeface="+mn-lt"/>
                <a:ea typeface="+mn-ea"/>
                <a:cs typeface="+mn-cs"/>
              </a:rPr>
              <a:t>- </a:t>
            </a:r>
            <a:r>
              <a:rPr lang="fr-FR" sz="2000" dirty="0" smtClean="0">
                <a:solidFill>
                  <a:srgbClr val="683086"/>
                </a:solidFill>
                <a:latin typeface="+mn-lt"/>
                <a:ea typeface="+mn-ea"/>
                <a:cs typeface="+mn-cs"/>
              </a:rPr>
              <a:t>16 </a:t>
            </a:r>
            <a:r>
              <a:rPr lang="fr-FR" sz="2000" dirty="0">
                <a:solidFill>
                  <a:srgbClr val="683086"/>
                </a:solidFill>
                <a:latin typeface="+mn-lt"/>
                <a:ea typeface="+mn-ea"/>
                <a:cs typeface="+mn-cs"/>
              </a:rPr>
              <a:t>février 2016 présentation par la FFAF d’un rapport d’opportunité</a:t>
            </a:r>
            <a:br>
              <a:rPr lang="fr-FR" sz="2000" dirty="0">
                <a:solidFill>
                  <a:srgbClr val="683086"/>
                </a:solidFill>
                <a:latin typeface="+mn-lt"/>
                <a:ea typeface="+mn-ea"/>
                <a:cs typeface="+mn-cs"/>
              </a:rPr>
            </a:br>
            <a:r>
              <a:rPr lang="fr-FR" sz="2000" dirty="0">
                <a:solidFill>
                  <a:srgbClr val="683086"/>
                </a:solidFill>
                <a:latin typeface="+mn-lt"/>
                <a:ea typeface="+mn-ea"/>
                <a:cs typeface="+mn-cs"/>
              </a:rPr>
              <a:t>- </a:t>
            </a:r>
            <a:r>
              <a:rPr lang="fr-FR" sz="2000" dirty="0" smtClean="0">
                <a:solidFill>
                  <a:srgbClr val="683086"/>
                </a:solidFill>
                <a:latin typeface="+mn-lt"/>
                <a:ea typeface="+mn-ea"/>
                <a:cs typeface="+mn-cs"/>
              </a:rPr>
              <a:t>8 </a:t>
            </a:r>
            <a:r>
              <a:rPr lang="fr-FR" sz="2000" dirty="0">
                <a:solidFill>
                  <a:srgbClr val="683086"/>
                </a:solidFill>
                <a:latin typeface="+mn-lt"/>
                <a:ea typeface="+mn-ea"/>
                <a:cs typeface="+mn-cs"/>
              </a:rPr>
              <a:t>novembre 2016 présentation du référentiel des activités professionnelles</a:t>
            </a:r>
            <a:br>
              <a:rPr lang="fr-FR" sz="2000" dirty="0">
                <a:solidFill>
                  <a:srgbClr val="683086"/>
                </a:solidFill>
                <a:latin typeface="+mn-lt"/>
                <a:ea typeface="+mn-ea"/>
                <a:cs typeface="+mn-cs"/>
              </a:rPr>
            </a:br>
            <a:r>
              <a:rPr lang="fr-FR" sz="2000" dirty="0">
                <a:solidFill>
                  <a:srgbClr val="683086"/>
                </a:solidFill>
                <a:latin typeface="+mn-lt"/>
                <a:ea typeface="+mn-ea"/>
                <a:cs typeface="+mn-cs"/>
              </a:rPr>
              <a:t>- </a:t>
            </a:r>
            <a:r>
              <a:rPr lang="fr-FR" sz="2000" dirty="0" smtClean="0">
                <a:solidFill>
                  <a:srgbClr val="683086"/>
                </a:solidFill>
                <a:latin typeface="+mn-lt"/>
                <a:ea typeface="+mn-ea"/>
                <a:cs typeface="+mn-cs"/>
              </a:rPr>
              <a:t>23 </a:t>
            </a:r>
            <a:r>
              <a:rPr lang="fr-FR" sz="2000" dirty="0">
                <a:solidFill>
                  <a:srgbClr val="683086"/>
                </a:solidFill>
                <a:latin typeface="+mn-lt"/>
                <a:ea typeface="+mn-ea"/>
                <a:cs typeface="+mn-cs"/>
              </a:rPr>
              <a:t>novembre </a:t>
            </a:r>
            <a:r>
              <a:rPr lang="fr-FR" sz="2000" dirty="0" smtClean="0">
                <a:solidFill>
                  <a:srgbClr val="683086"/>
                </a:solidFill>
                <a:latin typeface="+mn-lt"/>
                <a:ea typeface="+mn-ea"/>
                <a:cs typeface="+mn-cs"/>
              </a:rPr>
              <a:t>2017 </a:t>
            </a:r>
            <a:r>
              <a:rPr lang="fr-FR" sz="2000" dirty="0">
                <a:solidFill>
                  <a:srgbClr val="683086"/>
                </a:solidFill>
                <a:latin typeface="+mn-lt"/>
                <a:ea typeface="+mn-ea"/>
                <a:cs typeface="+mn-cs"/>
              </a:rPr>
              <a:t>présentation du référentiel finalisé</a:t>
            </a:r>
            <a:r>
              <a:rPr lang="fr-FR" sz="1800" dirty="0">
                <a:solidFill>
                  <a:srgbClr val="683086"/>
                </a:solidFill>
                <a:latin typeface="+mn-lt"/>
                <a:ea typeface="+mn-ea"/>
                <a:cs typeface="+mn-cs"/>
              </a:rPr>
              <a:t/>
            </a:r>
            <a:br>
              <a:rPr lang="fr-FR" sz="1800" dirty="0">
                <a:solidFill>
                  <a:srgbClr val="683086"/>
                </a:solidFill>
                <a:latin typeface="+mn-lt"/>
                <a:ea typeface="+mn-ea"/>
                <a:cs typeface="+mn-cs"/>
              </a:rPr>
            </a:br>
            <a:r>
              <a:rPr lang="fr-FR" sz="2800" dirty="0" smtClean="0"/>
              <a:t> </a:t>
            </a:r>
            <a:r>
              <a:rPr lang="fr-FR" sz="2800" dirty="0"/>
              <a:t/>
            </a:r>
            <a:br>
              <a:rPr lang="fr-FR" sz="2800" dirty="0"/>
            </a:br>
            <a:endParaRPr lang="fr-FR" sz="2800" b="1"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5</a:t>
            </a:fld>
            <a:endParaRPr lang="fr-FR" dirty="0"/>
          </a:p>
        </p:txBody>
      </p:sp>
    </p:spTree>
    <p:extLst>
      <p:ext uri="{BB962C8B-B14F-4D97-AF65-F5344CB8AC3E}">
        <p14:creationId xmlns:p14="http://schemas.microsoft.com/office/powerpoint/2010/main" val="280029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a:xfrm>
            <a:off x="894608" y="745756"/>
            <a:ext cx="8249392" cy="521277"/>
          </a:xfrm>
        </p:spPr>
        <p:txBody>
          <a:bodyPr/>
          <a:lstStyle/>
          <a:p>
            <a:pPr eaLnBrk="1" hangingPunct="1"/>
            <a:r>
              <a:rPr lang="fr-FR" altLang="fr-FR" sz="2400" dirty="0" smtClean="0">
                <a:latin typeface="Arial" panose="020B0604020202020204" pitchFamily="34" charset="0"/>
                <a:cs typeface="Arial" panose="020B0604020202020204" pitchFamily="34" charset="0"/>
              </a:rPr>
              <a:t>L’écriture du référentiel en blocs de compétences</a:t>
            </a:r>
            <a:r>
              <a:rPr lang="fr-FR" altLang="fr-FR" sz="2800" dirty="0" smtClean="0">
                <a:latin typeface="Calibri" pitchFamily="34" charset="0"/>
                <a:cs typeface="Calibri" pitchFamily="34" charset="0"/>
              </a:rPr>
              <a:t/>
            </a:r>
            <a:br>
              <a:rPr lang="fr-FR" altLang="fr-FR" sz="2800" dirty="0" smtClean="0">
                <a:latin typeface="Calibri" pitchFamily="34" charset="0"/>
                <a:cs typeface="Calibri" pitchFamily="34" charset="0"/>
              </a:rPr>
            </a:br>
            <a:endParaRPr lang="fr-FR" altLang="fr-FR" sz="2800" dirty="0" smtClean="0">
              <a:latin typeface="Calibri" pitchFamily="34" charset="0"/>
              <a:cs typeface="Calibri" pitchFamily="34" charset="0"/>
            </a:endParaRPr>
          </a:p>
        </p:txBody>
      </p:sp>
      <p:sp>
        <p:nvSpPr>
          <p:cNvPr id="26628" name="Rectangle 1"/>
          <p:cNvSpPr>
            <a:spLocks noChangeArrowheads="1"/>
          </p:cNvSpPr>
          <p:nvPr/>
        </p:nvSpPr>
        <p:spPr bwMode="auto">
          <a:xfrm>
            <a:off x="899061" y="1242045"/>
            <a:ext cx="7853053"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60000"/>
              </a:spcBef>
              <a:spcAft>
                <a:spcPct val="40000"/>
              </a:spcAft>
              <a:buClr>
                <a:schemeClr val="hlink"/>
              </a:buClr>
              <a:buFont typeface="Wingdings" pitchFamily="2" charset="2"/>
              <a:buChar char="n"/>
              <a:defRPr sz="2000">
                <a:solidFill>
                  <a:schemeClr val="accent1"/>
                </a:solidFill>
                <a:latin typeface="Calibri" pitchFamily="34" charset="0"/>
                <a:ea typeface="Arial" charset="0"/>
                <a:cs typeface="Calibri" pitchFamily="34" charset="0"/>
              </a:defRPr>
            </a:lvl1pPr>
            <a:lvl2pPr marL="742950" indent="-285750" eaLnBrk="0" hangingPunct="0">
              <a:spcBef>
                <a:spcPct val="20000"/>
              </a:spcBef>
              <a:buClr>
                <a:schemeClr val="accent1"/>
              </a:buClr>
              <a:buFont typeface="Wingdings" pitchFamily="2" charset="2"/>
              <a:buChar char=""/>
              <a:defRPr sz="1500">
                <a:solidFill>
                  <a:schemeClr val="tx1"/>
                </a:solidFill>
                <a:latin typeface="Calibri" pitchFamily="34" charset="0"/>
                <a:ea typeface="Arial" charset="0"/>
                <a:cs typeface="Calibri" pitchFamily="34" charset="0"/>
              </a:defRPr>
            </a:lvl2pPr>
            <a:lvl3pPr marL="1143000" indent="-228600" eaLnBrk="0" hangingPunct="0">
              <a:spcBef>
                <a:spcPct val="20000"/>
              </a:spcBef>
              <a:defRPr sz="1500">
                <a:solidFill>
                  <a:schemeClr val="tx1"/>
                </a:solidFill>
                <a:latin typeface="Calibri" pitchFamily="34" charset="0"/>
                <a:ea typeface="Arial" charset="0"/>
                <a:cs typeface="Calibri" pitchFamily="34" charset="0"/>
              </a:defRPr>
            </a:lvl3pPr>
            <a:lvl4pPr marL="1600200" indent="-228600" eaLnBrk="0" hangingPunct="0">
              <a:spcBef>
                <a:spcPct val="20000"/>
              </a:spcBef>
              <a:buClr>
                <a:schemeClr val="accent1"/>
              </a:buClr>
              <a:buFont typeface="Arial" charset="0"/>
              <a:buChar char="–"/>
              <a:defRPr sz="1100">
                <a:solidFill>
                  <a:schemeClr val="tx1"/>
                </a:solidFill>
                <a:latin typeface="Calibri" pitchFamily="34" charset="0"/>
                <a:ea typeface="Arial" charset="0"/>
                <a:cs typeface="Calibri" pitchFamily="34" charset="0"/>
              </a:defRPr>
            </a:lvl4pPr>
            <a:lvl5pPr marL="2057400" indent="-228600" eaLnBrk="0" hangingPunct="0">
              <a:spcBef>
                <a:spcPct val="20000"/>
              </a:spcBef>
              <a:defRPr sz="1100">
                <a:solidFill>
                  <a:schemeClr val="tx1"/>
                </a:solidFill>
                <a:latin typeface="Calibri" pitchFamily="34" charset="0"/>
                <a:ea typeface="Arial" charset="0"/>
                <a:cs typeface="Calibri" pitchFamily="34" charset="0"/>
              </a:defRPr>
            </a:lvl5pPr>
            <a:lvl6pPr marL="25146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6pPr>
            <a:lvl7pPr marL="29718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7pPr>
            <a:lvl8pPr marL="34290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8pPr>
            <a:lvl9pPr marL="38862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9pPr>
          </a:lstStyle>
          <a:p>
            <a:pPr eaLnBrk="1" hangingPunct="1">
              <a:spcBef>
                <a:spcPct val="0"/>
              </a:spcBef>
              <a:spcAft>
                <a:spcPct val="0"/>
              </a:spcAft>
              <a:buClrTx/>
              <a:buFontTx/>
              <a:buNone/>
            </a:pPr>
            <a:r>
              <a:rPr lang="fr-FR" altLang="fr-FR" b="1" dirty="0">
                <a:solidFill>
                  <a:srgbClr val="683086"/>
                </a:solidFill>
                <a:latin typeface="+mn-lt"/>
                <a:ea typeface="+mn-ea"/>
                <a:cs typeface="+mn-cs"/>
              </a:rPr>
              <a:t>La loi sur la formation professionnelle du 5 mars </a:t>
            </a:r>
            <a:r>
              <a:rPr lang="fr-FR" altLang="fr-FR" b="1" dirty="0" smtClean="0">
                <a:solidFill>
                  <a:srgbClr val="683086"/>
                </a:solidFill>
                <a:latin typeface="+mn-lt"/>
                <a:ea typeface="+mn-ea"/>
                <a:cs typeface="+mn-cs"/>
              </a:rPr>
              <a:t>2014</a:t>
            </a:r>
            <a:endParaRPr lang="fr-FR" sz="2000" dirty="0">
              <a:solidFill>
                <a:srgbClr val="683086"/>
              </a:solidFill>
              <a:latin typeface="+mn-lt"/>
              <a:ea typeface="+mn-ea"/>
              <a:cs typeface="+mn-cs"/>
            </a:endParaRPr>
          </a:p>
          <a:p>
            <a:pPr indent="-285750">
              <a:buNone/>
            </a:pPr>
            <a:r>
              <a:rPr lang="fr-FR" dirty="0">
                <a:solidFill>
                  <a:srgbClr val="683086"/>
                </a:solidFill>
                <a:latin typeface="+mn-lt"/>
                <a:ea typeface="+mn-ea"/>
                <a:cs typeface="+mn-cs"/>
              </a:rPr>
              <a:t>Selon le Comité paritaire interprofessionnel national pour l’emploi et la </a:t>
            </a:r>
            <a:r>
              <a:rPr lang="fr-FR" dirty="0" smtClean="0">
                <a:solidFill>
                  <a:srgbClr val="683086"/>
                </a:solidFill>
                <a:latin typeface="+mn-lt"/>
                <a:ea typeface="+mn-ea"/>
                <a:cs typeface="+mn-cs"/>
              </a:rPr>
              <a:t>formation : «</a:t>
            </a:r>
            <a:r>
              <a:rPr lang="fr-FR" dirty="0">
                <a:solidFill>
                  <a:srgbClr val="683086"/>
                </a:solidFill>
                <a:latin typeface="+mn-lt"/>
                <a:ea typeface="+mn-ea"/>
                <a:cs typeface="+mn-cs"/>
              </a:rPr>
              <a:t> Les blocs de compétences se définissent comme des éléments identifiés d’une certification professionnelle s’entendant comme un ensemble homogène et cohérent de compétences. Ces compétences doivent être évaluées, validées et tracées. Sous ces conditions, elles constituent une partie identifiée de la certification </a:t>
            </a:r>
            <a:r>
              <a:rPr lang="fr-FR" dirty="0" smtClean="0">
                <a:solidFill>
                  <a:srgbClr val="683086"/>
                </a:solidFill>
                <a:latin typeface="+mn-lt"/>
                <a:ea typeface="+mn-ea"/>
                <a:cs typeface="+mn-cs"/>
              </a:rPr>
              <a:t>professionnelle.           Le </a:t>
            </a:r>
            <a:r>
              <a:rPr lang="fr-FR" dirty="0">
                <a:solidFill>
                  <a:srgbClr val="683086"/>
                </a:solidFill>
                <a:latin typeface="+mn-lt"/>
                <a:ea typeface="+mn-ea"/>
                <a:cs typeface="+mn-cs"/>
              </a:rPr>
              <a:t>« bloc de compétences » s’apparente à une activité ou un domaine d’activité au sein d’une certification professionnelle. »</a:t>
            </a:r>
            <a:endParaRPr lang="fr-FR" altLang="fr-FR" dirty="0">
              <a:solidFill>
                <a:srgbClr val="683086"/>
              </a:solidFill>
              <a:latin typeface="+mn-lt"/>
              <a:ea typeface="+mn-ea"/>
              <a:cs typeface="+mn-cs"/>
            </a:endParaRPr>
          </a:p>
        </p:txBody>
      </p:sp>
    </p:spTree>
    <p:extLst>
      <p:ext uri="{BB962C8B-B14F-4D97-AF65-F5344CB8AC3E}">
        <p14:creationId xmlns:p14="http://schemas.microsoft.com/office/powerpoint/2010/main" val="2603457324"/>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821117" y="1298862"/>
            <a:ext cx="8175901" cy="1477328"/>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marL="285750" indent="-285750">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marL="914400" lvl="2" indent="0"/>
            <a:r>
              <a:rPr lang="fr-FR" altLang="fr-FR" b="1" dirty="0" smtClean="0"/>
              <a:t>Le référentiel des activités professionnelles</a:t>
            </a:r>
            <a:r>
              <a:rPr lang="fr-FR" altLang="fr-FR" dirty="0" smtClean="0"/>
              <a:t> (annexe </a:t>
            </a:r>
            <a:r>
              <a:rPr lang="fr-FR" altLang="fr-FR" dirty="0" err="1" smtClean="0"/>
              <a:t>Ia</a:t>
            </a:r>
            <a:r>
              <a:rPr lang="fr-FR" altLang="fr-FR" dirty="0" smtClean="0"/>
              <a:t>)</a:t>
            </a:r>
          </a:p>
          <a:p>
            <a:pPr eaLnBrk="1" hangingPunct="1">
              <a:buFontTx/>
              <a:buChar char="-"/>
            </a:pPr>
            <a:r>
              <a:rPr lang="fr-FR" altLang="fr-FR" dirty="0" smtClean="0"/>
              <a:t>Définit </a:t>
            </a:r>
            <a:r>
              <a:rPr lang="fr-FR" altLang="fr-FR" dirty="0"/>
              <a:t>le champ des activités du métier</a:t>
            </a:r>
          </a:p>
          <a:p>
            <a:pPr eaLnBrk="1" hangingPunct="1">
              <a:buFontTx/>
              <a:buChar char="-"/>
            </a:pPr>
            <a:r>
              <a:rPr lang="fr-FR" altLang="fr-FR" dirty="0"/>
              <a:t>Décrit les </a:t>
            </a:r>
            <a:r>
              <a:rPr lang="fr-FR" altLang="fr-FR" dirty="0" smtClean="0"/>
              <a:t>pôles d’activités, </a:t>
            </a:r>
            <a:r>
              <a:rPr lang="fr-FR" altLang="fr-FR" dirty="0"/>
              <a:t>les activités et les </a:t>
            </a:r>
            <a:r>
              <a:rPr lang="fr-FR" altLang="fr-FR" dirty="0" smtClean="0"/>
              <a:t>tâches à partir </a:t>
            </a:r>
            <a:r>
              <a:rPr lang="fr-FR" altLang="fr-FR" dirty="0"/>
              <a:t>des situations de travail</a:t>
            </a:r>
          </a:p>
          <a:p>
            <a:pPr eaLnBrk="1" hangingPunct="1">
              <a:buFontTx/>
              <a:buChar char="-"/>
            </a:pPr>
            <a:r>
              <a:rPr lang="fr-FR" altLang="fr-FR" dirty="0"/>
              <a:t>Précise les conditions d’exercices et les résultats attendus</a:t>
            </a:r>
          </a:p>
        </p:txBody>
      </p:sp>
      <p:sp>
        <p:nvSpPr>
          <p:cNvPr id="7" name="ZoneTexte 15"/>
          <p:cNvSpPr txBox="1">
            <a:spLocks noChangeArrowheads="1"/>
          </p:cNvSpPr>
          <p:nvPr/>
        </p:nvSpPr>
        <p:spPr bwMode="auto">
          <a:xfrm>
            <a:off x="766626" y="3370366"/>
            <a:ext cx="8284881" cy="1477328"/>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lvl1pPr marL="285750" indent="-285750">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marL="914400" lvl="2" indent="0"/>
            <a:r>
              <a:rPr lang="fr-FR" altLang="fr-FR" b="1" dirty="0" smtClean="0"/>
              <a:t>Le référentiel de certification </a:t>
            </a:r>
            <a:r>
              <a:rPr lang="fr-FR" altLang="fr-FR" dirty="0" smtClean="0"/>
              <a:t>(annexe </a:t>
            </a:r>
            <a:r>
              <a:rPr lang="fr-FR" altLang="fr-FR" dirty="0" err="1" smtClean="0"/>
              <a:t>Ib</a:t>
            </a:r>
            <a:r>
              <a:rPr lang="fr-FR" altLang="fr-FR" dirty="0" smtClean="0"/>
              <a:t>)</a:t>
            </a:r>
          </a:p>
          <a:p>
            <a:pPr eaLnBrk="1" hangingPunct="1">
              <a:buFontTx/>
              <a:buChar char="-"/>
            </a:pPr>
            <a:r>
              <a:rPr lang="fr-FR" altLang="fr-FR" dirty="0" smtClean="0"/>
              <a:t>Identifie </a:t>
            </a:r>
            <a:r>
              <a:rPr lang="fr-FR" altLang="fr-FR" dirty="0"/>
              <a:t>les compétences professionnelles mises en œuvre pour réaliser les activités </a:t>
            </a:r>
            <a:r>
              <a:rPr lang="fr-FR" altLang="fr-FR" dirty="0" smtClean="0"/>
              <a:t>professionnelles</a:t>
            </a:r>
            <a:endParaRPr lang="fr-FR" altLang="fr-FR" dirty="0"/>
          </a:p>
          <a:p>
            <a:pPr eaLnBrk="1" hangingPunct="1">
              <a:buFontTx/>
              <a:buChar char="-"/>
            </a:pPr>
            <a:r>
              <a:rPr lang="fr-FR" altLang="fr-FR" dirty="0" smtClean="0"/>
              <a:t>Répertorie </a:t>
            </a:r>
            <a:r>
              <a:rPr lang="fr-FR" altLang="fr-FR" dirty="0"/>
              <a:t>les savoirs associés </a:t>
            </a:r>
            <a:r>
              <a:rPr lang="fr-FR" altLang="fr-FR" dirty="0" smtClean="0"/>
              <a:t>aux compétences professionnelles</a:t>
            </a:r>
            <a:endParaRPr lang="fr-FR" altLang="fr-FR" dirty="0"/>
          </a:p>
          <a:p>
            <a:pPr eaLnBrk="1" hangingPunct="1">
              <a:buFontTx/>
              <a:buChar char="-"/>
            </a:pPr>
            <a:r>
              <a:rPr lang="fr-FR" altLang="fr-FR" dirty="0"/>
              <a:t>Précise les conditions </a:t>
            </a:r>
            <a:r>
              <a:rPr lang="fr-FR" altLang="fr-FR" dirty="0" smtClean="0"/>
              <a:t>de réalisation et les critères d’évaluation</a:t>
            </a:r>
            <a:endParaRPr lang="fr-FR" altLang="fr-FR" dirty="0"/>
          </a:p>
        </p:txBody>
      </p:sp>
      <p:sp>
        <p:nvSpPr>
          <p:cNvPr id="8" name="Titre 1"/>
          <p:cNvSpPr>
            <a:spLocks noGrp="1"/>
          </p:cNvSpPr>
          <p:nvPr>
            <p:ph type="title"/>
          </p:nvPr>
        </p:nvSpPr>
        <p:spPr>
          <a:xfrm>
            <a:off x="821117" y="261258"/>
            <a:ext cx="8249392" cy="863272"/>
          </a:xfrm>
        </p:spPr>
        <p:txBody>
          <a:bodyPr/>
          <a:lstStyle/>
          <a:p>
            <a:pPr eaLnBrk="1" hangingPunct="1"/>
            <a:r>
              <a:rPr lang="fr-FR" altLang="fr-FR" sz="2400" dirty="0">
                <a:latin typeface="Arial" panose="020B0604020202020204" pitchFamily="34" charset="0"/>
                <a:cs typeface="Arial" panose="020B0604020202020204" pitchFamily="34" charset="0"/>
              </a:rPr>
              <a:t>D</a:t>
            </a:r>
            <a:r>
              <a:rPr lang="fr-FR" altLang="fr-FR" sz="2400" dirty="0" smtClean="0">
                <a:latin typeface="Arial" panose="020B0604020202020204" pitchFamily="34" charset="0"/>
                <a:cs typeface="Arial" panose="020B0604020202020204" pitchFamily="34" charset="0"/>
              </a:rPr>
              <a:t>u référentiel des activités professionnelles au référentiel de certification (annexe I : le référentiel du diplôme)</a:t>
            </a:r>
            <a:endParaRPr lang="fr-FR" altLang="fr-FR" sz="2800" dirty="0" smtClean="0">
              <a:latin typeface="Calibri" pitchFamily="34" charset="0"/>
              <a:cs typeface="Calibri" pitchFamily="34" charset="0"/>
            </a:endParaRPr>
          </a:p>
        </p:txBody>
      </p:sp>
      <p:sp>
        <p:nvSpPr>
          <p:cNvPr id="10" name="Rectangle 9"/>
          <p:cNvSpPr/>
          <p:nvPr/>
        </p:nvSpPr>
        <p:spPr>
          <a:xfrm>
            <a:off x="3990109" y="1616040"/>
            <a:ext cx="5006909" cy="1754326"/>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fr-FR" b="1" dirty="0"/>
              <a:t>Pôle 1 </a:t>
            </a:r>
            <a:r>
              <a:rPr lang="fr-FR" b="1" dirty="0" smtClean="0">
                <a:solidFill>
                  <a:schemeClr val="tx2"/>
                </a:solidFill>
              </a:rPr>
              <a:t>Préparation </a:t>
            </a:r>
            <a:r>
              <a:rPr lang="fr-FR" b="1" dirty="0">
                <a:solidFill>
                  <a:schemeClr val="tx2"/>
                </a:solidFill>
              </a:rPr>
              <a:t>et confection</a:t>
            </a:r>
            <a:endParaRPr lang="fr-FR" dirty="0">
              <a:solidFill>
                <a:schemeClr val="tx2"/>
              </a:solidFill>
            </a:endParaRPr>
          </a:p>
          <a:p>
            <a:r>
              <a:rPr lang="fr-FR" dirty="0"/>
              <a:t>Activité 1 </a:t>
            </a:r>
            <a:r>
              <a:rPr lang="fr-FR" dirty="0" smtClean="0"/>
              <a:t>Réception</a:t>
            </a:r>
            <a:r>
              <a:rPr lang="fr-FR" dirty="0"/>
              <a:t>, préparation et stockage</a:t>
            </a:r>
          </a:p>
          <a:p>
            <a:r>
              <a:rPr lang="fr-FR" dirty="0"/>
              <a:t>Activité 2 </a:t>
            </a:r>
            <a:r>
              <a:rPr lang="fr-FR" dirty="0" smtClean="0"/>
              <a:t>Transformation </a:t>
            </a:r>
            <a:r>
              <a:rPr lang="fr-FR" dirty="0"/>
              <a:t>et </a:t>
            </a:r>
            <a:r>
              <a:rPr lang="fr-FR" dirty="0" smtClean="0"/>
              <a:t>confection</a:t>
            </a:r>
          </a:p>
          <a:p>
            <a:r>
              <a:rPr lang="fr-FR" b="1" dirty="0" smtClean="0"/>
              <a:t>Pôle 2 </a:t>
            </a:r>
            <a:r>
              <a:rPr lang="fr-FR" b="1" dirty="0">
                <a:solidFill>
                  <a:schemeClr val="tx2"/>
                </a:solidFill>
              </a:rPr>
              <a:t>Vente, conseil et mise en valeur</a:t>
            </a:r>
            <a:endParaRPr lang="fr-FR" dirty="0">
              <a:solidFill>
                <a:schemeClr val="tx2"/>
              </a:solidFill>
            </a:endParaRPr>
          </a:p>
          <a:p>
            <a:r>
              <a:rPr lang="fr-FR" dirty="0"/>
              <a:t>Activité 3 </a:t>
            </a:r>
            <a:r>
              <a:rPr lang="fr-FR" dirty="0" smtClean="0"/>
              <a:t>Vente</a:t>
            </a:r>
            <a:r>
              <a:rPr lang="fr-FR" dirty="0"/>
              <a:t>, conseil et fidélisation</a:t>
            </a:r>
          </a:p>
          <a:p>
            <a:r>
              <a:rPr lang="fr-FR" dirty="0"/>
              <a:t>Activité 4 </a:t>
            </a:r>
            <a:r>
              <a:rPr lang="fr-FR" dirty="0" smtClean="0"/>
              <a:t>Mise </a:t>
            </a:r>
            <a:r>
              <a:rPr lang="fr-FR" dirty="0"/>
              <a:t>en valeur de </a:t>
            </a:r>
            <a:r>
              <a:rPr lang="fr-FR" dirty="0" smtClean="0"/>
              <a:t>l’offre</a:t>
            </a:r>
            <a:endParaRPr lang="fr-FR" dirty="0"/>
          </a:p>
        </p:txBody>
      </p:sp>
      <p:sp>
        <p:nvSpPr>
          <p:cNvPr id="11" name="Rectangle 10"/>
          <p:cNvSpPr/>
          <p:nvPr/>
        </p:nvSpPr>
        <p:spPr>
          <a:xfrm>
            <a:off x="1128156" y="3748903"/>
            <a:ext cx="7923352" cy="1754326"/>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r>
              <a:rPr lang="fr-FR" b="1" dirty="0">
                <a:solidFill>
                  <a:schemeClr val="bg1"/>
                </a:solidFill>
              </a:rPr>
              <a:t>Bloc n° 1 </a:t>
            </a:r>
            <a:r>
              <a:rPr lang="fr-FR" b="1" dirty="0">
                <a:solidFill>
                  <a:schemeClr val="accent2"/>
                </a:solidFill>
              </a:rPr>
              <a:t>Préparer les produits, les végétaux et réaliser une composition </a:t>
            </a:r>
            <a:r>
              <a:rPr lang="fr-FR" b="1" dirty="0" smtClean="0">
                <a:solidFill>
                  <a:schemeClr val="accent2"/>
                </a:solidFill>
              </a:rPr>
              <a:t>florale</a:t>
            </a:r>
          </a:p>
          <a:p>
            <a:r>
              <a:rPr lang="fr-FR" dirty="0" smtClean="0"/>
              <a:t>C </a:t>
            </a:r>
            <a:r>
              <a:rPr lang="fr-FR" dirty="0"/>
              <a:t>1 Réceptionner, préparer, stocker</a:t>
            </a:r>
          </a:p>
          <a:p>
            <a:r>
              <a:rPr lang="fr-FR" dirty="0" smtClean="0"/>
              <a:t>C </a:t>
            </a:r>
            <a:r>
              <a:rPr lang="fr-FR" dirty="0"/>
              <a:t>2 Transformer et </a:t>
            </a:r>
            <a:r>
              <a:rPr lang="fr-FR" dirty="0" smtClean="0"/>
              <a:t>confectionner</a:t>
            </a:r>
          </a:p>
          <a:p>
            <a:r>
              <a:rPr lang="fr-FR" b="1" dirty="0">
                <a:solidFill>
                  <a:schemeClr val="bg1"/>
                </a:solidFill>
              </a:rPr>
              <a:t>Bloc n° 2 </a:t>
            </a:r>
            <a:r>
              <a:rPr lang="fr-FR" b="1" dirty="0">
                <a:solidFill>
                  <a:schemeClr val="accent2"/>
                </a:solidFill>
              </a:rPr>
              <a:t>Vendre, conseiller le client et mettre en valeur l’offre</a:t>
            </a:r>
          </a:p>
          <a:p>
            <a:r>
              <a:rPr lang="fr-FR" dirty="0" smtClean="0"/>
              <a:t>C </a:t>
            </a:r>
            <a:r>
              <a:rPr lang="fr-FR" dirty="0"/>
              <a:t>3 Vendre, conseiller et fidéliser</a:t>
            </a:r>
          </a:p>
          <a:p>
            <a:r>
              <a:rPr lang="fr-FR" dirty="0"/>
              <a:t>C 4 Mettre en valeur </a:t>
            </a:r>
            <a:r>
              <a:rPr lang="fr-FR" dirty="0" smtClean="0"/>
              <a:t>l’offre</a:t>
            </a:r>
            <a:endParaRPr lang="fr-FR" dirty="0"/>
          </a:p>
        </p:txBody>
      </p:sp>
      <p:sp>
        <p:nvSpPr>
          <p:cNvPr id="12" name="Rectangle 11"/>
          <p:cNvSpPr/>
          <p:nvPr/>
        </p:nvSpPr>
        <p:spPr>
          <a:xfrm>
            <a:off x="4909067" y="3790034"/>
            <a:ext cx="3788229"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fr-FR" sz="1200" b="1" dirty="0" smtClean="0"/>
              <a:t>Savoirs associés au bloc 1</a:t>
            </a:r>
          </a:p>
          <a:p>
            <a:r>
              <a:rPr lang="fr-FR" sz="1200" b="1" dirty="0" smtClean="0"/>
              <a:t>S.1</a:t>
            </a:r>
            <a:r>
              <a:rPr lang="fr-FR" sz="1200" b="1" dirty="0"/>
              <a:t> </a:t>
            </a:r>
            <a:r>
              <a:rPr lang="fr-FR" sz="1200" b="1" dirty="0" smtClean="0"/>
              <a:t>BOTANIQUE </a:t>
            </a:r>
            <a:r>
              <a:rPr lang="fr-FR" sz="1200" b="1" dirty="0"/>
              <a:t>APPLIQUEE A LA </a:t>
            </a:r>
            <a:r>
              <a:rPr lang="fr-FR" sz="1200" b="1" dirty="0" smtClean="0"/>
              <a:t>PROFESSION</a:t>
            </a:r>
          </a:p>
          <a:p>
            <a:r>
              <a:rPr lang="fr-FR" sz="1200" b="1" dirty="0" smtClean="0"/>
              <a:t>S.2 TECHNOLOGIE </a:t>
            </a:r>
            <a:r>
              <a:rPr lang="fr-FR" sz="1200" b="1" dirty="0"/>
              <a:t>ET ENVIRONNEMENT </a:t>
            </a:r>
            <a:r>
              <a:rPr lang="fr-FR" sz="1200" b="1" dirty="0" smtClean="0"/>
              <a:t>PROFESSIONNEL</a:t>
            </a:r>
          </a:p>
          <a:p>
            <a:r>
              <a:rPr lang="fr-FR" sz="1200" b="1" dirty="0" smtClean="0"/>
              <a:t>S.3 -ARTS </a:t>
            </a:r>
            <a:r>
              <a:rPr lang="fr-FR" sz="1200" b="1" dirty="0"/>
              <a:t>APPLIQUES A LA </a:t>
            </a:r>
            <a:r>
              <a:rPr lang="fr-FR" sz="1200" b="1" dirty="0" smtClean="0"/>
              <a:t>PROFESSION</a:t>
            </a:r>
          </a:p>
        </p:txBody>
      </p:sp>
      <p:sp>
        <p:nvSpPr>
          <p:cNvPr id="13" name="Rectangle 12"/>
          <p:cNvSpPr/>
          <p:nvPr/>
        </p:nvSpPr>
        <p:spPr>
          <a:xfrm>
            <a:off x="1128157" y="4856898"/>
            <a:ext cx="4108862"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ctr"/>
            <a:r>
              <a:rPr lang="fr-FR" sz="1200" b="1" dirty="0" smtClean="0">
                <a:solidFill>
                  <a:schemeClr val="tx1"/>
                </a:solidFill>
              </a:rPr>
              <a:t>Savoirs associés au bloc 2</a:t>
            </a:r>
          </a:p>
          <a:p>
            <a:pPr lvl="0"/>
            <a:r>
              <a:rPr lang="fr-FR" sz="1200" b="1" dirty="0" smtClean="0">
                <a:solidFill>
                  <a:schemeClr val="tx1"/>
                </a:solidFill>
              </a:rPr>
              <a:t>S</a:t>
            </a:r>
            <a:r>
              <a:rPr lang="fr-FR" sz="1200" b="1" dirty="0">
                <a:solidFill>
                  <a:schemeClr val="tx1"/>
                </a:solidFill>
              </a:rPr>
              <a:t>. 4 </a:t>
            </a:r>
            <a:r>
              <a:rPr lang="fr-FR" sz="1200" b="1" dirty="0" smtClean="0">
                <a:solidFill>
                  <a:schemeClr val="tx1"/>
                </a:solidFill>
              </a:rPr>
              <a:t>VENTE</a:t>
            </a:r>
            <a:endParaRPr lang="fr-FR" sz="1200" dirty="0">
              <a:solidFill>
                <a:schemeClr val="tx1"/>
              </a:solidFill>
            </a:endParaRPr>
          </a:p>
          <a:p>
            <a:pPr lvl="0"/>
            <a:r>
              <a:rPr lang="fr-FR" sz="1200" b="1" dirty="0">
                <a:solidFill>
                  <a:schemeClr val="tx1"/>
                </a:solidFill>
              </a:rPr>
              <a:t>S. 5 </a:t>
            </a:r>
            <a:r>
              <a:rPr lang="fr-FR" sz="1200" b="1" dirty="0" smtClean="0">
                <a:solidFill>
                  <a:schemeClr val="tx1"/>
                </a:solidFill>
              </a:rPr>
              <a:t>ENVIRONNEMENT </a:t>
            </a:r>
            <a:r>
              <a:rPr lang="fr-FR" sz="1200" b="1" dirty="0">
                <a:solidFill>
                  <a:schemeClr val="tx1"/>
                </a:solidFill>
              </a:rPr>
              <a:t>ÉCONOMIQUE, JURIDIQUE ET </a:t>
            </a:r>
            <a:r>
              <a:rPr lang="fr-FR" sz="1200" b="1" dirty="0" smtClean="0">
                <a:solidFill>
                  <a:schemeClr val="tx1"/>
                </a:solidFill>
              </a:rPr>
              <a:t>SOCIAL   </a:t>
            </a:r>
          </a:p>
          <a:p>
            <a:pPr lvl="0"/>
            <a:r>
              <a:rPr lang="fr-FR" sz="1200" b="1" dirty="0">
                <a:solidFill>
                  <a:schemeClr val="tx1"/>
                </a:solidFill>
              </a:rPr>
              <a:t> </a:t>
            </a:r>
            <a:r>
              <a:rPr lang="fr-FR" sz="1200" b="1" dirty="0" smtClean="0">
                <a:solidFill>
                  <a:schemeClr val="tx1"/>
                </a:solidFill>
              </a:rPr>
              <a:t>       DES ACTIVITÉS </a:t>
            </a:r>
            <a:r>
              <a:rPr lang="fr-FR" sz="1200" b="1" dirty="0">
                <a:solidFill>
                  <a:schemeClr val="tx1"/>
                </a:solidFill>
              </a:rPr>
              <a:t>PROFESSIONNELLES</a:t>
            </a:r>
            <a:endParaRPr lang="fr-FR" sz="1200" dirty="0">
              <a:solidFill>
                <a:schemeClr val="tx1"/>
              </a:solidFill>
            </a:endParaRPr>
          </a:p>
        </p:txBody>
      </p:sp>
    </p:spTree>
    <p:extLst>
      <p:ext uri="{BB962C8B-B14F-4D97-AF65-F5344CB8AC3E}">
        <p14:creationId xmlns:p14="http://schemas.microsoft.com/office/powerpoint/2010/main" val="133507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inVertical)">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212" y="1807319"/>
            <a:ext cx="2592133" cy="715089"/>
          </a:xfrm>
          <a:prstGeom prst="roundRect">
            <a:avLst/>
          </a:prstGeom>
          <a:solidFill>
            <a:schemeClr val="bg2">
              <a:lumMod val="50000"/>
            </a:schemeClr>
          </a:solidFill>
          <a:ln/>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fr-FR" b="1" dirty="0" smtClean="0">
                <a:solidFill>
                  <a:schemeClr val="bg1"/>
                </a:solidFill>
              </a:rPr>
              <a:t>RAP : 2 pôles d’activités,</a:t>
            </a:r>
          </a:p>
          <a:p>
            <a:pPr algn="ctr"/>
            <a:r>
              <a:rPr lang="fr-FR" b="1" dirty="0" smtClean="0">
                <a:solidFill>
                  <a:schemeClr val="bg1"/>
                </a:solidFill>
              </a:rPr>
              <a:t>4 activités</a:t>
            </a:r>
            <a:endParaRPr lang="fr-FR" b="1" dirty="0">
              <a:solidFill>
                <a:schemeClr val="bg1"/>
              </a:solidFill>
            </a:endParaRPr>
          </a:p>
        </p:txBody>
      </p:sp>
      <p:sp>
        <p:nvSpPr>
          <p:cNvPr id="9" name="ZoneTexte 8"/>
          <p:cNvSpPr txBox="1"/>
          <p:nvPr/>
        </p:nvSpPr>
        <p:spPr>
          <a:xfrm>
            <a:off x="4295556" y="1807319"/>
            <a:ext cx="4337805" cy="1021556"/>
          </a:xfrm>
          <a:prstGeom prst="roundRect">
            <a:avLst/>
          </a:prstGeom>
          <a:solidFill>
            <a:schemeClr val="bg2">
              <a:lumMod val="50000"/>
            </a:schemeClr>
          </a:solidFill>
          <a:ln/>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fr-FR" b="1" dirty="0" smtClean="0">
                <a:solidFill>
                  <a:schemeClr val="bg1"/>
                </a:solidFill>
              </a:rPr>
              <a:t>RC :  2 Blocs de compétences, </a:t>
            </a:r>
          </a:p>
          <a:p>
            <a:r>
              <a:rPr lang="fr-FR" b="1" dirty="0">
                <a:solidFill>
                  <a:schemeClr val="bg1"/>
                </a:solidFill>
              </a:rPr>
              <a:t>	</a:t>
            </a:r>
            <a:r>
              <a:rPr lang="fr-FR" b="1" dirty="0" smtClean="0">
                <a:solidFill>
                  <a:schemeClr val="bg1"/>
                </a:solidFill>
              </a:rPr>
              <a:t>2 </a:t>
            </a:r>
            <a:r>
              <a:rPr lang="fr-FR" b="1" dirty="0">
                <a:solidFill>
                  <a:schemeClr val="bg1"/>
                </a:solidFill>
              </a:rPr>
              <a:t>Blocs de savoirs </a:t>
            </a:r>
            <a:r>
              <a:rPr lang="fr-FR" b="1" dirty="0" smtClean="0">
                <a:solidFill>
                  <a:schemeClr val="bg1"/>
                </a:solidFill>
              </a:rPr>
              <a:t>associés, </a:t>
            </a:r>
          </a:p>
          <a:p>
            <a:r>
              <a:rPr lang="fr-FR" b="1" dirty="0" smtClean="0">
                <a:solidFill>
                  <a:schemeClr val="bg1"/>
                </a:solidFill>
              </a:rPr>
              <a:t>        	2 </a:t>
            </a:r>
            <a:r>
              <a:rPr lang="fr-FR" b="1" dirty="0">
                <a:solidFill>
                  <a:schemeClr val="bg1"/>
                </a:solidFill>
              </a:rPr>
              <a:t>Epreuves EP1 et </a:t>
            </a:r>
            <a:r>
              <a:rPr lang="fr-FR" b="1" dirty="0" smtClean="0">
                <a:solidFill>
                  <a:schemeClr val="bg1"/>
                </a:solidFill>
              </a:rPr>
              <a:t>EP2 (annexe II)</a:t>
            </a:r>
            <a:endParaRPr lang="fr-FR" b="1" dirty="0">
              <a:solidFill>
                <a:schemeClr val="bg1"/>
              </a:solidFill>
            </a:endParaRPr>
          </a:p>
        </p:txBody>
      </p:sp>
      <p:sp>
        <p:nvSpPr>
          <p:cNvPr id="4" name="Rectangle 3"/>
          <p:cNvSpPr/>
          <p:nvPr/>
        </p:nvSpPr>
        <p:spPr>
          <a:xfrm>
            <a:off x="899212" y="4273327"/>
            <a:ext cx="7579415" cy="755079"/>
          </a:xfrm>
          <a:prstGeom prst="rect">
            <a:avLst/>
          </a:prstGeom>
          <a:solidFill>
            <a:schemeClr val="accent6">
              <a:lumMod val="40000"/>
              <a:lumOff val="60000"/>
            </a:schemeClr>
          </a:solidFill>
        </p:spPr>
        <p:txBody>
          <a:bodyPr wrap="square">
            <a:spAutoFit/>
          </a:bodyPr>
          <a:lstStyle/>
          <a:p>
            <a:pPr>
              <a:lnSpc>
                <a:spcPct val="115000"/>
              </a:lnSpc>
              <a:spcBef>
                <a:spcPts val="100"/>
              </a:spcBef>
              <a:spcAft>
                <a:spcPts val="100"/>
              </a:spcAft>
            </a:pPr>
            <a:r>
              <a:rPr lang="fr-FR" b="1" dirty="0"/>
              <a:t> </a:t>
            </a:r>
            <a:r>
              <a:rPr lang="fr-FR" b="1" dirty="0" smtClean="0"/>
              <a:t>Bloc 2 Vendre, </a:t>
            </a:r>
            <a:r>
              <a:rPr lang="fr-FR" b="1" dirty="0"/>
              <a:t>conseiller le client et mettre en valeur l’offre</a:t>
            </a:r>
            <a:endParaRPr lang="fr-FR" dirty="0" smtClean="0"/>
          </a:p>
          <a:p>
            <a:pPr>
              <a:lnSpc>
                <a:spcPct val="115000"/>
              </a:lnSpc>
              <a:spcBef>
                <a:spcPts val="100"/>
              </a:spcBef>
              <a:spcAft>
                <a:spcPts val="100"/>
              </a:spcAft>
            </a:pPr>
            <a:r>
              <a:rPr lang="fr-FR" b="1" dirty="0" smtClean="0"/>
              <a:t>EP2-</a:t>
            </a:r>
            <a:r>
              <a:rPr lang="fr-FR" dirty="0" smtClean="0"/>
              <a:t> </a:t>
            </a:r>
            <a:r>
              <a:rPr lang="fr-FR" dirty="0"/>
              <a:t>Vente, conseil et mise en valeur de </a:t>
            </a:r>
            <a:r>
              <a:rPr lang="fr-FR" dirty="0" smtClean="0"/>
              <a:t>l’offre, </a:t>
            </a:r>
            <a:r>
              <a:rPr lang="fr-FR" dirty="0" err="1" smtClean="0"/>
              <a:t>Coef</a:t>
            </a:r>
            <a:r>
              <a:rPr lang="fr-FR" dirty="0" smtClean="0"/>
              <a:t> 5 (+1 PSE)</a:t>
            </a:r>
            <a:endParaRPr lang="fr-FR" dirty="0"/>
          </a:p>
        </p:txBody>
      </p:sp>
      <p:sp>
        <p:nvSpPr>
          <p:cNvPr id="5" name="Rectangle 4"/>
          <p:cNvSpPr/>
          <p:nvPr/>
        </p:nvSpPr>
        <p:spPr>
          <a:xfrm>
            <a:off x="899212" y="3329820"/>
            <a:ext cx="7537224" cy="755079"/>
          </a:xfrm>
          <a:prstGeom prst="rect">
            <a:avLst/>
          </a:prstGeom>
          <a:solidFill>
            <a:schemeClr val="accent1">
              <a:lumMod val="40000"/>
              <a:lumOff val="60000"/>
            </a:schemeClr>
          </a:solidFill>
        </p:spPr>
        <p:txBody>
          <a:bodyPr wrap="square">
            <a:spAutoFit/>
          </a:bodyPr>
          <a:lstStyle/>
          <a:p>
            <a:pPr>
              <a:lnSpc>
                <a:spcPct val="115000"/>
              </a:lnSpc>
              <a:spcBef>
                <a:spcPts val="100"/>
              </a:spcBef>
              <a:spcAft>
                <a:spcPts val="100"/>
              </a:spcAft>
            </a:pPr>
            <a:r>
              <a:rPr lang="fr-FR" b="1" dirty="0" smtClean="0"/>
              <a:t>Bloc 1 Préparer </a:t>
            </a:r>
            <a:r>
              <a:rPr lang="fr-FR" b="1" dirty="0"/>
              <a:t>les produits, les végétaux et réaliser une composition </a:t>
            </a:r>
            <a:r>
              <a:rPr lang="fr-FR" b="1" dirty="0" smtClean="0"/>
              <a:t>florale </a:t>
            </a:r>
          </a:p>
          <a:p>
            <a:pPr>
              <a:lnSpc>
                <a:spcPct val="115000"/>
              </a:lnSpc>
              <a:spcBef>
                <a:spcPts val="100"/>
              </a:spcBef>
              <a:spcAft>
                <a:spcPts val="100"/>
              </a:spcAft>
            </a:pPr>
            <a:r>
              <a:rPr lang="fr-FR" b="1" dirty="0" smtClean="0"/>
              <a:t>EP1- </a:t>
            </a:r>
            <a:r>
              <a:rPr lang="fr-FR" dirty="0"/>
              <a:t>Préparation et confection d’une production </a:t>
            </a:r>
            <a:r>
              <a:rPr lang="fr-FR" dirty="0" smtClean="0"/>
              <a:t>florale, </a:t>
            </a:r>
            <a:r>
              <a:rPr lang="fr-FR" dirty="0" err="1" smtClean="0">
                <a:ea typeface="Calibri"/>
                <a:cs typeface="Times New Roman"/>
              </a:rPr>
              <a:t>Coef</a:t>
            </a:r>
            <a:r>
              <a:rPr lang="fr-FR" dirty="0" smtClean="0">
                <a:ea typeface="Calibri"/>
                <a:cs typeface="Times New Roman"/>
              </a:rPr>
              <a:t>  6</a:t>
            </a:r>
            <a:endParaRPr lang="fr-FR" dirty="0">
              <a:ea typeface="Calibri"/>
              <a:cs typeface="Times New Roman"/>
            </a:endParaRPr>
          </a:p>
        </p:txBody>
      </p:sp>
      <p:sp>
        <p:nvSpPr>
          <p:cNvPr id="2" name="Rectangle 1"/>
          <p:cNvSpPr/>
          <p:nvPr/>
        </p:nvSpPr>
        <p:spPr>
          <a:xfrm>
            <a:off x="899212" y="463927"/>
            <a:ext cx="7971656" cy="830997"/>
          </a:xfrm>
          <a:prstGeom prst="rect">
            <a:avLst/>
          </a:prstGeom>
        </p:spPr>
        <p:txBody>
          <a:bodyPr wrap="square">
            <a:spAutoFit/>
          </a:bodyPr>
          <a:lstStyle/>
          <a:p>
            <a:r>
              <a:rPr lang="fr-FR" altLang="fr-FR" sz="2400" dirty="0">
                <a:latin typeface="+mj-lt"/>
                <a:cs typeface="Arial" panose="020B0604020202020204" pitchFamily="34" charset="0"/>
              </a:rPr>
              <a:t>Du référentiel </a:t>
            </a:r>
            <a:r>
              <a:rPr lang="fr-FR" altLang="fr-FR" sz="2400" dirty="0" smtClean="0">
                <a:latin typeface="+mj-lt"/>
                <a:cs typeface="Arial" panose="020B0604020202020204" pitchFamily="34" charset="0"/>
              </a:rPr>
              <a:t>des activités </a:t>
            </a:r>
            <a:r>
              <a:rPr lang="fr-FR" altLang="fr-FR" sz="2400" dirty="0">
                <a:latin typeface="+mj-lt"/>
                <a:cs typeface="Arial" panose="020B0604020202020204" pitchFamily="34" charset="0"/>
              </a:rPr>
              <a:t>professionnelles </a:t>
            </a:r>
            <a:r>
              <a:rPr lang="fr-FR" altLang="fr-FR" sz="2400" dirty="0" smtClean="0">
                <a:latin typeface="+mj-lt"/>
                <a:cs typeface="Arial" panose="020B0604020202020204" pitchFamily="34" charset="0"/>
              </a:rPr>
              <a:t>aux épreuves de certification </a:t>
            </a:r>
            <a:r>
              <a:rPr lang="fr-FR" altLang="fr-FR" sz="2400" dirty="0">
                <a:latin typeface="+mj-lt"/>
                <a:cs typeface="Arial" panose="020B0604020202020204" pitchFamily="34" charset="0"/>
              </a:rPr>
              <a:t>(annexe </a:t>
            </a:r>
            <a:r>
              <a:rPr lang="fr-FR" altLang="fr-FR" sz="2400" dirty="0" smtClean="0">
                <a:latin typeface="+mj-lt"/>
                <a:cs typeface="Arial" panose="020B0604020202020204" pitchFamily="34" charset="0"/>
              </a:rPr>
              <a:t>II modalités de certification)</a:t>
            </a:r>
            <a:endParaRPr lang="fr-FR" sz="2400" dirty="0">
              <a:latin typeface="+mj-lt"/>
            </a:endParaRPr>
          </a:p>
        </p:txBody>
      </p:sp>
      <p:sp>
        <p:nvSpPr>
          <p:cNvPr id="3" name="Flèche droite 2"/>
          <p:cNvSpPr/>
          <p:nvPr/>
        </p:nvSpPr>
        <p:spPr>
          <a:xfrm>
            <a:off x="3577097" y="1922547"/>
            <a:ext cx="70064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Flèche vers le bas 6"/>
          <p:cNvSpPr/>
          <p:nvPr/>
        </p:nvSpPr>
        <p:spPr>
          <a:xfrm>
            <a:off x="5617029" y="2921330"/>
            <a:ext cx="484632" cy="38316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Espace réservé du numéro de diapositive 7"/>
          <p:cNvSpPr>
            <a:spLocks noGrp="1"/>
          </p:cNvSpPr>
          <p:nvPr>
            <p:ph type="sldNum" sz="quarter" idx="12"/>
          </p:nvPr>
        </p:nvSpPr>
        <p:spPr/>
        <p:txBody>
          <a:bodyPr/>
          <a:lstStyle/>
          <a:p>
            <a:fld id="{A138D202-8233-4842-9F2D-9422914A4153}" type="slidenum">
              <a:rPr lang="fr-FR" smtClean="0"/>
              <a:t>8</a:t>
            </a:fld>
            <a:endParaRPr lang="fr-FR"/>
          </a:p>
        </p:txBody>
      </p:sp>
    </p:spTree>
    <p:extLst>
      <p:ext uri="{BB962C8B-B14F-4D97-AF65-F5344CB8AC3E}">
        <p14:creationId xmlns:p14="http://schemas.microsoft.com/office/powerpoint/2010/main" val="280693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7539" y="1464885"/>
            <a:ext cx="5970794" cy="4864663"/>
          </a:xfrm>
          <a:prstGeom prst="rect">
            <a:avLst/>
          </a:prstGeom>
        </p:spPr>
      </p:pic>
      <p:sp>
        <p:nvSpPr>
          <p:cNvPr id="2" name="Titre 1"/>
          <p:cNvSpPr>
            <a:spLocks noGrp="1"/>
          </p:cNvSpPr>
          <p:nvPr>
            <p:ph type="title"/>
          </p:nvPr>
        </p:nvSpPr>
        <p:spPr>
          <a:xfrm>
            <a:off x="1030574" y="204040"/>
            <a:ext cx="7982797" cy="1067339"/>
          </a:xfrm>
        </p:spPr>
        <p:txBody>
          <a:bodyPr/>
          <a:lstStyle/>
          <a:p>
            <a:r>
              <a:rPr lang="fr-FR" sz="2400" dirty="0" smtClean="0">
                <a:solidFill>
                  <a:schemeClr val="tx2">
                    <a:lumMod val="50000"/>
                  </a:schemeClr>
                </a:solidFill>
                <a:latin typeface="+mn-lt"/>
              </a:rPr>
              <a:t>La compétence au cœur du processus de professionnalisation, de formation et de certification</a:t>
            </a:r>
            <a:endParaRPr lang="fr-FR" sz="2400" dirty="0">
              <a:solidFill>
                <a:schemeClr val="tx2">
                  <a:lumMod val="50000"/>
                </a:schemeClr>
              </a:solidFill>
              <a:latin typeface="+mn-lt"/>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04733936"/>
              </p:ext>
            </p:extLst>
          </p:nvPr>
        </p:nvGraphicFramePr>
        <p:xfrm>
          <a:off x="237506" y="1271379"/>
          <a:ext cx="8775865" cy="52719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1626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theme/theme1.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6A5D86C437A24C83C1B49F509B56B4" ma:contentTypeVersion="1" ma:contentTypeDescription="Crée un document." ma:contentTypeScope="" ma:versionID="b0d49e8b6fe21d55c3c8d973bf6fc59f">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672D60F-A0FA-4913-A0C2-4C42DB1115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DF3BBD-BA71-49D8-A4F6-9C4462E1E1E0}">
  <ds:schemaRefs>
    <ds:schemaRef ds:uri="http://schemas.microsoft.com/sharepoint/v3/contenttype/forms"/>
  </ds:schemaRefs>
</ds:datastoreItem>
</file>

<file path=customXml/itemProps3.xml><?xml version="1.0" encoding="utf-8"?>
<ds:datastoreItem xmlns:ds="http://schemas.openxmlformats.org/officeDocument/2006/customXml" ds:itemID="{A1F9A5E2-31E2-4E63-BA6B-DE52211595B3}">
  <ds:schemaRefs>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dcmitype/"/>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1392</TotalTime>
  <Words>547</Words>
  <Application>Microsoft Office PowerPoint</Application>
  <PresentationFormat>Affichage à l'écran (4:3)</PresentationFormat>
  <Paragraphs>91</Paragraphs>
  <Slides>9</Slides>
  <Notes>5</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page de presentation et de partie</vt:lpstr>
      <vt:lpstr>Séminaire national de rénovation du Certificat d’aptitude professionnelle Fleuriste</vt:lpstr>
      <vt:lpstr>Les membres du groupe de rénovation</vt:lpstr>
      <vt:lpstr>Présentation PowerPoint</vt:lpstr>
      <vt:lpstr>Programme de la journée</vt:lpstr>
      <vt:lpstr>Le processus d’élaboration du diplôme dans le cadre de la  15ème CPC, Commercialisation et distribution  - 16 février 2016 présentation par la FFAF d’un rapport d’opportunité - 8 novembre 2016 présentation du référentiel des activités professionnelles - 23 novembre 2017 présentation du référentiel finalisé   </vt:lpstr>
      <vt:lpstr>L’écriture du référentiel en blocs de compétences </vt:lpstr>
      <vt:lpstr>Du référentiel des activités professionnelles au référentiel de certification (annexe I : le référentiel du diplôme)</vt:lpstr>
      <vt:lpstr>Présentation PowerPoint</vt:lpstr>
      <vt:lpstr>La compétence au cœur du processus de professionnalisation, de formation et de certification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D Catoir</cp:lastModifiedBy>
  <cp:revision>200</cp:revision>
  <cp:lastPrinted>2015-02-04T16:19:06Z</cp:lastPrinted>
  <dcterms:created xsi:type="dcterms:W3CDTF">2015-02-04T10:43:31Z</dcterms:created>
  <dcterms:modified xsi:type="dcterms:W3CDTF">2018-03-20T16:49:00Z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0x010100166A5D86C437A24C83C1B49F509B56B4</vt:lpwstr>
  </property>
</Properties>
</file>