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4"/>
  </p:sldMasterIdLst>
  <p:notesMasterIdLst>
    <p:notesMasterId r:id="rId14"/>
  </p:notesMasterIdLst>
  <p:handoutMasterIdLst>
    <p:handoutMasterId r:id="rId15"/>
  </p:handoutMasterIdLst>
  <p:sldIdLst>
    <p:sldId id="271" r:id="rId5"/>
    <p:sldId id="270" r:id="rId6"/>
    <p:sldId id="272" r:id="rId7"/>
    <p:sldId id="273" r:id="rId8"/>
    <p:sldId id="278" r:id="rId9"/>
    <p:sldId id="275" r:id="rId10"/>
    <p:sldId id="274" r:id="rId11"/>
    <p:sldId id="276" r:id="rId12"/>
    <p:sldId id="277" r:id="rId13"/>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3086"/>
    <a:srgbClr val="1A86D0"/>
    <a:srgbClr val="1FA1E5"/>
    <a:srgbClr val="9B008A"/>
    <a:srgbClr val="7800FF"/>
    <a:srgbClr val="8800D1"/>
    <a:srgbClr val="7B00AC"/>
    <a:srgbClr val="6E008E"/>
    <a:srgbClr val="821164"/>
    <a:srgbClr val="070A0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073" autoAdjust="0"/>
    <p:restoredTop sz="89165" autoAdjust="0"/>
  </p:normalViewPr>
  <p:slideViewPr>
    <p:cSldViewPr snapToGrid="0" snapToObjects="1">
      <p:cViewPr>
        <p:scale>
          <a:sx n="72" d="100"/>
          <a:sy n="72" d="100"/>
        </p:scale>
        <p:origin x="-1092"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5510D8-FBA9-483F-81B1-347A874464F6}"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fr-FR"/>
        </a:p>
      </dgm:t>
    </dgm:pt>
    <dgm:pt modelId="{32422CEB-7467-4351-B79A-91EB02BA9109}">
      <dgm:prSet phldrT="[Texte]" custT="1"/>
      <dgm:spPr>
        <a:solidFill>
          <a:schemeClr val="accent6"/>
        </a:solidFill>
      </dgm:spPr>
      <dgm:t>
        <a:bodyPr/>
        <a:lstStyle/>
        <a:p>
          <a:r>
            <a:rPr lang="fr-FR" sz="2800" dirty="0"/>
            <a:t>Apprenant</a:t>
          </a:r>
        </a:p>
        <a:p>
          <a:endParaRPr lang="fr-FR" sz="2300" dirty="0"/>
        </a:p>
        <a:p>
          <a:endParaRPr lang="fr-FR" sz="2300" dirty="0"/>
        </a:p>
        <a:p>
          <a:endParaRPr lang="fr-FR" sz="2300" dirty="0"/>
        </a:p>
      </dgm:t>
    </dgm:pt>
    <dgm:pt modelId="{1BFCD481-89AA-4657-8BDB-6F39B037A613}" type="parTrans" cxnId="{08421480-4EC6-4C97-92AC-CC5AB1DC53DA}">
      <dgm:prSet/>
      <dgm:spPr/>
      <dgm:t>
        <a:bodyPr/>
        <a:lstStyle/>
        <a:p>
          <a:endParaRPr lang="fr-FR"/>
        </a:p>
      </dgm:t>
    </dgm:pt>
    <dgm:pt modelId="{7ED98D96-DCB8-4E9E-9409-0B55FCD45ABB}" type="sibTrans" cxnId="{08421480-4EC6-4C97-92AC-CC5AB1DC53DA}">
      <dgm:prSet/>
      <dgm:spPr/>
      <dgm:t>
        <a:bodyPr/>
        <a:lstStyle/>
        <a:p>
          <a:endParaRPr lang="fr-FR"/>
        </a:p>
      </dgm:t>
    </dgm:pt>
    <dgm:pt modelId="{41960DB2-E325-4EFE-8346-7F47359B0B46}">
      <dgm:prSet phldrT="[Texte]"/>
      <dgm:spPr>
        <a:solidFill>
          <a:schemeClr val="accent2"/>
        </a:solidFill>
      </dgm:spPr>
      <dgm:t>
        <a:bodyPr/>
        <a:lstStyle/>
        <a:p>
          <a:r>
            <a:rPr lang="fr-FR" dirty="0"/>
            <a:t>Ecole, CFA</a:t>
          </a:r>
        </a:p>
        <a:p>
          <a:endParaRPr lang="fr-FR" dirty="0"/>
        </a:p>
        <a:p>
          <a:endParaRPr lang="fr-FR" dirty="0"/>
        </a:p>
      </dgm:t>
    </dgm:pt>
    <dgm:pt modelId="{09D1DDC8-A409-47F3-A147-463480A8C7C5}" type="parTrans" cxnId="{2081D2E9-7951-4936-B5E6-7EB333F142F4}">
      <dgm:prSet/>
      <dgm:spPr/>
      <dgm:t>
        <a:bodyPr/>
        <a:lstStyle/>
        <a:p>
          <a:endParaRPr lang="fr-FR"/>
        </a:p>
      </dgm:t>
    </dgm:pt>
    <dgm:pt modelId="{BC29442C-FB53-4DA4-9B11-CC382116274E}" type="sibTrans" cxnId="{2081D2E9-7951-4936-B5E6-7EB333F142F4}">
      <dgm:prSet/>
      <dgm:spPr/>
      <dgm:t>
        <a:bodyPr/>
        <a:lstStyle/>
        <a:p>
          <a:endParaRPr lang="fr-FR"/>
        </a:p>
      </dgm:t>
    </dgm:pt>
    <dgm:pt modelId="{F01323E8-83FC-4D84-89E0-4D304830E67F}">
      <dgm:prSet phldrT="[Texte]"/>
      <dgm:spPr>
        <a:solidFill>
          <a:schemeClr val="accent4"/>
        </a:solidFill>
      </dgm:spPr>
      <dgm:t>
        <a:bodyPr/>
        <a:lstStyle/>
        <a:p>
          <a:r>
            <a:rPr lang="fr-FR" dirty="0"/>
            <a:t>Entreprise</a:t>
          </a:r>
        </a:p>
        <a:p>
          <a:endParaRPr lang="fr-FR" dirty="0"/>
        </a:p>
        <a:p>
          <a:endParaRPr lang="fr-FR" dirty="0"/>
        </a:p>
      </dgm:t>
    </dgm:pt>
    <dgm:pt modelId="{C04D5ABD-14AD-4932-80F3-F601ED52B554}" type="parTrans" cxnId="{EFDCC0AC-98AD-4229-A20C-3C19FC9FF795}">
      <dgm:prSet/>
      <dgm:spPr/>
      <dgm:t>
        <a:bodyPr/>
        <a:lstStyle/>
        <a:p>
          <a:endParaRPr lang="fr-FR"/>
        </a:p>
      </dgm:t>
    </dgm:pt>
    <dgm:pt modelId="{AABDE0AD-A8ED-4F11-BC57-06E705FC87E6}" type="sibTrans" cxnId="{EFDCC0AC-98AD-4229-A20C-3C19FC9FF795}">
      <dgm:prSet/>
      <dgm:spPr/>
      <dgm:t>
        <a:bodyPr/>
        <a:lstStyle/>
        <a:p>
          <a:endParaRPr lang="fr-FR"/>
        </a:p>
      </dgm:t>
    </dgm:pt>
    <dgm:pt modelId="{275A207E-0E88-4E6A-B290-E58353D74F88}">
      <dgm:prSet phldrT="[Texte]"/>
      <dgm:spPr>
        <a:solidFill>
          <a:schemeClr val="accent5"/>
        </a:solidFill>
      </dgm:spPr>
      <dgm:t>
        <a:bodyPr/>
        <a:lstStyle/>
        <a:p>
          <a:r>
            <a:rPr lang="fr-FR" dirty="0"/>
            <a:t>Région/ Financeur</a:t>
          </a:r>
        </a:p>
      </dgm:t>
    </dgm:pt>
    <dgm:pt modelId="{8316EF19-195D-45ED-ABD1-7DA6C3CACED4}" type="parTrans" cxnId="{2150E141-8BBB-44A1-8F02-3C07DF29DF9A}">
      <dgm:prSet>
        <dgm:style>
          <a:lnRef idx="0">
            <a:scrgbClr r="0" g="0" b="0"/>
          </a:lnRef>
          <a:fillRef idx="0">
            <a:scrgbClr r="0" g="0" b="0"/>
          </a:fillRef>
          <a:effectRef idx="0">
            <a:scrgbClr r="0" g="0" b="0"/>
          </a:effectRef>
          <a:fontRef idx="minor">
            <a:schemeClr val="tx1"/>
          </a:fontRef>
        </dgm:style>
      </dgm:prSet>
      <dgm:spPr>
        <a:ln w="9525" cap="flat" cmpd="sng" algn="ctr">
          <a:solidFill>
            <a:schemeClr val="dk1"/>
          </a:solidFill>
          <a:prstDash val="dash"/>
          <a:round/>
          <a:headEnd type="none" w="med" len="med"/>
          <a:tailEnd type="none" w="med" len="med"/>
        </a:ln>
      </dgm:spPr>
      <dgm:t>
        <a:bodyPr/>
        <a:lstStyle/>
        <a:p>
          <a:endParaRPr lang="fr-FR"/>
        </a:p>
      </dgm:t>
    </dgm:pt>
    <dgm:pt modelId="{2FF19E4C-69DF-4F43-9F5B-E99BB63498D4}" type="sibTrans" cxnId="{2150E141-8BBB-44A1-8F02-3C07DF29DF9A}">
      <dgm:prSet/>
      <dgm:spPr/>
      <dgm:t>
        <a:bodyPr/>
        <a:lstStyle/>
        <a:p>
          <a:endParaRPr lang="fr-FR"/>
        </a:p>
      </dgm:t>
    </dgm:pt>
    <dgm:pt modelId="{E38038F2-0EB2-4D1F-AD79-F5E406518474}" type="pres">
      <dgm:prSet presAssocID="{8E5510D8-FBA9-483F-81B1-347A874464F6}" presName="Name0" presStyleCnt="0">
        <dgm:presLayoutVars>
          <dgm:chMax val="1"/>
          <dgm:chPref val="1"/>
          <dgm:dir/>
          <dgm:animOne val="branch"/>
          <dgm:animLvl val="lvl"/>
        </dgm:presLayoutVars>
      </dgm:prSet>
      <dgm:spPr/>
      <dgm:t>
        <a:bodyPr/>
        <a:lstStyle/>
        <a:p>
          <a:endParaRPr lang="fr-FR"/>
        </a:p>
      </dgm:t>
    </dgm:pt>
    <dgm:pt modelId="{57C0CC1F-5292-4C14-BD71-A000437DA8B7}" type="pres">
      <dgm:prSet presAssocID="{32422CEB-7467-4351-B79A-91EB02BA9109}" presName="singleCycle" presStyleCnt="0"/>
      <dgm:spPr/>
    </dgm:pt>
    <dgm:pt modelId="{D4D1DBF5-E295-4251-9B3C-3177F5A80518}" type="pres">
      <dgm:prSet presAssocID="{32422CEB-7467-4351-B79A-91EB02BA9109}" presName="singleCenter" presStyleLbl="node1" presStyleIdx="0" presStyleCnt="4" custScaleX="160975" custScaleY="137764" custLinFactNeighborX="-4771" custLinFactNeighborY="1169">
        <dgm:presLayoutVars>
          <dgm:chMax val="7"/>
          <dgm:chPref val="7"/>
        </dgm:presLayoutVars>
      </dgm:prSet>
      <dgm:spPr/>
      <dgm:t>
        <a:bodyPr/>
        <a:lstStyle/>
        <a:p>
          <a:endParaRPr lang="fr-FR"/>
        </a:p>
      </dgm:t>
    </dgm:pt>
    <dgm:pt modelId="{7F83B005-DD41-43F7-BB98-AE915D170A16}" type="pres">
      <dgm:prSet presAssocID="{09D1DDC8-A409-47F3-A147-463480A8C7C5}" presName="Name56" presStyleLbl="parChTrans1D2" presStyleIdx="0" presStyleCnt="3"/>
      <dgm:spPr/>
      <dgm:t>
        <a:bodyPr/>
        <a:lstStyle/>
        <a:p>
          <a:endParaRPr lang="fr-FR"/>
        </a:p>
      </dgm:t>
    </dgm:pt>
    <dgm:pt modelId="{13C0DCCA-E290-47D4-ACA4-4741B58D7EB8}" type="pres">
      <dgm:prSet presAssocID="{41960DB2-E325-4EFE-8346-7F47359B0B46}" presName="text0" presStyleLbl="node1" presStyleIdx="1" presStyleCnt="4" custScaleX="194611" custScaleY="181750" custRadScaleRad="117442" custRadScaleInc="28109">
        <dgm:presLayoutVars>
          <dgm:bulletEnabled val="1"/>
        </dgm:presLayoutVars>
      </dgm:prSet>
      <dgm:spPr/>
      <dgm:t>
        <a:bodyPr/>
        <a:lstStyle/>
        <a:p>
          <a:endParaRPr lang="fr-FR"/>
        </a:p>
      </dgm:t>
    </dgm:pt>
    <dgm:pt modelId="{FD8B1FE6-4DB7-4DE1-8077-8C127744BAED}" type="pres">
      <dgm:prSet presAssocID="{C04D5ABD-14AD-4932-80F3-F601ED52B554}" presName="Name56" presStyleLbl="parChTrans1D2" presStyleIdx="1" presStyleCnt="3"/>
      <dgm:spPr/>
      <dgm:t>
        <a:bodyPr/>
        <a:lstStyle/>
        <a:p>
          <a:endParaRPr lang="fr-FR"/>
        </a:p>
      </dgm:t>
    </dgm:pt>
    <dgm:pt modelId="{7413E21E-466D-4730-89C6-8D0402588E26}" type="pres">
      <dgm:prSet presAssocID="{F01323E8-83FC-4D84-89E0-4D304830E67F}" presName="text0" presStyleLbl="node1" presStyleIdx="2" presStyleCnt="4" custScaleX="198085" custScaleY="224268" custRadScaleRad="102384" custRadScaleInc="-30385">
        <dgm:presLayoutVars>
          <dgm:bulletEnabled val="1"/>
        </dgm:presLayoutVars>
      </dgm:prSet>
      <dgm:spPr/>
      <dgm:t>
        <a:bodyPr/>
        <a:lstStyle/>
        <a:p>
          <a:endParaRPr lang="fr-FR"/>
        </a:p>
      </dgm:t>
    </dgm:pt>
    <dgm:pt modelId="{539C5D3A-67A2-47B1-9A3A-4DC7F9DBFF72}" type="pres">
      <dgm:prSet presAssocID="{8316EF19-195D-45ED-ABD1-7DA6C3CACED4}" presName="Name56" presStyleLbl="parChTrans1D2" presStyleIdx="2" presStyleCnt="3"/>
      <dgm:spPr/>
      <dgm:t>
        <a:bodyPr/>
        <a:lstStyle/>
        <a:p>
          <a:endParaRPr lang="fr-FR"/>
        </a:p>
      </dgm:t>
    </dgm:pt>
    <dgm:pt modelId="{5FCDD90E-B45B-44CC-8449-F1D4AFF292FD}" type="pres">
      <dgm:prSet presAssocID="{275A207E-0E88-4E6A-B290-E58353D74F88}" presName="text0" presStyleLbl="node1" presStyleIdx="3" presStyleCnt="4" custRadScaleRad="156780" custRadScaleInc="21383">
        <dgm:presLayoutVars>
          <dgm:bulletEnabled val="1"/>
        </dgm:presLayoutVars>
      </dgm:prSet>
      <dgm:spPr/>
      <dgm:t>
        <a:bodyPr/>
        <a:lstStyle/>
        <a:p>
          <a:endParaRPr lang="fr-FR"/>
        </a:p>
      </dgm:t>
    </dgm:pt>
  </dgm:ptLst>
  <dgm:cxnLst>
    <dgm:cxn modelId="{EFDCC0AC-98AD-4229-A20C-3C19FC9FF795}" srcId="{32422CEB-7467-4351-B79A-91EB02BA9109}" destId="{F01323E8-83FC-4D84-89E0-4D304830E67F}" srcOrd="1" destOrd="0" parTransId="{C04D5ABD-14AD-4932-80F3-F601ED52B554}" sibTransId="{AABDE0AD-A8ED-4F11-BC57-06E705FC87E6}"/>
    <dgm:cxn modelId="{12FFA4C1-AE8F-459C-9E10-4E28E88BB41B}" type="presOf" srcId="{41960DB2-E325-4EFE-8346-7F47359B0B46}" destId="{13C0DCCA-E290-47D4-ACA4-4741B58D7EB8}" srcOrd="0" destOrd="0" presId="urn:microsoft.com/office/officeart/2008/layout/RadialCluster"/>
    <dgm:cxn modelId="{F2E2D181-3FCA-4535-9CA0-7554A386D6D4}" type="presOf" srcId="{09D1DDC8-A409-47F3-A147-463480A8C7C5}" destId="{7F83B005-DD41-43F7-BB98-AE915D170A16}" srcOrd="0" destOrd="0" presId="urn:microsoft.com/office/officeart/2008/layout/RadialCluster"/>
    <dgm:cxn modelId="{32283895-88ED-40E3-9696-E4A31D46AF9D}" type="presOf" srcId="{8E5510D8-FBA9-483F-81B1-347A874464F6}" destId="{E38038F2-0EB2-4D1F-AD79-F5E406518474}" srcOrd="0" destOrd="0" presId="urn:microsoft.com/office/officeart/2008/layout/RadialCluster"/>
    <dgm:cxn modelId="{2150E141-8BBB-44A1-8F02-3C07DF29DF9A}" srcId="{32422CEB-7467-4351-B79A-91EB02BA9109}" destId="{275A207E-0E88-4E6A-B290-E58353D74F88}" srcOrd="2" destOrd="0" parTransId="{8316EF19-195D-45ED-ABD1-7DA6C3CACED4}" sibTransId="{2FF19E4C-69DF-4F43-9F5B-E99BB63498D4}"/>
    <dgm:cxn modelId="{8F1F3A55-E122-4604-B9F7-9273490CB09D}" type="presOf" srcId="{8316EF19-195D-45ED-ABD1-7DA6C3CACED4}" destId="{539C5D3A-67A2-47B1-9A3A-4DC7F9DBFF72}" srcOrd="0" destOrd="0" presId="urn:microsoft.com/office/officeart/2008/layout/RadialCluster"/>
    <dgm:cxn modelId="{3AAD0699-6D8E-46EC-92AB-DA2EA1631624}" type="presOf" srcId="{F01323E8-83FC-4D84-89E0-4D304830E67F}" destId="{7413E21E-466D-4730-89C6-8D0402588E26}" srcOrd="0" destOrd="0" presId="urn:microsoft.com/office/officeart/2008/layout/RadialCluster"/>
    <dgm:cxn modelId="{B6ED0A50-9552-4EDC-9E03-8D07F8EC68D0}" type="presOf" srcId="{32422CEB-7467-4351-B79A-91EB02BA9109}" destId="{D4D1DBF5-E295-4251-9B3C-3177F5A80518}" srcOrd="0" destOrd="0" presId="urn:microsoft.com/office/officeart/2008/layout/RadialCluster"/>
    <dgm:cxn modelId="{BA70DB80-C378-4102-92F1-4CD0D4FC703E}" type="presOf" srcId="{275A207E-0E88-4E6A-B290-E58353D74F88}" destId="{5FCDD90E-B45B-44CC-8449-F1D4AFF292FD}" srcOrd="0" destOrd="0" presId="urn:microsoft.com/office/officeart/2008/layout/RadialCluster"/>
    <dgm:cxn modelId="{2081D2E9-7951-4936-B5E6-7EB333F142F4}" srcId="{32422CEB-7467-4351-B79A-91EB02BA9109}" destId="{41960DB2-E325-4EFE-8346-7F47359B0B46}" srcOrd="0" destOrd="0" parTransId="{09D1DDC8-A409-47F3-A147-463480A8C7C5}" sibTransId="{BC29442C-FB53-4DA4-9B11-CC382116274E}"/>
    <dgm:cxn modelId="{08421480-4EC6-4C97-92AC-CC5AB1DC53DA}" srcId="{8E5510D8-FBA9-483F-81B1-347A874464F6}" destId="{32422CEB-7467-4351-B79A-91EB02BA9109}" srcOrd="0" destOrd="0" parTransId="{1BFCD481-89AA-4657-8BDB-6F39B037A613}" sibTransId="{7ED98D96-DCB8-4E9E-9409-0B55FCD45ABB}"/>
    <dgm:cxn modelId="{1D0E2EDF-8F30-4329-930F-D7FAE24E3C80}" type="presOf" srcId="{C04D5ABD-14AD-4932-80F3-F601ED52B554}" destId="{FD8B1FE6-4DB7-4DE1-8077-8C127744BAED}" srcOrd="0" destOrd="0" presId="urn:microsoft.com/office/officeart/2008/layout/RadialCluster"/>
    <dgm:cxn modelId="{CA602675-9B47-4D02-9173-347A94A1F8AF}" type="presParOf" srcId="{E38038F2-0EB2-4D1F-AD79-F5E406518474}" destId="{57C0CC1F-5292-4C14-BD71-A000437DA8B7}" srcOrd="0" destOrd="0" presId="urn:microsoft.com/office/officeart/2008/layout/RadialCluster"/>
    <dgm:cxn modelId="{57A1FBB5-50CC-4928-9EE9-D95A9BF6514D}" type="presParOf" srcId="{57C0CC1F-5292-4C14-BD71-A000437DA8B7}" destId="{D4D1DBF5-E295-4251-9B3C-3177F5A80518}" srcOrd="0" destOrd="0" presId="urn:microsoft.com/office/officeart/2008/layout/RadialCluster"/>
    <dgm:cxn modelId="{3CEC2388-1762-4D5C-916A-48D7B62F5178}" type="presParOf" srcId="{57C0CC1F-5292-4C14-BD71-A000437DA8B7}" destId="{7F83B005-DD41-43F7-BB98-AE915D170A16}" srcOrd="1" destOrd="0" presId="urn:microsoft.com/office/officeart/2008/layout/RadialCluster"/>
    <dgm:cxn modelId="{6386E860-A040-4686-B79B-5648A12CBD79}" type="presParOf" srcId="{57C0CC1F-5292-4C14-BD71-A000437DA8B7}" destId="{13C0DCCA-E290-47D4-ACA4-4741B58D7EB8}" srcOrd="2" destOrd="0" presId="urn:microsoft.com/office/officeart/2008/layout/RadialCluster"/>
    <dgm:cxn modelId="{625D90E0-2DE4-445E-9427-B8D307FE92CD}" type="presParOf" srcId="{57C0CC1F-5292-4C14-BD71-A000437DA8B7}" destId="{FD8B1FE6-4DB7-4DE1-8077-8C127744BAED}" srcOrd="3" destOrd="0" presId="urn:microsoft.com/office/officeart/2008/layout/RadialCluster"/>
    <dgm:cxn modelId="{67847DC9-F02B-434A-974B-A4ED887884AC}" type="presParOf" srcId="{57C0CC1F-5292-4C14-BD71-A000437DA8B7}" destId="{7413E21E-466D-4730-89C6-8D0402588E26}" srcOrd="4" destOrd="0" presId="urn:microsoft.com/office/officeart/2008/layout/RadialCluster"/>
    <dgm:cxn modelId="{B5F1D7DC-459F-4BC7-91F0-6F512C567D87}" type="presParOf" srcId="{57C0CC1F-5292-4C14-BD71-A000437DA8B7}" destId="{539C5D3A-67A2-47B1-9A3A-4DC7F9DBFF72}" srcOrd="5" destOrd="0" presId="urn:microsoft.com/office/officeart/2008/layout/RadialCluster"/>
    <dgm:cxn modelId="{CC83D651-A56F-4F0E-A20D-FA646847EAA6}" type="presParOf" srcId="{57C0CC1F-5292-4C14-BD71-A000437DA8B7}" destId="{5FCDD90E-B45B-44CC-8449-F1D4AFF292FD}" srcOrd="6"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D1DBF5-E295-4251-9B3C-3177F5A80518}">
      <dsp:nvSpPr>
        <dsp:cNvPr id="0" name=""/>
        <dsp:cNvSpPr/>
      </dsp:nvSpPr>
      <dsp:spPr>
        <a:xfrm>
          <a:off x="1788168" y="1960717"/>
          <a:ext cx="2379095" cy="2036053"/>
        </a:xfrm>
        <a:prstGeom prst="roundRec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a:lnSpc>
              <a:spcPct val="90000"/>
            </a:lnSpc>
            <a:spcBef>
              <a:spcPct val="0"/>
            </a:spcBef>
            <a:spcAft>
              <a:spcPct val="35000"/>
            </a:spcAft>
          </a:pPr>
          <a:r>
            <a:rPr lang="fr-FR" sz="2800" kern="1200" dirty="0"/>
            <a:t>Apprenant</a:t>
          </a:r>
        </a:p>
        <a:p>
          <a:pPr lvl="0" algn="ctr" defTabSz="1244600">
            <a:lnSpc>
              <a:spcPct val="90000"/>
            </a:lnSpc>
            <a:spcBef>
              <a:spcPct val="0"/>
            </a:spcBef>
            <a:spcAft>
              <a:spcPct val="35000"/>
            </a:spcAft>
          </a:pPr>
          <a:endParaRPr lang="fr-FR" sz="2300" kern="1200" dirty="0"/>
        </a:p>
        <a:p>
          <a:pPr lvl="0" algn="ctr" defTabSz="1244600">
            <a:lnSpc>
              <a:spcPct val="90000"/>
            </a:lnSpc>
            <a:spcBef>
              <a:spcPct val="0"/>
            </a:spcBef>
            <a:spcAft>
              <a:spcPct val="35000"/>
            </a:spcAft>
          </a:pPr>
          <a:endParaRPr lang="fr-FR" sz="2300" kern="1200" dirty="0"/>
        </a:p>
        <a:p>
          <a:pPr lvl="0" algn="ctr" defTabSz="1244600">
            <a:lnSpc>
              <a:spcPct val="90000"/>
            </a:lnSpc>
            <a:spcBef>
              <a:spcPct val="0"/>
            </a:spcBef>
            <a:spcAft>
              <a:spcPct val="35000"/>
            </a:spcAft>
          </a:pPr>
          <a:endParaRPr lang="fr-FR" sz="2300" kern="1200" dirty="0"/>
        </a:p>
      </dsp:txBody>
      <dsp:txXfrm>
        <a:off x="1887560" y="2060109"/>
        <a:ext cx="2180311" cy="1837269"/>
      </dsp:txXfrm>
    </dsp:sp>
    <dsp:sp modelId="{7F83B005-DD41-43F7-BB98-AE915D170A16}">
      <dsp:nvSpPr>
        <dsp:cNvPr id="0" name=""/>
        <dsp:cNvSpPr/>
      </dsp:nvSpPr>
      <dsp:spPr>
        <a:xfrm rot="17584975">
          <a:off x="3277436" y="1757725"/>
          <a:ext cx="441316" cy="0"/>
        </a:xfrm>
        <a:custGeom>
          <a:avLst/>
          <a:gdLst/>
          <a:ahLst/>
          <a:cxnLst/>
          <a:rect l="0" t="0" r="0" b="0"/>
          <a:pathLst>
            <a:path>
              <a:moveTo>
                <a:pt x="0" y="0"/>
              </a:moveTo>
              <a:lnTo>
                <a:pt x="441316"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C0DCCA-E290-47D4-ACA4-4741B58D7EB8}">
      <dsp:nvSpPr>
        <dsp:cNvPr id="0" name=""/>
        <dsp:cNvSpPr/>
      </dsp:nvSpPr>
      <dsp:spPr>
        <a:xfrm>
          <a:off x="3004579" y="-244977"/>
          <a:ext cx="1927061" cy="1799710"/>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a:lnSpc>
              <a:spcPct val="90000"/>
            </a:lnSpc>
            <a:spcBef>
              <a:spcPct val="0"/>
            </a:spcBef>
            <a:spcAft>
              <a:spcPct val="35000"/>
            </a:spcAft>
          </a:pPr>
          <a:r>
            <a:rPr lang="fr-FR" sz="2800" kern="1200" dirty="0"/>
            <a:t>Ecole, CFA</a:t>
          </a:r>
        </a:p>
        <a:p>
          <a:pPr lvl="0" algn="ctr" defTabSz="1244600">
            <a:lnSpc>
              <a:spcPct val="90000"/>
            </a:lnSpc>
            <a:spcBef>
              <a:spcPct val="0"/>
            </a:spcBef>
            <a:spcAft>
              <a:spcPct val="35000"/>
            </a:spcAft>
          </a:pPr>
          <a:endParaRPr lang="fr-FR" sz="2800" kern="1200" dirty="0"/>
        </a:p>
        <a:p>
          <a:pPr lvl="0" algn="ctr" defTabSz="1244600">
            <a:lnSpc>
              <a:spcPct val="90000"/>
            </a:lnSpc>
            <a:spcBef>
              <a:spcPct val="0"/>
            </a:spcBef>
            <a:spcAft>
              <a:spcPct val="35000"/>
            </a:spcAft>
          </a:pPr>
          <a:endParaRPr lang="fr-FR" sz="2800" kern="1200" dirty="0"/>
        </a:p>
      </dsp:txBody>
      <dsp:txXfrm>
        <a:off x="3092434" y="-157122"/>
        <a:ext cx="1751351" cy="1624000"/>
      </dsp:txXfrm>
    </dsp:sp>
    <dsp:sp modelId="{FD8B1FE6-4DB7-4DE1-8077-8C127744BAED}">
      <dsp:nvSpPr>
        <dsp:cNvPr id="0" name=""/>
        <dsp:cNvSpPr/>
      </dsp:nvSpPr>
      <dsp:spPr>
        <a:xfrm rot="575332">
          <a:off x="4164979" y="3206938"/>
          <a:ext cx="327003" cy="0"/>
        </a:xfrm>
        <a:custGeom>
          <a:avLst/>
          <a:gdLst/>
          <a:ahLst/>
          <a:cxnLst/>
          <a:rect l="0" t="0" r="0" b="0"/>
          <a:pathLst>
            <a:path>
              <a:moveTo>
                <a:pt x="0" y="0"/>
              </a:moveTo>
              <a:lnTo>
                <a:pt x="32700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13E21E-466D-4730-89C6-8D0402588E26}">
      <dsp:nvSpPr>
        <dsp:cNvPr id="0" name=""/>
        <dsp:cNvSpPr/>
      </dsp:nvSpPr>
      <dsp:spPr>
        <a:xfrm>
          <a:off x="4489699" y="2289492"/>
          <a:ext cx="1961461" cy="2220728"/>
        </a:xfrm>
        <a:prstGeom prst="roundRect">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3660" tIns="73660" rIns="73660" bIns="73660" numCol="1" spcCol="1270" anchor="ctr" anchorCtr="0">
          <a:noAutofit/>
        </a:bodyPr>
        <a:lstStyle/>
        <a:p>
          <a:pPr lvl="0" algn="ctr" defTabSz="1289050">
            <a:lnSpc>
              <a:spcPct val="90000"/>
            </a:lnSpc>
            <a:spcBef>
              <a:spcPct val="0"/>
            </a:spcBef>
            <a:spcAft>
              <a:spcPct val="35000"/>
            </a:spcAft>
          </a:pPr>
          <a:r>
            <a:rPr lang="fr-FR" sz="2900" kern="1200" dirty="0"/>
            <a:t>Entreprise</a:t>
          </a:r>
        </a:p>
        <a:p>
          <a:pPr lvl="0" algn="ctr" defTabSz="1289050">
            <a:lnSpc>
              <a:spcPct val="90000"/>
            </a:lnSpc>
            <a:spcBef>
              <a:spcPct val="0"/>
            </a:spcBef>
            <a:spcAft>
              <a:spcPct val="35000"/>
            </a:spcAft>
          </a:pPr>
          <a:endParaRPr lang="fr-FR" sz="2900" kern="1200" dirty="0"/>
        </a:p>
        <a:p>
          <a:pPr lvl="0" algn="ctr" defTabSz="1289050">
            <a:lnSpc>
              <a:spcPct val="90000"/>
            </a:lnSpc>
            <a:spcBef>
              <a:spcPct val="0"/>
            </a:spcBef>
            <a:spcAft>
              <a:spcPct val="35000"/>
            </a:spcAft>
          </a:pPr>
          <a:endParaRPr lang="fr-FR" sz="2900" kern="1200" dirty="0"/>
        </a:p>
      </dsp:txBody>
      <dsp:txXfrm>
        <a:off x="4585450" y="2385243"/>
        <a:ext cx="1769959" cy="2029226"/>
      </dsp:txXfrm>
    </dsp:sp>
    <dsp:sp modelId="{539C5D3A-67A2-47B1-9A3A-4DC7F9DBFF72}">
      <dsp:nvSpPr>
        <dsp:cNvPr id="0" name=""/>
        <dsp:cNvSpPr/>
      </dsp:nvSpPr>
      <dsp:spPr>
        <a:xfrm rot="9486126">
          <a:off x="959187" y="3617259"/>
          <a:ext cx="860006" cy="0"/>
        </a:xfrm>
        <a:custGeom>
          <a:avLst/>
          <a:gdLst/>
          <a:ahLst/>
          <a:cxnLst/>
          <a:rect l="0" t="0" r="0" b="0"/>
          <a:pathLst>
            <a:path>
              <a:moveTo>
                <a:pt x="0" y="0"/>
              </a:moveTo>
              <a:lnTo>
                <a:pt x="860006" y="0"/>
              </a:lnTo>
            </a:path>
          </a:pathLst>
        </a:custGeom>
        <a:noFill/>
        <a:ln w="9525" cap="flat" cmpd="sng" algn="ctr">
          <a:solidFill>
            <a:schemeClr val="dk1"/>
          </a:solidFill>
          <a:prstDash val="dash"/>
          <a:round/>
          <a:headEnd type="none" w="med" len="med"/>
          <a:tailEnd type="none" w="med" len="med"/>
        </a:ln>
        <a:effectLst/>
      </dsp:spPr>
      <dsp:style>
        <a:lnRef idx="0">
          <a:scrgbClr r="0" g="0" b="0"/>
        </a:lnRef>
        <a:fillRef idx="0">
          <a:scrgbClr r="0" g="0" b="0"/>
        </a:fillRef>
        <a:effectRef idx="0">
          <a:scrgbClr r="0" g="0" b="0"/>
        </a:effectRef>
        <a:fontRef idx="minor">
          <a:schemeClr val="tx1"/>
        </a:fontRef>
      </dsp:style>
    </dsp:sp>
    <dsp:sp modelId="{5FCDD90E-B45B-44CC-8449-F1D4AFF292FD}">
      <dsp:nvSpPr>
        <dsp:cNvPr id="0" name=""/>
        <dsp:cNvSpPr/>
      </dsp:nvSpPr>
      <dsp:spPr>
        <a:xfrm>
          <a:off x="0" y="3481534"/>
          <a:ext cx="990212" cy="990212"/>
        </a:xfrm>
        <a:prstGeom prst="roundRec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666750">
            <a:lnSpc>
              <a:spcPct val="90000"/>
            </a:lnSpc>
            <a:spcBef>
              <a:spcPct val="0"/>
            </a:spcBef>
            <a:spcAft>
              <a:spcPct val="35000"/>
            </a:spcAft>
          </a:pPr>
          <a:r>
            <a:rPr lang="fr-FR" sz="1500" kern="1200" dirty="0"/>
            <a:t>Région/ Financeur</a:t>
          </a:r>
        </a:p>
      </dsp:txBody>
      <dsp:txXfrm>
        <a:off x="48338" y="3529872"/>
        <a:ext cx="893536" cy="893536"/>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7D9186E-EAA7-3A42-AFD2-CC349621202A}" type="datetimeFigureOut">
              <a:rPr lang="fr-FR" smtClean="0"/>
              <a:t>20/03/2018</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8815B8-4CE2-F247-96EE-D0C173663BEB}" type="slidenum">
              <a:rPr lang="fr-FR" smtClean="0"/>
              <a:t>‹N°›</a:t>
            </a:fld>
            <a:endParaRPr lang="fr-FR"/>
          </a:p>
        </p:txBody>
      </p:sp>
    </p:spTree>
    <p:extLst>
      <p:ext uri="{BB962C8B-B14F-4D97-AF65-F5344CB8AC3E}">
        <p14:creationId xmlns:p14="http://schemas.microsoft.com/office/powerpoint/2010/main" val="18701493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2EF2D4-44B9-F34D-AC77-36ED78FDDA30}" type="datetimeFigureOut">
              <a:rPr lang="fr-FR" smtClean="0"/>
              <a:t>20/03/2018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D7BDEA-8EA0-FE4F-8E67-406CE035A260}" type="slidenum">
              <a:rPr lang="fr-FR" smtClean="0"/>
              <a:t>‹N°›</a:t>
            </a:fld>
            <a:endParaRPr lang="fr-FR"/>
          </a:p>
        </p:txBody>
      </p:sp>
    </p:spTree>
    <p:extLst>
      <p:ext uri="{BB962C8B-B14F-4D97-AF65-F5344CB8AC3E}">
        <p14:creationId xmlns:p14="http://schemas.microsoft.com/office/powerpoint/2010/main" val="255376044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Pour les apprenants en formation Initiale (Lycées pro) </a:t>
            </a:r>
          </a:p>
          <a:p>
            <a:r>
              <a:rPr lang="fr-FR" dirty="0"/>
              <a:t>Rôle de </a:t>
            </a:r>
            <a:r>
              <a:rPr lang="fr-FR" b="1" u="sng" dirty="0"/>
              <a:t>conseil</a:t>
            </a:r>
            <a:r>
              <a:rPr lang="fr-FR" dirty="0"/>
              <a:t> des Ecoles, pouvant aider à trouver de lieux de PFMP, permettant de brasser l’ensemble des compétences professionnelles.</a:t>
            </a:r>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3</a:t>
            </a:fld>
            <a:endParaRPr lang="fr-FR"/>
          </a:p>
        </p:txBody>
      </p:sp>
    </p:spTree>
    <p:extLst>
      <p:ext uri="{BB962C8B-B14F-4D97-AF65-F5344CB8AC3E}">
        <p14:creationId xmlns:p14="http://schemas.microsoft.com/office/powerpoint/2010/main" val="2120196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Rappel: la formation est tripartite (quadripartite). Importance de renforcer les liens entre ces différentes parties</a:t>
            </a:r>
          </a:p>
          <a:p>
            <a:r>
              <a:rPr lang="fr-FR" dirty="0"/>
              <a:t>Les session en CFA, à l’école ne sont pas des semaines de « repos »!!!</a:t>
            </a:r>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7</a:t>
            </a:fld>
            <a:endParaRPr lang="fr-FR"/>
          </a:p>
        </p:txBody>
      </p:sp>
    </p:spTree>
    <p:extLst>
      <p:ext uri="{BB962C8B-B14F-4D97-AF65-F5344CB8AC3E}">
        <p14:creationId xmlns:p14="http://schemas.microsoft.com/office/powerpoint/2010/main" val="2379064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Entreprise fait partie intégrante de la formation.</a:t>
            </a:r>
          </a:p>
          <a:p>
            <a:r>
              <a:rPr lang="fr-FR" dirty="0"/>
              <a:t>Rôle important du MA/Tuteur dans l’apprentissage des notions, leur évaluation et le développement des compétences professionnelles. </a:t>
            </a:r>
          </a:p>
          <a:p>
            <a:r>
              <a:rPr lang="fr-FR" dirty="0"/>
              <a:t>Avant la signature de la convention, le tuteur prend connaissance des compétences visées par le diplôme.</a:t>
            </a:r>
          </a:p>
          <a:p>
            <a:endParaRPr lang="fr-FR" dirty="0"/>
          </a:p>
          <a:p>
            <a:r>
              <a:rPr lang="fr-FR" dirty="0"/>
              <a:t>Autant que faire se peut, mettre en place des outils à l’attention des entreprises pour renforcer le lien Ecole-Apprenant-Entreprise</a:t>
            </a:r>
          </a:p>
          <a:p>
            <a:r>
              <a:rPr lang="fr-FR" dirty="0"/>
              <a:t>Baser les apprentissages sur des situations professionnelles vécues (expérience réelle de l’apprenant) permettra d’impliquer les entreprises dans la formation et de donner du sens à la formation (</a:t>
            </a:r>
            <a:r>
              <a:rPr lang="fr-FR" dirty="0" err="1"/>
              <a:t>co-formation</a:t>
            </a:r>
            <a:r>
              <a:rPr lang="fr-FR" dirty="0"/>
              <a:t>)</a:t>
            </a:r>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8</a:t>
            </a:fld>
            <a:endParaRPr lang="fr-FR"/>
          </a:p>
        </p:txBody>
      </p:sp>
    </p:spTree>
    <p:extLst>
      <p:ext uri="{BB962C8B-B14F-4D97-AF65-F5344CB8AC3E}">
        <p14:creationId xmlns:p14="http://schemas.microsoft.com/office/powerpoint/2010/main" val="127957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Problématique du temps : visites en entreprises: indisponibilité des tuteurs, temps imparti pour les formateurs/professeurs insuffisant pour les visites, coresponsabilité dans la formation </a:t>
            </a:r>
          </a:p>
          <a:p>
            <a:r>
              <a:rPr lang="fr-FR" dirty="0"/>
              <a:t>-&gt; réflexion à avoir pour mettre un place un suivi et une communication efficiente entre les 3 principaux acteurs de la formation (apprenant-entreprise-école)</a:t>
            </a:r>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9</a:t>
            </a:fld>
            <a:endParaRPr lang="fr-FR"/>
          </a:p>
        </p:txBody>
      </p:sp>
    </p:spTree>
    <p:extLst>
      <p:ext uri="{BB962C8B-B14F-4D97-AF65-F5344CB8AC3E}">
        <p14:creationId xmlns:p14="http://schemas.microsoft.com/office/powerpoint/2010/main" val="1490909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de présentation ou de parti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1090609" y="976320"/>
            <a:ext cx="7894637" cy="2433895"/>
          </a:xfrm>
        </p:spPr>
        <p:txBody>
          <a:bodyPr/>
          <a:lstStyle/>
          <a:p>
            <a:r>
              <a:rPr lang="fr-FR" dirty="0"/>
              <a:t>CLIQUEZ ET MODIFIEZ LE TITRE</a:t>
            </a:r>
          </a:p>
        </p:txBody>
      </p:sp>
      <p:sp>
        <p:nvSpPr>
          <p:cNvPr id="3" name="Sous-titre 2"/>
          <p:cNvSpPr>
            <a:spLocks noGrp="1"/>
          </p:cNvSpPr>
          <p:nvPr>
            <p:ph type="subTitle" idx="1"/>
          </p:nvPr>
        </p:nvSpPr>
        <p:spPr>
          <a:xfrm>
            <a:off x="1090609" y="3472208"/>
            <a:ext cx="7596190" cy="1752600"/>
          </a:xfrm>
        </p:spPr>
        <p:txBody>
          <a:bodyPr/>
          <a:lstStyle>
            <a:lvl1pPr marL="0" indent="0" algn="l">
              <a:buNone/>
              <a:defRPr>
                <a:solidFill>
                  <a:srgbClr val="68308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Cliquez pour modifier le style des sous-titres du masque</a:t>
            </a:r>
          </a:p>
        </p:txBody>
      </p:sp>
      <p:sp>
        <p:nvSpPr>
          <p:cNvPr id="6" name="Espace réservé du numéro de diapositive 5"/>
          <p:cNvSpPr>
            <a:spLocks noGrp="1"/>
          </p:cNvSpPr>
          <p:nvPr>
            <p:ph type="sldNum" sz="quarter" idx="12"/>
          </p:nvPr>
        </p:nvSpPr>
        <p:spPr/>
        <p:txBody>
          <a:bodyPr/>
          <a:lstStyle/>
          <a:p>
            <a:fld id="{1FC8907D-B208-DC44-82F5-2940ECA1C9FA}" type="slidenum">
              <a:rPr lang="fr-FR" smtClean="0"/>
              <a:t>‹N°›</a:t>
            </a:fld>
            <a:endParaRPr lang="fr-FR"/>
          </a:p>
        </p:txBody>
      </p:sp>
    </p:spTree>
    <p:extLst>
      <p:ext uri="{BB962C8B-B14F-4D97-AF65-F5344CB8AC3E}">
        <p14:creationId xmlns:p14="http://schemas.microsoft.com/office/powerpoint/2010/main" val="2633674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e de fin - Contact">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1FC8907D-B208-DC44-82F5-2940ECA1C9FA}" type="slidenum">
              <a:rPr lang="fr-FR" smtClean="0"/>
              <a:pPr/>
              <a:t>‹N°›</a:t>
            </a:fld>
            <a:endParaRPr lang="fr-FR" dirty="0"/>
          </a:p>
        </p:txBody>
      </p:sp>
    </p:spTree>
    <p:extLst>
      <p:ext uri="{BB962C8B-B14F-4D97-AF65-F5344CB8AC3E}">
        <p14:creationId xmlns:p14="http://schemas.microsoft.com/office/powerpoint/2010/main" val="22707218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097485" y="915840"/>
            <a:ext cx="7982797" cy="2548962"/>
          </a:xfrm>
          <a:prstGeom prst="rect">
            <a:avLst/>
          </a:prstGeom>
        </p:spPr>
        <p:txBody>
          <a:bodyPr vert="horz" lIns="91440" tIns="45720" rIns="91440" bIns="45720" rtlCol="0" anchor="ctr">
            <a:noAutofit/>
          </a:bodyPr>
          <a:lstStyle/>
          <a:p>
            <a:r>
              <a:rPr lang="fr-FR" dirty="0"/>
              <a:t>CLIQUEZ ET MODIFIEZ </a:t>
            </a:r>
            <a:br>
              <a:rPr lang="fr-FR" dirty="0"/>
            </a:br>
            <a:r>
              <a:rPr lang="fr-FR" dirty="0"/>
              <a:t>LE TITRE</a:t>
            </a:r>
          </a:p>
        </p:txBody>
      </p:sp>
      <p:sp>
        <p:nvSpPr>
          <p:cNvPr id="3" name="Espace réservé du texte 2"/>
          <p:cNvSpPr>
            <a:spLocks noGrp="1"/>
          </p:cNvSpPr>
          <p:nvPr>
            <p:ph type="body" idx="1"/>
          </p:nvPr>
        </p:nvSpPr>
        <p:spPr>
          <a:xfrm>
            <a:off x="1097486" y="3464803"/>
            <a:ext cx="7589313" cy="1249263"/>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6" name="Espace réservé du numéro de diapositive 5"/>
          <p:cNvSpPr>
            <a:spLocks noGrp="1"/>
          </p:cNvSpPr>
          <p:nvPr>
            <p:ph type="sldNum" sz="quarter" idx="4"/>
          </p:nvPr>
        </p:nvSpPr>
        <p:spPr>
          <a:xfrm>
            <a:off x="8197502" y="6390910"/>
            <a:ext cx="403878" cy="365125"/>
          </a:xfrm>
          <a:prstGeom prst="rect">
            <a:avLst/>
          </a:prstGeom>
        </p:spPr>
        <p:txBody>
          <a:bodyPr vert="horz" lIns="91440" tIns="45720" rIns="91440" bIns="45720" rtlCol="0" anchor="ctr"/>
          <a:lstStyle>
            <a:lvl1pPr algn="r">
              <a:defRPr sz="1000" b="1">
                <a:solidFill>
                  <a:srgbClr val="404040"/>
                </a:solidFill>
              </a:defRPr>
            </a:lvl1pPr>
          </a:lstStyle>
          <a:p>
            <a:fld id="{1FC8907D-B208-DC44-82F5-2940ECA1C9FA}" type="slidenum">
              <a:rPr lang="fr-FR" smtClean="0"/>
              <a:pPr/>
              <a:t>‹N°›</a:t>
            </a:fld>
            <a:endParaRPr lang="fr-FR" dirty="0"/>
          </a:p>
        </p:txBody>
      </p:sp>
      <p:cxnSp>
        <p:nvCxnSpPr>
          <p:cNvPr id="16" name="Connecteur droit 15"/>
          <p:cNvCxnSpPr/>
          <p:nvPr userDrawn="1"/>
        </p:nvCxnSpPr>
        <p:spPr>
          <a:xfrm>
            <a:off x="698885" y="5516417"/>
            <a:ext cx="6290733" cy="0"/>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userDrawn="1"/>
        </p:nvCxnSpPr>
        <p:spPr>
          <a:xfrm flipV="1">
            <a:off x="6995213" y="4489080"/>
            <a:ext cx="1519767" cy="1024465"/>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cxnSp>
        <p:nvCxnSpPr>
          <p:cNvPr id="18" name="Connecteur droit 17"/>
          <p:cNvCxnSpPr/>
          <p:nvPr userDrawn="1"/>
        </p:nvCxnSpPr>
        <p:spPr>
          <a:xfrm flipH="1" flipV="1">
            <a:off x="698885" y="0"/>
            <a:ext cx="295" cy="5507953"/>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sp>
        <p:nvSpPr>
          <p:cNvPr id="12" name="Espace réservé du pied de page 4"/>
          <p:cNvSpPr txBox="1">
            <a:spLocks/>
          </p:cNvSpPr>
          <p:nvPr userDrawn="1"/>
        </p:nvSpPr>
        <p:spPr>
          <a:xfrm>
            <a:off x="4322619" y="6336105"/>
            <a:ext cx="3432478" cy="365125"/>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dirty="0">
                <a:solidFill>
                  <a:schemeClr val="tx1">
                    <a:lumMod val="75000"/>
                    <a:lumOff val="25000"/>
                  </a:schemeClr>
                </a:solidFill>
              </a:rPr>
              <a:t>Séminaire national CAP Fleuriste          le  20</a:t>
            </a:r>
            <a:r>
              <a:rPr lang="fr-FR" baseline="0" dirty="0">
                <a:solidFill>
                  <a:schemeClr val="tx1">
                    <a:lumMod val="75000"/>
                    <a:lumOff val="25000"/>
                  </a:schemeClr>
                </a:solidFill>
              </a:rPr>
              <a:t>  Mars 2018</a:t>
            </a:r>
            <a:endParaRPr lang="fr-FR" dirty="0">
              <a:solidFill>
                <a:schemeClr val="tx1">
                  <a:lumMod val="75000"/>
                  <a:lumOff val="25000"/>
                </a:schemeClr>
              </a:solidFill>
            </a:endParaRPr>
          </a:p>
          <a:p>
            <a:endParaRPr lang="fr-FR" dirty="0"/>
          </a:p>
        </p:txBody>
      </p:sp>
      <p:pic>
        <p:nvPicPr>
          <p:cNvPr id="11" name="Image 10" descr="2017_MEN_horizontal_logo.jp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66933" y="6132905"/>
            <a:ext cx="146367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9642489"/>
      </p:ext>
    </p:extLst>
  </p:cSld>
  <p:clrMap bg1="lt1" tx1="dk1" bg2="lt2" tx2="dk2" accent1="accent1" accent2="accent2" accent3="accent3" accent4="accent4" accent5="accent5" accent6="accent6" hlink="hlink" folHlink="folHlink"/>
  <p:sldLayoutIdLst>
    <p:sldLayoutId id="2147483660" r:id="rId1"/>
    <p:sldLayoutId id="2147483675" r:id="rId2"/>
  </p:sldLayoutIdLst>
  <p:hf hdr="0"/>
  <p:txStyles>
    <p:titleStyle>
      <a:lvl1pPr algn="l" defTabSz="457200" rtl="0" eaLnBrk="1" latinLnBrk="0" hangingPunct="1">
        <a:spcBef>
          <a:spcPct val="0"/>
        </a:spcBef>
        <a:buNone/>
        <a:defRPr sz="5000" kern="1200">
          <a:solidFill>
            <a:schemeClr val="tx1">
              <a:lumMod val="75000"/>
              <a:lumOff val="25000"/>
            </a:schemeClr>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rgbClr val="68308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4.jpg"/><Relationship Id="rId4" Type="http://schemas.openxmlformats.org/officeDocument/2006/relationships/diagramLayout" Target="../diagrams/layout1.xml"/><Relationship Id="rId9" Type="http://schemas.openxmlformats.org/officeDocument/2006/relationships/image" Target="../media/image3.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r>
              <a:rPr lang="fr-FR" dirty="0"/>
              <a:t>Les lieux de Période de Formation en Milieu Professionnel (PFMP)</a:t>
            </a:r>
          </a:p>
        </p:txBody>
      </p:sp>
      <p:sp>
        <p:nvSpPr>
          <p:cNvPr id="7" name="Titre 6"/>
          <p:cNvSpPr>
            <a:spLocks noGrp="1"/>
          </p:cNvSpPr>
          <p:nvPr>
            <p:ph type="ctrTitle"/>
          </p:nvPr>
        </p:nvSpPr>
        <p:spPr>
          <a:xfrm>
            <a:off x="792162" y="1528686"/>
            <a:ext cx="7894637" cy="2433895"/>
          </a:xfrm>
        </p:spPr>
        <p:txBody>
          <a:bodyPr/>
          <a:lstStyle/>
          <a:p>
            <a:r>
              <a:rPr lang="fr-FR" dirty="0"/>
              <a:t>L’alternance un enjeu de formation</a:t>
            </a:r>
          </a:p>
        </p:txBody>
      </p:sp>
      <p:sp>
        <p:nvSpPr>
          <p:cNvPr id="8" name="Espace réservé du numéro de diapositive 4"/>
          <p:cNvSpPr>
            <a:spLocks noGrp="1"/>
          </p:cNvSpPr>
          <p:nvPr>
            <p:ph type="sldNum" sz="quarter" idx="12"/>
          </p:nvPr>
        </p:nvSpPr>
        <p:spPr>
          <a:xfrm>
            <a:off x="8249851" y="6390910"/>
            <a:ext cx="351529" cy="365125"/>
          </a:xfrm>
        </p:spPr>
        <p:txBody>
          <a:bodyPr/>
          <a:lstStyle/>
          <a:p>
            <a:fld id="{C6B7B3CB-E3BA-F74C-AB76-86EFC5843CD6}" type="slidenum">
              <a:rPr lang="fr-FR" smtClean="0"/>
              <a:pPr/>
              <a:t>1</a:t>
            </a:fld>
            <a:endParaRPr lang="fr-FR" dirty="0"/>
          </a:p>
        </p:txBody>
      </p:sp>
    </p:spTree>
    <p:extLst>
      <p:ext uri="{BB962C8B-B14F-4D97-AF65-F5344CB8AC3E}">
        <p14:creationId xmlns:p14="http://schemas.microsoft.com/office/powerpoint/2010/main" val="513529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90609" y="450166"/>
            <a:ext cx="7596190" cy="4774642"/>
          </a:xfrm>
        </p:spPr>
        <p:txBody>
          <a:bodyPr>
            <a:normAutofit fontScale="85000" lnSpcReduction="10000"/>
          </a:bodyPr>
          <a:lstStyle/>
          <a:p>
            <a:r>
              <a:rPr lang="fr-FR" dirty="0"/>
              <a:t>L’alternance se fera : </a:t>
            </a:r>
          </a:p>
          <a:p>
            <a:r>
              <a:rPr lang="fr-FR" dirty="0"/>
              <a:t>- Principalement en magasin traditionnel relevant du secteur de l’artisanat, principalement de très petites entreprises (TPE), </a:t>
            </a:r>
          </a:p>
          <a:p>
            <a:r>
              <a:rPr lang="fr-FR" dirty="0"/>
              <a:t>- en magasin libre-choix et libre-service, </a:t>
            </a:r>
          </a:p>
          <a:p>
            <a:r>
              <a:rPr lang="fr-FR" dirty="0"/>
              <a:t>- en rayon spécialisé d’un commerce polyvalent (par exemple : grande distribution, jardinerie), </a:t>
            </a:r>
          </a:p>
          <a:p>
            <a:r>
              <a:rPr lang="fr-FR" dirty="0"/>
              <a:t>- en entreprise utilisant la prestation florale (par exemple : entreprise de décoration, traiteur, hôtellerie), </a:t>
            </a:r>
          </a:p>
          <a:p>
            <a:r>
              <a:rPr lang="fr-FR" dirty="0"/>
              <a:t>- en atelier d’art floral. </a:t>
            </a:r>
          </a:p>
          <a:p>
            <a:endParaRPr lang="fr-FR" dirty="0"/>
          </a:p>
        </p:txBody>
      </p:sp>
      <p:sp>
        <p:nvSpPr>
          <p:cNvPr id="8" name="Espace réservé du numéro de diapositive 4"/>
          <p:cNvSpPr>
            <a:spLocks noGrp="1"/>
          </p:cNvSpPr>
          <p:nvPr>
            <p:ph type="sldNum" sz="quarter" idx="12"/>
          </p:nvPr>
        </p:nvSpPr>
        <p:spPr>
          <a:xfrm>
            <a:off x="8249851" y="6390910"/>
            <a:ext cx="351529" cy="365125"/>
          </a:xfrm>
        </p:spPr>
        <p:txBody>
          <a:bodyPr/>
          <a:lstStyle/>
          <a:p>
            <a:fld id="{C6B7B3CB-E3BA-F74C-AB76-86EFC5843CD6}" type="slidenum">
              <a:rPr lang="fr-FR" smtClean="0"/>
              <a:pPr/>
              <a:t>2</a:t>
            </a:fld>
            <a:endParaRPr lang="fr-FR" dirty="0"/>
          </a:p>
        </p:txBody>
      </p:sp>
    </p:spTree>
    <p:extLst>
      <p:ext uri="{BB962C8B-B14F-4D97-AF65-F5344CB8AC3E}">
        <p14:creationId xmlns:p14="http://schemas.microsoft.com/office/powerpoint/2010/main" val="1330773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xmlns="" id="{5945C19D-A8CA-4DB3-B080-C94173109E8E}"/>
              </a:ext>
            </a:extLst>
          </p:cNvPr>
          <p:cNvSpPr>
            <a:spLocks noGrp="1"/>
          </p:cNvSpPr>
          <p:nvPr>
            <p:ph type="subTitle" idx="1"/>
          </p:nvPr>
        </p:nvSpPr>
        <p:spPr>
          <a:xfrm>
            <a:off x="1090609" y="1955409"/>
            <a:ext cx="7596190" cy="2138289"/>
          </a:xfrm>
        </p:spPr>
        <p:txBody>
          <a:bodyPr/>
          <a:lstStyle/>
          <a:p>
            <a:r>
              <a:rPr lang="fr-FR" dirty="0"/>
              <a:t>Il est opportun de varier les lieux de PFMP durant le cycle de formation, afin de pouvoir évaluer toutes les compétences professionnelles attendues. </a:t>
            </a:r>
          </a:p>
          <a:p>
            <a:endParaRPr lang="fr-FR" dirty="0"/>
          </a:p>
        </p:txBody>
      </p:sp>
      <p:sp>
        <p:nvSpPr>
          <p:cNvPr id="4" name="Espace réservé du numéro de diapositive 3">
            <a:extLst>
              <a:ext uri="{FF2B5EF4-FFF2-40B4-BE49-F238E27FC236}">
                <a16:creationId xmlns:a16="http://schemas.microsoft.com/office/drawing/2014/main" xmlns="" id="{4907E571-DE37-4922-8CAB-051F818D4897}"/>
              </a:ext>
            </a:extLst>
          </p:cNvPr>
          <p:cNvSpPr>
            <a:spLocks noGrp="1"/>
          </p:cNvSpPr>
          <p:nvPr>
            <p:ph type="sldNum" sz="quarter" idx="12"/>
          </p:nvPr>
        </p:nvSpPr>
        <p:spPr/>
        <p:txBody>
          <a:bodyPr/>
          <a:lstStyle/>
          <a:p>
            <a:fld id="{1FC8907D-B208-DC44-82F5-2940ECA1C9FA}" type="slidenum">
              <a:rPr lang="fr-FR" smtClean="0"/>
              <a:t>3</a:t>
            </a:fld>
            <a:endParaRPr lang="fr-FR"/>
          </a:p>
        </p:txBody>
      </p:sp>
    </p:spTree>
    <p:extLst>
      <p:ext uri="{BB962C8B-B14F-4D97-AF65-F5344CB8AC3E}">
        <p14:creationId xmlns:p14="http://schemas.microsoft.com/office/powerpoint/2010/main" val="17086579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xmlns="" id="{182EB8DA-9DC1-4CEB-83C4-8D8B5F761A1B}"/>
              </a:ext>
            </a:extLst>
          </p:cNvPr>
          <p:cNvSpPr>
            <a:spLocks noGrp="1"/>
          </p:cNvSpPr>
          <p:nvPr>
            <p:ph type="subTitle" idx="1"/>
          </p:nvPr>
        </p:nvSpPr>
        <p:spPr>
          <a:xfrm>
            <a:off x="1090609" y="379829"/>
            <a:ext cx="7596190" cy="4844980"/>
          </a:xfrm>
        </p:spPr>
        <p:txBody>
          <a:bodyPr>
            <a:normAutofit/>
          </a:bodyPr>
          <a:lstStyle/>
          <a:p>
            <a:r>
              <a:rPr lang="fr-FR" dirty="0"/>
              <a:t>Périodes de formation en entreprise:</a:t>
            </a:r>
          </a:p>
          <a:p>
            <a:r>
              <a:rPr lang="fr-FR" dirty="0"/>
              <a:t> -16 semaines sur le cycle de formation :</a:t>
            </a:r>
          </a:p>
          <a:p>
            <a:r>
              <a:rPr lang="fr-FR" dirty="0"/>
              <a:t>		-8 en première année </a:t>
            </a:r>
          </a:p>
          <a:p>
            <a:r>
              <a:rPr lang="fr-FR" dirty="0"/>
              <a:t>		-8 en seconde année</a:t>
            </a:r>
          </a:p>
          <a:p>
            <a:r>
              <a:rPr lang="fr-FR" dirty="0"/>
              <a:t>- Chaque PFMP : durée minimale de 2 semaines. </a:t>
            </a:r>
          </a:p>
        </p:txBody>
      </p:sp>
      <p:sp>
        <p:nvSpPr>
          <p:cNvPr id="4" name="Espace réservé du numéro de diapositive 3">
            <a:extLst>
              <a:ext uri="{FF2B5EF4-FFF2-40B4-BE49-F238E27FC236}">
                <a16:creationId xmlns:a16="http://schemas.microsoft.com/office/drawing/2014/main" xmlns="" id="{D4BE7139-365D-44D8-B09C-9A470A49E42A}"/>
              </a:ext>
            </a:extLst>
          </p:cNvPr>
          <p:cNvSpPr>
            <a:spLocks noGrp="1"/>
          </p:cNvSpPr>
          <p:nvPr>
            <p:ph type="sldNum" sz="quarter" idx="12"/>
          </p:nvPr>
        </p:nvSpPr>
        <p:spPr/>
        <p:txBody>
          <a:bodyPr/>
          <a:lstStyle/>
          <a:p>
            <a:fld id="{1FC8907D-B208-DC44-82F5-2940ECA1C9FA}" type="slidenum">
              <a:rPr lang="fr-FR" smtClean="0"/>
              <a:t>4</a:t>
            </a:fld>
            <a:endParaRPr lang="fr-FR"/>
          </a:p>
        </p:txBody>
      </p:sp>
    </p:spTree>
    <p:extLst>
      <p:ext uri="{BB962C8B-B14F-4D97-AF65-F5344CB8AC3E}">
        <p14:creationId xmlns:p14="http://schemas.microsoft.com/office/powerpoint/2010/main" val="3476926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90609" y="3259026"/>
            <a:ext cx="7596190" cy="2149103"/>
          </a:xfrm>
        </p:spPr>
        <p:txBody>
          <a:bodyPr>
            <a:normAutofit fontScale="92500" lnSpcReduction="10000"/>
          </a:bodyPr>
          <a:lstStyle/>
          <a:p>
            <a:r>
              <a:rPr lang="fr-FR" dirty="0"/>
              <a:t>Un dossier de 10 pages maximum sera réalisé par le candidat. Il sera constitué d’une documentation collectée au cours des PFMP. Il servira de support de l’épreuve orale EP2. (formation initiale et apprentissage)</a:t>
            </a:r>
          </a:p>
          <a:p>
            <a:endParaRPr lang="fr-FR" dirty="0"/>
          </a:p>
          <a:p>
            <a:endParaRPr lang="fr-FR" dirty="0"/>
          </a:p>
        </p:txBody>
      </p:sp>
      <p:sp>
        <p:nvSpPr>
          <p:cNvPr id="6" name="Titre 5"/>
          <p:cNvSpPr>
            <a:spLocks noGrp="1"/>
          </p:cNvSpPr>
          <p:nvPr>
            <p:ph type="ctrTitle"/>
          </p:nvPr>
        </p:nvSpPr>
        <p:spPr/>
        <p:txBody>
          <a:bodyPr/>
          <a:lstStyle/>
          <a:p>
            <a:r>
              <a:rPr lang="fr-FR" dirty="0"/>
              <a:t>DOSSIER</a:t>
            </a:r>
            <a:br>
              <a:rPr lang="fr-FR" dirty="0"/>
            </a:br>
            <a:r>
              <a:rPr lang="fr-FR" dirty="0"/>
              <a:t>				 PERSONNEL</a:t>
            </a:r>
          </a:p>
        </p:txBody>
      </p:sp>
      <p:sp>
        <p:nvSpPr>
          <p:cNvPr id="8" name="Espace réservé du numéro de diapositive 4"/>
          <p:cNvSpPr>
            <a:spLocks noGrp="1"/>
          </p:cNvSpPr>
          <p:nvPr>
            <p:ph type="sldNum" sz="quarter" idx="12"/>
          </p:nvPr>
        </p:nvSpPr>
        <p:spPr>
          <a:xfrm>
            <a:off x="8249851" y="6390910"/>
            <a:ext cx="351529"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6B7B3CB-E3BA-F74C-AB76-86EFC5843CD6}" type="slidenum">
              <a:rPr kumimoji="0" lang="fr-FR" sz="1000" b="1" i="0" u="none" strike="noStrike" kern="1200" cap="none" spc="0" normalizeH="0" baseline="0" noProof="0" smtClean="0">
                <a:ln>
                  <a:noFill/>
                </a:ln>
                <a:solidFill>
                  <a:srgbClr val="404040"/>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fr-FR" sz="1000" b="1" i="0" u="none" strike="noStrike" kern="1200" cap="none" spc="0" normalizeH="0" baseline="0" noProof="0" dirty="0">
              <a:ln>
                <a:noFill/>
              </a:ln>
              <a:solidFill>
                <a:srgbClr val="404040"/>
              </a:solidFill>
              <a:effectLst/>
              <a:uLnTx/>
              <a:uFillTx/>
              <a:latin typeface="Calibri"/>
              <a:ea typeface="+mn-ea"/>
              <a:cs typeface="+mn-cs"/>
            </a:endParaRPr>
          </a:p>
        </p:txBody>
      </p:sp>
      <p:sp>
        <p:nvSpPr>
          <p:cNvPr id="1026" name="AutoShape 2" descr="https://bv.ac-amiens.fr/mail/store7/attach/74a0b38cf14387f328b672c61f266337.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a:ea typeface="+mn-ea"/>
              <a:cs typeface="+mn-cs"/>
            </a:endParaRPr>
          </a:p>
        </p:txBody>
      </p:sp>
      <p:sp>
        <p:nvSpPr>
          <p:cNvPr id="1028" name="AutoShape 4" descr="https://bv.ac-amiens.fr/mail/store7/attach/74a0b38cf14387f328b672c61f266337.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26777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r>
              <a:rPr lang="fr-FR" dirty="0"/>
              <a:t>La place de l’entreprise dans la formation</a:t>
            </a:r>
          </a:p>
        </p:txBody>
      </p:sp>
      <p:sp>
        <p:nvSpPr>
          <p:cNvPr id="7" name="Titre 6"/>
          <p:cNvSpPr>
            <a:spLocks noGrp="1"/>
          </p:cNvSpPr>
          <p:nvPr>
            <p:ph type="ctrTitle"/>
          </p:nvPr>
        </p:nvSpPr>
        <p:spPr/>
        <p:txBody>
          <a:bodyPr/>
          <a:lstStyle/>
          <a:p>
            <a:r>
              <a:rPr lang="fr-FR" dirty="0"/>
              <a:t>L’alternance un enjeu de formation</a:t>
            </a:r>
          </a:p>
        </p:txBody>
      </p:sp>
      <p:sp>
        <p:nvSpPr>
          <p:cNvPr id="8" name="Espace réservé du numéro de diapositive 4"/>
          <p:cNvSpPr>
            <a:spLocks noGrp="1"/>
          </p:cNvSpPr>
          <p:nvPr>
            <p:ph type="sldNum" sz="quarter" idx="12"/>
          </p:nvPr>
        </p:nvSpPr>
        <p:spPr>
          <a:xfrm>
            <a:off x="8249851" y="6390910"/>
            <a:ext cx="351529" cy="365125"/>
          </a:xfrm>
        </p:spPr>
        <p:txBody>
          <a:bodyPr/>
          <a:lstStyle/>
          <a:p>
            <a:fld id="{C6B7B3CB-E3BA-F74C-AB76-86EFC5843CD6}" type="slidenum">
              <a:rPr lang="fr-FR" smtClean="0"/>
              <a:pPr/>
              <a:t>6</a:t>
            </a:fld>
            <a:endParaRPr lang="fr-FR" dirty="0"/>
          </a:p>
        </p:txBody>
      </p:sp>
    </p:spTree>
    <p:extLst>
      <p:ext uri="{BB962C8B-B14F-4D97-AF65-F5344CB8AC3E}">
        <p14:creationId xmlns:p14="http://schemas.microsoft.com/office/powerpoint/2010/main" val="2481315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xmlns="" id="{2B222F0F-E05E-4D4B-9CBF-CB4CE4EDC349}"/>
              </a:ext>
            </a:extLst>
          </p:cNvPr>
          <p:cNvSpPr>
            <a:spLocks noGrp="1"/>
          </p:cNvSpPr>
          <p:nvPr>
            <p:ph type="sldNum" sz="quarter" idx="12"/>
          </p:nvPr>
        </p:nvSpPr>
        <p:spPr/>
        <p:txBody>
          <a:bodyPr/>
          <a:lstStyle/>
          <a:p>
            <a:fld id="{1FC8907D-B208-DC44-82F5-2940ECA1C9FA}" type="slidenum">
              <a:rPr lang="fr-FR" smtClean="0"/>
              <a:t>7</a:t>
            </a:fld>
            <a:endParaRPr lang="fr-FR"/>
          </a:p>
        </p:txBody>
      </p:sp>
      <p:graphicFrame>
        <p:nvGraphicFramePr>
          <p:cNvPr id="5" name="Diagramme 4">
            <a:extLst>
              <a:ext uri="{FF2B5EF4-FFF2-40B4-BE49-F238E27FC236}">
                <a16:creationId xmlns:a16="http://schemas.microsoft.com/office/drawing/2014/main" xmlns="" id="{BC8911F4-776C-4DF4-8789-6B0FD27E4A30}"/>
              </a:ext>
            </a:extLst>
          </p:cNvPr>
          <p:cNvGraphicFramePr/>
          <p:nvPr>
            <p:extLst>
              <p:ext uri="{D42A27DB-BD31-4B8C-83A1-F6EECF244321}">
                <p14:modId xmlns:p14="http://schemas.microsoft.com/office/powerpoint/2010/main" val="2017216616"/>
              </p:ext>
            </p:extLst>
          </p:nvPr>
        </p:nvGraphicFramePr>
        <p:xfrm>
          <a:off x="1524000" y="534572"/>
          <a:ext cx="6874412" cy="49264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Image 6">
            <a:extLst>
              <a:ext uri="{FF2B5EF4-FFF2-40B4-BE49-F238E27FC236}">
                <a16:creationId xmlns:a16="http://schemas.microsoft.com/office/drawing/2014/main" xmlns="" id="{A0C2A136-18FB-4CBE-90C4-531B88A5E44C}"/>
              </a:ext>
            </a:extLst>
          </p:cNvPr>
          <p:cNvPicPr>
            <a:picLocks noChangeAspect="1"/>
          </p:cNvPicPr>
          <p:nvPr/>
        </p:nvPicPr>
        <p:blipFill>
          <a:blip r:embed="rId8"/>
          <a:stretch>
            <a:fillRect/>
          </a:stretch>
        </p:blipFill>
        <p:spPr>
          <a:xfrm>
            <a:off x="6278931" y="3915947"/>
            <a:ext cx="1444232" cy="948918"/>
          </a:xfrm>
          <a:prstGeom prst="rect">
            <a:avLst/>
          </a:prstGeom>
        </p:spPr>
      </p:pic>
      <p:pic>
        <p:nvPicPr>
          <p:cNvPr id="9" name="Image 8">
            <a:extLst>
              <a:ext uri="{FF2B5EF4-FFF2-40B4-BE49-F238E27FC236}">
                <a16:creationId xmlns:a16="http://schemas.microsoft.com/office/drawing/2014/main" xmlns="" id="{8BABFCCF-2B98-468C-8133-23162C159C32}"/>
              </a:ext>
            </a:extLst>
          </p:cNvPr>
          <p:cNvPicPr>
            <a:picLocks noChangeAspect="1"/>
          </p:cNvPicPr>
          <p:nvPr/>
        </p:nvPicPr>
        <p:blipFill>
          <a:blip r:embed="rId9"/>
          <a:stretch>
            <a:fillRect/>
          </a:stretch>
        </p:blipFill>
        <p:spPr>
          <a:xfrm>
            <a:off x="4853354" y="902013"/>
            <a:ext cx="1321666" cy="989974"/>
          </a:xfrm>
          <a:prstGeom prst="rect">
            <a:avLst/>
          </a:prstGeom>
        </p:spPr>
      </p:pic>
      <p:pic>
        <p:nvPicPr>
          <p:cNvPr id="11" name="Image 10">
            <a:extLst>
              <a:ext uri="{FF2B5EF4-FFF2-40B4-BE49-F238E27FC236}">
                <a16:creationId xmlns:a16="http://schemas.microsoft.com/office/drawing/2014/main" xmlns="" id="{5B3112C9-5B22-40F5-A34D-B13AD0B285AE}"/>
              </a:ext>
            </a:extLst>
          </p:cNvPr>
          <p:cNvPicPr>
            <a:picLocks noChangeAspect="1"/>
          </p:cNvPicPr>
          <p:nvPr/>
        </p:nvPicPr>
        <p:blipFill>
          <a:blip r:embed="rId10"/>
          <a:stretch>
            <a:fillRect/>
          </a:stretch>
        </p:blipFill>
        <p:spPr>
          <a:xfrm>
            <a:off x="3724752" y="3429000"/>
            <a:ext cx="1694496" cy="948918"/>
          </a:xfrm>
          <a:prstGeom prst="rect">
            <a:avLst/>
          </a:prstGeom>
        </p:spPr>
      </p:pic>
      <p:cxnSp>
        <p:nvCxnSpPr>
          <p:cNvPr id="13" name="Connecteur droit 12">
            <a:extLst>
              <a:ext uri="{FF2B5EF4-FFF2-40B4-BE49-F238E27FC236}">
                <a16:creationId xmlns:a16="http://schemas.microsoft.com/office/drawing/2014/main" xmlns="" id="{337B71F4-E34E-4B0C-9669-9E2DDA0EA5D0}"/>
              </a:ext>
            </a:extLst>
          </p:cNvPr>
          <p:cNvCxnSpPr/>
          <p:nvPr/>
        </p:nvCxnSpPr>
        <p:spPr>
          <a:xfrm>
            <a:off x="6175020" y="2096086"/>
            <a:ext cx="493066" cy="70338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5" name="Connecteur droit 14">
            <a:extLst>
              <a:ext uri="{FF2B5EF4-FFF2-40B4-BE49-F238E27FC236}">
                <a16:creationId xmlns:a16="http://schemas.microsoft.com/office/drawing/2014/main" xmlns="" id="{F4794E7D-A6A4-4D5E-8E4C-6B6D723D3725}"/>
              </a:ext>
            </a:extLst>
          </p:cNvPr>
          <p:cNvCxnSpPr>
            <a:cxnSpLocks/>
          </p:cNvCxnSpPr>
          <p:nvPr/>
        </p:nvCxnSpPr>
        <p:spPr>
          <a:xfrm flipV="1">
            <a:off x="1994426" y="801859"/>
            <a:ext cx="2577574" cy="3235569"/>
          </a:xfrm>
          <a:prstGeom prst="line">
            <a:avLst/>
          </a:prstGeom>
          <a:ln w="9525">
            <a:solidFill>
              <a:schemeClr val="tx1"/>
            </a:solidFill>
            <a:prstDash val="sysDash"/>
          </a:ln>
        </p:spPr>
        <p:style>
          <a:lnRef idx="2">
            <a:schemeClr val="accent1"/>
          </a:lnRef>
          <a:fillRef idx="0">
            <a:schemeClr val="accent1"/>
          </a:fillRef>
          <a:effectRef idx="1">
            <a:schemeClr val="accent1"/>
          </a:effectRef>
          <a:fontRef idx="minor">
            <a:schemeClr val="tx1"/>
          </a:fontRef>
        </p:style>
      </p:cxnSp>
      <p:cxnSp>
        <p:nvCxnSpPr>
          <p:cNvPr id="19" name="Connecteur droit 18">
            <a:extLst>
              <a:ext uri="{FF2B5EF4-FFF2-40B4-BE49-F238E27FC236}">
                <a16:creationId xmlns:a16="http://schemas.microsoft.com/office/drawing/2014/main" xmlns="" id="{48B1C8BC-0AC7-4B48-BA03-0D27D00C2B63}"/>
              </a:ext>
            </a:extLst>
          </p:cNvPr>
          <p:cNvCxnSpPr/>
          <p:nvPr/>
        </p:nvCxnSpPr>
        <p:spPr>
          <a:xfrm>
            <a:off x="2532185" y="4754880"/>
            <a:ext cx="3460652" cy="0"/>
          </a:xfrm>
          <a:prstGeom prst="line">
            <a:avLst/>
          </a:prstGeom>
          <a:ln w="9525">
            <a:solidFill>
              <a:schemeClr val="tx1"/>
            </a:solidFill>
            <a:prstDash val="sys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054402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xmlns="" id="{24C21E06-6E78-4E97-B25B-8091248B2E07}"/>
              </a:ext>
            </a:extLst>
          </p:cNvPr>
          <p:cNvSpPr>
            <a:spLocks noGrp="1"/>
          </p:cNvSpPr>
          <p:nvPr>
            <p:ph type="subTitle" idx="1"/>
          </p:nvPr>
        </p:nvSpPr>
        <p:spPr>
          <a:xfrm>
            <a:off x="858129" y="801858"/>
            <a:ext cx="7828670" cy="4422950"/>
          </a:xfrm>
        </p:spPr>
        <p:txBody>
          <a:bodyPr>
            <a:normAutofit fontScale="92500"/>
          </a:bodyPr>
          <a:lstStyle/>
          <a:p>
            <a:r>
              <a:rPr lang="fr-FR" u="sng" dirty="0"/>
              <a:t>Stratégie Globale de Formation </a:t>
            </a:r>
            <a:r>
              <a:rPr lang="fr-FR" dirty="0"/>
              <a:t>(SGF) basée sur la </a:t>
            </a:r>
            <a:r>
              <a:rPr lang="fr-FR" u="sng" dirty="0"/>
              <a:t>réalité des entreprises </a:t>
            </a:r>
            <a:r>
              <a:rPr lang="fr-FR" dirty="0"/>
              <a:t>et des situations professionnelles réelles pour permettre:</a:t>
            </a:r>
          </a:p>
          <a:p>
            <a:r>
              <a:rPr lang="fr-FR" dirty="0"/>
              <a:t>-</a:t>
            </a:r>
            <a:r>
              <a:rPr lang="fr-FR" u="sng" dirty="0"/>
              <a:t>l’implication des entreprises</a:t>
            </a:r>
            <a:r>
              <a:rPr lang="fr-FR" dirty="0"/>
              <a:t>/tuteur/MA dans la formation</a:t>
            </a:r>
          </a:p>
          <a:p>
            <a:r>
              <a:rPr lang="fr-FR" dirty="0"/>
              <a:t>-renforcer la </a:t>
            </a:r>
            <a:r>
              <a:rPr lang="fr-FR" u="sng" dirty="0"/>
              <a:t>complémentarité école-entreprise</a:t>
            </a:r>
          </a:p>
          <a:p>
            <a:r>
              <a:rPr lang="fr-FR" dirty="0"/>
              <a:t>-</a:t>
            </a:r>
            <a:r>
              <a:rPr lang="fr-FR" u="sng" dirty="0"/>
              <a:t>donner du sens à la formation </a:t>
            </a:r>
            <a:r>
              <a:rPr lang="fr-FR" dirty="0"/>
              <a:t>pour l’apprenant</a:t>
            </a:r>
          </a:p>
          <a:p>
            <a:r>
              <a:rPr lang="fr-FR" dirty="0"/>
              <a:t>-</a:t>
            </a:r>
            <a:r>
              <a:rPr lang="fr-FR" u="sng" dirty="0"/>
              <a:t>développer les compétences</a:t>
            </a:r>
            <a:r>
              <a:rPr lang="fr-FR" dirty="0"/>
              <a:t> professionnelles</a:t>
            </a:r>
          </a:p>
          <a:p>
            <a:endParaRPr lang="fr-FR" dirty="0"/>
          </a:p>
          <a:p>
            <a:endParaRPr lang="fr-FR" dirty="0"/>
          </a:p>
        </p:txBody>
      </p:sp>
      <p:sp>
        <p:nvSpPr>
          <p:cNvPr id="4" name="Espace réservé du numéro de diapositive 3">
            <a:extLst>
              <a:ext uri="{FF2B5EF4-FFF2-40B4-BE49-F238E27FC236}">
                <a16:creationId xmlns:a16="http://schemas.microsoft.com/office/drawing/2014/main" xmlns="" id="{FAD5CD2E-65FD-4301-B0C8-0C6DBCFBBD9E}"/>
              </a:ext>
            </a:extLst>
          </p:cNvPr>
          <p:cNvSpPr>
            <a:spLocks noGrp="1"/>
          </p:cNvSpPr>
          <p:nvPr>
            <p:ph type="sldNum" sz="quarter" idx="12"/>
          </p:nvPr>
        </p:nvSpPr>
        <p:spPr/>
        <p:txBody>
          <a:bodyPr/>
          <a:lstStyle/>
          <a:p>
            <a:fld id="{1FC8907D-B208-DC44-82F5-2940ECA1C9FA}" type="slidenum">
              <a:rPr lang="fr-FR" smtClean="0"/>
              <a:t>8</a:t>
            </a:fld>
            <a:endParaRPr lang="fr-FR"/>
          </a:p>
        </p:txBody>
      </p:sp>
    </p:spTree>
    <p:extLst>
      <p:ext uri="{BB962C8B-B14F-4D97-AF65-F5344CB8AC3E}">
        <p14:creationId xmlns:p14="http://schemas.microsoft.com/office/powerpoint/2010/main" val="24420661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xmlns="" id="{EAC68919-6890-4C57-8345-EF22F5BEDAF2}"/>
              </a:ext>
            </a:extLst>
          </p:cNvPr>
          <p:cNvSpPr>
            <a:spLocks noGrp="1"/>
          </p:cNvSpPr>
          <p:nvPr>
            <p:ph type="subTitle" idx="1"/>
          </p:nvPr>
        </p:nvSpPr>
        <p:spPr>
          <a:xfrm>
            <a:off x="1090609" y="407963"/>
            <a:ext cx="7596190" cy="4816845"/>
          </a:xfrm>
        </p:spPr>
        <p:txBody>
          <a:bodyPr>
            <a:normAutofit lnSpcReduction="10000"/>
          </a:bodyPr>
          <a:lstStyle/>
          <a:p>
            <a:r>
              <a:rPr lang="fr-FR" dirty="0"/>
              <a:t>Mise en place d’un </a:t>
            </a:r>
            <a:r>
              <a:rPr lang="fr-FR" u="sng" dirty="0"/>
              <a:t>livret de formation </a:t>
            </a:r>
            <a:r>
              <a:rPr lang="fr-FR" dirty="0"/>
              <a:t>ou d’autres outils indispensables en entreprise ; ils permettent de : </a:t>
            </a:r>
          </a:p>
          <a:p>
            <a:r>
              <a:rPr lang="fr-FR" dirty="0"/>
              <a:t>• </a:t>
            </a:r>
            <a:r>
              <a:rPr lang="fr-FR" u="sng" dirty="0"/>
              <a:t>Identifier les compétences </a:t>
            </a:r>
            <a:r>
              <a:rPr lang="fr-FR" dirty="0"/>
              <a:t>développées tant en entreprise qu’en centre de formation </a:t>
            </a:r>
            <a:r>
              <a:rPr lang="fr-FR" sz="1800" dirty="0"/>
              <a:t>(complémentarité)</a:t>
            </a:r>
          </a:p>
          <a:p>
            <a:r>
              <a:rPr lang="fr-FR" dirty="0"/>
              <a:t>• </a:t>
            </a:r>
            <a:r>
              <a:rPr lang="fr-FR" u="sng" dirty="0"/>
              <a:t>Assurer le suivi </a:t>
            </a:r>
            <a:r>
              <a:rPr lang="fr-FR" dirty="0"/>
              <a:t>de l’acquisition des compétences </a:t>
            </a:r>
          </a:p>
          <a:p>
            <a:r>
              <a:rPr lang="fr-FR" dirty="0"/>
              <a:t>• Procéder aux </a:t>
            </a:r>
            <a:r>
              <a:rPr lang="fr-FR" u="sng" dirty="0"/>
              <a:t>évaluations</a:t>
            </a:r>
            <a:r>
              <a:rPr lang="fr-FR" dirty="0"/>
              <a:t> formatives et certificatives. </a:t>
            </a:r>
          </a:p>
          <a:p>
            <a:endParaRPr lang="fr-FR" dirty="0"/>
          </a:p>
        </p:txBody>
      </p:sp>
      <p:sp>
        <p:nvSpPr>
          <p:cNvPr id="4" name="Espace réservé du numéro de diapositive 3">
            <a:extLst>
              <a:ext uri="{FF2B5EF4-FFF2-40B4-BE49-F238E27FC236}">
                <a16:creationId xmlns:a16="http://schemas.microsoft.com/office/drawing/2014/main" xmlns="" id="{35721DD3-8683-4C2F-A143-52BF567F82FE}"/>
              </a:ext>
            </a:extLst>
          </p:cNvPr>
          <p:cNvSpPr>
            <a:spLocks noGrp="1"/>
          </p:cNvSpPr>
          <p:nvPr>
            <p:ph type="sldNum" sz="quarter" idx="12"/>
          </p:nvPr>
        </p:nvSpPr>
        <p:spPr/>
        <p:txBody>
          <a:bodyPr/>
          <a:lstStyle/>
          <a:p>
            <a:fld id="{1FC8907D-B208-DC44-82F5-2940ECA1C9FA}" type="slidenum">
              <a:rPr lang="fr-FR" smtClean="0"/>
              <a:t>9</a:t>
            </a:fld>
            <a:endParaRPr lang="fr-FR"/>
          </a:p>
        </p:txBody>
      </p:sp>
    </p:spTree>
    <p:extLst>
      <p:ext uri="{BB962C8B-B14F-4D97-AF65-F5344CB8AC3E}">
        <p14:creationId xmlns:p14="http://schemas.microsoft.com/office/powerpoint/2010/main" val="196197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page de presentation et de 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66A5D86C437A24C83C1B49F509B56B4" ma:contentTypeVersion="1" ma:contentTypeDescription="Crée un document." ma:contentTypeScope="" ma:versionID="b0d49e8b6fe21d55c3c8d973bf6fc59f">
  <xsd:schema xmlns:xsd="http://www.w3.org/2001/XMLSchema" xmlns:xs="http://www.w3.org/2001/XMLSchema" xmlns:p="http://schemas.microsoft.com/office/2006/metadata/properties" xmlns:ns1="http://schemas.microsoft.com/sharepoint/v3" targetNamespace="http://schemas.microsoft.com/office/2006/metadata/properties" ma:root="true" ma:fieldsID="e3c27bd0fcb797d0a61d91e17cfc962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 ma:hidden="true" ma:internalName="PublishingStartDate">
      <xsd:simpleType>
        <xsd:restriction base="dms:Unknown"/>
      </xsd:simpleType>
    </xsd:element>
    <xsd:element name="PublishingExpirationDate" ma:index="9" nillable="true" ma:displayName="Date de fin de planification"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F9A5E2-31E2-4E63-BA6B-DE52211595B3}">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4EDF3BBD-BA71-49D8-A4F6-9C4462E1E1E0}">
  <ds:schemaRefs>
    <ds:schemaRef ds:uri="http://schemas.microsoft.com/sharepoint/v3/contenttype/forms"/>
  </ds:schemaRefs>
</ds:datastoreItem>
</file>

<file path=customXml/itemProps3.xml><?xml version="1.0" encoding="utf-8"?>
<ds:datastoreItem xmlns:ds="http://schemas.openxmlformats.org/officeDocument/2006/customXml" ds:itemID="{1672D60F-A0FA-4913-A0C2-4C42DB1115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1243</TotalTime>
  <Words>509</Words>
  <Application>Microsoft Office PowerPoint</Application>
  <PresentationFormat>Affichage à l'écran (4:3)</PresentationFormat>
  <Paragraphs>57</Paragraphs>
  <Slides>9</Slides>
  <Notes>4</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page de presentation et de partie</vt:lpstr>
      <vt:lpstr>L’alternance un enjeu de formation</vt:lpstr>
      <vt:lpstr>Présentation PowerPoint</vt:lpstr>
      <vt:lpstr>Présentation PowerPoint</vt:lpstr>
      <vt:lpstr>Présentation PowerPoint</vt:lpstr>
      <vt:lpstr>DOSSIER      PERSONNEL</vt:lpstr>
      <vt:lpstr>L’alternance un enjeu de formation</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Administrateur MEN</dc:creator>
  <cp:lastModifiedBy>D Catoir</cp:lastModifiedBy>
  <cp:revision>163</cp:revision>
  <cp:lastPrinted>2015-02-04T16:19:06Z</cp:lastPrinted>
  <dcterms:created xsi:type="dcterms:W3CDTF">2015-02-04T10:43:31Z</dcterms:created>
  <dcterms:modified xsi:type="dcterms:W3CDTF">2018-03-20T16:52:37Z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0x010100166A5D86C437A24C83C1B49F509B56B4</vt:lpwstr>
  </property>
</Properties>
</file>