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Lst>
  <p:notesMasterIdLst>
    <p:notesMasterId r:id="rId40"/>
  </p:notesMasterIdLst>
  <p:handoutMasterIdLst>
    <p:handoutMasterId r:id="rId41"/>
  </p:handoutMasterIdLst>
  <p:sldIdLst>
    <p:sldId id="314" r:id="rId5"/>
    <p:sldId id="271" r:id="rId6"/>
    <p:sldId id="303" r:id="rId7"/>
    <p:sldId id="272" r:id="rId8"/>
    <p:sldId id="274" r:id="rId9"/>
    <p:sldId id="275"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317" r:id="rId27"/>
    <p:sldId id="295" r:id="rId28"/>
    <p:sldId id="296" r:id="rId29"/>
    <p:sldId id="306" r:id="rId30"/>
    <p:sldId id="276" r:id="rId31"/>
    <p:sldId id="277" r:id="rId32"/>
    <p:sldId id="307" r:id="rId33"/>
    <p:sldId id="308" r:id="rId34"/>
    <p:sldId id="309" r:id="rId35"/>
    <p:sldId id="310" r:id="rId36"/>
    <p:sldId id="311" r:id="rId37"/>
    <p:sldId id="312" r:id="rId38"/>
    <p:sldId id="316" r:id="rId3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3086"/>
    <a:srgbClr val="1A86D0"/>
    <a:srgbClr val="1FA1E5"/>
    <a:srgbClr val="9B008A"/>
    <a:srgbClr val="7800FF"/>
    <a:srgbClr val="8800D1"/>
    <a:srgbClr val="7B00AC"/>
    <a:srgbClr val="6E008E"/>
    <a:srgbClr val="821164"/>
    <a:srgbClr val="070A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73" autoAdjust="0"/>
    <p:restoredTop sz="74245" autoAdjust="0"/>
  </p:normalViewPr>
  <p:slideViewPr>
    <p:cSldViewPr snapToGrid="0" snapToObjects="1">
      <p:cViewPr>
        <p:scale>
          <a:sx n="76" d="100"/>
          <a:sy n="76" d="100"/>
        </p:scale>
        <p:origin x="-97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4B3260-8106-4BF6-BA20-F0228F672EF6}" type="doc">
      <dgm:prSet loTypeId="urn:microsoft.com/office/officeart/2005/8/layout/pyramid4" loCatId="relationship" qsTypeId="urn:microsoft.com/office/officeart/2005/8/quickstyle/simple1" qsCatId="simple" csTypeId="urn:microsoft.com/office/officeart/2005/8/colors/colorful5" csCatId="colorful" phldr="1"/>
      <dgm:spPr/>
      <dgm:t>
        <a:bodyPr/>
        <a:lstStyle/>
        <a:p>
          <a:endParaRPr lang="fr-FR"/>
        </a:p>
      </dgm:t>
    </dgm:pt>
    <dgm:pt modelId="{E196769A-4AED-40D3-A164-16698A699BF9}" type="pres">
      <dgm:prSet presAssocID="{0E4B3260-8106-4BF6-BA20-F0228F672EF6}" presName="compositeShape" presStyleCnt="0">
        <dgm:presLayoutVars>
          <dgm:chMax val="9"/>
          <dgm:dir/>
          <dgm:resizeHandles val="exact"/>
        </dgm:presLayoutVars>
      </dgm:prSet>
      <dgm:spPr/>
      <dgm:t>
        <a:bodyPr/>
        <a:lstStyle/>
        <a:p>
          <a:endParaRPr lang="fr-FR"/>
        </a:p>
      </dgm:t>
    </dgm:pt>
  </dgm:ptLst>
  <dgm:cxnLst>
    <dgm:cxn modelId="{8DDF92DE-AB39-416E-A31D-7AB94D204CE7}" type="presOf" srcId="{0E4B3260-8106-4BF6-BA20-F0228F672EF6}" destId="{E196769A-4AED-40D3-A164-16698A699BF9}" srcOrd="0"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82FFD2-E70C-450C-8ED5-B9831C785289}" type="doc">
      <dgm:prSet loTypeId="urn:microsoft.com/office/officeart/2008/layout/RadialCluster" loCatId="cycle" qsTypeId="urn:microsoft.com/office/officeart/2005/8/quickstyle/simple1" qsCatId="simple" csTypeId="urn:microsoft.com/office/officeart/2005/8/colors/colorful5" csCatId="colorful" phldr="1"/>
      <dgm:spPr/>
      <dgm:t>
        <a:bodyPr/>
        <a:lstStyle/>
        <a:p>
          <a:endParaRPr lang="fr-FR"/>
        </a:p>
      </dgm:t>
    </dgm:pt>
    <dgm:pt modelId="{7F5D987A-D84F-4E14-9BA4-796AEBB17BAF}">
      <dgm:prSet phldrT="[Texte]" custT="1"/>
      <dgm:spPr/>
      <dgm:t>
        <a:bodyPr/>
        <a:lstStyle/>
        <a:p>
          <a:r>
            <a:rPr lang="fr-FR" sz="2400" dirty="0">
              <a:solidFill>
                <a:schemeClr val="tx1"/>
              </a:solidFill>
            </a:rPr>
            <a:t>Situation professionnelle</a:t>
          </a:r>
        </a:p>
      </dgm:t>
    </dgm:pt>
    <dgm:pt modelId="{23CBC809-4B97-4976-9C18-09A4C249D08B}" type="parTrans" cxnId="{81AC8388-CA98-4482-B632-3022758AAEFD}">
      <dgm:prSet/>
      <dgm:spPr/>
      <dgm:t>
        <a:bodyPr/>
        <a:lstStyle/>
        <a:p>
          <a:endParaRPr lang="fr-FR"/>
        </a:p>
      </dgm:t>
    </dgm:pt>
    <dgm:pt modelId="{34C122E8-C103-4290-B271-1D352F3FADB4}" type="sibTrans" cxnId="{81AC8388-CA98-4482-B632-3022758AAEFD}">
      <dgm:prSet/>
      <dgm:spPr/>
      <dgm:t>
        <a:bodyPr/>
        <a:lstStyle/>
        <a:p>
          <a:endParaRPr lang="fr-FR"/>
        </a:p>
      </dgm:t>
    </dgm:pt>
    <dgm:pt modelId="{2E36E0C2-2133-4B48-890E-D424038C1A7B}">
      <dgm:prSet phldrT="[Texte]" custT="1"/>
      <dgm:spPr/>
      <dgm:t>
        <a:bodyPr/>
        <a:lstStyle/>
        <a:p>
          <a:r>
            <a:rPr lang="fr-FR" sz="2000" dirty="0">
              <a:solidFill>
                <a:schemeClr val="tx1"/>
              </a:solidFill>
            </a:rPr>
            <a:t>Technologie </a:t>
          </a:r>
          <a:r>
            <a:rPr lang="fr-FR" sz="2000" dirty="0" smtClean="0">
              <a:solidFill>
                <a:schemeClr val="tx1"/>
              </a:solidFill>
            </a:rPr>
            <a:t>et environnement professionnel</a:t>
          </a:r>
          <a:endParaRPr lang="fr-FR" sz="2000" dirty="0">
            <a:solidFill>
              <a:schemeClr val="tx1"/>
            </a:solidFill>
          </a:endParaRPr>
        </a:p>
      </dgm:t>
    </dgm:pt>
    <dgm:pt modelId="{58012022-64C2-4536-A261-082FE8C6E9D9}" type="parTrans" cxnId="{DB2526B9-FF49-435D-B8F3-C6782A9FB3B2}">
      <dgm:prSet/>
      <dgm:spPr/>
      <dgm:t>
        <a:bodyPr/>
        <a:lstStyle/>
        <a:p>
          <a:endParaRPr lang="fr-FR"/>
        </a:p>
      </dgm:t>
    </dgm:pt>
    <dgm:pt modelId="{D1B0E714-B2A0-4050-8257-BA7149F6051A}" type="sibTrans" cxnId="{DB2526B9-FF49-435D-B8F3-C6782A9FB3B2}">
      <dgm:prSet/>
      <dgm:spPr/>
      <dgm:t>
        <a:bodyPr/>
        <a:lstStyle/>
        <a:p>
          <a:endParaRPr lang="fr-FR"/>
        </a:p>
      </dgm:t>
    </dgm:pt>
    <dgm:pt modelId="{D8EC72C9-E90C-49A5-9E6C-E19BFBA626D5}">
      <dgm:prSet phldrT="[Texte]" custT="1"/>
      <dgm:spPr/>
      <dgm:t>
        <a:bodyPr/>
        <a:lstStyle/>
        <a:p>
          <a:r>
            <a:rPr lang="fr-FR" sz="2000" dirty="0">
              <a:solidFill>
                <a:schemeClr val="tx1"/>
              </a:solidFill>
            </a:rPr>
            <a:t>Botanique appliquée</a:t>
          </a:r>
        </a:p>
      </dgm:t>
    </dgm:pt>
    <dgm:pt modelId="{830EDACD-E1EE-48F5-AF57-1DA265378242}" type="parTrans" cxnId="{F8C78CE2-98C6-433C-8050-BC753C4DFF97}">
      <dgm:prSet/>
      <dgm:spPr/>
      <dgm:t>
        <a:bodyPr/>
        <a:lstStyle/>
        <a:p>
          <a:endParaRPr lang="fr-FR"/>
        </a:p>
      </dgm:t>
    </dgm:pt>
    <dgm:pt modelId="{AA9672F2-937D-4C0F-A56B-1B4181F5795A}" type="sibTrans" cxnId="{F8C78CE2-98C6-433C-8050-BC753C4DFF97}">
      <dgm:prSet/>
      <dgm:spPr/>
      <dgm:t>
        <a:bodyPr/>
        <a:lstStyle/>
        <a:p>
          <a:endParaRPr lang="fr-FR"/>
        </a:p>
      </dgm:t>
    </dgm:pt>
    <dgm:pt modelId="{F487415F-3857-400D-95AA-DF5DF220A3C4}">
      <dgm:prSet phldrT="[Texte]" custT="1"/>
      <dgm:spPr/>
      <dgm:t>
        <a:bodyPr/>
        <a:lstStyle/>
        <a:p>
          <a:r>
            <a:rPr lang="fr-FR" sz="2000" dirty="0">
              <a:solidFill>
                <a:schemeClr val="tx1"/>
              </a:solidFill>
            </a:rPr>
            <a:t>Arts appliqués</a:t>
          </a:r>
        </a:p>
      </dgm:t>
    </dgm:pt>
    <dgm:pt modelId="{601D67A3-A0E5-4584-AAD8-DDE9A54A78C5}" type="parTrans" cxnId="{333B30B3-67D9-4302-B484-C1ED9EDCD5ED}">
      <dgm:prSet/>
      <dgm:spPr/>
      <dgm:t>
        <a:bodyPr/>
        <a:lstStyle/>
        <a:p>
          <a:endParaRPr lang="fr-FR"/>
        </a:p>
      </dgm:t>
    </dgm:pt>
    <dgm:pt modelId="{2B6F1404-7C61-4CEA-AF55-927AF775383E}" type="sibTrans" cxnId="{333B30B3-67D9-4302-B484-C1ED9EDCD5ED}">
      <dgm:prSet/>
      <dgm:spPr/>
      <dgm:t>
        <a:bodyPr/>
        <a:lstStyle/>
        <a:p>
          <a:endParaRPr lang="fr-FR"/>
        </a:p>
      </dgm:t>
    </dgm:pt>
    <dgm:pt modelId="{FDF877F0-EBA4-4659-9B40-9104A13747C3}" type="pres">
      <dgm:prSet presAssocID="{DD82FFD2-E70C-450C-8ED5-B9831C785289}" presName="Name0" presStyleCnt="0">
        <dgm:presLayoutVars>
          <dgm:chMax val="1"/>
          <dgm:chPref val="1"/>
          <dgm:dir/>
          <dgm:animOne val="branch"/>
          <dgm:animLvl val="lvl"/>
        </dgm:presLayoutVars>
      </dgm:prSet>
      <dgm:spPr/>
      <dgm:t>
        <a:bodyPr/>
        <a:lstStyle/>
        <a:p>
          <a:endParaRPr lang="fr-FR"/>
        </a:p>
      </dgm:t>
    </dgm:pt>
    <dgm:pt modelId="{A8D4F316-17CD-410C-8604-6F1C272BCED0}" type="pres">
      <dgm:prSet presAssocID="{7F5D987A-D84F-4E14-9BA4-796AEBB17BAF}" presName="singleCycle" presStyleCnt="0"/>
      <dgm:spPr/>
    </dgm:pt>
    <dgm:pt modelId="{A96BE622-58EF-415A-B953-BFA18EBA5592}" type="pres">
      <dgm:prSet presAssocID="{7F5D987A-D84F-4E14-9BA4-796AEBB17BAF}" presName="singleCenter" presStyleLbl="node1" presStyleIdx="0" presStyleCnt="4" custScaleX="179601" custScaleY="137469" custLinFactNeighborX="-1205" custLinFactNeighborY="-6027">
        <dgm:presLayoutVars>
          <dgm:chMax val="7"/>
          <dgm:chPref val="7"/>
        </dgm:presLayoutVars>
      </dgm:prSet>
      <dgm:spPr/>
      <dgm:t>
        <a:bodyPr/>
        <a:lstStyle/>
        <a:p>
          <a:endParaRPr lang="fr-FR"/>
        </a:p>
      </dgm:t>
    </dgm:pt>
    <dgm:pt modelId="{4C41A269-10D6-40B1-8AD6-4166231A6848}" type="pres">
      <dgm:prSet presAssocID="{58012022-64C2-4536-A261-082FE8C6E9D9}" presName="Name56" presStyleLbl="parChTrans1D2" presStyleIdx="0" presStyleCnt="3"/>
      <dgm:spPr/>
      <dgm:t>
        <a:bodyPr/>
        <a:lstStyle/>
        <a:p>
          <a:endParaRPr lang="fr-FR"/>
        </a:p>
      </dgm:t>
    </dgm:pt>
    <dgm:pt modelId="{F19779F7-4399-4C49-A3C2-3486DF865386}" type="pres">
      <dgm:prSet presAssocID="{2E36E0C2-2133-4B48-890E-D424038C1A7B}" presName="text0" presStyleLbl="node1" presStyleIdx="1" presStyleCnt="4" custScaleX="305260" custRadScaleRad="100610" custRadScaleInc="1144">
        <dgm:presLayoutVars>
          <dgm:bulletEnabled val="1"/>
        </dgm:presLayoutVars>
      </dgm:prSet>
      <dgm:spPr/>
      <dgm:t>
        <a:bodyPr/>
        <a:lstStyle/>
        <a:p>
          <a:endParaRPr lang="fr-FR"/>
        </a:p>
      </dgm:t>
    </dgm:pt>
    <dgm:pt modelId="{221A6511-ECD9-4E72-AAC2-9CD7B4B45330}" type="pres">
      <dgm:prSet presAssocID="{830EDACD-E1EE-48F5-AF57-1DA265378242}" presName="Name56" presStyleLbl="parChTrans1D2" presStyleIdx="1" presStyleCnt="3"/>
      <dgm:spPr/>
      <dgm:t>
        <a:bodyPr/>
        <a:lstStyle/>
        <a:p>
          <a:endParaRPr lang="fr-FR"/>
        </a:p>
      </dgm:t>
    </dgm:pt>
    <dgm:pt modelId="{F063911C-C221-45CE-AED6-528AEF53C7A5}" type="pres">
      <dgm:prSet presAssocID="{D8EC72C9-E90C-49A5-9E6C-E19BFBA626D5}" presName="text0" presStyleLbl="node1" presStyleIdx="2" presStyleCnt="4" custScaleX="274358" custRadScaleRad="143487" custRadScaleInc="-7575">
        <dgm:presLayoutVars>
          <dgm:bulletEnabled val="1"/>
        </dgm:presLayoutVars>
      </dgm:prSet>
      <dgm:spPr/>
      <dgm:t>
        <a:bodyPr/>
        <a:lstStyle/>
        <a:p>
          <a:endParaRPr lang="fr-FR"/>
        </a:p>
      </dgm:t>
    </dgm:pt>
    <dgm:pt modelId="{B105822F-13E8-4620-8B83-F27073FECA5A}" type="pres">
      <dgm:prSet presAssocID="{601D67A3-A0E5-4584-AAD8-DDE9A54A78C5}" presName="Name56" presStyleLbl="parChTrans1D2" presStyleIdx="2" presStyleCnt="3"/>
      <dgm:spPr/>
      <dgm:t>
        <a:bodyPr/>
        <a:lstStyle/>
        <a:p>
          <a:endParaRPr lang="fr-FR"/>
        </a:p>
      </dgm:t>
    </dgm:pt>
    <dgm:pt modelId="{6E2CCB3D-8AEF-4831-8EF0-E943EA2791DA}" type="pres">
      <dgm:prSet presAssocID="{F487415F-3857-400D-95AA-DF5DF220A3C4}" presName="text0" presStyleLbl="node1" presStyleIdx="3" presStyleCnt="4" custScaleX="274444" custRadScaleRad="141465" custRadScaleInc="6924">
        <dgm:presLayoutVars>
          <dgm:bulletEnabled val="1"/>
        </dgm:presLayoutVars>
      </dgm:prSet>
      <dgm:spPr/>
      <dgm:t>
        <a:bodyPr/>
        <a:lstStyle/>
        <a:p>
          <a:endParaRPr lang="fr-FR"/>
        </a:p>
      </dgm:t>
    </dgm:pt>
  </dgm:ptLst>
  <dgm:cxnLst>
    <dgm:cxn modelId="{3AE4CB01-3987-4C34-A9D1-DEB0C77CB4E4}" type="presOf" srcId="{830EDACD-E1EE-48F5-AF57-1DA265378242}" destId="{221A6511-ECD9-4E72-AAC2-9CD7B4B45330}" srcOrd="0" destOrd="0" presId="urn:microsoft.com/office/officeart/2008/layout/RadialCluster"/>
    <dgm:cxn modelId="{81AC8388-CA98-4482-B632-3022758AAEFD}" srcId="{DD82FFD2-E70C-450C-8ED5-B9831C785289}" destId="{7F5D987A-D84F-4E14-9BA4-796AEBB17BAF}" srcOrd="0" destOrd="0" parTransId="{23CBC809-4B97-4976-9C18-09A4C249D08B}" sibTransId="{34C122E8-C103-4290-B271-1D352F3FADB4}"/>
    <dgm:cxn modelId="{F8C78CE2-98C6-433C-8050-BC753C4DFF97}" srcId="{7F5D987A-D84F-4E14-9BA4-796AEBB17BAF}" destId="{D8EC72C9-E90C-49A5-9E6C-E19BFBA626D5}" srcOrd="1" destOrd="0" parTransId="{830EDACD-E1EE-48F5-AF57-1DA265378242}" sibTransId="{AA9672F2-937D-4C0F-A56B-1B4181F5795A}"/>
    <dgm:cxn modelId="{0F1965BA-E19A-4052-99C0-336772EFAC8E}" type="presOf" srcId="{7F5D987A-D84F-4E14-9BA4-796AEBB17BAF}" destId="{A96BE622-58EF-415A-B953-BFA18EBA5592}" srcOrd="0" destOrd="0" presId="urn:microsoft.com/office/officeart/2008/layout/RadialCluster"/>
    <dgm:cxn modelId="{F59EE39C-1C6F-40B8-B76C-D422D9CEF9CA}" type="presOf" srcId="{58012022-64C2-4536-A261-082FE8C6E9D9}" destId="{4C41A269-10D6-40B1-8AD6-4166231A6848}" srcOrd="0" destOrd="0" presId="urn:microsoft.com/office/officeart/2008/layout/RadialCluster"/>
    <dgm:cxn modelId="{BB29E5D1-96D7-4ACD-987D-AE2287EEABBE}" type="presOf" srcId="{2E36E0C2-2133-4B48-890E-D424038C1A7B}" destId="{F19779F7-4399-4C49-A3C2-3486DF865386}" srcOrd="0" destOrd="0" presId="urn:microsoft.com/office/officeart/2008/layout/RadialCluster"/>
    <dgm:cxn modelId="{DB2526B9-FF49-435D-B8F3-C6782A9FB3B2}" srcId="{7F5D987A-D84F-4E14-9BA4-796AEBB17BAF}" destId="{2E36E0C2-2133-4B48-890E-D424038C1A7B}" srcOrd="0" destOrd="0" parTransId="{58012022-64C2-4536-A261-082FE8C6E9D9}" sibTransId="{D1B0E714-B2A0-4050-8257-BA7149F6051A}"/>
    <dgm:cxn modelId="{A0F1AEF4-735E-4986-8FFF-F4F26936A889}" type="presOf" srcId="{601D67A3-A0E5-4584-AAD8-DDE9A54A78C5}" destId="{B105822F-13E8-4620-8B83-F27073FECA5A}" srcOrd="0" destOrd="0" presId="urn:microsoft.com/office/officeart/2008/layout/RadialCluster"/>
    <dgm:cxn modelId="{1D7CCED4-0609-4233-BED7-732B2ACA7E66}" type="presOf" srcId="{F487415F-3857-400D-95AA-DF5DF220A3C4}" destId="{6E2CCB3D-8AEF-4831-8EF0-E943EA2791DA}" srcOrd="0" destOrd="0" presId="urn:microsoft.com/office/officeart/2008/layout/RadialCluster"/>
    <dgm:cxn modelId="{25DAE0F0-4880-419C-B197-707B350CDA99}" type="presOf" srcId="{D8EC72C9-E90C-49A5-9E6C-E19BFBA626D5}" destId="{F063911C-C221-45CE-AED6-528AEF53C7A5}" srcOrd="0" destOrd="0" presId="urn:microsoft.com/office/officeart/2008/layout/RadialCluster"/>
    <dgm:cxn modelId="{333B30B3-67D9-4302-B484-C1ED9EDCD5ED}" srcId="{7F5D987A-D84F-4E14-9BA4-796AEBB17BAF}" destId="{F487415F-3857-400D-95AA-DF5DF220A3C4}" srcOrd="2" destOrd="0" parTransId="{601D67A3-A0E5-4584-AAD8-DDE9A54A78C5}" sibTransId="{2B6F1404-7C61-4CEA-AF55-927AF775383E}"/>
    <dgm:cxn modelId="{4EE826F4-B38B-4178-ACB9-A5BEDA7CC068}" type="presOf" srcId="{DD82FFD2-E70C-450C-8ED5-B9831C785289}" destId="{FDF877F0-EBA4-4659-9B40-9104A13747C3}" srcOrd="0" destOrd="0" presId="urn:microsoft.com/office/officeart/2008/layout/RadialCluster"/>
    <dgm:cxn modelId="{67D709A7-BBDB-41DE-897F-8D9044A875EB}" type="presParOf" srcId="{FDF877F0-EBA4-4659-9B40-9104A13747C3}" destId="{A8D4F316-17CD-410C-8604-6F1C272BCED0}" srcOrd="0" destOrd="0" presId="urn:microsoft.com/office/officeart/2008/layout/RadialCluster"/>
    <dgm:cxn modelId="{48AA8996-9505-4A51-8BDE-B3CF04218484}" type="presParOf" srcId="{A8D4F316-17CD-410C-8604-6F1C272BCED0}" destId="{A96BE622-58EF-415A-B953-BFA18EBA5592}" srcOrd="0" destOrd="0" presId="urn:microsoft.com/office/officeart/2008/layout/RadialCluster"/>
    <dgm:cxn modelId="{6B0BA58E-45A9-43E3-BC6E-A843FA74B262}" type="presParOf" srcId="{A8D4F316-17CD-410C-8604-6F1C272BCED0}" destId="{4C41A269-10D6-40B1-8AD6-4166231A6848}" srcOrd="1" destOrd="0" presId="urn:microsoft.com/office/officeart/2008/layout/RadialCluster"/>
    <dgm:cxn modelId="{4FD64AAF-CAAF-438A-9D4E-C496D6BE1B0E}" type="presParOf" srcId="{A8D4F316-17CD-410C-8604-6F1C272BCED0}" destId="{F19779F7-4399-4C49-A3C2-3486DF865386}" srcOrd="2" destOrd="0" presId="urn:microsoft.com/office/officeart/2008/layout/RadialCluster"/>
    <dgm:cxn modelId="{88B5C4DC-639B-4A9F-B15F-37E0F7CF5251}" type="presParOf" srcId="{A8D4F316-17CD-410C-8604-6F1C272BCED0}" destId="{221A6511-ECD9-4E72-AAC2-9CD7B4B45330}" srcOrd="3" destOrd="0" presId="urn:microsoft.com/office/officeart/2008/layout/RadialCluster"/>
    <dgm:cxn modelId="{B9B37B10-36BC-4ACE-AF5C-BD82082996DC}" type="presParOf" srcId="{A8D4F316-17CD-410C-8604-6F1C272BCED0}" destId="{F063911C-C221-45CE-AED6-528AEF53C7A5}" srcOrd="4" destOrd="0" presId="urn:microsoft.com/office/officeart/2008/layout/RadialCluster"/>
    <dgm:cxn modelId="{ED4D7CBA-F4C3-419A-BFBB-E140DBB93573}" type="presParOf" srcId="{A8D4F316-17CD-410C-8604-6F1C272BCED0}" destId="{B105822F-13E8-4620-8B83-F27073FECA5A}" srcOrd="5" destOrd="0" presId="urn:microsoft.com/office/officeart/2008/layout/RadialCluster"/>
    <dgm:cxn modelId="{470D3B6D-07EA-4F1B-A646-4CB466D92E97}" type="presParOf" srcId="{A8D4F316-17CD-410C-8604-6F1C272BCED0}" destId="{6E2CCB3D-8AEF-4831-8EF0-E943EA2791DA}" srcOrd="6" destOrd="0" presId="urn:microsoft.com/office/officeart/2008/layout/Radial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699304-32AC-4FB1-A50F-9E325AB0E883}" type="doc">
      <dgm:prSet loTypeId="urn:microsoft.com/office/officeart/2008/layout/RadialCluster" loCatId="relationship" qsTypeId="urn:microsoft.com/office/officeart/2005/8/quickstyle/3d2" qsCatId="3D" csTypeId="urn:microsoft.com/office/officeart/2005/8/colors/colorful5" csCatId="colorful" phldr="1"/>
      <dgm:spPr/>
      <dgm:t>
        <a:bodyPr/>
        <a:lstStyle/>
        <a:p>
          <a:endParaRPr lang="fr-FR"/>
        </a:p>
      </dgm:t>
    </dgm:pt>
    <dgm:pt modelId="{E250CD1B-231F-4C7C-8B7C-6AE4372F5877}">
      <dgm:prSet phldrT="[Texte]" custT="1"/>
      <dgm:spPr/>
      <dgm:t>
        <a:bodyPr/>
        <a:lstStyle/>
        <a:p>
          <a:r>
            <a:rPr lang="fr-FR" sz="2400" dirty="0">
              <a:solidFill>
                <a:schemeClr val="tx1"/>
              </a:solidFill>
            </a:rPr>
            <a:t>Botanique appliquée, technologie</a:t>
          </a:r>
        </a:p>
        <a:p>
          <a:r>
            <a:rPr lang="fr-FR" sz="1800" dirty="0">
              <a:solidFill>
                <a:schemeClr val="tx1"/>
              </a:solidFill>
            </a:rPr>
            <a:t>Conseils d’entretiens</a:t>
          </a:r>
        </a:p>
      </dgm:t>
    </dgm:pt>
    <dgm:pt modelId="{8F434F91-4AB3-4DAF-B18D-6111ACF60F06}" type="parTrans" cxnId="{C0A2CA62-1D08-4CB6-B57A-1F0997C4F8C0}">
      <dgm:prSet/>
      <dgm:spPr/>
      <dgm:t>
        <a:bodyPr/>
        <a:lstStyle/>
        <a:p>
          <a:endParaRPr lang="fr-FR"/>
        </a:p>
      </dgm:t>
    </dgm:pt>
    <dgm:pt modelId="{3AE54FD0-D71A-45E9-8875-398E741C647E}" type="sibTrans" cxnId="{C0A2CA62-1D08-4CB6-B57A-1F0997C4F8C0}">
      <dgm:prSet/>
      <dgm:spPr/>
      <dgm:t>
        <a:bodyPr/>
        <a:lstStyle/>
        <a:p>
          <a:endParaRPr lang="fr-FR"/>
        </a:p>
      </dgm:t>
    </dgm:pt>
    <dgm:pt modelId="{EA98110C-D0AD-42A5-86E0-B0A13558E551}">
      <dgm:prSet phldrT="[Texte]" custT="1"/>
      <dgm:spPr/>
      <dgm:t>
        <a:bodyPr/>
        <a:lstStyle/>
        <a:p>
          <a:r>
            <a:rPr lang="fr-FR" sz="2400" dirty="0">
              <a:solidFill>
                <a:schemeClr val="tx1"/>
              </a:solidFill>
            </a:rPr>
            <a:t>Reconnaissance des végétaux</a:t>
          </a:r>
        </a:p>
        <a:p>
          <a:r>
            <a:rPr lang="fr-FR" sz="1800" dirty="0">
              <a:solidFill>
                <a:schemeClr val="tx1"/>
              </a:solidFill>
            </a:rPr>
            <a:t>Connaitre son produit</a:t>
          </a:r>
        </a:p>
      </dgm:t>
    </dgm:pt>
    <dgm:pt modelId="{67C96B78-25DB-4C86-9B7C-69FB915C30FC}" type="parTrans" cxnId="{90E08F95-3879-4AC1-BB2E-D990044B253A}">
      <dgm:prSet/>
      <dgm:spPr/>
      <dgm:t>
        <a:bodyPr/>
        <a:lstStyle/>
        <a:p>
          <a:endParaRPr lang="fr-FR"/>
        </a:p>
      </dgm:t>
    </dgm:pt>
    <dgm:pt modelId="{22A97FE6-61C0-4ED8-8E7B-FCF1A40B8056}" type="sibTrans" cxnId="{90E08F95-3879-4AC1-BB2E-D990044B253A}">
      <dgm:prSet/>
      <dgm:spPr/>
      <dgm:t>
        <a:bodyPr/>
        <a:lstStyle/>
        <a:p>
          <a:endParaRPr lang="fr-FR"/>
        </a:p>
      </dgm:t>
    </dgm:pt>
    <dgm:pt modelId="{D90EBEBB-D2BF-42E5-B5ED-190140189690}">
      <dgm:prSet phldrT="[Texte]" custT="1"/>
      <dgm:spPr/>
      <dgm:t>
        <a:bodyPr/>
        <a:lstStyle/>
        <a:p>
          <a:r>
            <a:rPr lang="fr-FR" sz="2400" dirty="0">
              <a:solidFill>
                <a:schemeClr val="tx1"/>
              </a:solidFill>
            </a:rPr>
            <a:t>Arts appliqués</a:t>
          </a:r>
        </a:p>
        <a:p>
          <a:r>
            <a:rPr lang="fr-FR" sz="1800" dirty="0">
              <a:solidFill>
                <a:schemeClr val="tx1"/>
              </a:solidFill>
            </a:rPr>
            <a:t>Appréhender les besoins des clients</a:t>
          </a:r>
        </a:p>
      </dgm:t>
    </dgm:pt>
    <dgm:pt modelId="{64ABF73D-2710-458C-8090-4F1F4A9BF7DA}" type="parTrans" cxnId="{5E0A92FB-B6FB-44E1-A76F-8AE4CC2C584B}">
      <dgm:prSet/>
      <dgm:spPr/>
      <dgm:t>
        <a:bodyPr/>
        <a:lstStyle/>
        <a:p>
          <a:endParaRPr lang="fr-FR"/>
        </a:p>
      </dgm:t>
    </dgm:pt>
    <dgm:pt modelId="{B8EB8C02-FF35-4F78-BAE4-A44012BF7075}" type="sibTrans" cxnId="{5E0A92FB-B6FB-44E1-A76F-8AE4CC2C584B}">
      <dgm:prSet/>
      <dgm:spPr/>
      <dgm:t>
        <a:bodyPr/>
        <a:lstStyle/>
        <a:p>
          <a:endParaRPr lang="fr-FR"/>
        </a:p>
      </dgm:t>
    </dgm:pt>
    <dgm:pt modelId="{8AFE86C8-8E07-45FA-B5EB-E589AD6BB51D}">
      <dgm:prSet custT="1"/>
      <dgm:spPr>
        <a:gradFill rotWithShape="0">
          <a:gsLst>
            <a:gs pos="0">
              <a:schemeClr val="accent6">
                <a:lumMod val="60000"/>
                <a:lumOff val="40000"/>
              </a:schemeClr>
            </a:gs>
            <a:gs pos="100000">
              <a:schemeClr val="accent6">
                <a:lumMod val="60000"/>
                <a:lumOff val="40000"/>
              </a:schemeClr>
            </a:gs>
          </a:gsLst>
        </a:gradFill>
      </dgm:spPr>
      <dgm:t>
        <a:bodyPr/>
        <a:lstStyle/>
        <a:p>
          <a:r>
            <a:rPr lang="fr-FR" sz="2000" dirty="0">
              <a:solidFill>
                <a:schemeClr val="tx1"/>
              </a:solidFill>
            </a:rPr>
            <a:t>Français</a:t>
          </a:r>
        </a:p>
        <a:p>
          <a:r>
            <a:rPr lang="fr-FR" sz="1800" dirty="0">
              <a:solidFill>
                <a:schemeClr val="tx1"/>
              </a:solidFill>
            </a:rPr>
            <a:t>Ecrit - Oral</a:t>
          </a:r>
        </a:p>
      </dgm:t>
    </dgm:pt>
    <dgm:pt modelId="{1D8E2844-1733-4F09-A400-383CAB0E48BC}" type="parTrans" cxnId="{258E4722-4E3B-4901-9033-9428703B60BF}">
      <dgm:prSet/>
      <dgm:spPr/>
      <dgm:t>
        <a:bodyPr/>
        <a:lstStyle/>
        <a:p>
          <a:endParaRPr lang="fr-FR"/>
        </a:p>
      </dgm:t>
    </dgm:pt>
    <dgm:pt modelId="{171137E0-C540-42C1-B760-1F6F5AF267D9}" type="sibTrans" cxnId="{258E4722-4E3B-4901-9033-9428703B60BF}">
      <dgm:prSet/>
      <dgm:spPr/>
      <dgm:t>
        <a:bodyPr/>
        <a:lstStyle/>
        <a:p>
          <a:endParaRPr lang="fr-FR"/>
        </a:p>
      </dgm:t>
    </dgm:pt>
    <dgm:pt modelId="{8C5DD3C3-E73F-4A23-8C37-BECE893D7705}">
      <dgm:prSet phldrT="[Texte]" custT="1"/>
      <dgm:spPr>
        <a:gradFill rotWithShape="0">
          <a:gsLst>
            <a:gs pos="100000">
              <a:schemeClr val="accent6">
                <a:lumMod val="75000"/>
              </a:schemeClr>
            </a:gs>
            <a:gs pos="100000">
              <a:schemeClr val="accent5">
                <a:hueOff val="0"/>
                <a:satOff val="0"/>
                <a:lumOff val="0"/>
                <a:alphaOff val="0"/>
                <a:tint val="50000"/>
                <a:shade val="100000"/>
                <a:satMod val="350000"/>
              </a:schemeClr>
            </a:gs>
          </a:gsLst>
        </a:gra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000" b="1" dirty="0">
              <a:solidFill>
                <a:schemeClr val="tx1"/>
              </a:solidFill>
            </a:rPr>
            <a:t>VENTE-CONSEIL en MAGASIN</a:t>
          </a:r>
        </a:p>
      </dgm:t>
    </dgm:pt>
    <dgm:pt modelId="{19890D25-CAED-4F58-A973-3C18C0F32CF7}" type="sibTrans" cxnId="{F7D1C623-458F-45C1-9E67-3BF22819AC02}">
      <dgm:prSet/>
      <dgm:spPr/>
      <dgm:t>
        <a:bodyPr/>
        <a:lstStyle/>
        <a:p>
          <a:endParaRPr lang="fr-FR"/>
        </a:p>
      </dgm:t>
    </dgm:pt>
    <dgm:pt modelId="{08707290-B4AB-4082-8977-E03374D25D30}" type="parTrans" cxnId="{F7D1C623-458F-45C1-9E67-3BF22819AC02}">
      <dgm:prSet/>
      <dgm:spPr/>
      <dgm:t>
        <a:bodyPr/>
        <a:lstStyle/>
        <a:p>
          <a:endParaRPr lang="fr-FR"/>
        </a:p>
      </dgm:t>
    </dgm:pt>
    <dgm:pt modelId="{6251DCE7-AB8D-4B4D-8374-FD5C55BFB7B3}">
      <dgm:prSet/>
      <dgm:spPr/>
      <dgm:t>
        <a:bodyPr/>
        <a:lstStyle/>
        <a:p>
          <a:endParaRPr lang="fr-FR"/>
        </a:p>
      </dgm:t>
    </dgm:pt>
    <dgm:pt modelId="{34DFD9AC-F07A-4288-BDA3-4D51457053C1}" type="parTrans" cxnId="{E5710542-1C19-4449-B5A2-E95C7C0F55B0}">
      <dgm:prSet/>
      <dgm:spPr/>
      <dgm:t>
        <a:bodyPr/>
        <a:lstStyle/>
        <a:p>
          <a:endParaRPr lang="fr-FR"/>
        </a:p>
      </dgm:t>
    </dgm:pt>
    <dgm:pt modelId="{DEEBA207-7DE3-410B-90C5-39D1733FDDF8}" type="sibTrans" cxnId="{E5710542-1C19-4449-B5A2-E95C7C0F55B0}">
      <dgm:prSet/>
      <dgm:spPr/>
      <dgm:t>
        <a:bodyPr/>
        <a:lstStyle/>
        <a:p>
          <a:endParaRPr lang="fr-FR"/>
        </a:p>
      </dgm:t>
    </dgm:pt>
    <dgm:pt modelId="{E3B7C051-6AB7-4B20-AA8A-C3F32469D203}">
      <dgm:prSet custT="1"/>
      <dgm:spPr>
        <a:gradFill flip="none" rotWithShape="1">
          <a:gsLst>
            <a:gs pos="7000">
              <a:schemeClr val="accent6">
                <a:lumMod val="60000"/>
                <a:lumOff val="40000"/>
              </a:schemeClr>
            </a:gs>
            <a:gs pos="0">
              <a:schemeClr val="accent6">
                <a:lumMod val="60000"/>
                <a:lumOff val="40000"/>
              </a:schemeClr>
            </a:gs>
            <a:gs pos="0">
              <a:schemeClr val="accent5">
                <a:lumMod val="45000"/>
                <a:lumOff val="55000"/>
              </a:schemeClr>
            </a:gs>
            <a:gs pos="0">
              <a:schemeClr val="accent5">
                <a:lumMod val="30000"/>
                <a:lumOff val="70000"/>
              </a:schemeClr>
            </a:gs>
          </a:gsLst>
          <a:lin ang="5400000" scaled="1"/>
          <a:tileRect/>
        </a:gradFill>
      </dgm:spPr>
      <dgm:t>
        <a:bodyPr/>
        <a:lstStyle/>
        <a:p>
          <a:r>
            <a:rPr lang="fr-FR" sz="2000" dirty="0">
              <a:solidFill>
                <a:schemeClr val="tx1"/>
              </a:solidFill>
            </a:rPr>
            <a:t>Mathématiques-sciences</a:t>
          </a:r>
        </a:p>
        <a:p>
          <a:r>
            <a:rPr lang="fr-FR" sz="2000" dirty="0">
              <a:solidFill>
                <a:schemeClr val="tx1"/>
              </a:solidFill>
            </a:rPr>
            <a:t> </a:t>
          </a:r>
          <a:r>
            <a:rPr lang="fr-FR" sz="2000" b="0" dirty="0">
              <a:solidFill>
                <a:schemeClr val="tx1"/>
              </a:solidFill>
            </a:rPr>
            <a:t>C</a:t>
          </a:r>
          <a:r>
            <a:rPr lang="fr-FR" sz="1800" b="0" dirty="0">
              <a:solidFill>
                <a:schemeClr val="tx1"/>
              </a:solidFill>
            </a:rPr>
            <a:t>alcul mental</a:t>
          </a:r>
        </a:p>
      </dgm:t>
    </dgm:pt>
    <dgm:pt modelId="{1918983C-8D48-4909-AC3A-294CB210DC82}" type="sibTrans" cxnId="{7D39654E-AE39-4475-9B64-1618390D6D56}">
      <dgm:prSet/>
      <dgm:spPr/>
      <dgm:t>
        <a:bodyPr/>
        <a:lstStyle/>
        <a:p>
          <a:endParaRPr lang="fr-FR"/>
        </a:p>
      </dgm:t>
    </dgm:pt>
    <dgm:pt modelId="{D3280173-36E0-4335-96C9-DCC96EDC6538}" type="parTrans" cxnId="{7D39654E-AE39-4475-9B64-1618390D6D56}">
      <dgm:prSet/>
      <dgm:spPr/>
      <dgm:t>
        <a:bodyPr/>
        <a:lstStyle/>
        <a:p>
          <a:endParaRPr lang="fr-FR"/>
        </a:p>
      </dgm:t>
    </dgm:pt>
    <dgm:pt modelId="{3F5C5FEF-03E9-4E68-B33A-4B0C7EE99E87}">
      <dgm:prSet/>
      <dgm:spPr/>
      <dgm:t>
        <a:bodyPr/>
        <a:lstStyle/>
        <a:p>
          <a:endParaRPr lang="fr-FR"/>
        </a:p>
      </dgm:t>
    </dgm:pt>
    <dgm:pt modelId="{7310B8EB-86FC-4083-89DB-026F95F4C91B}" type="sibTrans" cxnId="{3903B063-9227-4C6F-ABD1-5764642629CC}">
      <dgm:prSet/>
      <dgm:spPr/>
      <dgm:t>
        <a:bodyPr/>
        <a:lstStyle/>
        <a:p>
          <a:endParaRPr lang="fr-FR"/>
        </a:p>
      </dgm:t>
    </dgm:pt>
    <dgm:pt modelId="{CF6C4D80-CD64-46A0-8C1C-07D5BC31B2FB}" type="parTrans" cxnId="{3903B063-9227-4C6F-ABD1-5764642629CC}">
      <dgm:prSet/>
      <dgm:spPr/>
      <dgm:t>
        <a:bodyPr/>
        <a:lstStyle/>
        <a:p>
          <a:endParaRPr lang="fr-FR"/>
        </a:p>
      </dgm:t>
    </dgm:pt>
    <dgm:pt modelId="{146853C6-2CE9-4FF3-A2E5-0AF2A6229ABE}" type="pres">
      <dgm:prSet presAssocID="{EF699304-32AC-4FB1-A50F-9E325AB0E883}" presName="Name0" presStyleCnt="0">
        <dgm:presLayoutVars>
          <dgm:chMax val="1"/>
          <dgm:chPref val="1"/>
          <dgm:dir/>
          <dgm:animOne val="branch"/>
          <dgm:animLvl val="lvl"/>
        </dgm:presLayoutVars>
      </dgm:prSet>
      <dgm:spPr/>
      <dgm:t>
        <a:bodyPr/>
        <a:lstStyle/>
        <a:p>
          <a:endParaRPr lang="fr-FR"/>
        </a:p>
      </dgm:t>
    </dgm:pt>
    <dgm:pt modelId="{AE0FE992-029A-4022-8B1B-2F807370F3D9}" type="pres">
      <dgm:prSet presAssocID="{8C5DD3C3-E73F-4A23-8C37-BECE893D7705}" presName="singleCycle" presStyleCnt="0"/>
      <dgm:spPr/>
    </dgm:pt>
    <dgm:pt modelId="{16BF7AE0-A53B-4CC8-A32E-328D554CF949}" type="pres">
      <dgm:prSet presAssocID="{8C5DD3C3-E73F-4A23-8C37-BECE893D7705}" presName="singleCenter" presStyleLbl="node1" presStyleIdx="0" presStyleCnt="6" custFlipHor="1" custScaleX="137009" custScaleY="87450" custLinFactNeighborX="15666" custLinFactNeighborY="-10549">
        <dgm:presLayoutVars>
          <dgm:chMax val="7"/>
          <dgm:chPref val="7"/>
        </dgm:presLayoutVars>
      </dgm:prSet>
      <dgm:spPr/>
      <dgm:t>
        <a:bodyPr/>
        <a:lstStyle/>
        <a:p>
          <a:endParaRPr lang="fr-FR"/>
        </a:p>
      </dgm:t>
    </dgm:pt>
    <dgm:pt modelId="{88F4B339-2452-437A-AF69-909E16A23339}" type="pres">
      <dgm:prSet presAssocID="{8F434F91-4AB3-4DAF-B18D-6111ACF60F06}" presName="Name56" presStyleLbl="parChTrans1D2" presStyleIdx="0" presStyleCnt="5"/>
      <dgm:spPr/>
      <dgm:t>
        <a:bodyPr/>
        <a:lstStyle/>
        <a:p>
          <a:endParaRPr lang="fr-FR"/>
        </a:p>
      </dgm:t>
    </dgm:pt>
    <dgm:pt modelId="{7FD95888-6686-4889-8297-7BB27E278BE7}" type="pres">
      <dgm:prSet presAssocID="{E250CD1B-231F-4C7C-8B7C-6AE4372F5877}" presName="text0" presStyleLbl="node1" presStyleIdx="1" presStyleCnt="6" custScaleX="333615" custScaleY="128175" custRadScaleRad="95611" custRadScaleInc="49299">
        <dgm:presLayoutVars>
          <dgm:bulletEnabled val="1"/>
        </dgm:presLayoutVars>
      </dgm:prSet>
      <dgm:spPr/>
      <dgm:t>
        <a:bodyPr/>
        <a:lstStyle/>
        <a:p>
          <a:endParaRPr lang="fr-FR"/>
        </a:p>
      </dgm:t>
    </dgm:pt>
    <dgm:pt modelId="{4D25BF50-9833-4103-AE01-DA9918294DF0}" type="pres">
      <dgm:prSet presAssocID="{67C96B78-25DB-4C86-9B7C-69FB915C30FC}" presName="Name56" presStyleLbl="parChTrans1D2" presStyleIdx="1" presStyleCnt="5"/>
      <dgm:spPr/>
      <dgm:t>
        <a:bodyPr/>
        <a:lstStyle/>
        <a:p>
          <a:endParaRPr lang="fr-FR"/>
        </a:p>
      </dgm:t>
    </dgm:pt>
    <dgm:pt modelId="{FC6D3075-A6EC-42D1-8540-73B8B13DEE31}" type="pres">
      <dgm:prSet presAssocID="{EA98110C-D0AD-42A5-86E0-B0A13558E551}" presName="text0" presStyleLbl="node1" presStyleIdx="2" presStyleCnt="6" custScaleX="357679" custScaleY="114079" custRadScaleRad="138357" custRadScaleInc="124034">
        <dgm:presLayoutVars>
          <dgm:bulletEnabled val="1"/>
        </dgm:presLayoutVars>
      </dgm:prSet>
      <dgm:spPr/>
      <dgm:t>
        <a:bodyPr/>
        <a:lstStyle/>
        <a:p>
          <a:endParaRPr lang="fr-FR"/>
        </a:p>
      </dgm:t>
    </dgm:pt>
    <dgm:pt modelId="{256B12D1-46DA-4159-9F5C-0EF1A5F7D7FB}" type="pres">
      <dgm:prSet presAssocID="{64ABF73D-2710-458C-8090-4F1F4A9BF7DA}" presName="Name56" presStyleLbl="parChTrans1D2" presStyleIdx="2" presStyleCnt="5"/>
      <dgm:spPr/>
      <dgm:t>
        <a:bodyPr/>
        <a:lstStyle/>
        <a:p>
          <a:endParaRPr lang="fr-FR"/>
        </a:p>
      </dgm:t>
    </dgm:pt>
    <dgm:pt modelId="{A0369167-FD2B-453D-B6E6-5180D3E32035}" type="pres">
      <dgm:prSet presAssocID="{D90EBEBB-D2BF-42E5-B5ED-190140189690}" presName="text0" presStyleLbl="node1" presStyleIdx="3" presStyleCnt="6" custScaleX="372947" custScaleY="118567" custRadScaleRad="87571" custRadScaleInc="229952">
        <dgm:presLayoutVars>
          <dgm:bulletEnabled val="1"/>
        </dgm:presLayoutVars>
      </dgm:prSet>
      <dgm:spPr/>
      <dgm:t>
        <a:bodyPr/>
        <a:lstStyle/>
        <a:p>
          <a:endParaRPr lang="fr-FR"/>
        </a:p>
      </dgm:t>
    </dgm:pt>
    <dgm:pt modelId="{CF4DDA9D-874D-4AAF-B343-CACF225EB5AF}" type="pres">
      <dgm:prSet presAssocID="{1D8E2844-1733-4F09-A400-383CAB0E48BC}" presName="Name56" presStyleLbl="parChTrans1D2" presStyleIdx="3" presStyleCnt="5"/>
      <dgm:spPr/>
      <dgm:t>
        <a:bodyPr/>
        <a:lstStyle/>
        <a:p>
          <a:endParaRPr lang="fr-FR"/>
        </a:p>
      </dgm:t>
    </dgm:pt>
    <dgm:pt modelId="{167186C7-F5EC-4829-B0A6-AEC2A5472F59}" type="pres">
      <dgm:prSet presAssocID="{8AFE86C8-8E07-45FA-B5EB-E589AD6BB51D}" presName="text0" presStyleLbl="node1" presStyleIdx="4" presStyleCnt="6" custScaleX="228911" custScaleY="110232" custRadScaleRad="92225" custRadScaleInc="175965">
        <dgm:presLayoutVars>
          <dgm:bulletEnabled val="1"/>
        </dgm:presLayoutVars>
      </dgm:prSet>
      <dgm:spPr/>
      <dgm:t>
        <a:bodyPr/>
        <a:lstStyle/>
        <a:p>
          <a:endParaRPr lang="fr-FR"/>
        </a:p>
      </dgm:t>
    </dgm:pt>
    <dgm:pt modelId="{9B5B0A9E-8926-4653-9036-CB0B8DAFF851}" type="pres">
      <dgm:prSet presAssocID="{D3280173-36E0-4335-96C9-DCC96EDC6538}" presName="Name56" presStyleLbl="parChTrans1D2" presStyleIdx="4" presStyleCnt="5"/>
      <dgm:spPr/>
      <dgm:t>
        <a:bodyPr/>
        <a:lstStyle/>
        <a:p>
          <a:endParaRPr lang="fr-FR"/>
        </a:p>
      </dgm:t>
    </dgm:pt>
    <dgm:pt modelId="{638C697B-3C51-4673-BE03-48F90F99A454}" type="pres">
      <dgm:prSet presAssocID="{E3B7C051-6AB7-4B20-AA8A-C3F32469D203}" presName="text0" presStyleLbl="node1" presStyleIdx="5" presStyleCnt="6" custScaleX="233333" custScaleY="124336" custRadScaleRad="154243" custRadScaleInc="433507">
        <dgm:presLayoutVars>
          <dgm:bulletEnabled val="1"/>
        </dgm:presLayoutVars>
      </dgm:prSet>
      <dgm:spPr/>
      <dgm:t>
        <a:bodyPr/>
        <a:lstStyle/>
        <a:p>
          <a:endParaRPr lang="fr-FR"/>
        </a:p>
      </dgm:t>
    </dgm:pt>
  </dgm:ptLst>
  <dgm:cxnLst>
    <dgm:cxn modelId="{A19B9AF5-C8EC-46F0-956B-084C462983F4}" type="presOf" srcId="{64ABF73D-2710-458C-8090-4F1F4A9BF7DA}" destId="{256B12D1-46DA-4159-9F5C-0EF1A5F7D7FB}" srcOrd="0" destOrd="0" presId="urn:microsoft.com/office/officeart/2008/layout/RadialCluster"/>
    <dgm:cxn modelId="{7BAEF80B-74EB-4069-BDA8-BC368C095511}" type="presOf" srcId="{8AFE86C8-8E07-45FA-B5EB-E589AD6BB51D}" destId="{167186C7-F5EC-4829-B0A6-AEC2A5472F59}" srcOrd="0" destOrd="0" presId="urn:microsoft.com/office/officeart/2008/layout/RadialCluster"/>
    <dgm:cxn modelId="{F7D1C623-458F-45C1-9E67-3BF22819AC02}" srcId="{EF699304-32AC-4FB1-A50F-9E325AB0E883}" destId="{8C5DD3C3-E73F-4A23-8C37-BECE893D7705}" srcOrd="0" destOrd="0" parTransId="{08707290-B4AB-4082-8977-E03374D25D30}" sibTransId="{19890D25-CAED-4F58-A973-3C18C0F32CF7}"/>
    <dgm:cxn modelId="{5D1E5C27-02C0-4CEF-BA29-34AD359A967B}" type="presOf" srcId="{E250CD1B-231F-4C7C-8B7C-6AE4372F5877}" destId="{7FD95888-6686-4889-8297-7BB27E278BE7}" srcOrd="0" destOrd="0" presId="urn:microsoft.com/office/officeart/2008/layout/RadialCluster"/>
    <dgm:cxn modelId="{57669E07-700C-454A-BE9D-7000B285DAB5}" type="presOf" srcId="{D90EBEBB-D2BF-42E5-B5ED-190140189690}" destId="{A0369167-FD2B-453D-B6E6-5180D3E32035}" srcOrd="0" destOrd="0" presId="urn:microsoft.com/office/officeart/2008/layout/RadialCluster"/>
    <dgm:cxn modelId="{7D39654E-AE39-4475-9B64-1618390D6D56}" srcId="{8C5DD3C3-E73F-4A23-8C37-BECE893D7705}" destId="{E3B7C051-6AB7-4B20-AA8A-C3F32469D203}" srcOrd="4" destOrd="0" parTransId="{D3280173-36E0-4335-96C9-DCC96EDC6538}" sibTransId="{1918983C-8D48-4909-AC3A-294CB210DC82}"/>
    <dgm:cxn modelId="{CF984C86-DCA9-40FD-92D5-955A69FEE7A1}" type="presOf" srcId="{E3B7C051-6AB7-4B20-AA8A-C3F32469D203}" destId="{638C697B-3C51-4673-BE03-48F90F99A454}" srcOrd="0" destOrd="0" presId="urn:microsoft.com/office/officeart/2008/layout/RadialCluster"/>
    <dgm:cxn modelId="{E5710542-1C19-4449-B5A2-E95C7C0F55B0}" srcId="{EF699304-32AC-4FB1-A50F-9E325AB0E883}" destId="{6251DCE7-AB8D-4B4D-8374-FD5C55BFB7B3}" srcOrd="2" destOrd="0" parTransId="{34DFD9AC-F07A-4288-BDA3-4D51457053C1}" sibTransId="{DEEBA207-7DE3-410B-90C5-39D1733FDDF8}"/>
    <dgm:cxn modelId="{C0A2CA62-1D08-4CB6-B57A-1F0997C4F8C0}" srcId="{8C5DD3C3-E73F-4A23-8C37-BECE893D7705}" destId="{E250CD1B-231F-4C7C-8B7C-6AE4372F5877}" srcOrd="0" destOrd="0" parTransId="{8F434F91-4AB3-4DAF-B18D-6111ACF60F06}" sibTransId="{3AE54FD0-D71A-45E9-8875-398E741C647E}"/>
    <dgm:cxn modelId="{46D5CE87-391C-4C0B-A4E5-4185E687E40F}" type="presOf" srcId="{EA98110C-D0AD-42A5-86E0-B0A13558E551}" destId="{FC6D3075-A6EC-42D1-8540-73B8B13DEE31}" srcOrd="0" destOrd="0" presId="urn:microsoft.com/office/officeart/2008/layout/RadialCluster"/>
    <dgm:cxn modelId="{800E2196-DC7B-433A-86D6-17254E150DA4}" type="presOf" srcId="{67C96B78-25DB-4C86-9B7C-69FB915C30FC}" destId="{4D25BF50-9833-4103-AE01-DA9918294DF0}" srcOrd="0" destOrd="0" presId="urn:microsoft.com/office/officeart/2008/layout/RadialCluster"/>
    <dgm:cxn modelId="{5E0A92FB-B6FB-44E1-A76F-8AE4CC2C584B}" srcId="{8C5DD3C3-E73F-4A23-8C37-BECE893D7705}" destId="{D90EBEBB-D2BF-42E5-B5ED-190140189690}" srcOrd="2" destOrd="0" parTransId="{64ABF73D-2710-458C-8090-4F1F4A9BF7DA}" sibTransId="{B8EB8C02-FF35-4F78-BAE4-A44012BF7075}"/>
    <dgm:cxn modelId="{E8FDC207-AEA5-4D7A-9A66-85D49BC23832}" type="presOf" srcId="{8F434F91-4AB3-4DAF-B18D-6111ACF60F06}" destId="{88F4B339-2452-437A-AF69-909E16A23339}" srcOrd="0" destOrd="0" presId="urn:microsoft.com/office/officeart/2008/layout/RadialCluster"/>
    <dgm:cxn modelId="{F83A97BD-EF5C-40FC-ACFA-C5E240513860}" type="presOf" srcId="{8C5DD3C3-E73F-4A23-8C37-BECE893D7705}" destId="{16BF7AE0-A53B-4CC8-A32E-328D554CF949}" srcOrd="0" destOrd="0" presId="urn:microsoft.com/office/officeart/2008/layout/RadialCluster"/>
    <dgm:cxn modelId="{DD741E67-B910-46B8-BC9A-FDB36777440E}" type="presOf" srcId="{D3280173-36E0-4335-96C9-DCC96EDC6538}" destId="{9B5B0A9E-8926-4653-9036-CB0B8DAFF851}" srcOrd="0" destOrd="0" presId="urn:microsoft.com/office/officeart/2008/layout/RadialCluster"/>
    <dgm:cxn modelId="{3903B063-9227-4C6F-ABD1-5764642629CC}" srcId="{EF699304-32AC-4FB1-A50F-9E325AB0E883}" destId="{3F5C5FEF-03E9-4E68-B33A-4B0C7EE99E87}" srcOrd="1" destOrd="0" parTransId="{CF6C4D80-CD64-46A0-8C1C-07D5BC31B2FB}" sibTransId="{7310B8EB-86FC-4083-89DB-026F95F4C91B}"/>
    <dgm:cxn modelId="{258E4722-4E3B-4901-9033-9428703B60BF}" srcId="{8C5DD3C3-E73F-4A23-8C37-BECE893D7705}" destId="{8AFE86C8-8E07-45FA-B5EB-E589AD6BB51D}" srcOrd="3" destOrd="0" parTransId="{1D8E2844-1733-4F09-A400-383CAB0E48BC}" sibTransId="{171137E0-C540-42C1-B760-1F6F5AF267D9}"/>
    <dgm:cxn modelId="{90E08F95-3879-4AC1-BB2E-D990044B253A}" srcId="{8C5DD3C3-E73F-4A23-8C37-BECE893D7705}" destId="{EA98110C-D0AD-42A5-86E0-B0A13558E551}" srcOrd="1" destOrd="0" parTransId="{67C96B78-25DB-4C86-9B7C-69FB915C30FC}" sibTransId="{22A97FE6-61C0-4ED8-8E7B-FCF1A40B8056}"/>
    <dgm:cxn modelId="{BD6DAF02-33DA-4146-AE34-791EAAF7EA11}" type="presOf" srcId="{1D8E2844-1733-4F09-A400-383CAB0E48BC}" destId="{CF4DDA9D-874D-4AAF-B343-CACF225EB5AF}" srcOrd="0" destOrd="0" presId="urn:microsoft.com/office/officeart/2008/layout/RadialCluster"/>
    <dgm:cxn modelId="{7129CF4B-997C-46BA-A63D-7FF3EE988296}" type="presOf" srcId="{EF699304-32AC-4FB1-A50F-9E325AB0E883}" destId="{146853C6-2CE9-4FF3-A2E5-0AF2A6229ABE}" srcOrd="0" destOrd="0" presId="urn:microsoft.com/office/officeart/2008/layout/RadialCluster"/>
    <dgm:cxn modelId="{E77C3617-0756-4B31-8A7E-8F636463F49C}" type="presParOf" srcId="{146853C6-2CE9-4FF3-A2E5-0AF2A6229ABE}" destId="{AE0FE992-029A-4022-8B1B-2F807370F3D9}" srcOrd="0" destOrd="0" presId="urn:microsoft.com/office/officeart/2008/layout/RadialCluster"/>
    <dgm:cxn modelId="{90128126-B4BD-4C83-BD5A-40BBFB5D0A9D}" type="presParOf" srcId="{AE0FE992-029A-4022-8B1B-2F807370F3D9}" destId="{16BF7AE0-A53B-4CC8-A32E-328D554CF949}" srcOrd="0" destOrd="0" presId="urn:microsoft.com/office/officeart/2008/layout/RadialCluster"/>
    <dgm:cxn modelId="{E1B89BA1-07B9-46B2-9201-F5DFE3190BA4}" type="presParOf" srcId="{AE0FE992-029A-4022-8B1B-2F807370F3D9}" destId="{88F4B339-2452-437A-AF69-909E16A23339}" srcOrd="1" destOrd="0" presId="urn:microsoft.com/office/officeart/2008/layout/RadialCluster"/>
    <dgm:cxn modelId="{F6D8918D-1B0B-41E2-99A8-FFDA7DAE0E48}" type="presParOf" srcId="{AE0FE992-029A-4022-8B1B-2F807370F3D9}" destId="{7FD95888-6686-4889-8297-7BB27E278BE7}" srcOrd="2" destOrd="0" presId="urn:microsoft.com/office/officeart/2008/layout/RadialCluster"/>
    <dgm:cxn modelId="{15E6B505-C8C1-480C-98F5-B76C958B273E}" type="presParOf" srcId="{AE0FE992-029A-4022-8B1B-2F807370F3D9}" destId="{4D25BF50-9833-4103-AE01-DA9918294DF0}" srcOrd="3" destOrd="0" presId="urn:microsoft.com/office/officeart/2008/layout/RadialCluster"/>
    <dgm:cxn modelId="{A53828C7-A7DE-4682-BC40-EC5B0CA88F1F}" type="presParOf" srcId="{AE0FE992-029A-4022-8B1B-2F807370F3D9}" destId="{FC6D3075-A6EC-42D1-8540-73B8B13DEE31}" srcOrd="4" destOrd="0" presId="urn:microsoft.com/office/officeart/2008/layout/RadialCluster"/>
    <dgm:cxn modelId="{BFC6A439-0E55-45CA-847E-1979D3CC96BF}" type="presParOf" srcId="{AE0FE992-029A-4022-8B1B-2F807370F3D9}" destId="{256B12D1-46DA-4159-9F5C-0EF1A5F7D7FB}" srcOrd="5" destOrd="0" presId="urn:microsoft.com/office/officeart/2008/layout/RadialCluster"/>
    <dgm:cxn modelId="{0DF124C5-6DD3-4660-82D8-5A43F117FD24}" type="presParOf" srcId="{AE0FE992-029A-4022-8B1B-2F807370F3D9}" destId="{A0369167-FD2B-453D-B6E6-5180D3E32035}" srcOrd="6" destOrd="0" presId="urn:microsoft.com/office/officeart/2008/layout/RadialCluster"/>
    <dgm:cxn modelId="{B9605974-F1F5-43A0-84EB-819C968FA6C0}" type="presParOf" srcId="{AE0FE992-029A-4022-8B1B-2F807370F3D9}" destId="{CF4DDA9D-874D-4AAF-B343-CACF225EB5AF}" srcOrd="7" destOrd="0" presId="urn:microsoft.com/office/officeart/2008/layout/RadialCluster"/>
    <dgm:cxn modelId="{05B31D65-9070-49F2-8978-2463341D7CB6}" type="presParOf" srcId="{AE0FE992-029A-4022-8B1B-2F807370F3D9}" destId="{167186C7-F5EC-4829-B0A6-AEC2A5472F59}" srcOrd="8" destOrd="0" presId="urn:microsoft.com/office/officeart/2008/layout/RadialCluster"/>
    <dgm:cxn modelId="{00A08205-CDDD-4E3A-B7AE-BF342ABD1D76}" type="presParOf" srcId="{AE0FE992-029A-4022-8B1B-2F807370F3D9}" destId="{9B5B0A9E-8926-4653-9036-CB0B8DAFF851}" srcOrd="9" destOrd="0" presId="urn:microsoft.com/office/officeart/2008/layout/RadialCluster"/>
    <dgm:cxn modelId="{0D85B1F0-0533-40ED-B990-FCABC7012CE8}" type="presParOf" srcId="{AE0FE992-029A-4022-8B1B-2F807370F3D9}" destId="{638C697B-3C51-4673-BE03-48F90F99A454}"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699304-32AC-4FB1-A50F-9E325AB0E883}" type="doc">
      <dgm:prSet loTypeId="urn:microsoft.com/office/officeart/2008/layout/RadialCluster" loCatId="relationship" qsTypeId="urn:microsoft.com/office/officeart/2005/8/quickstyle/3d2" qsCatId="3D" csTypeId="urn:microsoft.com/office/officeart/2005/8/colors/colorful5" csCatId="colorful" phldr="1"/>
      <dgm:spPr/>
      <dgm:t>
        <a:bodyPr/>
        <a:lstStyle/>
        <a:p>
          <a:endParaRPr lang="fr-FR"/>
        </a:p>
      </dgm:t>
    </dgm:pt>
    <dgm:pt modelId="{8C5DD3C3-E73F-4A23-8C37-BECE893D7705}">
      <dgm:prSet phldrT="[Texte]" custT="1"/>
      <dgm:spPr/>
      <dgm:t>
        <a:bodyPr/>
        <a:lstStyle/>
        <a:p>
          <a:r>
            <a:rPr lang="fr-FR" sz="2000" dirty="0">
              <a:solidFill>
                <a:schemeClr val="tx1"/>
              </a:solidFill>
            </a:rPr>
            <a:t>Dossier personnel obligatoire</a:t>
          </a:r>
        </a:p>
        <a:p>
          <a:r>
            <a:rPr lang="fr-FR" sz="1800" dirty="0">
              <a:solidFill>
                <a:schemeClr val="tx1"/>
              </a:solidFill>
            </a:rPr>
            <a:t> 10 pages maximum</a:t>
          </a:r>
        </a:p>
        <a:p>
          <a:r>
            <a:rPr lang="fr-FR" sz="1800" dirty="0">
              <a:solidFill>
                <a:schemeClr val="tx1"/>
              </a:solidFill>
            </a:rPr>
            <a:t>Support de l’épreuve phase 2</a:t>
          </a:r>
        </a:p>
      </dgm:t>
    </dgm:pt>
    <dgm:pt modelId="{08707290-B4AB-4082-8977-E03374D25D30}" type="parTrans" cxnId="{F7D1C623-458F-45C1-9E67-3BF22819AC02}">
      <dgm:prSet/>
      <dgm:spPr/>
      <dgm:t>
        <a:bodyPr/>
        <a:lstStyle/>
        <a:p>
          <a:endParaRPr lang="fr-FR"/>
        </a:p>
      </dgm:t>
    </dgm:pt>
    <dgm:pt modelId="{19890D25-CAED-4F58-A973-3C18C0F32CF7}" type="sibTrans" cxnId="{F7D1C623-458F-45C1-9E67-3BF22819AC02}">
      <dgm:prSet/>
      <dgm:spPr/>
      <dgm:t>
        <a:bodyPr/>
        <a:lstStyle/>
        <a:p>
          <a:endParaRPr lang="fr-FR"/>
        </a:p>
      </dgm:t>
    </dgm:pt>
    <dgm:pt modelId="{E250CD1B-231F-4C7C-8B7C-6AE4372F5877}">
      <dgm:prSet phldrT="[Texte]" custT="1"/>
      <dgm:spPr/>
      <dgm:t>
        <a:bodyPr/>
        <a:lstStyle/>
        <a:p>
          <a:r>
            <a:rPr lang="fr-FR" sz="2000" dirty="0">
              <a:solidFill>
                <a:schemeClr val="tx1"/>
              </a:solidFill>
            </a:rPr>
            <a:t>Documentation présentant des exemples de mise en valeur des végétaux et produits vendus dans son espace de vente.</a:t>
          </a:r>
        </a:p>
      </dgm:t>
    </dgm:pt>
    <dgm:pt modelId="{8F434F91-4AB3-4DAF-B18D-6111ACF60F06}" type="parTrans" cxnId="{C0A2CA62-1D08-4CB6-B57A-1F0997C4F8C0}">
      <dgm:prSet/>
      <dgm:spPr/>
      <dgm:t>
        <a:bodyPr/>
        <a:lstStyle/>
        <a:p>
          <a:endParaRPr lang="fr-FR"/>
        </a:p>
      </dgm:t>
    </dgm:pt>
    <dgm:pt modelId="{3AE54FD0-D71A-45E9-8875-398E741C647E}" type="sibTrans" cxnId="{C0A2CA62-1D08-4CB6-B57A-1F0997C4F8C0}">
      <dgm:prSet/>
      <dgm:spPr/>
      <dgm:t>
        <a:bodyPr/>
        <a:lstStyle/>
        <a:p>
          <a:endParaRPr lang="fr-FR"/>
        </a:p>
      </dgm:t>
    </dgm:pt>
    <dgm:pt modelId="{EA98110C-D0AD-42A5-86E0-B0A13558E551}">
      <dgm:prSet phldrT="[Texte]" custT="1"/>
      <dgm:spPr/>
      <dgm:t>
        <a:bodyPr/>
        <a:lstStyle/>
        <a:p>
          <a:r>
            <a:rPr lang="fr-FR" sz="2000" dirty="0">
              <a:solidFill>
                <a:schemeClr val="tx1"/>
              </a:solidFill>
            </a:rPr>
            <a:t>La documentation peut être écrite, graphique et iconographique</a:t>
          </a:r>
          <a:r>
            <a:rPr lang="fr-FR" sz="2400" dirty="0">
              <a:solidFill>
                <a:schemeClr val="tx1"/>
              </a:solidFill>
            </a:rPr>
            <a:t>.</a:t>
          </a:r>
          <a:endParaRPr lang="fr-FR" sz="1800" dirty="0">
            <a:solidFill>
              <a:schemeClr val="tx1"/>
            </a:solidFill>
          </a:endParaRPr>
        </a:p>
      </dgm:t>
    </dgm:pt>
    <dgm:pt modelId="{67C96B78-25DB-4C86-9B7C-69FB915C30FC}" type="parTrans" cxnId="{90E08F95-3879-4AC1-BB2E-D990044B253A}">
      <dgm:prSet/>
      <dgm:spPr/>
      <dgm:t>
        <a:bodyPr/>
        <a:lstStyle/>
        <a:p>
          <a:endParaRPr lang="fr-FR"/>
        </a:p>
      </dgm:t>
    </dgm:pt>
    <dgm:pt modelId="{22A97FE6-61C0-4ED8-8E7B-FCF1A40B8056}" type="sibTrans" cxnId="{90E08F95-3879-4AC1-BB2E-D990044B253A}">
      <dgm:prSet/>
      <dgm:spPr/>
      <dgm:t>
        <a:bodyPr/>
        <a:lstStyle/>
        <a:p>
          <a:endParaRPr lang="fr-FR"/>
        </a:p>
      </dgm:t>
    </dgm:pt>
    <dgm:pt modelId="{D90EBEBB-D2BF-42E5-B5ED-190140189690}">
      <dgm:prSet phldrT="[Texte]" custT="1"/>
      <dgm:spPr/>
      <dgm:t>
        <a:bodyPr/>
        <a:lstStyle/>
        <a:p>
          <a:r>
            <a:rPr lang="fr-FR" sz="2000" dirty="0">
              <a:solidFill>
                <a:schemeClr val="tx1"/>
              </a:solidFill>
            </a:rPr>
            <a:t>En lien avec son environnement commercial, économique, juridique et social.</a:t>
          </a:r>
        </a:p>
      </dgm:t>
    </dgm:pt>
    <dgm:pt modelId="{64ABF73D-2710-458C-8090-4F1F4A9BF7DA}" type="parTrans" cxnId="{5E0A92FB-B6FB-44E1-A76F-8AE4CC2C584B}">
      <dgm:prSet/>
      <dgm:spPr/>
      <dgm:t>
        <a:bodyPr/>
        <a:lstStyle/>
        <a:p>
          <a:endParaRPr lang="fr-FR"/>
        </a:p>
      </dgm:t>
    </dgm:pt>
    <dgm:pt modelId="{B8EB8C02-FF35-4F78-BAE4-A44012BF7075}" type="sibTrans" cxnId="{5E0A92FB-B6FB-44E1-A76F-8AE4CC2C584B}">
      <dgm:prSet/>
      <dgm:spPr/>
      <dgm:t>
        <a:bodyPr/>
        <a:lstStyle/>
        <a:p>
          <a:endParaRPr lang="fr-FR"/>
        </a:p>
      </dgm:t>
    </dgm:pt>
    <dgm:pt modelId="{146853C6-2CE9-4FF3-A2E5-0AF2A6229ABE}" type="pres">
      <dgm:prSet presAssocID="{EF699304-32AC-4FB1-A50F-9E325AB0E883}" presName="Name0" presStyleCnt="0">
        <dgm:presLayoutVars>
          <dgm:chMax val="1"/>
          <dgm:chPref val="1"/>
          <dgm:dir/>
          <dgm:animOne val="branch"/>
          <dgm:animLvl val="lvl"/>
        </dgm:presLayoutVars>
      </dgm:prSet>
      <dgm:spPr/>
      <dgm:t>
        <a:bodyPr/>
        <a:lstStyle/>
        <a:p>
          <a:endParaRPr lang="fr-FR"/>
        </a:p>
      </dgm:t>
    </dgm:pt>
    <dgm:pt modelId="{AE0FE992-029A-4022-8B1B-2F807370F3D9}" type="pres">
      <dgm:prSet presAssocID="{8C5DD3C3-E73F-4A23-8C37-BECE893D7705}" presName="singleCycle" presStyleCnt="0"/>
      <dgm:spPr/>
    </dgm:pt>
    <dgm:pt modelId="{16BF7AE0-A53B-4CC8-A32E-328D554CF949}" type="pres">
      <dgm:prSet presAssocID="{8C5DD3C3-E73F-4A23-8C37-BECE893D7705}" presName="singleCenter" presStyleLbl="node1" presStyleIdx="0" presStyleCnt="4" custScaleX="223701" custScaleY="98865" custLinFactNeighborX="-96" custLinFactNeighborY="-14100">
        <dgm:presLayoutVars>
          <dgm:chMax val="7"/>
          <dgm:chPref val="7"/>
        </dgm:presLayoutVars>
      </dgm:prSet>
      <dgm:spPr/>
      <dgm:t>
        <a:bodyPr/>
        <a:lstStyle/>
        <a:p>
          <a:endParaRPr lang="fr-FR"/>
        </a:p>
      </dgm:t>
    </dgm:pt>
    <dgm:pt modelId="{88F4B339-2452-437A-AF69-909E16A23339}" type="pres">
      <dgm:prSet presAssocID="{8F434F91-4AB3-4DAF-B18D-6111ACF60F06}" presName="Name56" presStyleLbl="parChTrans1D2" presStyleIdx="0" presStyleCnt="3"/>
      <dgm:spPr/>
      <dgm:t>
        <a:bodyPr/>
        <a:lstStyle/>
        <a:p>
          <a:endParaRPr lang="fr-FR"/>
        </a:p>
      </dgm:t>
    </dgm:pt>
    <dgm:pt modelId="{7FD95888-6686-4889-8297-7BB27E278BE7}" type="pres">
      <dgm:prSet presAssocID="{E250CD1B-231F-4C7C-8B7C-6AE4372F5877}" presName="text0" presStyleLbl="node1" presStyleIdx="1" presStyleCnt="4" custScaleX="512684" custRadScaleRad="103024" custRadScaleInc="-4148">
        <dgm:presLayoutVars>
          <dgm:bulletEnabled val="1"/>
        </dgm:presLayoutVars>
      </dgm:prSet>
      <dgm:spPr/>
      <dgm:t>
        <a:bodyPr/>
        <a:lstStyle/>
        <a:p>
          <a:endParaRPr lang="fr-FR"/>
        </a:p>
      </dgm:t>
    </dgm:pt>
    <dgm:pt modelId="{4D25BF50-9833-4103-AE01-DA9918294DF0}" type="pres">
      <dgm:prSet presAssocID="{67C96B78-25DB-4C86-9B7C-69FB915C30FC}" presName="Name56" presStyleLbl="parChTrans1D2" presStyleIdx="1" presStyleCnt="3"/>
      <dgm:spPr/>
      <dgm:t>
        <a:bodyPr/>
        <a:lstStyle/>
        <a:p>
          <a:endParaRPr lang="fr-FR"/>
        </a:p>
      </dgm:t>
    </dgm:pt>
    <dgm:pt modelId="{FC6D3075-A6EC-42D1-8540-73B8B13DEE31}" type="pres">
      <dgm:prSet presAssocID="{EA98110C-D0AD-42A5-86E0-B0A13558E551}" presName="text0" presStyleLbl="node1" presStyleIdx="2" presStyleCnt="4" custScaleX="364527" custScaleY="113057" custRadScaleRad="94834" custRadScaleInc="2641">
        <dgm:presLayoutVars>
          <dgm:bulletEnabled val="1"/>
        </dgm:presLayoutVars>
      </dgm:prSet>
      <dgm:spPr/>
      <dgm:t>
        <a:bodyPr/>
        <a:lstStyle/>
        <a:p>
          <a:endParaRPr lang="fr-FR"/>
        </a:p>
      </dgm:t>
    </dgm:pt>
    <dgm:pt modelId="{256B12D1-46DA-4159-9F5C-0EF1A5F7D7FB}" type="pres">
      <dgm:prSet presAssocID="{64ABF73D-2710-458C-8090-4F1F4A9BF7DA}" presName="Name56" presStyleLbl="parChTrans1D2" presStyleIdx="2" presStyleCnt="3"/>
      <dgm:spPr/>
      <dgm:t>
        <a:bodyPr/>
        <a:lstStyle/>
        <a:p>
          <a:endParaRPr lang="fr-FR"/>
        </a:p>
      </dgm:t>
    </dgm:pt>
    <dgm:pt modelId="{A0369167-FD2B-453D-B6E6-5180D3E32035}" type="pres">
      <dgm:prSet presAssocID="{D90EBEBB-D2BF-42E5-B5ED-190140189690}" presName="text0" presStyleLbl="node1" presStyleIdx="3" presStyleCnt="4" custScaleX="372947" custScaleY="118567" custRadScaleRad="95464" custRadScaleInc="-876">
        <dgm:presLayoutVars>
          <dgm:bulletEnabled val="1"/>
        </dgm:presLayoutVars>
      </dgm:prSet>
      <dgm:spPr/>
      <dgm:t>
        <a:bodyPr/>
        <a:lstStyle/>
        <a:p>
          <a:endParaRPr lang="fr-FR"/>
        </a:p>
      </dgm:t>
    </dgm:pt>
  </dgm:ptLst>
  <dgm:cxnLst>
    <dgm:cxn modelId="{FBE3484D-CF13-4C03-9719-E3973F1CF5A2}" type="presOf" srcId="{8F434F91-4AB3-4DAF-B18D-6111ACF60F06}" destId="{88F4B339-2452-437A-AF69-909E16A23339}" srcOrd="0" destOrd="0" presId="urn:microsoft.com/office/officeart/2008/layout/RadialCluster"/>
    <dgm:cxn modelId="{9311666C-81EF-4FB7-9F02-2F67B09FEF51}" type="presOf" srcId="{E250CD1B-231F-4C7C-8B7C-6AE4372F5877}" destId="{7FD95888-6686-4889-8297-7BB27E278BE7}" srcOrd="0" destOrd="0" presId="urn:microsoft.com/office/officeart/2008/layout/RadialCluster"/>
    <dgm:cxn modelId="{BA27D8A4-9493-44A8-9B0E-8BC79B09EA6E}" type="presOf" srcId="{EA98110C-D0AD-42A5-86E0-B0A13558E551}" destId="{FC6D3075-A6EC-42D1-8540-73B8B13DEE31}" srcOrd="0" destOrd="0" presId="urn:microsoft.com/office/officeart/2008/layout/RadialCluster"/>
    <dgm:cxn modelId="{24A035FD-4089-4B3A-A8BF-0B370032F825}" type="presOf" srcId="{EF699304-32AC-4FB1-A50F-9E325AB0E883}" destId="{146853C6-2CE9-4FF3-A2E5-0AF2A6229ABE}" srcOrd="0" destOrd="0" presId="urn:microsoft.com/office/officeart/2008/layout/RadialCluster"/>
    <dgm:cxn modelId="{E881FD72-8755-4D2F-BF47-2AC162DA11D2}" type="presOf" srcId="{67C96B78-25DB-4C86-9B7C-69FB915C30FC}" destId="{4D25BF50-9833-4103-AE01-DA9918294DF0}" srcOrd="0" destOrd="0" presId="urn:microsoft.com/office/officeart/2008/layout/RadialCluster"/>
    <dgm:cxn modelId="{443272B4-48EF-4B51-8CB9-62C3E1B27322}" type="presOf" srcId="{64ABF73D-2710-458C-8090-4F1F4A9BF7DA}" destId="{256B12D1-46DA-4159-9F5C-0EF1A5F7D7FB}" srcOrd="0" destOrd="0" presId="urn:microsoft.com/office/officeart/2008/layout/RadialCluster"/>
    <dgm:cxn modelId="{F7D1C623-458F-45C1-9E67-3BF22819AC02}" srcId="{EF699304-32AC-4FB1-A50F-9E325AB0E883}" destId="{8C5DD3C3-E73F-4A23-8C37-BECE893D7705}" srcOrd="0" destOrd="0" parTransId="{08707290-B4AB-4082-8977-E03374D25D30}" sibTransId="{19890D25-CAED-4F58-A973-3C18C0F32CF7}"/>
    <dgm:cxn modelId="{C0A2CA62-1D08-4CB6-B57A-1F0997C4F8C0}" srcId="{8C5DD3C3-E73F-4A23-8C37-BECE893D7705}" destId="{E250CD1B-231F-4C7C-8B7C-6AE4372F5877}" srcOrd="0" destOrd="0" parTransId="{8F434F91-4AB3-4DAF-B18D-6111ACF60F06}" sibTransId="{3AE54FD0-D71A-45E9-8875-398E741C647E}"/>
    <dgm:cxn modelId="{D9C9D271-F09A-4755-ADE0-C7CB4D23427B}" type="presOf" srcId="{8C5DD3C3-E73F-4A23-8C37-BECE893D7705}" destId="{16BF7AE0-A53B-4CC8-A32E-328D554CF949}" srcOrd="0" destOrd="0" presId="urn:microsoft.com/office/officeart/2008/layout/RadialCluster"/>
    <dgm:cxn modelId="{F1047D85-5A35-4583-88FE-A0A65298E0F4}" type="presOf" srcId="{D90EBEBB-D2BF-42E5-B5ED-190140189690}" destId="{A0369167-FD2B-453D-B6E6-5180D3E32035}" srcOrd="0" destOrd="0" presId="urn:microsoft.com/office/officeart/2008/layout/RadialCluster"/>
    <dgm:cxn modelId="{90E08F95-3879-4AC1-BB2E-D990044B253A}" srcId="{8C5DD3C3-E73F-4A23-8C37-BECE893D7705}" destId="{EA98110C-D0AD-42A5-86E0-B0A13558E551}" srcOrd="1" destOrd="0" parTransId="{67C96B78-25DB-4C86-9B7C-69FB915C30FC}" sibTransId="{22A97FE6-61C0-4ED8-8E7B-FCF1A40B8056}"/>
    <dgm:cxn modelId="{5E0A92FB-B6FB-44E1-A76F-8AE4CC2C584B}" srcId="{8C5DD3C3-E73F-4A23-8C37-BECE893D7705}" destId="{D90EBEBB-D2BF-42E5-B5ED-190140189690}" srcOrd="2" destOrd="0" parTransId="{64ABF73D-2710-458C-8090-4F1F4A9BF7DA}" sibTransId="{B8EB8C02-FF35-4F78-BAE4-A44012BF7075}"/>
    <dgm:cxn modelId="{FBA29C79-7A2A-4FE0-8426-3009BC2C4D27}" type="presParOf" srcId="{146853C6-2CE9-4FF3-A2E5-0AF2A6229ABE}" destId="{AE0FE992-029A-4022-8B1B-2F807370F3D9}" srcOrd="0" destOrd="0" presId="urn:microsoft.com/office/officeart/2008/layout/RadialCluster"/>
    <dgm:cxn modelId="{5BE8F4D2-EA4D-4576-955A-C4F2EE0E7A1A}" type="presParOf" srcId="{AE0FE992-029A-4022-8B1B-2F807370F3D9}" destId="{16BF7AE0-A53B-4CC8-A32E-328D554CF949}" srcOrd="0" destOrd="0" presId="urn:microsoft.com/office/officeart/2008/layout/RadialCluster"/>
    <dgm:cxn modelId="{6DAB5201-502C-48C7-8BF9-245E26E35317}" type="presParOf" srcId="{AE0FE992-029A-4022-8B1B-2F807370F3D9}" destId="{88F4B339-2452-437A-AF69-909E16A23339}" srcOrd="1" destOrd="0" presId="urn:microsoft.com/office/officeart/2008/layout/RadialCluster"/>
    <dgm:cxn modelId="{29FBA267-1828-45C3-98F6-8510A4563BBE}" type="presParOf" srcId="{AE0FE992-029A-4022-8B1B-2F807370F3D9}" destId="{7FD95888-6686-4889-8297-7BB27E278BE7}" srcOrd="2" destOrd="0" presId="urn:microsoft.com/office/officeart/2008/layout/RadialCluster"/>
    <dgm:cxn modelId="{CE480334-5DD9-4875-85A0-EA6E784AA4EE}" type="presParOf" srcId="{AE0FE992-029A-4022-8B1B-2F807370F3D9}" destId="{4D25BF50-9833-4103-AE01-DA9918294DF0}" srcOrd="3" destOrd="0" presId="urn:microsoft.com/office/officeart/2008/layout/RadialCluster"/>
    <dgm:cxn modelId="{950E5341-B06E-46CF-AD6E-BB095A475797}" type="presParOf" srcId="{AE0FE992-029A-4022-8B1B-2F807370F3D9}" destId="{FC6D3075-A6EC-42D1-8540-73B8B13DEE31}" srcOrd="4" destOrd="0" presId="urn:microsoft.com/office/officeart/2008/layout/RadialCluster"/>
    <dgm:cxn modelId="{23D794FE-C4C6-4BD9-816A-92CDDC1D6C42}" type="presParOf" srcId="{AE0FE992-029A-4022-8B1B-2F807370F3D9}" destId="{256B12D1-46DA-4159-9F5C-0EF1A5F7D7FB}" srcOrd="5" destOrd="0" presId="urn:microsoft.com/office/officeart/2008/layout/RadialCluster"/>
    <dgm:cxn modelId="{8F491456-D61A-4738-8F87-261FF404203F}" type="presParOf" srcId="{AE0FE992-029A-4022-8B1B-2F807370F3D9}" destId="{A0369167-FD2B-453D-B6E6-5180D3E32035}"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BE622-58EF-415A-B953-BFA18EBA5592}">
      <dsp:nvSpPr>
        <dsp:cNvPr id="0" name=""/>
        <dsp:cNvSpPr/>
      </dsp:nvSpPr>
      <dsp:spPr>
        <a:xfrm>
          <a:off x="2292004" y="1436499"/>
          <a:ext cx="2189695" cy="167602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fr-FR" sz="2400" kern="1200" dirty="0">
              <a:solidFill>
                <a:schemeClr val="tx1"/>
              </a:solidFill>
            </a:rPr>
            <a:t>Situation professionnelle</a:t>
          </a:r>
        </a:p>
      </dsp:txBody>
      <dsp:txXfrm>
        <a:off x="2373821" y="1518316"/>
        <a:ext cx="2026061" cy="1512388"/>
      </dsp:txXfrm>
    </dsp:sp>
    <dsp:sp modelId="{4C41A269-10D6-40B1-8AD6-4166231A6848}">
      <dsp:nvSpPr>
        <dsp:cNvPr id="0" name=""/>
        <dsp:cNvSpPr/>
      </dsp:nvSpPr>
      <dsp:spPr>
        <a:xfrm rot="16340279">
          <a:off x="3223163" y="1230351"/>
          <a:ext cx="412640" cy="0"/>
        </a:xfrm>
        <a:custGeom>
          <a:avLst/>
          <a:gdLst/>
          <a:ahLst/>
          <a:cxnLst/>
          <a:rect l="0" t="0" r="0" b="0"/>
          <a:pathLst>
            <a:path>
              <a:moveTo>
                <a:pt x="0" y="0"/>
              </a:moveTo>
              <a:lnTo>
                <a:pt x="412640"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9779F7-4399-4C49-A3C2-3486DF865386}">
      <dsp:nvSpPr>
        <dsp:cNvPr id="0" name=""/>
        <dsp:cNvSpPr/>
      </dsp:nvSpPr>
      <dsp:spPr>
        <a:xfrm>
          <a:off x="2207795" y="207338"/>
          <a:ext cx="2493559" cy="816864"/>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r-FR" sz="2000" kern="1200" dirty="0">
              <a:solidFill>
                <a:schemeClr val="tx1"/>
              </a:solidFill>
            </a:rPr>
            <a:t>Technologie </a:t>
          </a:r>
          <a:r>
            <a:rPr lang="fr-FR" sz="2000" kern="1200" dirty="0" smtClean="0">
              <a:solidFill>
                <a:schemeClr val="tx1"/>
              </a:solidFill>
            </a:rPr>
            <a:t>et environnement professionnel</a:t>
          </a:r>
          <a:endParaRPr lang="fr-FR" sz="2000" kern="1200" dirty="0">
            <a:solidFill>
              <a:schemeClr val="tx1"/>
            </a:solidFill>
          </a:endParaRPr>
        </a:p>
      </dsp:txBody>
      <dsp:txXfrm>
        <a:off x="2247671" y="247214"/>
        <a:ext cx="2413807" cy="737112"/>
      </dsp:txXfrm>
    </dsp:sp>
    <dsp:sp modelId="{221A6511-ECD9-4E72-AAC2-9CD7B4B45330}">
      <dsp:nvSpPr>
        <dsp:cNvPr id="0" name=""/>
        <dsp:cNvSpPr/>
      </dsp:nvSpPr>
      <dsp:spPr>
        <a:xfrm rot="1822550">
          <a:off x="4436785" y="3081683"/>
          <a:ext cx="654377" cy="0"/>
        </a:xfrm>
        <a:custGeom>
          <a:avLst/>
          <a:gdLst/>
          <a:ahLst/>
          <a:cxnLst/>
          <a:rect l="0" t="0" r="0" b="0"/>
          <a:pathLst>
            <a:path>
              <a:moveTo>
                <a:pt x="0" y="0"/>
              </a:moveTo>
              <a:lnTo>
                <a:pt x="654377"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63911C-C221-45CE-AED6-528AEF53C7A5}">
      <dsp:nvSpPr>
        <dsp:cNvPr id="0" name=""/>
        <dsp:cNvSpPr/>
      </dsp:nvSpPr>
      <dsp:spPr>
        <a:xfrm>
          <a:off x="4622512" y="3247132"/>
          <a:ext cx="2241131" cy="816864"/>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r-FR" sz="2000" kern="1200" dirty="0">
              <a:solidFill>
                <a:schemeClr val="tx1"/>
              </a:solidFill>
            </a:rPr>
            <a:t>Botanique appliquée</a:t>
          </a:r>
        </a:p>
      </dsp:txBody>
      <dsp:txXfrm>
        <a:off x="4662388" y="3287008"/>
        <a:ext cx="2161379" cy="737112"/>
      </dsp:txXfrm>
    </dsp:sp>
    <dsp:sp modelId="{B105822F-13E8-4620-8B83-F27073FECA5A}">
      <dsp:nvSpPr>
        <dsp:cNvPr id="0" name=""/>
        <dsp:cNvSpPr/>
      </dsp:nvSpPr>
      <dsp:spPr>
        <a:xfrm rot="8918295">
          <a:off x="1748184" y="3094470"/>
          <a:ext cx="586677" cy="0"/>
        </a:xfrm>
        <a:custGeom>
          <a:avLst/>
          <a:gdLst/>
          <a:ahLst/>
          <a:cxnLst/>
          <a:rect l="0" t="0" r="0" b="0"/>
          <a:pathLst>
            <a:path>
              <a:moveTo>
                <a:pt x="0" y="0"/>
              </a:moveTo>
              <a:lnTo>
                <a:pt x="586677"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2CCB3D-8AEF-4831-8EF0-E943EA2791DA}">
      <dsp:nvSpPr>
        <dsp:cNvPr id="0" name=""/>
        <dsp:cNvSpPr/>
      </dsp:nvSpPr>
      <dsp:spPr>
        <a:xfrm>
          <a:off x="0" y="3247135"/>
          <a:ext cx="2241834" cy="816864"/>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r-FR" sz="2000" kern="1200" dirty="0">
              <a:solidFill>
                <a:schemeClr val="tx1"/>
              </a:solidFill>
            </a:rPr>
            <a:t>Arts appliqués</a:t>
          </a:r>
        </a:p>
      </dsp:txBody>
      <dsp:txXfrm>
        <a:off x="39876" y="3287011"/>
        <a:ext cx="2162082" cy="7371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F7AE0-A53B-4CC8-A32E-328D554CF949}">
      <dsp:nvSpPr>
        <dsp:cNvPr id="0" name=""/>
        <dsp:cNvSpPr/>
      </dsp:nvSpPr>
      <dsp:spPr>
        <a:xfrm flipH="1">
          <a:off x="3304820" y="1580708"/>
          <a:ext cx="1998154" cy="1275380"/>
        </a:xfrm>
        <a:prstGeom prst="roundRect">
          <a:avLst/>
        </a:prstGeom>
        <a:gradFill rotWithShape="0">
          <a:gsLst>
            <a:gs pos="100000">
              <a:schemeClr val="accent6">
                <a:lumMod val="75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000" b="1" kern="1200" dirty="0">
              <a:solidFill>
                <a:schemeClr val="tx1"/>
              </a:solidFill>
            </a:rPr>
            <a:t>VENTE-CONSEIL en MAGASIN</a:t>
          </a:r>
        </a:p>
      </dsp:txBody>
      <dsp:txXfrm>
        <a:off x="3367079" y="1642967"/>
        <a:ext cx="1873636" cy="1150862"/>
      </dsp:txXfrm>
    </dsp:sp>
    <dsp:sp modelId="{88F4B339-2452-437A-AF69-909E16A23339}">
      <dsp:nvSpPr>
        <dsp:cNvPr id="0" name=""/>
        <dsp:cNvSpPr/>
      </dsp:nvSpPr>
      <dsp:spPr>
        <a:xfrm rot="16092555">
          <a:off x="4199199" y="1498556"/>
          <a:ext cx="164384" cy="0"/>
        </a:xfrm>
        <a:custGeom>
          <a:avLst/>
          <a:gdLst/>
          <a:ahLst/>
          <a:cxnLst/>
          <a:rect l="0" t="0" r="0" b="0"/>
          <a:pathLst>
            <a:path>
              <a:moveTo>
                <a:pt x="0" y="0"/>
              </a:moveTo>
              <a:lnTo>
                <a:pt x="164384" y="0"/>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FD95888-6686-4889-8297-7BB27E278BE7}">
      <dsp:nvSpPr>
        <dsp:cNvPr id="0" name=""/>
        <dsp:cNvSpPr/>
      </dsp:nvSpPr>
      <dsp:spPr>
        <a:xfrm>
          <a:off x="2629309" y="163960"/>
          <a:ext cx="3259870" cy="1252443"/>
        </a:xfrm>
        <a:prstGeom prst="roundRect">
          <a:avLst/>
        </a:prstGeom>
        <a:gradFill rotWithShape="0">
          <a:gsLst>
            <a:gs pos="0">
              <a:schemeClr val="accent5">
                <a:hueOff val="-1986775"/>
                <a:satOff val="7962"/>
                <a:lumOff val="1726"/>
                <a:alphaOff val="0"/>
                <a:tint val="100000"/>
                <a:shade val="100000"/>
                <a:satMod val="130000"/>
              </a:schemeClr>
            </a:gs>
            <a:gs pos="100000">
              <a:schemeClr val="accent5">
                <a:hueOff val="-1986775"/>
                <a:satOff val="7962"/>
                <a:lumOff val="172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fr-FR" sz="2400" kern="1200" dirty="0">
              <a:solidFill>
                <a:schemeClr val="tx1"/>
              </a:solidFill>
            </a:rPr>
            <a:t>Botanique appliquée, technologie</a:t>
          </a:r>
        </a:p>
        <a:p>
          <a:pPr lvl="0" algn="ctr" defTabSz="1066800">
            <a:lnSpc>
              <a:spcPct val="90000"/>
            </a:lnSpc>
            <a:spcBef>
              <a:spcPct val="0"/>
            </a:spcBef>
            <a:spcAft>
              <a:spcPct val="35000"/>
            </a:spcAft>
          </a:pPr>
          <a:r>
            <a:rPr lang="fr-FR" sz="1800" kern="1200" dirty="0">
              <a:solidFill>
                <a:schemeClr val="tx1"/>
              </a:solidFill>
            </a:rPr>
            <a:t>Conseils d’entretiens</a:t>
          </a:r>
        </a:p>
      </dsp:txBody>
      <dsp:txXfrm>
        <a:off x="2690448" y="225099"/>
        <a:ext cx="3137592" cy="1130165"/>
      </dsp:txXfrm>
    </dsp:sp>
    <dsp:sp modelId="{4D25BF50-9833-4103-AE01-DA9918294DF0}">
      <dsp:nvSpPr>
        <dsp:cNvPr id="0" name=""/>
        <dsp:cNvSpPr/>
      </dsp:nvSpPr>
      <dsp:spPr>
        <a:xfrm rot="2520678">
          <a:off x="4915348" y="3107393"/>
          <a:ext cx="750973" cy="0"/>
        </a:xfrm>
        <a:custGeom>
          <a:avLst/>
          <a:gdLst/>
          <a:ahLst/>
          <a:cxnLst/>
          <a:rect l="0" t="0" r="0" b="0"/>
          <a:pathLst>
            <a:path>
              <a:moveTo>
                <a:pt x="0" y="0"/>
              </a:moveTo>
              <a:lnTo>
                <a:pt x="750973" y="0"/>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C6D3075-A6EC-42D1-8540-73B8B13DEE31}">
      <dsp:nvSpPr>
        <dsp:cNvPr id="0" name=""/>
        <dsp:cNvSpPr/>
      </dsp:nvSpPr>
      <dsp:spPr>
        <a:xfrm>
          <a:off x="4441080" y="3358698"/>
          <a:ext cx="3495008" cy="1114706"/>
        </a:xfrm>
        <a:prstGeom prst="roundRect">
          <a:avLst/>
        </a:prstGeom>
        <a:gradFill rotWithShape="0">
          <a:gsLst>
            <a:gs pos="0">
              <a:schemeClr val="accent5">
                <a:hueOff val="-3973551"/>
                <a:satOff val="15924"/>
                <a:lumOff val="3451"/>
                <a:alphaOff val="0"/>
                <a:tint val="100000"/>
                <a:shade val="100000"/>
                <a:satMod val="130000"/>
              </a:schemeClr>
            </a:gs>
            <a:gs pos="100000">
              <a:schemeClr val="accent5">
                <a:hueOff val="-3973551"/>
                <a:satOff val="15924"/>
                <a:lumOff val="345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fr-FR" sz="2400" kern="1200" dirty="0">
              <a:solidFill>
                <a:schemeClr val="tx1"/>
              </a:solidFill>
            </a:rPr>
            <a:t>Reconnaissance des végétaux</a:t>
          </a:r>
        </a:p>
        <a:p>
          <a:pPr lvl="0" algn="ctr" defTabSz="1066800">
            <a:lnSpc>
              <a:spcPct val="90000"/>
            </a:lnSpc>
            <a:spcBef>
              <a:spcPct val="0"/>
            </a:spcBef>
            <a:spcAft>
              <a:spcPct val="35000"/>
            </a:spcAft>
          </a:pPr>
          <a:r>
            <a:rPr lang="fr-FR" sz="1800" kern="1200" dirty="0">
              <a:solidFill>
                <a:schemeClr val="tx1"/>
              </a:solidFill>
            </a:rPr>
            <a:t>Connaitre son produit</a:t>
          </a:r>
        </a:p>
      </dsp:txBody>
      <dsp:txXfrm>
        <a:off x="4495495" y="3413113"/>
        <a:ext cx="3386178" cy="1005876"/>
      </dsp:txXfrm>
    </dsp:sp>
    <dsp:sp modelId="{256B12D1-46DA-4159-9F5C-0EF1A5F7D7FB}">
      <dsp:nvSpPr>
        <dsp:cNvPr id="0" name=""/>
        <dsp:cNvSpPr/>
      </dsp:nvSpPr>
      <dsp:spPr>
        <a:xfrm rot="8374233">
          <a:off x="2960829" y="3075019"/>
          <a:ext cx="675178" cy="0"/>
        </a:xfrm>
        <a:custGeom>
          <a:avLst/>
          <a:gdLst/>
          <a:ahLst/>
          <a:cxnLst/>
          <a:rect l="0" t="0" r="0" b="0"/>
          <a:pathLst>
            <a:path>
              <a:moveTo>
                <a:pt x="0" y="0"/>
              </a:moveTo>
              <a:lnTo>
                <a:pt x="675178" y="0"/>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0369167-FD2B-453D-B6E6-5180D3E32035}">
      <dsp:nvSpPr>
        <dsp:cNvPr id="0" name=""/>
        <dsp:cNvSpPr/>
      </dsp:nvSpPr>
      <dsp:spPr>
        <a:xfrm>
          <a:off x="539401" y="3293950"/>
          <a:ext cx="3644197" cy="1158560"/>
        </a:xfrm>
        <a:prstGeom prst="roundRect">
          <a:avLst/>
        </a:prstGeom>
        <a:gradFill rotWithShape="0">
          <a:gsLst>
            <a:gs pos="0">
              <a:schemeClr val="accent5">
                <a:hueOff val="-5960326"/>
                <a:satOff val="23887"/>
                <a:lumOff val="5177"/>
                <a:alphaOff val="0"/>
                <a:tint val="100000"/>
                <a:shade val="100000"/>
                <a:satMod val="130000"/>
              </a:schemeClr>
            </a:gs>
            <a:gs pos="100000">
              <a:schemeClr val="accent5">
                <a:hueOff val="-5960326"/>
                <a:satOff val="23887"/>
                <a:lumOff val="517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fr-FR" sz="2400" kern="1200" dirty="0">
              <a:solidFill>
                <a:schemeClr val="tx1"/>
              </a:solidFill>
            </a:rPr>
            <a:t>Arts appliqués</a:t>
          </a:r>
        </a:p>
        <a:p>
          <a:pPr lvl="0" algn="ctr" defTabSz="1066800">
            <a:lnSpc>
              <a:spcPct val="90000"/>
            </a:lnSpc>
            <a:spcBef>
              <a:spcPct val="0"/>
            </a:spcBef>
            <a:spcAft>
              <a:spcPct val="35000"/>
            </a:spcAft>
          </a:pPr>
          <a:r>
            <a:rPr lang="fr-FR" sz="1800" kern="1200" dirty="0">
              <a:solidFill>
                <a:schemeClr val="tx1"/>
              </a:solidFill>
            </a:rPr>
            <a:t>Appréhender les besoins des clients</a:t>
          </a:r>
        </a:p>
      </dsp:txBody>
      <dsp:txXfrm>
        <a:off x="595957" y="3350506"/>
        <a:ext cx="3531085" cy="1045448"/>
      </dsp:txXfrm>
    </dsp:sp>
    <dsp:sp modelId="{CF4DDA9D-874D-4AAF-B343-CACF225EB5AF}">
      <dsp:nvSpPr>
        <dsp:cNvPr id="0" name=""/>
        <dsp:cNvSpPr/>
      </dsp:nvSpPr>
      <dsp:spPr>
        <a:xfrm rot="10628195">
          <a:off x="2924756" y="2277869"/>
          <a:ext cx="380300" cy="0"/>
        </a:xfrm>
        <a:custGeom>
          <a:avLst/>
          <a:gdLst/>
          <a:ahLst/>
          <a:cxnLst/>
          <a:rect l="0" t="0" r="0" b="0"/>
          <a:pathLst>
            <a:path>
              <a:moveTo>
                <a:pt x="0" y="0"/>
              </a:moveTo>
              <a:lnTo>
                <a:pt x="380300" y="0"/>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67186C7-F5EC-4829-B0A6-AEC2A5472F59}">
      <dsp:nvSpPr>
        <dsp:cNvPr id="0" name=""/>
        <dsp:cNvSpPr/>
      </dsp:nvSpPr>
      <dsp:spPr>
        <a:xfrm>
          <a:off x="688223" y="1804749"/>
          <a:ext cx="2236770" cy="1077116"/>
        </a:xfrm>
        <a:prstGeom prst="roundRect">
          <a:avLst/>
        </a:prstGeom>
        <a:gradFill rotWithShape="0">
          <a:gsLst>
            <a:gs pos="0">
              <a:schemeClr val="accent6">
                <a:lumMod val="60000"/>
                <a:lumOff val="40000"/>
              </a:schemeClr>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r-FR" sz="2000" kern="1200" dirty="0">
              <a:solidFill>
                <a:schemeClr val="tx1"/>
              </a:solidFill>
            </a:rPr>
            <a:t>Français</a:t>
          </a:r>
        </a:p>
        <a:p>
          <a:pPr lvl="0" algn="ctr" defTabSz="889000">
            <a:lnSpc>
              <a:spcPct val="90000"/>
            </a:lnSpc>
            <a:spcBef>
              <a:spcPct val="0"/>
            </a:spcBef>
            <a:spcAft>
              <a:spcPct val="35000"/>
            </a:spcAft>
          </a:pPr>
          <a:r>
            <a:rPr lang="fr-FR" sz="1800" kern="1200" dirty="0">
              <a:solidFill>
                <a:schemeClr val="tx1"/>
              </a:solidFill>
            </a:rPr>
            <a:t>Ecrit - Oral</a:t>
          </a:r>
        </a:p>
      </dsp:txBody>
      <dsp:txXfrm>
        <a:off x="740803" y="1857329"/>
        <a:ext cx="2131610" cy="971956"/>
      </dsp:txXfrm>
    </dsp:sp>
    <dsp:sp modelId="{9B5B0A9E-8926-4653-9036-CB0B8DAFF851}">
      <dsp:nvSpPr>
        <dsp:cNvPr id="0" name=""/>
        <dsp:cNvSpPr/>
      </dsp:nvSpPr>
      <dsp:spPr>
        <a:xfrm rot="144725">
          <a:off x="5302818" y="2267921"/>
          <a:ext cx="353447" cy="0"/>
        </a:xfrm>
        <a:custGeom>
          <a:avLst/>
          <a:gdLst/>
          <a:ahLst/>
          <a:cxnLst/>
          <a:rect l="0" t="0" r="0" b="0"/>
          <a:pathLst>
            <a:path>
              <a:moveTo>
                <a:pt x="0" y="0"/>
              </a:moveTo>
              <a:lnTo>
                <a:pt x="353447" y="0"/>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38C697B-3C51-4673-BE03-48F90F99A454}">
      <dsp:nvSpPr>
        <dsp:cNvPr id="0" name=""/>
        <dsp:cNvSpPr/>
      </dsp:nvSpPr>
      <dsp:spPr>
        <a:xfrm>
          <a:off x="5656109" y="1715913"/>
          <a:ext cx="2279979" cy="1214931"/>
        </a:xfrm>
        <a:prstGeom prst="roundRect">
          <a:avLst/>
        </a:prstGeom>
        <a:gradFill flip="none" rotWithShape="1">
          <a:gsLst>
            <a:gs pos="7000">
              <a:schemeClr val="accent6">
                <a:lumMod val="60000"/>
                <a:lumOff val="40000"/>
              </a:schemeClr>
            </a:gs>
            <a:gs pos="0">
              <a:schemeClr val="accent6">
                <a:lumMod val="60000"/>
                <a:lumOff val="40000"/>
              </a:schemeClr>
            </a:gs>
            <a:gs pos="0">
              <a:schemeClr val="accent5">
                <a:lumMod val="45000"/>
                <a:lumOff val="55000"/>
              </a:schemeClr>
            </a:gs>
            <a:gs pos="0">
              <a:schemeClr val="accent5">
                <a:lumMod val="30000"/>
                <a:lumOff val="70000"/>
              </a:schemeClr>
            </a:gs>
          </a:gsLst>
          <a:lin ang="54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r-FR" sz="2000" kern="1200" dirty="0">
              <a:solidFill>
                <a:schemeClr val="tx1"/>
              </a:solidFill>
            </a:rPr>
            <a:t>Mathématiques-sciences</a:t>
          </a:r>
        </a:p>
        <a:p>
          <a:pPr lvl="0" algn="ctr" defTabSz="889000">
            <a:lnSpc>
              <a:spcPct val="90000"/>
            </a:lnSpc>
            <a:spcBef>
              <a:spcPct val="0"/>
            </a:spcBef>
            <a:spcAft>
              <a:spcPct val="35000"/>
            </a:spcAft>
          </a:pPr>
          <a:r>
            <a:rPr lang="fr-FR" sz="2000" kern="1200" dirty="0">
              <a:solidFill>
                <a:schemeClr val="tx1"/>
              </a:solidFill>
            </a:rPr>
            <a:t> </a:t>
          </a:r>
          <a:r>
            <a:rPr lang="fr-FR" sz="2000" b="0" kern="1200" dirty="0">
              <a:solidFill>
                <a:schemeClr val="tx1"/>
              </a:solidFill>
            </a:rPr>
            <a:t>C</a:t>
          </a:r>
          <a:r>
            <a:rPr lang="fr-FR" sz="1800" b="0" kern="1200" dirty="0">
              <a:solidFill>
                <a:schemeClr val="tx1"/>
              </a:solidFill>
            </a:rPr>
            <a:t>alcul mental</a:t>
          </a:r>
        </a:p>
      </dsp:txBody>
      <dsp:txXfrm>
        <a:off x="5715417" y="1775221"/>
        <a:ext cx="2161363" cy="10963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F7AE0-A53B-4CC8-A32E-328D554CF949}">
      <dsp:nvSpPr>
        <dsp:cNvPr id="0" name=""/>
        <dsp:cNvSpPr/>
      </dsp:nvSpPr>
      <dsp:spPr>
        <a:xfrm>
          <a:off x="2353070" y="1592694"/>
          <a:ext cx="3262480" cy="1441858"/>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r-FR" sz="2000" kern="1200" dirty="0">
              <a:solidFill>
                <a:schemeClr val="tx1"/>
              </a:solidFill>
            </a:rPr>
            <a:t>Dossier personnel obligatoire</a:t>
          </a:r>
        </a:p>
        <a:p>
          <a:pPr lvl="0" algn="ctr" defTabSz="889000">
            <a:lnSpc>
              <a:spcPct val="90000"/>
            </a:lnSpc>
            <a:spcBef>
              <a:spcPct val="0"/>
            </a:spcBef>
            <a:spcAft>
              <a:spcPct val="35000"/>
            </a:spcAft>
          </a:pPr>
          <a:r>
            <a:rPr lang="fr-FR" sz="1800" kern="1200" dirty="0">
              <a:solidFill>
                <a:schemeClr val="tx1"/>
              </a:solidFill>
            </a:rPr>
            <a:t> 10 pages maximum</a:t>
          </a:r>
        </a:p>
        <a:p>
          <a:pPr lvl="0" algn="ctr" defTabSz="889000">
            <a:lnSpc>
              <a:spcPct val="90000"/>
            </a:lnSpc>
            <a:spcBef>
              <a:spcPct val="0"/>
            </a:spcBef>
            <a:spcAft>
              <a:spcPct val="35000"/>
            </a:spcAft>
          </a:pPr>
          <a:r>
            <a:rPr lang="fr-FR" sz="1800" kern="1200" dirty="0">
              <a:solidFill>
                <a:schemeClr val="tx1"/>
              </a:solidFill>
            </a:rPr>
            <a:t>Support de l’épreuve phase 2</a:t>
          </a:r>
        </a:p>
      </dsp:txBody>
      <dsp:txXfrm>
        <a:off x="2423456" y="1663080"/>
        <a:ext cx="3121708" cy="1301086"/>
      </dsp:txXfrm>
    </dsp:sp>
    <dsp:sp modelId="{88F4B339-2452-437A-AF69-909E16A23339}">
      <dsp:nvSpPr>
        <dsp:cNvPr id="0" name=""/>
        <dsp:cNvSpPr/>
      </dsp:nvSpPr>
      <dsp:spPr>
        <a:xfrm rot="16003238">
          <a:off x="3696814" y="1360208"/>
          <a:ext cx="465735" cy="0"/>
        </a:xfrm>
        <a:custGeom>
          <a:avLst/>
          <a:gdLst/>
          <a:ahLst/>
          <a:cxnLst/>
          <a:rect l="0" t="0" r="0" b="0"/>
          <a:pathLst>
            <a:path>
              <a:moveTo>
                <a:pt x="0" y="0"/>
              </a:moveTo>
              <a:lnTo>
                <a:pt x="465735" y="0"/>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FD95888-6686-4889-8297-7BB27E278BE7}">
      <dsp:nvSpPr>
        <dsp:cNvPr id="0" name=""/>
        <dsp:cNvSpPr/>
      </dsp:nvSpPr>
      <dsp:spPr>
        <a:xfrm>
          <a:off x="1383557" y="150586"/>
          <a:ext cx="5009617" cy="977135"/>
        </a:xfrm>
        <a:prstGeom prst="roundRect">
          <a:avLst/>
        </a:prstGeom>
        <a:gradFill rotWithShape="0">
          <a:gsLst>
            <a:gs pos="0">
              <a:schemeClr val="accent5">
                <a:hueOff val="-3311292"/>
                <a:satOff val="13270"/>
                <a:lumOff val="2876"/>
                <a:alphaOff val="0"/>
                <a:tint val="100000"/>
                <a:shade val="100000"/>
                <a:satMod val="130000"/>
              </a:schemeClr>
            </a:gs>
            <a:gs pos="100000">
              <a:schemeClr val="accent5">
                <a:hueOff val="-3311292"/>
                <a:satOff val="13270"/>
                <a:lumOff val="287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r-FR" sz="2000" kern="1200" dirty="0">
              <a:solidFill>
                <a:schemeClr val="tx1"/>
              </a:solidFill>
            </a:rPr>
            <a:t>Documentation présentant des exemples de mise en valeur des végétaux et produits vendus dans son espace de vente.</a:t>
          </a:r>
        </a:p>
      </dsp:txBody>
      <dsp:txXfrm>
        <a:off x="1431257" y="198286"/>
        <a:ext cx="4914217" cy="881735"/>
      </dsp:txXfrm>
    </dsp:sp>
    <dsp:sp modelId="{4D25BF50-9833-4103-AE01-DA9918294DF0}">
      <dsp:nvSpPr>
        <dsp:cNvPr id="0" name=""/>
        <dsp:cNvSpPr/>
      </dsp:nvSpPr>
      <dsp:spPr>
        <a:xfrm rot="2632745">
          <a:off x="4639032" y="3270359"/>
          <a:ext cx="680400" cy="0"/>
        </a:xfrm>
        <a:custGeom>
          <a:avLst/>
          <a:gdLst/>
          <a:ahLst/>
          <a:cxnLst/>
          <a:rect l="0" t="0" r="0" b="0"/>
          <a:pathLst>
            <a:path>
              <a:moveTo>
                <a:pt x="0" y="0"/>
              </a:moveTo>
              <a:lnTo>
                <a:pt x="680400" y="0"/>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C6D3075-A6EC-42D1-8540-73B8B13DEE31}">
      <dsp:nvSpPr>
        <dsp:cNvPr id="0" name=""/>
        <dsp:cNvSpPr/>
      </dsp:nvSpPr>
      <dsp:spPr>
        <a:xfrm>
          <a:off x="4017895" y="3506165"/>
          <a:ext cx="3561922" cy="1104720"/>
        </a:xfrm>
        <a:prstGeom prst="roundRect">
          <a:avLst/>
        </a:prstGeom>
        <a:gradFill rotWithShape="0">
          <a:gsLst>
            <a:gs pos="0">
              <a:schemeClr val="accent5">
                <a:hueOff val="-6622584"/>
                <a:satOff val="26541"/>
                <a:lumOff val="5752"/>
                <a:alphaOff val="0"/>
                <a:tint val="100000"/>
                <a:shade val="100000"/>
                <a:satMod val="130000"/>
              </a:schemeClr>
            </a:gs>
            <a:gs pos="100000">
              <a:schemeClr val="accent5">
                <a:hueOff val="-6622584"/>
                <a:satOff val="26541"/>
                <a:lumOff val="575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r-FR" sz="2000" kern="1200" dirty="0">
              <a:solidFill>
                <a:schemeClr val="tx1"/>
              </a:solidFill>
            </a:rPr>
            <a:t>La documentation peut être écrite, graphique et iconographique</a:t>
          </a:r>
          <a:r>
            <a:rPr lang="fr-FR" sz="2400" kern="1200" dirty="0">
              <a:solidFill>
                <a:schemeClr val="tx1"/>
              </a:solidFill>
            </a:rPr>
            <a:t>.</a:t>
          </a:r>
          <a:endParaRPr lang="fr-FR" sz="1800" kern="1200" dirty="0">
            <a:solidFill>
              <a:schemeClr val="tx1"/>
            </a:solidFill>
          </a:endParaRPr>
        </a:p>
      </dsp:txBody>
      <dsp:txXfrm>
        <a:off x="4071823" y="3560093"/>
        <a:ext cx="3454066" cy="996864"/>
      </dsp:txXfrm>
    </dsp:sp>
    <dsp:sp modelId="{256B12D1-46DA-4159-9F5C-0EF1A5F7D7FB}">
      <dsp:nvSpPr>
        <dsp:cNvPr id="0" name=""/>
        <dsp:cNvSpPr/>
      </dsp:nvSpPr>
      <dsp:spPr>
        <a:xfrm rot="8215881">
          <a:off x="2683144" y="3243660"/>
          <a:ext cx="612433" cy="0"/>
        </a:xfrm>
        <a:custGeom>
          <a:avLst/>
          <a:gdLst/>
          <a:ahLst/>
          <a:cxnLst/>
          <a:rect l="0" t="0" r="0" b="0"/>
          <a:pathLst>
            <a:path>
              <a:moveTo>
                <a:pt x="0" y="0"/>
              </a:moveTo>
              <a:lnTo>
                <a:pt x="612433" y="0"/>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0369167-FD2B-453D-B6E6-5180D3E32035}">
      <dsp:nvSpPr>
        <dsp:cNvPr id="0" name=""/>
        <dsp:cNvSpPr/>
      </dsp:nvSpPr>
      <dsp:spPr>
        <a:xfrm>
          <a:off x="323848" y="3452768"/>
          <a:ext cx="3644197" cy="1158560"/>
        </a:xfrm>
        <a:prstGeom prst="round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r-FR" sz="2000" kern="1200" dirty="0">
              <a:solidFill>
                <a:schemeClr val="tx1"/>
              </a:solidFill>
            </a:rPr>
            <a:t>En lien avec son environnement commercial, économique, juridique et social.</a:t>
          </a:r>
        </a:p>
      </dsp:txBody>
      <dsp:txXfrm>
        <a:off x="380404" y="3509324"/>
        <a:ext cx="3531085" cy="1045448"/>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D9186E-EAA7-3A42-AFD2-CC349621202A}" type="datetimeFigureOut">
              <a:rPr lang="fr-FR" smtClean="0"/>
              <a:t>22/03/2018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EF2D4-44B9-F34D-AC77-36ED78FDDA30}" type="datetimeFigureOut">
              <a:rPr lang="fr-FR" smtClean="0"/>
              <a:t>22/03/2018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Chez </a:t>
            </a:r>
            <a:r>
              <a:rPr lang="fr-FR" dirty="0" err="1" smtClean="0"/>
              <a:t>Playmobil</a:t>
            </a:r>
            <a:r>
              <a:rPr lang="fr-FR" dirty="0" smtClean="0"/>
              <a:t> , sortie cette année 2018 en France de la boite du métier de fleuriste.</a:t>
            </a:r>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a:t>
            </a:fld>
            <a:endParaRPr lang="fr-FR"/>
          </a:p>
        </p:txBody>
      </p:sp>
    </p:spTree>
    <p:extLst>
      <p:ext uri="{BB962C8B-B14F-4D97-AF65-F5344CB8AC3E}">
        <p14:creationId xmlns:p14="http://schemas.microsoft.com/office/powerpoint/2010/main" val="3932707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-Epreuve écrite commune à la Botanique-Reconnaissances des Végétaux, la Technologie, les Arts Appliqués</a:t>
            </a:r>
          </a:p>
          <a:p>
            <a:r>
              <a:rPr lang="fr-FR" dirty="0"/>
              <a:t>-épreuves basées sur un scénario </a:t>
            </a:r>
            <a:r>
              <a:rPr lang="fr-FR" dirty="0" smtClean="0"/>
              <a:t>reprenant par exemple </a:t>
            </a:r>
            <a:r>
              <a:rPr lang="fr-FR" dirty="0"/>
              <a:t>une journée de travail ordinaire, si possible chronologique</a:t>
            </a:r>
          </a:p>
          <a:p>
            <a:r>
              <a:rPr lang="fr-FR" dirty="0"/>
              <a:t>-plongé dans un contexte professionnel, le candidat fait référence à son vécu pour démontrer son raisonnement, ses connaissances et donc l’acquisition de ses compétences professionnelles</a:t>
            </a:r>
          </a:p>
          <a:p>
            <a:r>
              <a:rPr lang="fr-FR" dirty="0"/>
              <a:t>-Par des questionnements variés dans leur forme (tableaux, listes, croquis, schémas…), le candidat répond à des questions à l’écrit et graphiquement </a:t>
            </a:r>
          </a:p>
          <a:p>
            <a:r>
              <a:rPr lang="fr-FR" dirty="0"/>
              <a:t>-Une partie arts appliqués permet de vérifier des acquis de réalisation de croquis rapide d’une demande professionnelle (composition, boutonnière, décor …) -&gt;conçue et évaluée par un enseignant de cette discipline </a:t>
            </a:r>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5</a:t>
            </a:fld>
            <a:endParaRPr lang="fr-FR"/>
          </a:p>
        </p:txBody>
      </p:sp>
    </p:spTree>
    <p:extLst>
      <p:ext uri="{BB962C8B-B14F-4D97-AF65-F5344CB8AC3E}">
        <p14:creationId xmlns:p14="http://schemas.microsoft.com/office/powerpoint/2010/main" val="565123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barème</a:t>
            </a:r>
            <a:r>
              <a:rPr lang="fr-FR" baseline="0" dirty="0" smtClean="0"/>
              <a:t> détaillé est purement indicatif sachant qu’il sera conçu sur la base de parties correspondant à une compétence (complète ou partielle).</a:t>
            </a:r>
          </a:p>
          <a:p>
            <a:r>
              <a:rPr lang="fr-FR" baseline="0" dirty="0" smtClean="0"/>
              <a:t>Une grille sous forme de profil sera établie à partir des critères du référentiel pour chaque sujet.</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8</a:t>
            </a:fld>
            <a:endParaRPr lang="fr-FR"/>
          </a:p>
        </p:txBody>
      </p:sp>
    </p:spTree>
    <p:extLst>
      <p:ext uri="{BB962C8B-B14F-4D97-AF65-F5344CB8AC3E}">
        <p14:creationId xmlns:p14="http://schemas.microsoft.com/office/powerpoint/2010/main" val="1436202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L’enseignement des arts appliqués</a:t>
            </a:r>
            <a:r>
              <a:rPr lang="fr-FR" baseline="0" dirty="0"/>
              <a:t> est à concevoir le plus possible en lien avec les enseignements professionnels .</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26</a:t>
            </a:fld>
            <a:endParaRPr lang="fr-FR"/>
          </a:p>
        </p:txBody>
      </p:sp>
    </p:spTree>
    <p:extLst>
      <p:ext uri="{BB962C8B-B14F-4D97-AF65-F5344CB8AC3E}">
        <p14:creationId xmlns:p14="http://schemas.microsoft.com/office/powerpoint/2010/main" val="574755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pourra reprendre les modalités</a:t>
            </a:r>
            <a:r>
              <a:rPr lang="fr-FR" baseline="0" dirty="0" smtClean="0"/>
              <a:t> des épreuves ponctuelles, à savoir des écrits pour la situation 1 et des pratiques pour la seconde situation de EP1, mais il est évident qu’il n’est pas nécessaire de reproduire à l’identique les modalité des épreuves ponctuelles. Les situations pourront même être décomposées selon le projet de l’équipe pédagogique, le principal étant de valider les compétences associées à la situation. </a:t>
            </a:r>
          </a:p>
          <a:p>
            <a:r>
              <a:rPr lang="fr-FR" baseline="0" dirty="0" smtClean="0"/>
              <a:t>Pour EP2, la première phase doit être évaluée à partir du vécu de l’apprenant (en situation), par contre il apparaît intéressant de constituer un dossier pour la seconde situation avec un temps d’échange avec l’apprenant. Ce sont les grilles d’évaluation qui devront </a:t>
            </a:r>
            <a:r>
              <a:rPr lang="fr-FR" baseline="0" smtClean="0"/>
              <a:t>être respectées </a:t>
            </a:r>
            <a:r>
              <a:rPr lang="fr-FR" baseline="0" dirty="0" smtClean="0"/>
              <a:t>pour l’évaluation des candidats (avec harmonisation des CCF).</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35</a:t>
            </a:fld>
            <a:endParaRPr lang="fr-FR"/>
          </a:p>
        </p:txBody>
      </p:sp>
    </p:spTree>
    <p:extLst>
      <p:ext uri="{BB962C8B-B14F-4D97-AF65-F5344CB8AC3E}">
        <p14:creationId xmlns:p14="http://schemas.microsoft.com/office/powerpoint/2010/main" val="3014072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a:t>CLIQUEZ ET MODIFIEZ LE TITRE</a:t>
            </a:r>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6830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a:p>
        </p:txBody>
      </p:sp>
    </p:spTree>
    <p:extLst>
      <p:ext uri="{BB962C8B-B14F-4D97-AF65-F5344CB8AC3E}">
        <p14:creationId xmlns:p14="http://schemas.microsoft.com/office/powerpoint/2010/main" val="263367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val="22707218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a:t>CLIQUEZ ET MODIFIEZ </a:t>
            </a:r>
            <a:br>
              <a:rPr lang="fr-FR" dirty="0"/>
            </a:br>
            <a:r>
              <a:rPr lang="fr-FR" dirty="0"/>
              <a:t>LE TITRE</a:t>
            </a:r>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6" name="Connecteur droit 15"/>
          <p:cNvCxnSpPr/>
          <p:nvPr userDrawn="1"/>
        </p:nvCxnSpPr>
        <p:spPr>
          <a:xfrm>
            <a:off x="698885" y="5516417"/>
            <a:ext cx="629073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6995213" y="4489080"/>
            <a:ext cx="1519767" cy="102446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8885" y="0"/>
            <a:ext cx="295" cy="5507953"/>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userDrawn="1"/>
        </p:nvSpPr>
        <p:spPr>
          <a:xfrm>
            <a:off x="4322619" y="6336105"/>
            <a:ext cx="3432478"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chemeClr val="tx1">
                    <a:lumMod val="75000"/>
                    <a:lumOff val="25000"/>
                  </a:schemeClr>
                </a:solidFill>
              </a:rPr>
              <a:t>Séminaire national CAP Fleuriste          le  20</a:t>
            </a:r>
            <a:r>
              <a:rPr lang="fr-FR" baseline="0" dirty="0">
                <a:solidFill>
                  <a:schemeClr val="tx1">
                    <a:lumMod val="75000"/>
                    <a:lumOff val="25000"/>
                  </a:schemeClr>
                </a:solidFill>
              </a:rPr>
              <a:t>  Mars 2018</a:t>
            </a:r>
            <a:endParaRPr lang="fr-FR" dirty="0">
              <a:solidFill>
                <a:schemeClr val="tx1">
                  <a:lumMod val="75000"/>
                  <a:lumOff val="25000"/>
                </a:schemeClr>
              </a:solidFill>
            </a:endParaRPr>
          </a:p>
          <a:p>
            <a:endParaRPr lang="fr-FR" dirty="0"/>
          </a:p>
        </p:txBody>
      </p:sp>
      <p:pic>
        <p:nvPicPr>
          <p:cNvPr id="11" name="Image 10" descr="2017_MEN_horizontal_logo.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68308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a:xfrm>
            <a:off x="1014248" y="901703"/>
            <a:ext cx="7894637" cy="2433895"/>
          </a:xfrm>
        </p:spPr>
        <p:txBody>
          <a:bodyPr/>
          <a:lstStyle/>
          <a:p>
            <a:r>
              <a:rPr lang="fr-FR" sz="3200" b="1" dirty="0"/>
              <a:t>Séminaire national de rénovation du</a:t>
            </a:r>
            <a:br>
              <a:rPr lang="fr-FR" sz="3200" b="1" dirty="0"/>
            </a:br>
            <a:r>
              <a:rPr lang="fr-FR" sz="3200" b="1" dirty="0"/>
              <a:t>Certificat d’aptitude professionnelle </a:t>
            </a:r>
            <a:r>
              <a:rPr lang="fr-FR" sz="4000" b="1" dirty="0" smtClean="0">
                <a:solidFill>
                  <a:schemeClr val="tx2">
                    <a:lumMod val="75000"/>
                  </a:schemeClr>
                </a:solidFill>
              </a:rPr>
              <a:t>Fleuriste</a:t>
            </a:r>
            <a:br>
              <a:rPr lang="fr-FR" sz="4000" b="1" dirty="0" smtClean="0">
                <a:solidFill>
                  <a:schemeClr val="tx2">
                    <a:lumMod val="75000"/>
                  </a:schemeClr>
                </a:solidFill>
              </a:rPr>
            </a:br>
            <a:r>
              <a:rPr lang="fr-FR" sz="4000" b="1" dirty="0" smtClean="0">
                <a:solidFill>
                  <a:schemeClr val="tx2">
                    <a:lumMod val="75000"/>
                  </a:schemeClr>
                </a:solidFill>
              </a:rPr>
              <a:t/>
            </a:r>
            <a:br>
              <a:rPr lang="fr-FR" sz="4000" b="1" dirty="0" smtClean="0">
                <a:solidFill>
                  <a:schemeClr val="tx2">
                    <a:lumMod val="75000"/>
                  </a:schemeClr>
                </a:solidFill>
              </a:rPr>
            </a:br>
            <a:r>
              <a:rPr lang="fr-FR" sz="3600" b="1" dirty="0" smtClean="0">
                <a:solidFill>
                  <a:schemeClr val="tx2">
                    <a:lumMod val="75000"/>
                  </a:schemeClr>
                </a:solidFill>
              </a:rPr>
              <a:t>L’évaluation, les épreuves professionnelles</a:t>
            </a:r>
            <a:endParaRPr lang="fr-FR" sz="3600" dirty="0"/>
          </a:p>
        </p:txBody>
      </p:sp>
      <p:sp>
        <p:nvSpPr>
          <p:cNvPr id="8"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1</a:t>
            </a:fld>
            <a:endParaRPr lang="fr-FR" dirty="0"/>
          </a:p>
        </p:txBody>
      </p:sp>
    </p:spTree>
    <p:extLst>
      <p:ext uri="{BB962C8B-B14F-4D97-AF65-F5344CB8AC3E}">
        <p14:creationId xmlns:p14="http://schemas.microsoft.com/office/powerpoint/2010/main" val="653871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E3EE3FBC-EE35-4852-8C9D-E25593E7E5F1}"/>
              </a:ext>
            </a:extLst>
          </p:cNvPr>
          <p:cNvSpPr>
            <a:spLocks noGrp="1"/>
          </p:cNvSpPr>
          <p:nvPr>
            <p:ph type="sldNum" sz="quarter" idx="12"/>
          </p:nvPr>
        </p:nvSpPr>
        <p:spPr/>
        <p:txBody>
          <a:bodyPr/>
          <a:lstStyle/>
          <a:p>
            <a:fld id="{1FC8907D-B208-DC44-82F5-2940ECA1C9FA}" type="slidenum">
              <a:rPr lang="fr-FR" smtClean="0"/>
              <a:pPr/>
              <a:t>10</a:t>
            </a:fld>
            <a:endParaRPr lang="fr-FR" dirty="0"/>
          </a:p>
        </p:txBody>
      </p:sp>
      <p:pic>
        <p:nvPicPr>
          <p:cNvPr id="3" name="Image 2">
            <a:extLst>
              <a:ext uri="{FF2B5EF4-FFF2-40B4-BE49-F238E27FC236}">
                <a16:creationId xmlns="" xmlns:a16="http://schemas.microsoft.com/office/drawing/2014/main" id="{6E6BE983-16DC-4FE7-90D2-4598807D085E}"/>
              </a:ext>
            </a:extLst>
          </p:cNvPr>
          <p:cNvPicPr>
            <a:picLocks noChangeAspect="1"/>
          </p:cNvPicPr>
          <p:nvPr/>
        </p:nvPicPr>
        <p:blipFill>
          <a:blip r:embed="rId2"/>
          <a:stretch>
            <a:fillRect/>
          </a:stretch>
        </p:blipFill>
        <p:spPr>
          <a:xfrm>
            <a:off x="1611923" y="283682"/>
            <a:ext cx="5070231" cy="5793420"/>
          </a:xfrm>
          <a:prstGeom prst="rect">
            <a:avLst/>
          </a:prstGeom>
        </p:spPr>
      </p:pic>
    </p:spTree>
    <p:extLst>
      <p:ext uri="{BB962C8B-B14F-4D97-AF65-F5344CB8AC3E}">
        <p14:creationId xmlns:p14="http://schemas.microsoft.com/office/powerpoint/2010/main" val="604442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E9C2F75C-F496-4839-BD62-871D8E7523C4}"/>
              </a:ext>
            </a:extLst>
          </p:cNvPr>
          <p:cNvSpPr>
            <a:spLocks noGrp="1"/>
          </p:cNvSpPr>
          <p:nvPr>
            <p:ph type="sldNum" sz="quarter" idx="12"/>
          </p:nvPr>
        </p:nvSpPr>
        <p:spPr/>
        <p:txBody>
          <a:bodyPr/>
          <a:lstStyle/>
          <a:p>
            <a:fld id="{1FC8907D-B208-DC44-82F5-2940ECA1C9FA}" type="slidenum">
              <a:rPr lang="fr-FR" smtClean="0"/>
              <a:pPr/>
              <a:t>11</a:t>
            </a:fld>
            <a:endParaRPr lang="fr-FR" dirty="0"/>
          </a:p>
        </p:txBody>
      </p:sp>
      <p:pic>
        <p:nvPicPr>
          <p:cNvPr id="3" name="Image 2">
            <a:extLst>
              <a:ext uri="{FF2B5EF4-FFF2-40B4-BE49-F238E27FC236}">
                <a16:creationId xmlns="" xmlns:a16="http://schemas.microsoft.com/office/drawing/2014/main" id="{C3BE4E5D-0431-43F7-A951-E8C8F5870F89}"/>
              </a:ext>
            </a:extLst>
          </p:cNvPr>
          <p:cNvPicPr>
            <a:picLocks noChangeAspect="1"/>
          </p:cNvPicPr>
          <p:nvPr/>
        </p:nvPicPr>
        <p:blipFill>
          <a:blip r:embed="rId2"/>
          <a:stretch>
            <a:fillRect/>
          </a:stretch>
        </p:blipFill>
        <p:spPr>
          <a:xfrm>
            <a:off x="1141803" y="647494"/>
            <a:ext cx="7055699" cy="2897564"/>
          </a:xfrm>
          <a:prstGeom prst="rect">
            <a:avLst/>
          </a:prstGeom>
        </p:spPr>
      </p:pic>
      <p:pic>
        <p:nvPicPr>
          <p:cNvPr id="4" name="Image 3">
            <a:extLst>
              <a:ext uri="{FF2B5EF4-FFF2-40B4-BE49-F238E27FC236}">
                <a16:creationId xmlns="" xmlns:a16="http://schemas.microsoft.com/office/drawing/2014/main" id="{874ACF98-44B2-4F62-B424-F6EB2A8F7502}"/>
              </a:ext>
            </a:extLst>
          </p:cNvPr>
          <p:cNvPicPr>
            <a:picLocks noChangeAspect="1"/>
          </p:cNvPicPr>
          <p:nvPr/>
        </p:nvPicPr>
        <p:blipFill>
          <a:blip r:embed="rId3"/>
          <a:stretch>
            <a:fillRect/>
          </a:stretch>
        </p:blipFill>
        <p:spPr>
          <a:xfrm>
            <a:off x="1536002" y="3429000"/>
            <a:ext cx="6762597" cy="509218"/>
          </a:xfrm>
          <a:prstGeom prst="rect">
            <a:avLst/>
          </a:prstGeom>
        </p:spPr>
      </p:pic>
    </p:spTree>
    <p:extLst>
      <p:ext uri="{BB962C8B-B14F-4D97-AF65-F5344CB8AC3E}">
        <p14:creationId xmlns:p14="http://schemas.microsoft.com/office/powerpoint/2010/main" val="2915946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7D37612C-F8F7-4F7F-B6CD-AB4477874E80}"/>
              </a:ext>
            </a:extLst>
          </p:cNvPr>
          <p:cNvSpPr>
            <a:spLocks noGrp="1"/>
          </p:cNvSpPr>
          <p:nvPr>
            <p:ph type="sldNum" sz="quarter" idx="12"/>
          </p:nvPr>
        </p:nvSpPr>
        <p:spPr/>
        <p:txBody>
          <a:bodyPr/>
          <a:lstStyle/>
          <a:p>
            <a:fld id="{1FC8907D-B208-DC44-82F5-2940ECA1C9FA}" type="slidenum">
              <a:rPr lang="fr-FR" smtClean="0"/>
              <a:pPr/>
              <a:t>12</a:t>
            </a:fld>
            <a:endParaRPr lang="fr-FR" dirty="0"/>
          </a:p>
        </p:txBody>
      </p:sp>
      <p:pic>
        <p:nvPicPr>
          <p:cNvPr id="3" name="Image 2">
            <a:extLst>
              <a:ext uri="{FF2B5EF4-FFF2-40B4-BE49-F238E27FC236}">
                <a16:creationId xmlns="" xmlns:a16="http://schemas.microsoft.com/office/drawing/2014/main" id="{F07F124C-8BA2-434E-B32C-CE96CD8CDF0C}"/>
              </a:ext>
            </a:extLst>
          </p:cNvPr>
          <p:cNvPicPr>
            <a:picLocks noChangeAspect="1"/>
          </p:cNvPicPr>
          <p:nvPr/>
        </p:nvPicPr>
        <p:blipFill>
          <a:blip r:embed="rId2"/>
          <a:stretch>
            <a:fillRect/>
          </a:stretch>
        </p:blipFill>
        <p:spPr>
          <a:xfrm>
            <a:off x="1028790" y="450166"/>
            <a:ext cx="6747820" cy="4058215"/>
          </a:xfrm>
          <a:prstGeom prst="rect">
            <a:avLst/>
          </a:prstGeom>
        </p:spPr>
      </p:pic>
    </p:spTree>
    <p:extLst>
      <p:ext uri="{BB962C8B-B14F-4D97-AF65-F5344CB8AC3E}">
        <p14:creationId xmlns:p14="http://schemas.microsoft.com/office/powerpoint/2010/main" val="927309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A1E10407-04B8-49BF-B536-A1EFEA8AACCD}"/>
              </a:ext>
            </a:extLst>
          </p:cNvPr>
          <p:cNvSpPr>
            <a:spLocks noGrp="1"/>
          </p:cNvSpPr>
          <p:nvPr>
            <p:ph type="sldNum" sz="quarter" idx="12"/>
          </p:nvPr>
        </p:nvSpPr>
        <p:spPr/>
        <p:txBody>
          <a:bodyPr/>
          <a:lstStyle/>
          <a:p>
            <a:fld id="{1FC8907D-B208-DC44-82F5-2940ECA1C9FA}" type="slidenum">
              <a:rPr lang="fr-FR" smtClean="0"/>
              <a:pPr/>
              <a:t>13</a:t>
            </a:fld>
            <a:endParaRPr lang="fr-FR" dirty="0"/>
          </a:p>
        </p:txBody>
      </p:sp>
      <p:pic>
        <p:nvPicPr>
          <p:cNvPr id="3" name="Image 2">
            <a:extLst>
              <a:ext uri="{FF2B5EF4-FFF2-40B4-BE49-F238E27FC236}">
                <a16:creationId xmlns="" xmlns:a16="http://schemas.microsoft.com/office/drawing/2014/main" id="{96074CCE-182B-4723-B0C5-AEF4ADB11C0B}"/>
              </a:ext>
            </a:extLst>
          </p:cNvPr>
          <p:cNvPicPr>
            <a:picLocks noChangeAspect="1"/>
          </p:cNvPicPr>
          <p:nvPr/>
        </p:nvPicPr>
        <p:blipFill>
          <a:blip r:embed="rId2"/>
          <a:stretch>
            <a:fillRect/>
          </a:stretch>
        </p:blipFill>
        <p:spPr>
          <a:xfrm>
            <a:off x="719417" y="154746"/>
            <a:ext cx="4935795" cy="3423930"/>
          </a:xfrm>
          <a:prstGeom prst="rect">
            <a:avLst/>
          </a:prstGeom>
        </p:spPr>
      </p:pic>
      <p:pic>
        <p:nvPicPr>
          <p:cNvPr id="4" name="Image 3">
            <a:extLst>
              <a:ext uri="{FF2B5EF4-FFF2-40B4-BE49-F238E27FC236}">
                <a16:creationId xmlns="" xmlns:a16="http://schemas.microsoft.com/office/drawing/2014/main" id="{D9C65769-E537-4BD2-993D-1B738599C641}"/>
              </a:ext>
            </a:extLst>
          </p:cNvPr>
          <p:cNvPicPr>
            <a:picLocks noChangeAspect="1"/>
          </p:cNvPicPr>
          <p:nvPr/>
        </p:nvPicPr>
        <p:blipFill>
          <a:blip r:embed="rId3"/>
          <a:stretch>
            <a:fillRect/>
          </a:stretch>
        </p:blipFill>
        <p:spPr>
          <a:xfrm>
            <a:off x="2194694" y="3309868"/>
            <a:ext cx="6083394" cy="2795510"/>
          </a:xfrm>
          <a:prstGeom prst="rect">
            <a:avLst/>
          </a:prstGeom>
        </p:spPr>
      </p:pic>
    </p:spTree>
    <p:extLst>
      <p:ext uri="{BB962C8B-B14F-4D97-AF65-F5344CB8AC3E}">
        <p14:creationId xmlns:p14="http://schemas.microsoft.com/office/powerpoint/2010/main" val="2917277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30650CB7-587E-4D89-BAA2-9FD9ED6A981A}"/>
              </a:ext>
            </a:extLst>
          </p:cNvPr>
          <p:cNvSpPr>
            <a:spLocks noGrp="1"/>
          </p:cNvSpPr>
          <p:nvPr>
            <p:ph type="sldNum" sz="quarter" idx="12"/>
          </p:nvPr>
        </p:nvSpPr>
        <p:spPr/>
        <p:txBody>
          <a:bodyPr/>
          <a:lstStyle/>
          <a:p>
            <a:fld id="{1FC8907D-B208-DC44-82F5-2940ECA1C9FA}" type="slidenum">
              <a:rPr lang="fr-FR" smtClean="0"/>
              <a:pPr/>
              <a:t>14</a:t>
            </a:fld>
            <a:endParaRPr lang="fr-FR" dirty="0"/>
          </a:p>
        </p:txBody>
      </p:sp>
      <p:pic>
        <p:nvPicPr>
          <p:cNvPr id="3" name="Image 2">
            <a:extLst>
              <a:ext uri="{FF2B5EF4-FFF2-40B4-BE49-F238E27FC236}">
                <a16:creationId xmlns="" xmlns:a16="http://schemas.microsoft.com/office/drawing/2014/main" id="{96E083EC-5E27-4992-B312-9AB524CD16C5}"/>
              </a:ext>
            </a:extLst>
          </p:cNvPr>
          <p:cNvPicPr>
            <a:picLocks noChangeAspect="1"/>
          </p:cNvPicPr>
          <p:nvPr/>
        </p:nvPicPr>
        <p:blipFill>
          <a:blip r:embed="rId2"/>
          <a:stretch>
            <a:fillRect/>
          </a:stretch>
        </p:blipFill>
        <p:spPr>
          <a:xfrm>
            <a:off x="854410" y="155953"/>
            <a:ext cx="6722748" cy="2784195"/>
          </a:xfrm>
          <a:prstGeom prst="rect">
            <a:avLst/>
          </a:prstGeom>
        </p:spPr>
      </p:pic>
      <p:pic>
        <p:nvPicPr>
          <p:cNvPr id="4" name="Image 3">
            <a:extLst>
              <a:ext uri="{FF2B5EF4-FFF2-40B4-BE49-F238E27FC236}">
                <a16:creationId xmlns="" xmlns:a16="http://schemas.microsoft.com/office/drawing/2014/main" id="{FDABF023-778C-41DA-A9C6-271B8DFE92C3}"/>
              </a:ext>
            </a:extLst>
          </p:cNvPr>
          <p:cNvPicPr>
            <a:picLocks noChangeAspect="1"/>
          </p:cNvPicPr>
          <p:nvPr/>
        </p:nvPicPr>
        <p:blipFill>
          <a:blip r:embed="rId3"/>
          <a:stretch>
            <a:fillRect/>
          </a:stretch>
        </p:blipFill>
        <p:spPr>
          <a:xfrm>
            <a:off x="1348434" y="2940148"/>
            <a:ext cx="5734700" cy="2618438"/>
          </a:xfrm>
          <a:prstGeom prst="rect">
            <a:avLst/>
          </a:prstGeom>
        </p:spPr>
      </p:pic>
    </p:spTree>
    <p:extLst>
      <p:ext uri="{BB962C8B-B14F-4D97-AF65-F5344CB8AC3E}">
        <p14:creationId xmlns:p14="http://schemas.microsoft.com/office/powerpoint/2010/main" val="451613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1CDB40A9-270F-452C-902C-5180E6907B0D}"/>
              </a:ext>
            </a:extLst>
          </p:cNvPr>
          <p:cNvSpPr>
            <a:spLocks noGrp="1"/>
          </p:cNvSpPr>
          <p:nvPr>
            <p:ph type="sldNum" sz="quarter" idx="12"/>
          </p:nvPr>
        </p:nvSpPr>
        <p:spPr/>
        <p:txBody>
          <a:bodyPr/>
          <a:lstStyle/>
          <a:p>
            <a:fld id="{1FC8907D-B208-DC44-82F5-2940ECA1C9FA}" type="slidenum">
              <a:rPr lang="fr-FR" smtClean="0"/>
              <a:pPr/>
              <a:t>15</a:t>
            </a:fld>
            <a:endParaRPr lang="fr-FR" dirty="0"/>
          </a:p>
        </p:txBody>
      </p:sp>
      <p:pic>
        <p:nvPicPr>
          <p:cNvPr id="4" name="Image 3">
            <a:extLst>
              <a:ext uri="{FF2B5EF4-FFF2-40B4-BE49-F238E27FC236}">
                <a16:creationId xmlns="" xmlns:a16="http://schemas.microsoft.com/office/drawing/2014/main" id="{66A66FFC-A157-4790-8DE7-0BB7F0783C6A}"/>
              </a:ext>
            </a:extLst>
          </p:cNvPr>
          <p:cNvPicPr>
            <a:picLocks noChangeAspect="1"/>
          </p:cNvPicPr>
          <p:nvPr/>
        </p:nvPicPr>
        <p:blipFill>
          <a:blip r:embed="rId2"/>
          <a:stretch>
            <a:fillRect/>
          </a:stretch>
        </p:blipFill>
        <p:spPr>
          <a:xfrm>
            <a:off x="1079309" y="302006"/>
            <a:ext cx="7370032" cy="5099987"/>
          </a:xfrm>
          <a:prstGeom prst="rect">
            <a:avLst/>
          </a:prstGeom>
        </p:spPr>
      </p:pic>
    </p:spTree>
    <p:extLst>
      <p:ext uri="{BB962C8B-B14F-4D97-AF65-F5344CB8AC3E}">
        <p14:creationId xmlns:p14="http://schemas.microsoft.com/office/powerpoint/2010/main" val="3544152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CF4AA678-54E6-414C-A239-199898BD1C9C}"/>
              </a:ext>
            </a:extLst>
          </p:cNvPr>
          <p:cNvSpPr>
            <a:spLocks noGrp="1"/>
          </p:cNvSpPr>
          <p:nvPr>
            <p:ph type="sldNum" sz="quarter" idx="12"/>
          </p:nvPr>
        </p:nvSpPr>
        <p:spPr/>
        <p:txBody>
          <a:bodyPr/>
          <a:lstStyle/>
          <a:p>
            <a:fld id="{1FC8907D-B208-DC44-82F5-2940ECA1C9FA}" type="slidenum">
              <a:rPr lang="fr-FR" smtClean="0"/>
              <a:pPr/>
              <a:t>16</a:t>
            </a:fld>
            <a:endParaRPr lang="fr-FR" dirty="0"/>
          </a:p>
        </p:txBody>
      </p:sp>
      <p:pic>
        <p:nvPicPr>
          <p:cNvPr id="3" name="Image 2">
            <a:extLst>
              <a:ext uri="{FF2B5EF4-FFF2-40B4-BE49-F238E27FC236}">
                <a16:creationId xmlns="" xmlns:a16="http://schemas.microsoft.com/office/drawing/2014/main" id="{FA6D00EE-D83F-4970-90A5-ED7B249C51F0}"/>
              </a:ext>
            </a:extLst>
          </p:cNvPr>
          <p:cNvPicPr>
            <a:picLocks noChangeAspect="1"/>
          </p:cNvPicPr>
          <p:nvPr/>
        </p:nvPicPr>
        <p:blipFill>
          <a:blip r:embed="rId2"/>
          <a:stretch>
            <a:fillRect/>
          </a:stretch>
        </p:blipFill>
        <p:spPr>
          <a:xfrm>
            <a:off x="857254" y="815926"/>
            <a:ext cx="8034169" cy="4304714"/>
          </a:xfrm>
          <a:prstGeom prst="rect">
            <a:avLst/>
          </a:prstGeom>
        </p:spPr>
      </p:pic>
    </p:spTree>
    <p:extLst>
      <p:ext uri="{BB962C8B-B14F-4D97-AF65-F5344CB8AC3E}">
        <p14:creationId xmlns:p14="http://schemas.microsoft.com/office/powerpoint/2010/main" val="3430271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87573C83-DA5F-4052-B41F-026EF1A29A51}"/>
              </a:ext>
            </a:extLst>
          </p:cNvPr>
          <p:cNvSpPr>
            <a:spLocks noGrp="1"/>
          </p:cNvSpPr>
          <p:nvPr>
            <p:ph type="sldNum" sz="quarter" idx="12"/>
          </p:nvPr>
        </p:nvSpPr>
        <p:spPr/>
        <p:txBody>
          <a:bodyPr/>
          <a:lstStyle/>
          <a:p>
            <a:fld id="{1FC8907D-B208-DC44-82F5-2940ECA1C9FA}" type="slidenum">
              <a:rPr lang="fr-FR" smtClean="0"/>
              <a:pPr/>
              <a:t>17</a:t>
            </a:fld>
            <a:endParaRPr lang="fr-FR" dirty="0"/>
          </a:p>
        </p:txBody>
      </p:sp>
      <p:pic>
        <p:nvPicPr>
          <p:cNvPr id="3" name="Image 2">
            <a:extLst>
              <a:ext uri="{FF2B5EF4-FFF2-40B4-BE49-F238E27FC236}">
                <a16:creationId xmlns="" xmlns:a16="http://schemas.microsoft.com/office/drawing/2014/main" id="{4FB6ADC2-3171-4567-B8CE-FBA7808020F9}"/>
              </a:ext>
            </a:extLst>
          </p:cNvPr>
          <p:cNvPicPr>
            <a:picLocks noChangeAspect="1"/>
          </p:cNvPicPr>
          <p:nvPr/>
        </p:nvPicPr>
        <p:blipFill>
          <a:blip r:embed="rId2"/>
          <a:stretch>
            <a:fillRect/>
          </a:stretch>
        </p:blipFill>
        <p:spPr>
          <a:xfrm>
            <a:off x="943715" y="433872"/>
            <a:ext cx="7637723" cy="3898977"/>
          </a:xfrm>
          <a:prstGeom prst="rect">
            <a:avLst/>
          </a:prstGeom>
        </p:spPr>
      </p:pic>
    </p:spTree>
    <p:extLst>
      <p:ext uri="{BB962C8B-B14F-4D97-AF65-F5344CB8AC3E}">
        <p14:creationId xmlns:p14="http://schemas.microsoft.com/office/powerpoint/2010/main" val="3583354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6CAE89DD-82EA-4065-A9CF-2323AE5C5501}"/>
              </a:ext>
            </a:extLst>
          </p:cNvPr>
          <p:cNvSpPr>
            <a:spLocks noGrp="1"/>
          </p:cNvSpPr>
          <p:nvPr>
            <p:ph type="sldNum" sz="quarter" idx="12"/>
          </p:nvPr>
        </p:nvSpPr>
        <p:spPr/>
        <p:txBody>
          <a:bodyPr/>
          <a:lstStyle/>
          <a:p>
            <a:fld id="{1FC8907D-B208-DC44-82F5-2940ECA1C9FA}" type="slidenum">
              <a:rPr lang="fr-FR" smtClean="0"/>
              <a:pPr/>
              <a:t>18</a:t>
            </a:fld>
            <a:endParaRPr lang="fr-FR" dirty="0"/>
          </a:p>
        </p:txBody>
      </p:sp>
      <p:pic>
        <p:nvPicPr>
          <p:cNvPr id="3" name="Image 2">
            <a:extLst>
              <a:ext uri="{FF2B5EF4-FFF2-40B4-BE49-F238E27FC236}">
                <a16:creationId xmlns="" xmlns:a16="http://schemas.microsoft.com/office/drawing/2014/main" id="{A6689A61-71C9-4B68-A90A-3113AD597E20}"/>
              </a:ext>
            </a:extLst>
          </p:cNvPr>
          <p:cNvPicPr>
            <a:picLocks noChangeAspect="1"/>
          </p:cNvPicPr>
          <p:nvPr/>
        </p:nvPicPr>
        <p:blipFill>
          <a:blip r:embed="rId2"/>
          <a:stretch>
            <a:fillRect/>
          </a:stretch>
        </p:blipFill>
        <p:spPr>
          <a:xfrm>
            <a:off x="898938" y="356343"/>
            <a:ext cx="7732193" cy="4117183"/>
          </a:xfrm>
          <a:prstGeom prst="rect">
            <a:avLst/>
          </a:prstGeom>
        </p:spPr>
      </p:pic>
    </p:spTree>
    <p:extLst>
      <p:ext uri="{BB962C8B-B14F-4D97-AF65-F5344CB8AC3E}">
        <p14:creationId xmlns:p14="http://schemas.microsoft.com/office/powerpoint/2010/main" val="4778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6070684D-93FC-46FB-9541-9C33EA4AE184}"/>
              </a:ext>
            </a:extLst>
          </p:cNvPr>
          <p:cNvSpPr>
            <a:spLocks noGrp="1"/>
          </p:cNvSpPr>
          <p:nvPr>
            <p:ph type="sldNum" sz="quarter" idx="12"/>
          </p:nvPr>
        </p:nvSpPr>
        <p:spPr/>
        <p:txBody>
          <a:bodyPr/>
          <a:lstStyle/>
          <a:p>
            <a:fld id="{1FC8907D-B208-DC44-82F5-2940ECA1C9FA}" type="slidenum">
              <a:rPr lang="fr-FR" smtClean="0"/>
              <a:pPr/>
              <a:t>19</a:t>
            </a:fld>
            <a:endParaRPr lang="fr-FR" dirty="0"/>
          </a:p>
        </p:txBody>
      </p:sp>
      <p:pic>
        <p:nvPicPr>
          <p:cNvPr id="3" name="Image 2">
            <a:extLst>
              <a:ext uri="{FF2B5EF4-FFF2-40B4-BE49-F238E27FC236}">
                <a16:creationId xmlns="" xmlns:a16="http://schemas.microsoft.com/office/drawing/2014/main" id="{4F2B07A8-18BE-469B-A313-B4C3C883C797}"/>
              </a:ext>
            </a:extLst>
          </p:cNvPr>
          <p:cNvPicPr>
            <a:picLocks noChangeAspect="1"/>
          </p:cNvPicPr>
          <p:nvPr/>
        </p:nvPicPr>
        <p:blipFill>
          <a:blip r:embed="rId2"/>
          <a:stretch>
            <a:fillRect/>
          </a:stretch>
        </p:blipFill>
        <p:spPr>
          <a:xfrm>
            <a:off x="721255" y="230767"/>
            <a:ext cx="7670457" cy="2174808"/>
          </a:xfrm>
          <a:prstGeom prst="rect">
            <a:avLst/>
          </a:prstGeom>
        </p:spPr>
      </p:pic>
      <p:pic>
        <p:nvPicPr>
          <p:cNvPr id="4" name="Image 3">
            <a:extLst>
              <a:ext uri="{FF2B5EF4-FFF2-40B4-BE49-F238E27FC236}">
                <a16:creationId xmlns="" xmlns:a16="http://schemas.microsoft.com/office/drawing/2014/main" id="{48388C2C-2077-4CF6-88D5-0B9F73D43D03}"/>
              </a:ext>
            </a:extLst>
          </p:cNvPr>
          <p:cNvPicPr>
            <a:picLocks noChangeAspect="1"/>
          </p:cNvPicPr>
          <p:nvPr/>
        </p:nvPicPr>
        <p:blipFill>
          <a:blip r:embed="rId3"/>
          <a:stretch>
            <a:fillRect/>
          </a:stretch>
        </p:blipFill>
        <p:spPr>
          <a:xfrm>
            <a:off x="998887" y="2444261"/>
            <a:ext cx="7602493" cy="3061682"/>
          </a:xfrm>
          <a:prstGeom prst="rect">
            <a:avLst/>
          </a:prstGeom>
        </p:spPr>
      </p:pic>
    </p:spTree>
    <p:extLst>
      <p:ext uri="{BB962C8B-B14F-4D97-AF65-F5344CB8AC3E}">
        <p14:creationId xmlns:p14="http://schemas.microsoft.com/office/powerpoint/2010/main" val="1565327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dirty="0" smtClean="0"/>
              <a:t>Épreuves </a:t>
            </a:r>
            <a:r>
              <a:rPr lang="fr-FR" dirty="0"/>
              <a:t>ponctuelles</a:t>
            </a:r>
          </a:p>
          <a:p>
            <a:r>
              <a:rPr lang="fr-FR" dirty="0" smtClean="0"/>
              <a:t>Écrits </a:t>
            </a:r>
            <a:r>
              <a:rPr lang="fr-FR" dirty="0"/>
              <a:t>– Pratique – Oraux</a:t>
            </a:r>
          </a:p>
          <a:p>
            <a:r>
              <a:rPr lang="fr-FR" dirty="0" smtClean="0"/>
              <a:t>Contrôles </a:t>
            </a:r>
            <a:r>
              <a:rPr lang="fr-FR" dirty="0"/>
              <a:t>en Cours de </a:t>
            </a:r>
            <a:r>
              <a:rPr lang="fr-FR" dirty="0" smtClean="0"/>
              <a:t>Formation</a:t>
            </a:r>
            <a:endParaRPr lang="fr-FR" dirty="0"/>
          </a:p>
        </p:txBody>
      </p:sp>
      <p:sp>
        <p:nvSpPr>
          <p:cNvPr id="7" name="Titre 6"/>
          <p:cNvSpPr>
            <a:spLocks noGrp="1"/>
          </p:cNvSpPr>
          <p:nvPr>
            <p:ph type="ctrTitle"/>
          </p:nvPr>
        </p:nvSpPr>
        <p:spPr>
          <a:xfrm>
            <a:off x="1090609" y="2104374"/>
            <a:ext cx="7894637" cy="540352"/>
          </a:xfrm>
        </p:spPr>
        <p:txBody>
          <a:bodyPr/>
          <a:lstStyle/>
          <a:p>
            <a:r>
              <a:rPr lang="fr-FR" dirty="0" smtClean="0"/>
              <a:t>L’évaluation </a:t>
            </a:r>
            <a:endParaRPr lang="fr-FR" dirty="0"/>
          </a:p>
        </p:txBody>
      </p:sp>
      <p:sp>
        <p:nvSpPr>
          <p:cNvPr id="8"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2</a:t>
            </a:fld>
            <a:endParaRPr lang="fr-FR" dirty="0"/>
          </a:p>
        </p:txBody>
      </p:sp>
    </p:spTree>
    <p:extLst>
      <p:ext uri="{BB962C8B-B14F-4D97-AF65-F5344CB8AC3E}">
        <p14:creationId xmlns:p14="http://schemas.microsoft.com/office/powerpoint/2010/main" val="513529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CF019893-FBEF-4E5B-9ADC-8E264C41DF05}"/>
              </a:ext>
            </a:extLst>
          </p:cNvPr>
          <p:cNvSpPr>
            <a:spLocks noGrp="1"/>
          </p:cNvSpPr>
          <p:nvPr>
            <p:ph type="sldNum" sz="quarter" idx="12"/>
          </p:nvPr>
        </p:nvSpPr>
        <p:spPr/>
        <p:txBody>
          <a:bodyPr/>
          <a:lstStyle/>
          <a:p>
            <a:fld id="{1FC8907D-B208-DC44-82F5-2940ECA1C9FA}" type="slidenum">
              <a:rPr lang="fr-FR" smtClean="0"/>
              <a:pPr/>
              <a:t>20</a:t>
            </a:fld>
            <a:endParaRPr lang="fr-FR" dirty="0"/>
          </a:p>
        </p:txBody>
      </p:sp>
      <p:pic>
        <p:nvPicPr>
          <p:cNvPr id="3" name="Image 2">
            <a:extLst>
              <a:ext uri="{FF2B5EF4-FFF2-40B4-BE49-F238E27FC236}">
                <a16:creationId xmlns="" xmlns:a16="http://schemas.microsoft.com/office/drawing/2014/main" id="{2A7C4B48-AF67-44ED-B63F-BC4B7314EDCD}"/>
              </a:ext>
            </a:extLst>
          </p:cNvPr>
          <p:cNvPicPr>
            <a:picLocks noChangeAspect="1"/>
          </p:cNvPicPr>
          <p:nvPr/>
        </p:nvPicPr>
        <p:blipFill>
          <a:blip r:embed="rId2"/>
          <a:stretch>
            <a:fillRect/>
          </a:stretch>
        </p:blipFill>
        <p:spPr>
          <a:xfrm>
            <a:off x="886398" y="252819"/>
            <a:ext cx="6893035" cy="5513910"/>
          </a:xfrm>
          <a:prstGeom prst="rect">
            <a:avLst/>
          </a:prstGeom>
        </p:spPr>
      </p:pic>
    </p:spTree>
    <p:extLst>
      <p:ext uri="{BB962C8B-B14F-4D97-AF65-F5344CB8AC3E}">
        <p14:creationId xmlns:p14="http://schemas.microsoft.com/office/powerpoint/2010/main" val="3572916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BEB85596-2562-4B83-90A1-FE1D9D93C7B8}"/>
              </a:ext>
            </a:extLst>
          </p:cNvPr>
          <p:cNvSpPr>
            <a:spLocks noGrp="1"/>
          </p:cNvSpPr>
          <p:nvPr>
            <p:ph type="sldNum" sz="quarter" idx="12"/>
          </p:nvPr>
        </p:nvSpPr>
        <p:spPr/>
        <p:txBody>
          <a:bodyPr/>
          <a:lstStyle/>
          <a:p>
            <a:fld id="{1FC8907D-B208-DC44-82F5-2940ECA1C9FA}" type="slidenum">
              <a:rPr lang="fr-FR" smtClean="0"/>
              <a:pPr/>
              <a:t>21</a:t>
            </a:fld>
            <a:endParaRPr lang="fr-FR" dirty="0"/>
          </a:p>
        </p:txBody>
      </p:sp>
      <p:pic>
        <p:nvPicPr>
          <p:cNvPr id="3" name="Image 2">
            <a:extLst>
              <a:ext uri="{FF2B5EF4-FFF2-40B4-BE49-F238E27FC236}">
                <a16:creationId xmlns="" xmlns:a16="http://schemas.microsoft.com/office/drawing/2014/main" id="{5FCE44A1-F651-4003-97F8-C8E3896D9299}"/>
              </a:ext>
            </a:extLst>
          </p:cNvPr>
          <p:cNvPicPr>
            <a:picLocks noChangeAspect="1"/>
          </p:cNvPicPr>
          <p:nvPr/>
        </p:nvPicPr>
        <p:blipFill>
          <a:blip r:embed="rId2"/>
          <a:stretch>
            <a:fillRect/>
          </a:stretch>
        </p:blipFill>
        <p:spPr>
          <a:xfrm>
            <a:off x="1822388" y="0"/>
            <a:ext cx="5239593" cy="6157069"/>
          </a:xfrm>
          <a:prstGeom prst="rect">
            <a:avLst/>
          </a:prstGeom>
        </p:spPr>
      </p:pic>
    </p:spTree>
    <p:extLst>
      <p:ext uri="{BB962C8B-B14F-4D97-AF65-F5344CB8AC3E}">
        <p14:creationId xmlns:p14="http://schemas.microsoft.com/office/powerpoint/2010/main" val="2572460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C52429E6-CDBC-47F3-BECA-E1F65EE8A912}"/>
              </a:ext>
            </a:extLst>
          </p:cNvPr>
          <p:cNvSpPr>
            <a:spLocks noGrp="1"/>
          </p:cNvSpPr>
          <p:nvPr>
            <p:ph type="sldNum" sz="quarter" idx="12"/>
          </p:nvPr>
        </p:nvSpPr>
        <p:spPr/>
        <p:txBody>
          <a:bodyPr/>
          <a:lstStyle/>
          <a:p>
            <a:fld id="{1FC8907D-B208-DC44-82F5-2940ECA1C9FA}" type="slidenum">
              <a:rPr lang="fr-FR" smtClean="0"/>
              <a:pPr/>
              <a:t>22</a:t>
            </a:fld>
            <a:endParaRPr lang="fr-FR" dirty="0"/>
          </a:p>
        </p:txBody>
      </p:sp>
      <p:pic>
        <p:nvPicPr>
          <p:cNvPr id="3" name="Image 2">
            <a:extLst>
              <a:ext uri="{FF2B5EF4-FFF2-40B4-BE49-F238E27FC236}">
                <a16:creationId xmlns="" xmlns:a16="http://schemas.microsoft.com/office/drawing/2014/main" id="{7807C929-31BA-48E1-AB5E-8F6E62F311F1}"/>
              </a:ext>
            </a:extLst>
          </p:cNvPr>
          <p:cNvPicPr>
            <a:picLocks noChangeAspect="1"/>
          </p:cNvPicPr>
          <p:nvPr/>
        </p:nvPicPr>
        <p:blipFill>
          <a:blip r:embed="rId2"/>
          <a:stretch>
            <a:fillRect/>
          </a:stretch>
        </p:blipFill>
        <p:spPr>
          <a:xfrm>
            <a:off x="1278948" y="288054"/>
            <a:ext cx="7624764" cy="1048377"/>
          </a:xfrm>
          <a:prstGeom prst="rect">
            <a:avLst/>
          </a:prstGeom>
        </p:spPr>
      </p:pic>
      <p:pic>
        <p:nvPicPr>
          <p:cNvPr id="4" name="Image 3">
            <a:extLst>
              <a:ext uri="{FF2B5EF4-FFF2-40B4-BE49-F238E27FC236}">
                <a16:creationId xmlns="" xmlns:a16="http://schemas.microsoft.com/office/drawing/2014/main" id="{2D323358-C7E3-46F1-84CE-5FCFB52C7E93}"/>
              </a:ext>
            </a:extLst>
          </p:cNvPr>
          <p:cNvPicPr>
            <a:picLocks noChangeAspect="1"/>
          </p:cNvPicPr>
          <p:nvPr/>
        </p:nvPicPr>
        <p:blipFill>
          <a:blip r:embed="rId3"/>
          <a:stretch>
            <a:fillRect/>
          </a:stretch>
        </p:blipFill>
        <p:spPr>
          <a:xfrm>
            <a:off x="1420970" y="1193031"/>
            <a:ext cx="7180409" cy="4167301"/>
          </a:xfrm>
          <a:prstGeom prst="rect">
            <a:avLst/>
          </a:prstGeom>
        </p:spPr>
      </p:pic>
    </p:spTree>
    <p:extLst>
      <p:ext uri="{BB962C8B-B14F-4D97-AF65-F5344CB8AC3E}">
        <p14:creationId xmlns:p14="http://schemas.microsoft.com/office/powerpoint/2010/main" val="1293356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FC8907D-B208-DC44-82F5-2940ECA1C9FA}" type="slidenum">
              <a:rPr lang="fr-FR" smtClean="0"/>
              <a:pPr/>
              <a:t>23</a:t>
            </a:fld>
            <a:endParaRPr lang="fr-FR" dirty="0"/>
          </a:p>
        </p:txBody>
      </p:sp>
      <p:sp>
        <p:nvSpPr>
          <p:cNvPr id="4" name="ZoneTexte 3"/>
          <p:cNvSpPr txBox="1"/>
          <p:nvPr/>
        </p:nvSpPr>
        <p:spPr>
          <a:xfrm>
            <a:off x="832197" y="563671"/>
            <a:ext cx="7961073" cy="4524315"/>
          </a:xfrm>
          <a:prstGeom prst="rect">
            <a:avLst/>
          </a:prstGeom>
          <a:noFill/>
        </p:spPr>
        <p:txBody>
          <a:bodyPr wrap="square" rtlCol="0">
            <a:spAutoFit/>
          </a:bodyPr>
          <a:lstStyle/>
          <a:p>
            <a:r>
              <a:rPr lang="fr-FR" sz="1600" b="1" dirty="0" smtClean="0"/>
              <a:t>11) En nettoyant derrière le plan de travail, vous retrouvez une feuille de papier sur laquelle se trouvait une liste d’étapes pour réaliser la gerbe piquée. Des parties de la feuille sont souillées. Compléter les parties manquantes. </a:t>
            </a:r>
          </a:p>
          <a:p>
            <a:r>
              <a:rPr lang="fr-FR" sz="1600" b="1" dirty="0" smtClean="0">
                <a:solidFill>
                  <a:srgbClr val="00B050"/>
                </a:solidFill>
              </a:rPr>
              <a:t>On évalue la cohérence de la réalisation et le vocabulaire attendu 3,5 points</a:t>
            </a:r>
          </a:p>
          <a:p>
            <a:endParaRPr lang="fr-FR" sz="1600" b="1" dirty="0">
              <a:solidFill>
                <a:srgbClr val="00B050"/>
              </a:solidFill>
            </a:endParaRPr>
          </a:p>
          <a:p>
            <a:endParaRPr lang="fr-FR" sz="1600" b="1" dirty="0" smtClean="0">
              <a:solidFill>
                <a:srgbClr val="00B050"/>
              </a:solidFill>
            </a:endParaRPr>
          </a:p>
          <a:p>
            <a:r>
              <a:rPr lang="fr-FR" sz="1600" b="1" dirty="0" smtClean="0"/>
              <a:t> 		</a:t>
            </a:r>
            <a:r>
              <a:rPr lang="fr-FR" sz="1600" b="1" dirty="0" smtClean="0">
                <a:latin typeface="Magneto" panose="04030805050802020D02" pitchFamily="82" charset="0"/>
              </a:rPr>
              <a:t>    Hydrater la </a:t>
            </a:r>
            <a:r>
              <a:rPr lang="fr-FR" sz="1600" b="1" dirty="0" smtClean="0">
                <a:solidFill>
                  <a:srgbClr val="FF0000"/>
                </a:solidFill>
                <a:latin typeface="+mj-lt"/>
              </a:rPr>
              <a:t>Mousse/</a:t>
            </a:r>
            <a:r>
              <a:rPr lang="fr-FR" sz="1600" b="1" dirty="0" err="1" smtClean="0">
                <a:solidFill>
                  <a:srgbClr val="FF0000"/>
                </a:solidFill>
                <a:latin typeface="+mj-lt"/>
              </a:rPr>
              <a:t>florette</a:t>
            </a:r>
            <a:r>
              <a:rPr lang="fr-FR" sz="1600" b="1" dirty="0" smtClean="0">
                <a:solidFill>
                  <a:srgbClr val="FF0000"/>
                </a:solidFill>
                <a:latin typeface="+mj-lt"/>
              </a:rPr>
              <a:t>.</a:t>
            </a:r>
          </a:p>
          <a:p>
            <a:r>
              <a:rPr lang="fr-FR" sz="1600" b="1" dirty="0" smtClean="0">
                <a:latin typeface="Magneto" panose="04030805050802020D02" pitchFamily="82" charset="0"/>
              </a:rPr>
              <a:t>- </a:t>
            </a:r>
            <a:r>
              <a:rPr lang="fr-FR" sz="1600" b="1" dirty="0" err="1" smtClean="0">
                <a:latin typeface="Magneto" panose="04030805050802020D02" pitchFamily="82" charset="0"/>
              </a:rPr>
              <a:t>Feuillager</a:t>
            </a:r>
            <a:r>
              <a:rPr lang="fr-FR" sz="1600" b="1" dirty="0" smtClean="0">
                <a:latin typeface="Magneto" panose="04030805050802020D02" pitchFamily="82" charset="0"/>
              </a:rPr>
              <a:t> et </a:t>
            </a:r>
            <a:r>
              <a:rPr lang="fr-FR" sz="1600" b="1" dirty="0" err="1" smtClean="0">
                <a:latin typeface="Magneto" panose="04030805050802020D02" pitchFamily="82" charset="0"/>
              </a:rPr>
              <a:t>verdurer</a:t>
            </a:r>
            <a:r>
              <a:rPr lang="fr-FR" sz="1600" b="1" dirty="0" smtClean="0">
                <a:latin typeface="Magneto" panose="04030805050802020D02" pitchFamily="82" charset="0"/>
              </a:rPr>
              <a:t> la </a:t>
            </a:r>
            <a:r>
              <a:rPr lang="fr-FR" sz="1600" b="1" dirty="0" err="1" smtClean="0">
                <a:solidFill>
                  <a:srgbClr val="FF0000"/>
                </a:solidFill>
                <a:latin typeface="+mj-lt"/>
              </a:rPr>
              <a:t>florette</a:t>
            </a:r>
            <a:r>
              <a:rPr lang="fr-FR" sz="1600" b="1" dirty="0" smtClean="0">
                <a:solidFill>
                  <a:srgbClr val="FF0000"/>
                </a:solidFill>
                <a:latin typeface="+mj-lt"/>
              </a:rPr>
              <a:t>/le support de gerbe et piquer </a:t>
            </a:r>
          </a:p>
          <a:p>
            <a:r>
              <a:rPr lang="fr-FR" sz="1600" b="1" dirty="0" smtClean="0">
                <a:latin typeface="Magneto" panose="04030805050802020D02" pitchFamily="82" charset="0"/>
              </a:rPr>
              <a:t>les fleurs en direction du </a:t>
            </a:r>
            <a:r>
              <a:rPr lang="fr-FR" sz="1600" b="1" dirty="0" smtClean="0">
                <a:solidFill>
                  <a:srgbClr val="FF0000"/>
                </a:solidFill>
                <a:latin typeface="+mj-lt"/>
              </a:rPr>
              <a:t>point focal/ centre focal/point de convergence</a:t>
            </a:r>
          </a:p>
          <a:p>
            <a:r>
              <a:rPr lang="fr-FR" sz="1600" b="1" dirty="0" smtClean="0">
                <a:latin typeface="Magneto" panose="04030805050802020D02" pitchFamily="82" charset="0"/>
              </a:rPr>
              <a:t>variété par variété en tenant compte de la valeur.</a:t>
            </a:r>
          </a:p>
          <a:p>
            <a:endParaRPr lang="fr-FR" sz="1600" b="1" dirty="0" smtClean="0">
              <a:latin typeface="Magneto" panose="04030805050802020D02" pitchFamily="82" charset="0"/>
            </a:endParaRPr>
          </a:p>
          <a:p>
            <a:r>
              <a:rPr lang="fr-FR" sz="1600" b="1" dirty="0" smtClean="0">
                <a:latin typeface="Magneto" panose="04030805050802020D02" pitchFamily="82" charset="0"/>
              </a:rPr>
              <a:t>- Reconstituer un faisceau à partir des tiges récupérées en laissant dépasser quelques tiges.</a:t>
            </a:r>
          </a:p>
          <a:p>
            <a:r>
              <a:rPr lang="fr-FR" sz="1600" b="1" dirty="0" smtClean="0">
                <a:latin typeface="Magneto" panose="04030805050802020D02" pitchFamily="82" charset="0"/>
              </a:rPr>
              <a:t>- Piquer le faisceau en direction du </a:t>
            </a:r>
            <a:r>
              <a:rPr lang="fr-FR" sz="1600" b="1" dirty="0" smtClean="0">
                <a:solidFill>
                  <a:srgbClr val="FF0000"/>
                </a:solidFill>
                <a:latin typeface="+mj-lt"/>
              </a:rPr>
              <a:t>point focal</a:t>
            </a:r>
            <a:r>
              <a:rPr lang="fr-FR" sz="1600" b="1" dirty="0" smtClean="0">
                <a:latin typeface="+mj-lt"/>
              </a:rPr>
              <a:t> </a:t>
            </a:r>
          </a:p>
          <a:p>
            <a:r>
              <a:rPr lang="fr-FR" sz="1600" b="1" dirty="0" smtClean="0">
                <a:latin typeface="Magneto" panose="04030805050802020D02" pitchFamily="82" charset="0"/>
              </a:rPr>
              <a:t>            et le fixer solidement à la </a:t>
            </a:r>
            <a:r>
              <a:rPr lang="fr-FR" sz="1600" b="1" dirty="0" smtClean="0">
                <a:solidFill>
                  <a:srgbClr val="FF0000"/>
                </a:solidFill>
                <a:latin typeface="+mj-lt"/>
              </a:rPr>
              <a:t>poignée de la </a:t>
            </a:r>
            <a:r>
              <a:rPr lang="fr-FR" sz="1600" b="1" dirty="0" err="1" smtClean="0">
                <a:solidFill>
                  <a:srgbClr val="FF0000"/>
                </a:solidFill>
                <a:latin typeface="+mj-lt"/>
              </a:rPr>
              <a:t>florette</a:t>
            </a:r>
            <a:r>
              <a:rPr lang="fr-FR" sz="1600" b="1" dirty="0" smtClean="0">
                <a:solidFill>
                  <a:srgbClr val="FF0000"/>
                </a:solidFill>
                <a:latin typeface="+mj-lt"/>
              </a:rPr>
              <a:t>/le support de gerbe.</a:t>
            </a:r>
          </a:p>
          <a:p>
            <a:endParaRPr lang="fr-FR" sz="1600" b="1" dirty="0" smtClean="0">
              <a:solidFill>
                <a:srgbClr val="FF0000"/>
              </a:solidFill>
              <a:latin typeface="Magneto" panose="04030805050802020D02" pitchFamily="82" charset="0"/>
            </a:endParaRPr>
          </a:p>
          <a:p>
            <a:r>
              <a:rPr lang="fr-FR" sz="1600" b="1" dirty="0" smtClean="0">
                <a:latin typeface="Magneto" panose="04030805050802020D02" pitchFamily="82" charset="0"/>
              </a:rPr>
              <a:t>- Finir en piquant quelques tiges courtes de feuillage et/ou de fleurs autour du faisceau reconstitué.</a:t>
            </a:r>
            <a:endParaRPr lang="fr-FR" sz="1600" b="1" dirty="0">
              <a:solidFill>
                <a:srgbClr val="FF0000"/>
              </a:solidFill>
              <a:latin typeface="Magneto" panose="04030805050802020D02" pitchFamily="82" charset="0"/>
            </a:endParaRPr>
          </a:p>
        </p:txBody>
      </p:sp>
    </p:spTree>
    <p:extLst>
      <p:ext uri="{BB962C8B-B14F-4D97-AF65-F5344CB8AC3E}">
        <p14:creationId xmlns:p14="http://schemas.microsoft.com/office/powerpoint/2010/main" val="1238726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FFED9A36-5F06-4412-A453-655BCEBE1FB4}"/>
              </a:ext>
            </a:extLst>
          </p:cNvPr>
          <p:cNvSpPr>
            <a:spLocks noGrp="1"/>
          </p:cNvSpPr>
          <p:nvPr>
            <p:ph type="sldNum" sz="quarter" idx="12"/>
          </p:nvPr>
        </p:nvSpPr>
        <p:spPr/>
        <p:txBody>
          <a:bodyPr/>
          <a:lstStyle/>
          <a:p>
            <a:fld id="{1FC8907D-B208-DC44-82F5-2940ECA1C9FA}" type="slidenum">
              <a:rPr lang="fr-FR" smtClean="0"/>
              <a:pPr/>
              <a:t>24</a:t>
            </a:fld>
            <a:endParaRPr lang="fr-FR" dirty="0"/>
          </a:p>
        </p:txBody>
      </p:sp>
      <p:pic>
        <p:nvPicPr>
          <p:cNvPr id="3" name="Image 2">
            <a:extLst>
              <a:ext uri="{FF2B5EF4-FFF2-40B4-BE49-F238E27FC236}">
                <a16:creationId xmlns="" xmlns:a16="http://schemas.microsoft.com/office/drawing/2014/main" id="{BEC76C9F-3C5F-4EEF-80EA-7CD122C2FF2A}"/>
              </a:ext>
            </a:extLst>
          </p:cNvPr>
          <p:cNvPicPr>
            <a:picLocks noChangeAspect="1"/>
          </p:cNvPicPr>
          <p:nvPr/>
        </p:nvPicPr>
        <p:blipFill>
          <a:blip r:embed="rId2"/>
          <a:stretch>
            <a:fillRect/>
          </a:stretch>
        </p:blipFill>
        <p:spPr>
          <a:xfrm>
            <a:off x="748046" y="0"/>
            <a:ext cx="7945729" cy="4923692"/>
          </a:xfrm>
          <a:prstGeom prst="rect">
            <a:avLst/>
          </a:prstGeom>
        </p:spPr>
      </p:pic>
    </p:spTree>
    <p:extLst>
      <p:ext uri="{BB962C8B-B14F-4D97-AF65-F5344CB8AC3E}">
        <p14:creationId xmlns:p14="http://schemas.microsoft.com/office/powerpoint/2010/main" val="118701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FAE70C83-BB13-4B92-8D66-D1E6C1E691AB}"/>
              </a:ext>
            </a:extLst>
          </p:cNvPr>
          <p:cNvSpPr>
            <a:spLocks noGrp="1"/>
          </p:cNvSpPr>
          <p:nvPr>
            <p:ph type="sldNum" sz="quarter" idx="12"/>
          </p:nvPr>
        </p:nvSpPr>
        <p:spPr/>
        <p:txBody>
          <a:bodyPr/>
          <a:lstStyle/>
          <a:p>
            <a:fld id="{1FC8907D-B208-DC44-82F5-2940ECA1C9FA}" type="slidenum">
              <a:rPr lang="fr-FR" smtClean="0"/>
              <a:pPr/>
              <a:t>25</a:t>
            </a:fld>
            <a:endParaRPr lang="fr-FR" dirty="0"/>
          </a:p>
        </p:txBody>
      </p:sp>
      <p:pic>
        <p:nvPicPr>
          <p:cNvPr id="3" name="Image 2">
            <a:extLst>
              <a:ext uri="{FF2B5EF4-FFF2-40B4-BE49-F238E27FC236}">
                <a16:creationId xmlns="" xmlns:a16="http://schemas.microsoft.com/office/drawing/2014/main" id="{F01EF645-092A-43DE-BA21-3BB26F78D2F0}"/>
              </a:ext>
            </a:extLst>
          </p:cNvPr>
          <p:cNvPicPr>
            <a:picLocks noChangeAspect="1"/>
          </p:cNvPicPr>
          <p:nvPr/>
        </p:nvPicPr>
        <p:blipFill>
          <a:blip r:embed="rId2"/>
          <a:stretch>
            <a:fillRect/>
          </a:stretch>
        </p:blipFill>
        <p:spPr>
          <a:xfrm>
            <a:off x="459169" y="159357"/>
            <a:ext cx="6504339" cy="4698885"/>
          </a:xfrm>
          <a:prstGeom prst="rect">
            <a:avLst/>
          </a:prstGeom>
        </p:spPr>
      </p:pic>
      <p:pic>
        <p:nvPicPr>
          <p:cNvPr id="4" name="Image 3">
            <a:extLst>
              <a:ext uri="{FF2B5EF4-FFF2-40B4-BE49-F238E27FC236}">
                <a16:creationId xmlns="" xmlns:a16="http://schemas.microsoft.com/office/drawing/2014/main" id="{CF875B98-1E36-4A6B-8D07-91A534B09FCC}"/>
              </a:ext>
            </a:extLst>
          </p:cNvPr>
          <p:cNvPicPr>
            <a:picLocks noChangeAspect="1"/>
          </p:cNvPicPr>
          <p:nvPr/>
        </p:nvPicPr>
        <p:blipFill>
          <a:blip r:embed="rId3"/>
          <a:stretch>
            <a:fillRect/>
          </a:stretch>
        </p:blipFill>
        <p:spPr>
          <a:xfrm>
            <a:off x="2576383" y="4908825"/>
            <a:ext cx="6024997" cy="1664647"/>
          </a:xfrm>
          <a:prstGeom prst="rect">
            <a:avLst/>
          </a:prstGeom>
        </p:spPr>
      </p:pic>
    </p:spTree>
    <p:extLst>
      <p:ext uri="{BB962C8B-B14F-4D97-AF65-F5344CB8AC3E}">
        <p14:creationId xmlns:p14="http://schemas.microsoft.com/office/powerpoint/2010/main" val="4132519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FC8907D-B208-DC44-82F5-2940ECA1C9FA}" type="slidenum">
              <a:rPr lang="fr-FR" smtClean="0"/>
              <a:pPr/>
              <a:t>26</a:t>
            </a:fld>
            <a:endParaRPr lang="fr-FR" dirty="0"/>
          </a:p>
        </p:txBody>
      </p:sp>
      <p:sp>
        <p:nvSpPr>
          <p:cNvPr id="3" name="Rectangle 2"/>
          <p:cNvSpPr/>
          <p:nvPr/>
        </p:nvSpPr>
        <p:spPr>
          <a:xfrm>
            <a:off x="1039438" y="1533144"/>
            <a:ext cx="7561942" cy="3847207"/>
          </a:xfrm>
          <a:prstGeom prst="rect">
            <a:avLst/>
          </a:prstGeom>
        </p:spPr>
        <p:txBody>
          <a:bodyPr wrap="square">
            <a:spAutoFit/>
          </a:bodyPr>
          <a:lstStyle/>
          <a:p>
            <a:pPr>
              <a:lnSpc>
                <a:spcPct val="200000"/>
              </a:lnSpc>
              <a:spcAft>
                <a:spcPts val="800"/>
              </a:spcAft>
            </a:pPr>
            <a:r>
              <a:rPr lang="fr-FR" sz="1600" dirty="0">
                <a:ea typeface="Calibri" panose="020F0502020204030204" pitchFamily="34" charset="0"/>
                <a:cs typeface="Times New Roman" panose="02020603050405020304" pitchFamily="18" charset="0"/>
              </a:rPr>
              <a:t>A/ Des compétences </a:t>
            </a:r>
            <a:r>
              <a:rPr lang="fr-FR" sz="1600" b="1" dirty="0">
                <a:ea typeface="Calibri" panose="020F0502020204030204" pitchFamily="34" charset="0"/>
                <a:cs typeface="Times New Roman" panose="02020603050405020304" pitchFamily="18" charset="0"/>
              </a:rPr>
              <a:t>d’analyse</a:t>
            </a:r>
            <a:r>
              <a:rPr lang="fr-FR" sz="1600" dirty="0">
                <a:ea typeface="Calibri" panose="020F0502020204030204" pitchFamily="34" charset="0"/>
                <a:cs typeface="Times New Roman" panose="02020603050405020304" pitchFamily="18" charset="0"/>
              </a:rPr>
              <a:t> </a:t>
            </a:r>
          </a:p>
          <a:p>
            <a:pPr>
              <a:lnSpc>
                <a:spcPct val="200000"/>
              </a:lnSpc>
              <a:spcAft>
                <a:spcPts val="800"/>
              </a:spcAft>
            </a:pPr>
            <a:r>
              <a:rPr lang="fr-FR" sz="1600" dirty="0">
                <a:ea typeface="Calibri" panose="020F0502020204030204" pitchFamily="34" charset="0"/>
                <a:cs typeface="Times New Roman" panose="02020603050405020304" pitchFamily="18" charset="0"/>
              </a:rPr>
              <a:t> B/ Des compétences de </a:t>
            </a:r>
            <a:r>
              <a:rPr lang="fr-FR" sz="1600" b="1" dirty="0">
                <a:ea typeface="Calibri" panose="020F0502020204030204" pitchFamily="34" charset="0"/>
                <a:cs typeface="Times New Roman" panose="02020603050405020304" pitchFamily="18" charset="0"/>
              </a:rPr>
              <a:t>création</a:t>
            </a:r>
            <a:r>
              <a:rPr lang="fr-FR" sz="1600" dirty="0">
                <a:ea typeface="Calibri" panose="020F0502020204030204" pitchFamily="34" charset="0"/>
                <a:cs typeface="Times New Roman" panose="02020603050405020304" pitchFamily="18" charset="0"/>
              </a:rPr>
              <a:t> et </a:t>
            </a:r>
            <a:r>
              <a:rPr lang="fr-FR" sz="1600" b="1" dirty="0">
                <a:ea typeface="Calibri" panose="020F0502020204030204" pitchFamily="34" charset="0"/>
                <a:cs typeface="Times New Roman" panose="02020603050405020304" pitchFamily="18" charset="0"/>
              </a:rPr>
              <a:t>d’expression graphique</a:t>
            </a:r>
            <a:r>
              <a:rPr lang="fr-FR" sz="1600" dirty="0">
                <a:ea typeface="Calibri" panose="020F0502020204030204" pitchFamily="34" charset="0"/>
                <a:cs typeface="Times New Roman" panose="02020603050405020304" pitchFamily="18" charset="0"/>
              </a:rPr>
              <a:t> .</a:t>
            </a:r>
          </a:p>
          <a:p>
            <a:pPr>
              <a:lnSpc>
                <a:spcPct val="200000"/>
              </a:lnSpc>
              <a:spcAft>
                <a:spcPts val="800"/>
              </a:spcAft>
            </a:pPr>
            <a:r>
              <a:rPr lang="fr-FR" sz="1600" dirty="0">
                <a:ea typeface="Calibri" panose="020F0502020204030204" pitchFamily="34" charset="0"/>
                <a:cs typeface="Times New Roman" panose="02020603050405020304" pitchFamily="18" charset="0"/>
              </a:rPr>
              <a:t>• Le thème changera chaque année ,à partir de situations prétextes variées, issues du référentiel rénové ,qui correspondent à des situations d’un contexte professionnel.</a:t>
            </a:r>
          </a:p>
          <a:p>
            <a:pPr algn="just">
              <a:lnSpc>
                <a:spcPct val="200000"/>
              </a:lnSpc>
              <a:spcAft>
                <a:spcPts val="800"/>
              </a:spcAft>
            </a:pPr>
            <a:r>
              <a:rPr lang="fr-FR" sz="1600" dirty="0">
                <a:ea typeface="Calibri" panose="020F0502020204030204" pitchFamily="34" charset="0"/>
                <a:cs typeface="Times New Roman" panose="02020603050405020304" pitchFamily="18" charset="0"/>
              </a:rPr>
              <a:t>• Les épreuves organisées en contrôle en cours de formation permettent de valider les mêmes compétences attendues qu’en épreuve ponctuelle, et s’appuient sur deux situations d’évaluation, menées en seconde année du cursus de formation.</a:t>
            </a:r>
          </a:p>
        </p:txBody>
      </p:sp>
      <p:sp>
        <p:nvSpPr>
          <p:cNvPr id="4" name="ZoneTexte 3"/>
          <p:cNvSpPr txBox="1"/>
          <p:nvPr/>
        </p:nvSpPr>
        <p:spPr>
          <a:xfrm>
            <a:off x="0" y="746352"/>
            <a:ext cx="7642746" cy="461665"/>
          </a:xfrm>
          <a:prstGeom prst="rect">
            <a:avLst/>
          </a:prstGeom>
          <a:noFill/>
        </p:spPr>
        <p:txBody>
          <a:bodyPr wrap="square" rtlCol="0">
            <a:spAutoFit/>
          </a:bodyPr>
          <a:lstStyle/>
          <a:p>
            <a:pPr algn="ctr"/>
            <a:r>
              <a:rPr lang="fr-FR" sz="2400" b="1" dirty="0" smtClean="0"/>
              <a:t>La partie arts </a:t>
            </a:r>
            <a:r>
              <a:rPr lang="fr-FR" sz="2400" b="1" dirty="0"/>
              <a:t>appliqués </a:t>
            </a:r>
            <a:r>
              <a:rPr lang="fr-FR" sz="2400" b="1"/>
              <a:t>de </a:t>
            </a:r>
            <a:r>
              <a:rPr lang="fr-FR" sz="2400" b="1" smtClean="0"/>
              <a:t>l’EP1</a:t>
            </a:r>
            <a:endParaRPr lang="fr-FR" sz="2400" b="1" dirty="0"/>
          </a:p>
        </p:txBody>
      </p:sp>
    </p:spTree>
    <p:extLst>
      <p:ext uri="{BB962C8B-B14F-4D97-AF65-F5344CB8AC3E}">
        <p14:creationId xmlns:p14="http://schemas.microsoft.com/office/powerpoint/2010/main" val="3397448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25E1745B-2FFD-4339-8C12-039BB10A803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C8907D-B208-DC44-82F5-2940ECA1C9FA}" type="slidenum">
              <a:rPr kumimoji="0" lang="fr-FR" sz="1000" b="1" i="0" u="none" strike="noStrike" kern="1200" cap="none" spc="0" normalizeH="0" baseline="0" noProof="0" smtClean="0">
                <a:ln>
                  <a:noFill/>
                </a:ln>
                <a:solidFill>
                  <a:srgbClr val="40404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fr-FR" sz="1000" b="1" i="0" u="none" strike="noStrike" kern="1200" cap="none" spc="0" normalizeH="0" baseline="0" noProof="0" dirty="0">
              <a:ln>
                <a:noFill/>
              </a:ln>
              <a:solidFill>
                <a:srgbClr val="404040"/>
              </a:solidFill>
              <a:effectLst/>
              <a:uLnTx/>
              <a:uFillTx/>
              <a:latin typeface="Calibri"/>
              <a:ea typeface="+mn-ea"/>
              <a:cs typeface="+mn-cs"/>
            </a:endParaRPr>
          </a:p>
        </p:txBody>
      </p:sp>
      <p:sp>
        <p:nvSpPr>
          <p:cNvPr id="4" name="Titre 7">
            <a:extLst>
              <a:ext uri="{FF2B5EF4-FFF2-40B4-BE49-F238E27FC236}">
                <a16:creationId xmlns="" xmlns:a16="http://schemas.microsoft.com/office/drawing/2014/main" id="{9B89FE91-83F7-49A0-B7D3-C73CB2348208}"/>
              </a:ext>
            </a:extLst>
          </p:cNvPr>
          <p:cNvSpPr txBox="1">
            <a:spLocks/>
          </p:cNvSpPr>
          <p:nvPr/>
        </p:nvSpPr>
        <p:spPr>
          <a:xfrm>
            <a:off x="941386" y="118730"/>
            <a:ext cx="7745414" cy="965004"/>
          </a:xfrm>
          <a:prstGeom prst="rect">
            <a:avLst/>
          </a:prstGeom>
          <a:ln w="9525" cap="flat" cmpd="sng" algn="ctr">
            <a:solidFill>
              <a:schemeClr val="tx1"/>
            </a:solidFill>
            <a:prstDash val="soli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spcBef>
                <a:spcPct val="0"/>
              </a:spcBef>
              <a:buNone/>
              <a:defRPr sz="5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Epreuve EP1   Partie pratique: 3 heures </a:t>
            </a:r>
          </a:p>
        </p:txBody>
      </p:sp>
      <p:sp>
        <p:nvSpPr>
          <p:cNvPr id="5" name="Rectangle : coins arrondis 4">
            <a:extLst>
              <a:ext uri="{FF2B5EF4-FFF2-40B4-BE49-F238E27FC236}">
                <a16:creationId xmlns="" xmlns:a16="http://schemas.microsoft.com/office/drawing/2014/main" id="{B758AC2C-F4E8-4D30-BC5B-D89574DCDF85}"/>
              </a:ext>
            </a:extLst>
          </p:cNvPr>
          <p:cNvSpPr/>
          <p:nvPr/>
        </p:nvSpPr>
        <p:spPr>
          <a:xfrm>
            <a:off x="941386" y="1405467"/>
            <a:ext cx="2874259" cy="10957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Montage, remontage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et collage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1h30 maximum</a:t>
            </a:r>
          </a:p>
        </p:txBody>
      </p:sp>
      <p:sp>
        <p:nvSpPr>
          <p:cNvPr id="6" name="Rectangle : coins arrondis 5">
            <a:extLst>
              <a:ext uri="{FF2B5EF4-FFF2-40B4-BE49-F238E27FC236}">
                <a16:creationId xmlns="" xmlns:a16="http://schemas.microsoft.com/office/drawing/2014/main" id="{0872E66B-980B-4937-B685-554B9582808A}"/>
              </a:ext>
            </a:extLst>
          </p:cNvPr>
          <p:cNvSpPr/>
          <p:nvPr/>
        </p:nvSpPr>
        <p:spPr>
          <a:xfrm>
            <a:off x="941386" y="2822922"/>
            <a:ext cx="2874259" cy="914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Bouquet lié à la main de style décoratif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30 minutes maximum</a:t>
            </a:r>
          </a:p>
        </p:txBody>
      </p:sp>
      <p:sp>
        <p:nvSpPr>
          <p:cNvPr id="7" name="Rectangle : coins arrondis 6">
            <a:extLst>
              <a:ext uri="{FF2B5EF4-FFF2-40B4-BE49-F238E27FC236}">
                <a16:creationId xmlns="" xmlns:a16="http://schemas.microsoft.com/office/drawing/2014/main" id="{274AE436-16B2-4263-93CB-DDE32F0599A1}"/>
              </a:ext>
            </a:extLst>
          </p:cNvPr>
          <p:cNvSpPr/>
          <p:nvPr/>
        </p:nvSpPr>
        <p:spPr>
          <a:xfrm>
            <a:off x="941387" y="4059055"/>
            <a:ext cx="2874258" cy="109572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Arrangement piqué ou raciné de style décoratif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et son emballage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1 heures maximum</a:t>
            </a:r>
          </a:p>
        </p:txBody>
      </p:sp>
      <p:sp>
        <p:nvSpPr>
          <p:cNvPr id="8" name="Rectangle : coins arrondis 7">
            <a:extLst>
              <a:ext uri="{FF2B5EF4-FFF2-40B4-BE49-F238E27FC236}">
                <a16:creationId xmlns="" xmlns:a16="http://schemas.microsoft.com/office/drawing/2014/main" id="{09BFE1DC-313F-4EAB-BEED-23C3447EE243}"/>
              </a:ext>
            </a:extLst>
          </p:cNvPr>
          <p:cNvSpPr/>
          <p:nvPr/>
        </p:nvSpPr>
        <p:spPr>
          <a:xfrm>
            <a:off x="4572001" y="1998133"/>
            <a:ext cx="4492978" cy="232621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Tx/>
              <a:buChar char="-"/>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Organiser le travail selon la commande à traiter</a:t>
            </a: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Appliquer les différentes techniques</a:t>
            </a: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Vérifier l’adéquation entre le travail réalisé et la commande</a:t>
            </a: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Remettre en état le plan de travail</a:t>
            </a:r>
          </a:p>
        </p:txBody>
      </p:sp>
      <p:cxnSp>
        <p:nvCxnSpPr>
          <p:cNvPr id="10" name="Connecteur droit avec flèche 9">
            <a:extLst>
              <a:ext uri="{FF2B5EF4-FFF2-40B4-BE49-F238E27FC236}">
                <a16:creationId xmlns="" xmlns:a16="http://schemas.microsoft.com/office/drawing/2014/main" id="{45F2F2DD-411C-4162-BEAF-1198C2CC049C}"/>
              </a:ext>
            </a:extLst>
          </p:cNvPr>
          <p:cNvCxnSpPr>
            <a:cxnSpLocks/>
          </p:cNvCxnSpPr>
          <p:nvPr/>
        </p:nvCxnSpPr>
        <p:spPr>
          <a:xfrm>
            <a:off x="3815645" y="1862667"/>
            <a:ext cx="756355" cy="5030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Connecteur droit avec flèche 13">
            <a:extLst>
              <a:ext uri="{FF2B5EF4-FFF2-40B4-BE49-F238E27FC236}">
                <a16:creationId xmlns="" xmlns:a16="http://schemas.microsoft.com/office/drawing/2014/main" id="{2EB58A22-FC76-4AB6-844A-B5C51271607B}"/>
              </a:ext>
            </a:extLst>
          </p:cNvPr>
          <p:cNvCxnSpPr>
            <a:cxnSpLocks/>
            <a:stCxn id="6" idx="3"/>
          </p:cNvCxnSpPr>
          <p:nvPr/>
        </p:nvCxnSpPr>
        <p:spPr>
          <a:xfrm>
            <a:off x="3815645" y="3280122"/>
            <a:ext cx="756355"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6" name="Connecteur droit avec flèche 15">
            <a:extLst>
              <a:ext uri="{FF2B5EF4-FFF2-40B4-BE49-F238E27FC236}">
                <a16:creationId xmlns="" xmlns:a16="http://schemas.microsoft.com/office/drawing/2014/main" id="{8EAC2DEE-AB6D-4961-B068-8337FEF9A592}"/>
              </a:ext>
            </a:extLst>
          </p:cNvPr>
          <p:cNvCxnSpPr>
            <a:cxnSpLocks/>
            <a:stCxn id="7" idx="3"/>
          </p:cNvCxnSpPr>
          <p:nvPr/>
        </p:nvCxnSpPr>
        <p:spPr>
          <a:xfrm flipV="1">
            <a:off x="3815645" y="4194522"/>
            <a:ext cx="756355" cy="41239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10724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 xmlns:a16="http://schemas.microsoft.com/office/drawing/2014/main" id="{BF2328A0-B91D-4C0F-9488-2EFC69379BCE}"/>
              </a:ext>
            </a:extLst>
          </p:cNvPr>
          <p:cNvSpPr>
            <a:spLocks noGrp="1"/>
          </p:cNvSpPr>
          <p:nvPr>
            <p:ph type="ctrTitle"/>
          </p:nvPr>
        </p:nvSpPr>
        <p:spPr>
          <a:xfrm>
            <a:off x="941385" y="101966"/>
            <a:ext cx="7894637" cy="1060790"/>
          </a:xfrm>
        </p:spPr>
        <p:txBody>
          <a:bodyPr/>
          <a:lstStyle/>
          <a:p>
            <a:pPr algn="ctr"/>
            <a:r>
              <a:rPr lang="fr-FR" dirty="0"/>
              <a:t>Pratique professionnelle</a:t>
            </a:r>
          </a:p>
        </p:txBody>
      </p:sp>
      <p:sp>
        <p:nvSpPr>
          <p:cNvPr id="4" name="Sous-titre 3">
            <a:extLst>
              <a:ext uri="{FF2B5EF4-FFF2-40B4-BE49-F238E27FC236}">
                <a16:creationId xmlns="" xmlns:a16="http://schemas.microsoft.com/office/drawing/2014/main" id="{5C5A702D-9AE6-4D04-9768-FC2244B6ADAE}"/>
              </a:ext>
            </a:extLst>
          </p:cNvPr>
          <p:cNvSpPr>
            <a:spLocks noGrp="1"/>
          </p:cNvSpPr>
          <p:nvPr>
            <p:ph type="subTitle" idx="1"/>
          </p:nvPr>
        </p:nvSpPr>
        <p:spPr>
          <a:xfrm>
            <a:off x="778933" y="1038578"/>
            <a:ext cx="8045800" cy="4267200"/>
          </a:xfrm>
        </p:spPr>
        <p:txBody>
          <a:bodyPr>
            <a:normAutofit/>
          </a:bodyPr>
          <a:lstStyle/>
          <a:p>
            <a:pPr algn="ctr"/>
            <a:r>
              <a:rPr lang="fr-FR" sz="2800" dirty="0">
                <a:solidFill>
                  <a:schemeClr val="tx1"/>
                </a:solidFill>
              </a:rPr>
              <a:t>Quelques changements</a:t>
            </a:r>
          </a:p>
          <a:p>
            <a:pPr marL="457200" indent="-457200">
              <a:buFontTx/>
              <a:buChar char="-"/>
            </a:pPr>
            <a:r>
              <a:rPr lang="fr-FR" sz="2400" dirty="0">
                <a:solidFill>
                  <a:schemeClr val="tx1"/>
                </a:solidFill>
              </a:rPr>
              <a:t>Seul le style décoratif sera évalué, tous les styles seront enseignés.</a:t>
            </a:r>
          </a:p>
          <a:p>
            <a:pPr marL="457200" indent="-457200">
              <a:buFontTx/>
              <a:buChar char="-"/>
            </a:pPr>
            <a:r>
              <a:rPr lang="fr-FR" sz="2400" dirty="0">
                <a:solidFill>
                  <a:schemeClr val="tx1"/>
                </a:solidFill>
              </a:rPr>
              <a:t>L’arrangement piqué ou raciné sera obligatoirement emballé et l’emballage évalué.</a:t>
            </a:r>
          </a:p>
          <a:p>
            <a:pPr marL="457200" indent="-457200">
              <a:buFontTx/>
              <a:buChar char="-"/>
            </a:pPr>
            <a:r>
              <a:rPr lang="fr-FR" sz="2400" dirty="0">
                <a:solidFill>
                  <a:schemeClr val="tx1"/>
                </a:solidFill>
              </a:rPr>
              <a:t>Pour l’épreuve de montage, remontage et collage, le candidat réalisera deux produits.</a:t>
            </a:r>
          </a:p>
          <a:p>
            <a:r>
              <a:rPr lang="fr-FR" sz="2400" dirty="0">
                <a:solidFill>
                  <a:schemeClr val="tx1"/>
                </a:solidFill>
              </a:rPr>
              <a:t>		*Un petit bouquet rond pour évaluer la technique de    			montage et remontage.</a:t>
            </a:r>
          </a:p>
          <a:p>
            <a:r>
              <a:rPr lang="fr-FR" sz="2400" dirty="0">
                <a:solidFill>
                  <a:schemeClr val="tx1"/>
                </a:solidFill>
              </a:rPr>
              <a:t>		*Une boutonnière pour évaluer la technique de collage.</a:t>
            </a:r>
          </a:p>
          <a:p>
            <a:pPr marL="457200" indent="-457200">
              <a:buFontTx/>
              <a:buChar char="-"/>
            </a:pPr>
            <a:endParaRPr lang="fr-FR" sz="2800" dirty="0">
              <a:solidFill>
                <a:schemeClr val="tx1"/>
              </a:solidFill>
            </a:endParaRPr>
          </a:p>
        </p:txBody>
      </p:sp>
      <p:sp>
        <p:nvSpPr>
          <p:cNvPr id="2" name="Espace réservé du numéro de diapositive 1">
            <a:extLst>
              <a:ext uri="{FF2B5EF4-FFF2-40B4-BE49-F238E27FC236}">
                <a16:creationId xmlns="" xmlns:a16="http://schemas.microsoft.com/office/drawing/2014/main" id="{F58B8D10-64F9-45D3-84E8-329AB7DD17D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C8907D-B208-DC44-82F5-2940ECA1C9FA}" type="slidenum">
              <a:rPr kumimoji="0" lang="fr-FR" sz="1000" b="1" i="0" u="none" strike="noStrike" kern="1200" cap="none" spc="0" normalizeH="0" baseline="0" noProof="0" smtClean="0">
                <a:ln>
                  <a:noFill/>
                </a:ln>
                <a:solidFill>
                  <a:srgbClr val="40404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fr-FR" sz="1000" b="1" i="0" u="none" strike="noStrike" kern="1200" cap="none" spc="0" normalizeH="0" baseline="0" noProof="0" dirty="0">
              <a:ln>
                <a:noFill/>
              </a:ln>
              <a:solidFill>
                <a:srgbClr val="404040"/>
              </a:solidFill>
              <a:effectLst/>
              <a:uLnTx/>
              <a:uFillTx/>
              <a:latin typeface="Calibri"/>
              <a:ea typeface="+mn-ea"/>
              <a:cs typeface="+mn-cs"/>
            </a:endParaRPr>
          </a:p>
        </p:txBody>
      </p:sp>
      <p:pic>
        <p:nvPicPr>
          <p:cNvPr id="6" name="Image 5">
            <a:extLst>
              <a:ext uri="{FF2B5EF4-FFF2-40B4-BE49-F238E27FC236}">
                <a16:creationId xmlns="" xmlns:a16="http://schemas.microsoft.com/office/drawing/2014/main" id="{9012ED40-1ED7-44F3-8EBF-18B19C3CDB10}"/>
              </a:ext>
            </a:extLst>
          </p:cNvPr>
          <p:cNvPicPr>
            <a:picLocks noChangeAspect="1"/>
          </p:cNvPicPr>
          <p:nvPr/>
        </p:nvPicPr>
        <p:blipFill>
          <a:blip r:embed="rId2"/>
          <a:stretch>
            <a:fillRect/>
          </a:stretch>
        </p:blipFill>
        <p:spPr>
          <a:xfrm>
            <a:off x="7118252" y="5247812"/>
            <a:ext cx="1717770" cy="1143098"/>
          </a:xfrm>
          <a:prstGeom prst="rect">
            <a:avLst/>
          </a:prstGeom>
        </p:spPr>
      </p:pic>
    </p:spTree>
    <p:extLst>
      <p:ext uri="{BB962C8B-B14F-4D97-AF65-F5344CB8AC3E}">
        <p14:creationId xmlns:p14="http://schemas.microsoft.com/office/powerpoint/2010/main" val="398224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000"/>
                                        <p:tgtEl>
                                          <p:spTgt spid="4">
                                            <p:txEl>
                                              <p:pRg st="4" end="4"/>
                                            </p:txEl>
                                          </p:spTgt>
                                        </p:tgtEl>
                                      </p:cBhvr>
                                    </p:animEffect>
                                    <p:anim calcmode="lin" valueType="num">
                                      <p:cBhvr>
                                        <p:cTn id="4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1000"/>
                                        <p:tgtEl>
                                          <p:spTgt spid="4">
                                            <p:txEl>
                                              <p:pRg st="5" end="5"/>
                                            </p:txEl>
                                          </p:spTgt>
                                        </p:tgtEl>
                                      </p:cBhvr>
                                    </p:animEffect>
                                    <p:anim calcmode="lin" valueType="num">
                                      <p:cBhvr>
                                        <p:cTn id="4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90608" y="1106311"/>
            <a:ext cx="7894637" cy="4118497"/>
          </a:xfrm>
        </p:spPr>
        <p:txBody>
          <a:bodyPr/>
          <a:lstStyle/>
          <a:p>
            <a:endParaRPr lang="fr-FR" dirty="0"/>
          </a:p>
          <a:p>
            <a:endParaRPr lang="fr-FR" dirty="0"/>
          </a:p>
          <a:p>
            <a:endParaRPr lang="fr-FR" dirty="0"/>
          </a:p>
        </p:txBody>
      </p:sp>
      <p:sp>
        <p:nvSpPr>
          <p:cNvPr id="8"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29</a:t>
            </a:fld>
            <a:endParaRPr lang="fr-FR" dirty="0"/>
          </a:p>
        </p:txBody>
      </p:sp>
      <p:sp>
        <p:nvSpPr>
          <p:cNvPr id="5" name="Forme libre : forme 4">
            <a:extLst>
              <a:ext uri="{FF2B5EF4-FFF2-40B4-BE49-F238E27FC236}">
                <a16:creationId xmlns="" xmlns:a16="http://schemas.microsoft.com/office/drawing/2014/main" id="{6E98CBFB-FC24-4568-99B2-E95222C6C125}"/>
              </a:ext>
            </a:extLst>
          </p:cNvPr>
          <p:cNvSpPr/>
          <p:nvPr/>
        </p:nvSpPr>
        <p:spPr>
          <a:xfrm>
            <a:off x="2933287" y="1515060"/>
            <a:ext cx="2895976" cy="2895976"/>
          </a:xfrm>
          <a:custGeom>
            <a:avLst/>
            <a:gdLst>
              <a:gd name="connsiteX0" fmla="*/ 0 w 2895976"/>
              <a:gd name="connsiteY0" fmla="*/ 1447988 h 2895976"/>
              <a:gd name="connsiteX1" fmla="*/ 1447988 w 2895976"/>
              <a:gd name="connsiteY1" fmla="*/ 0 h 2895976"/>
              <a:gd name="connsiteX2" fmla="*/ 2895976 w 2895976"/>
              <a:gd name="connsiteY2" fmla="*/ 1447988 h 2895976"/>
              <a:gd name="connsiteX3" fmla="*/ 1447988 w 2895976"/>
              <a:gd name="connsiteY3" fmla="*/ 2895976 h 2895976"/>
              <a:gd name="connsiteX4" fmla="*/ 0 w 2895976"/>
              <a:gd name="connsiteY4" fmla="*/ 1447988 h 2895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976" h="2895976">
                <a:moveTo>
                  <a:pt x="0" y="1447988"/>
                </a:moveTo>
                <a:cubicBezTo>
                  <a:pt x="0" y="648286"/>
                  <a:pt x="648286" y="0"/>
                  <a:pt x="1447988" y="0"/>
                </a:cubicBezTo>
                <a:cubicBezTo>
                  <a:pt x="2247690" y="0"/>
                  <a:pt x="2895976" y="648286"/>
                  <a:pt x="2895976" y="1447988"/>
                </a:cubicBezTo>
                <a:cubicBezTo>
                  <a:pt x="2895976" y="2247690"/>
                  <a:pt x="2247690" y="2895976"/>
                  <a:pt x="1447988" y="2895976"/>
                </a:cubicBezTo>
                <a:cubicBezTo>
                  <a:pt x="648286" y="2895976"/>
                  <a:pt x="0" y="2247690"/>
                  <a:pt x="0" y="1447988"/>
                </a:cubicBezTo>
                <a:close/>
              </a:path>
            </a:pathLst>
          </a:custGeom>
          <a:solidFill>
            <a:srgbClr val="92D050">
              <a:alpha val="50000"/>
            </a:srgb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4">
              <a:alpha val="50000"/>
              <a:hueOff val="0"/>
              <a:satOff val="0"/>
              <a:lumOff val="0"/>
              <a:alphaOff val="0"/>
            </a:schemeClr>
          </a:fillRef>
          <a:effectRef idx="1">
            <a:schemeClr val="accent4">
              <a:alpha val="50000"/>
              <a:hueOff val="0"/>
              <a:satOff val="0"/>
              <a:lumOff val="0"/>
              <a:alphaOff val="0"/>
            </a:schemeClr>
          </a:effectRef>
          <a:fontRef idx="minor">
            <a:schemeClr val="tx1"/>
          </a:fontRef>
        </p:style>
        <p:txBody>
          <a:bodyPr spcFirstLastPara="0" vert="horz" wrap="square" lIns="386130" tIns="506796" rIns="386130" bIns="1085991" numCol="1" spcCol="1270" anchor="ctr" anchorCtr="0">
            <a:noAutofit/>
          </a:bodyPr>
          <a:lstStyle/>
          <a:p>
            <a:pPr marL="0" lvl="0" indent="0" algn="ctr" defTabSz="1600200">
              <a:lnSpc>
                <a:spcPct val="90000"/>
              </a:lnSpc>
              <a:spcBef>
                <a:spcPct val="0"/>
              </a:spcBef>
              <a:spcAft>
                <a:spcPct val="35000"/>
              </a:spcAft>
              <a:buNone/>
            </a:pPr>
            <a:r>
              <a:rPr lang="fr-FR" sz="3600" b="1" kern="1200" dirty="0"/>
              <a:t>Vendre</a:t>
            </a:r>
          </a:p>
        </p:txBody>
      </p:sp>
      <p:sp>
        <p:nvSpPr>
          <p:cNvPr id="7" name="Forme libre : forme 6">
            <a:extLst>
              <a:ext uri="{FF2B5EF4-FFF2-40B4-BE49-F238E27FC236}">
                <a16:creationId xmlns="" xmlns:a16="http://schemas.microsoft.com/office/drawing/2014/main" id="{78C70427-3DF1-4284-81B3-4AA013424394}"/>
              </a:ext>
            </a:extLst>
          </p:cNvPr>
          <p:cNvSpPr/>
          <p:nvPr/>
        </p:nvSpPr>
        <p:spPr>
          <a:xfrm>
            <a:off x="4499500" y="2629454"/>
            <a:ext cx="2895976" cy="2895976"/>
          </a:xfrm>
          <a:custGeom>
            <a:avLst/>
            <a:gdLst>
              <a:gd name="connsiteX0" fmla="*/ 0 w 2895976"/>
              <a:gd name="connsiteY0" fmla="*/ 1447988 h 2895976"/>
              <a:gd name="connsiteX1" fmla="*/ 1447988 w 2895976"/>
              <a:gd name="connsiteY1" fmla="*/ 0 h 2895976"/>
              <a:gd name="connsiteX2" fmla="*/ 2895976 w 2895976"/>
              <a:gd name="connsiteY2" fmla="*/ 1447988 h 2895976"/>
              <a:gd name="connsiteX3" fmla="*/ 1447988 w 2895976"/>
              <a:gd name="connsiteY3" fmla="*/ 2895976 h 2895976"/>
              <a:gd name="connsiteX4" fmla="*/ 0 w 2895976"/>
              <a:gd name="connsiteY4" fmla="*/ 1447988 h 2895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976" h="2895976">
                <a:moveTo>
                  <a:pt x="0" y="1447988"/>
                </a:moveTo>
                <a:cubicBezTo>
                  <a:pt x="0" y="648286"/>
                  <a:pt x="648286" y="0"/>
                  <a:pt x="1447988" y="0"/>
                </a:cubicBezTo>
                <a:cubicBezTo>
                  <a:pt x="2247690" y="0"/>
                  <a:pt x="2895976" y="648286"/>
                  <a:pt x="2895976" y="1447988"/>
                </a:cubicBezTo>
                <a:cubicBezTo>
                  <a:pt x="2895976" y="2247690"/>
                  <a:pt x="2247690" y="2895976"/>
                  <a:pt x="1447988" y="2895976"/>
                </a:cubicBezTo>
                <a:cubicBezTo>
                  <a:pt x="648286" y="2895976"/>
                  <a:pt x="0" y="2247690"/>
                  <a:pt x="0" y="1447988"/>
                </a:cubicBezTo>
                <a:close/>
              </a:path>
            </a:pathLst>
          </a:custGeom>
          <a:solidFill>
            <a:srgbClr val="FFFF00">
              <a:alpha val="50000"/>
            </a:srgb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4">
              <a:alpha val="50000"/>
              <a:hueOff val="4900445"/>
              <a:satOff val="-20388"/>
              <a:lumOff val="4804"/>
              <a:alphaOff val="0"/>
            </a:schemeClr>
          </a:fillRef>
          <a:effectRef idx="1">
            <a:schemeClr val="accent4">
              <a:alpha val="50000"/>
              <a:hueOff val="4900445"/>
              <a:satOff val="-20388"/>
              <a:lumOff val="4804"/>
              <a:alphaOff val="0"/>
            </a:schemeClr>
          </a:effectRef>
          <a:fontRef idx="minor">
            <a:schemeClr val="tx1"/>
          </a:fontRef>
        </p:style>
        <p:txBody>
          <a:bodyPr spcFirstLastPara="0" vert="horz" wrap="square" lIns="885686" tIns="748128" rIns="272704" bIns="555061" numCol="1" spcCol="1270" anchor="ctr" anchorCtr="0">
            <a:noAutofit/>
          </a:bodyPr>
          <a:lstStyle/>
          <a:p>
            <a:pPr marL="0" lvl="0" indent="0" algn="ctr" defTabSz="1422400">
              <a:lnSpc>
                <a:spcPct val="90000"/>
              </a:lnSpc>
              <a:spcBef>
                <a:spcPct val="0"/>
              </a:spcBef>
              <a:spcAft>
                <a:spcPct val="35000"/>
              </a:spcAft>
              <a:buNone/>
            </a:pPr>
            <a:r>
              <a:rPr lang="fr-FR" sz="3200" b="1" kern="1200" dirty="0"/>
              <a:t>Conseiller</a:t>
            </a:r>
          </a:p>
        </p:txBody>
      </p:sp>
      <p:sp>
        <p:nvSpPr>
          <p:cNvPr id="9" name="Forme libre : forme 8">
            <a:extLst>
              <a:ext uri="{FF2B5EF4-FFF2-40B4-BE49-F238E27FC236}">
                <a16:creationId xmlns="" xmlns:a16="http://schemas.microsoft.com/office/drawing/2014/main" id="{7B465066-FFE9-4C47-8218-F6A98B20131F}"/>
              </a:ext>
            </a:extLst>
          </p:cNvPr>
          <p:cNvSpPr/>
          <p:nvPr/>
        </p:nvSpPr>
        <p:spPr>
          <a:xfrm>
            <a:off x="1464820" y="2629454"/>
            <a:ext cx="2895976" cy="2895976"/>
          </a:xfrm>
          <a:custGeom>
            <a:avLst/>
            <a:gdLst>
              <a:gd name="connsiteX0" fmla="*/ 0 w 2895976"/>
              <a:gd name="connsiteY0" fmla="*/ 1447988 h 2895976"/>
              <a:gd name="connsiteX1" fmla="*/ 1447988 w 2895976"/>
              <a:gd name="connsiteY1" fmla="*/ 0 h 2895976"/>
              <a:gd name="connsiteX2" fmla="*/ 2895976 w 2895976"/>
              <a:gd name="connsiteY2" fmla="*/ 1447988 h 2895976"/>
              <a:gd name="connsiteX3" fmla="*/ 1447988 w 2895976"/>
              <a:gd name="connsiteY3" fmla="*/ 2895976 h 2895976"/>
              <a:gd name="connsiteX4" fmla="*/ 0 w 2895976"/>
              <a:gd name="connsiteY4" fmla="*/ 1447988 h 2895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976" h="2895976">
                <a:moveTo>
                  <a:pt x="0" y="1447988"/>
                </a:moveTo>
                <a:cubicBezTo>
                  <a:pt x="0" y="648286"/>
                  <a:pt x="648286" y="0"/>
                  <a:pt x="1447988" y="0"/>
                </a:cubicBezTo>
                <a:cubicBezTo>
                  <a:pt x="2247690" y="0"/>
                  <a:pt x="2895976" y="648286"/>
                  <a:pt x="2895976" y="1447988"/>
                </a:cubicBezTo>
                <a:cubicBezTo>
                  <a:pt x="2895976" y="2247690"/>
                  <a:pt x="2247690" y="2895976"/>
                  <a:pt x="1447988" y="2895976"/>
                </a:cubicBezTo>
                <a:cubicBezTo>
                  <a:pt x="648286" y="2895976"/>
                  <a:pt x="0" y="2247690"/>
                  <a:pt x="0" y="1447988"/>
                </a:cubicBezTo>
                <a:close/>
              </a:path>
            </a:pathLst>
          </a:custGeom>
          <a:solidFill>
            <a:srgbClr val="0070C0">
              <a:alpha val="49804"/>
            </a:srgb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4">
              <a:alpha val="50000"/>
              <a:hueOff val="9800891"/>
              <a:satOff val="-40777"/>
              <a:lumOff val="9608"/>
              <a:alphaOff val="0"/>
            </a:schemeClr>
          </a:fillRef>
          <a:effectRef idx="1">
            <a:schemeClr val="accent4">
              <a:alpha val="50000"/>
              <a:hueOff val="9800891"/>
              <a:satOff val="-40777"/>
              <a:lumOff val="9608"/>
              <a:alphaOff val="0"/>
            </a:schemeClr>
          </a:effectRef>
          <a:fontRef idx="minor">
            <a:schemeClr val="tx1"/>
          </a:fontRef>
        </p:style>
        <p:txBody>
          <a:bodyPr spcFirstLastPara="0" vert="horz" wrap="square" lIns="272705" tIns="748127" rIns="885685" bIns="555062" numCol="1" spcCol="1270" anchor="ctr" anchorCtr="0">
            <a:noAutofit/>
          </a:bodyPr>
          <a:lstStyle/>
          <a:p>
            <a:pPr marL="0" lvl="0" indent="0" algn="ctr" defTabSz="1422400">
              <a:lnSpc>
                <a:spcPct val="90000"/>
              </a:lnSpc>
              <a:spcBef>
                <a:spcPct val="0"/>
              </a:spcBef>
              <a:spcAft>
                <a:spcPct val="35000"/>
              </a:spcAft>
              <a:buNone/>
            </a:pPr>
            <a:r>
              <a:rPr lang="fr-FR" sz="3200" b="1" kern="1200" dirty="0"/>
              <a:t>FIDELISER</a:t>
            </a:r>
          </a:p>
        </p:txBody>
      </p:sp>
      <p:sp>
        <p:nvSpPr>
          <p:cNvPr id="10" name="Titre 4">
            <a:extLst>
              <a:ext uri="{FF2B5EF4-FFF2-40B4-BE49-F238E27FC236}">
                <a16:creationId xmlns="" xmlns:a16="http://schemas.microsoft.com/office/drawing/2014/main" id="{D3C43DE4-33A3-4638-AAB9-B87A84C3C7D6}"/>
              </a:ext>
            </a:extLst>
          </p:cNvPr>
          <p:cNvSpPr txBox="1">
            <a:spLocks/>
          </p:cNvSpPr>
          <p:nvPr/>
        </p:nvSpPr>
        <p:spPr>
          <a:xfrm>
            <a:off x="876120" y="325677"/>
            <a:ext cx="8109125" cy="1029355"/>
          </a:xfrm>
          <a:prstGeom prst="rect">
            <a:avLst/>
          </a:prstGeom>
          <a:ln w="9525" cap="flat" cmpd="sng" algn="ctr">
            <a:solidFill>
              <a:schemeClr val="tx1"/>
            </a:solidFill>
            <a:prstDash val="solid"/>
          </a:ln>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Autofit/>
          </a:bodyPr>
          <a:lstStyle>
            <a:lvl1pPr algn="l" defTabSz="457200" rtl="0" eaLnBrk="1" latinLnBrk="0" hangingPunct="1">
              <a:spcBef>
                <a:spcPct val="0"/>
              </a:spcBef>
              <a:buNone/>
              <a:defRPr sz="5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2400" dirty="0" smtClean="0">
                <a:solidFill>
                  <a:schemeClr val="tx1"/>
                </a:solidFill>
              </a:rPr>
              <a:t>Epreuve EP2, Vente</a:t>
            </a:r>
            <a:r>
              <a:rPr lang="fr-FR" sz="2400" dirty="0">
                <a:solidFill>
                  <a:schemeClr val="tx1"/>
                </a:solidFill>
              </a:rPr>
              <a:t>, conseil </a:t>
            </a:r>
            <a:r>
              <a:rPr lang="fr-FR" sz="2400" dirty="0" smtClean="0">
                <a:solidFill>
                  <a:schemeClr val="tx1"/>
                </a:solidFill>
              </a:rPr>
              <a:t>et mise </a:t>
            </a:r>
            <a:r>
              <a:rPr lang="fr-FR" sz="2400" dirty="0">
                <a:solidFill>
                  <a:schemeClr val="tx1"/>
                </a:solidFill>
              </a:rPr>
              <a:t>en valeur de </a:t>
            </a:r>
            <a:r>
              <a:rPr lang="fr-FR" sz="2400" dirty="0" smtClean="0">
                <a:solidFill>
                  <a:schemeClr val="tx1"/>
                </a:solidFill>
              </a:rPr>
              <a:t>l’offre, </a:t>
            </a:r>
            <a:r>
              <a:rPr lang="fr-FR" sz="2400" dirty="0" err="1" smtClean="0">
                <a:solidFill>
                  <a:schemeClr val="tx1"/>
                </a:solidFill>
              </a:rPr>
              <a:t>Coef</a:t>
            </a:r>
            <a:r>
              <a:rPr lang="fr-FR" sz="2400" dirty="0" smtClean="0">
                <a:solidFill>
                  <a:schemeClr val="tx1"/>
                </a:solidFill>
              </a:rPr>
              <a:t> 6</a:t>
            </a:r>
            <a:br>
              <a:rPr lang="fr-FR" sz="2400" dirty="0" smtClean="0">
                <a:solidFill>
                  <a:schemeClr val="tx1"/>
                </a:solidFill>
              </a:rPr>
            </a:br>
            <a:r>
              <a:rPr lang="fr-FR" sz="2400" dirty="0" smtClean="0">
                <a:solidFill>
                  <a:schemeClr val="tx1"/>
                </a:solidFill>
              </a:rPr>
              <a:t> Partie pratique et orale : 45 minutes</a:t>
            </a:r>
            <a:endParaRPr lang="fr-FR" sz="2400" dirty="0">
              <a:solidFill>
                <a:schemeClr val="tx1"/>
              </a:solidFill>
            </a:endParaRPr>
          </a:p>
        </p:txBody>
      </p:sp>
    </p:spTree>
    <p:extLst>
      <p:ext uri="{BB962C8B-B14F-4D97-AF65-F5344CB8AC3E}">
        <p14:creationId xmlns:p14="http://schemas.microsoft.com/office/powerpoint/2010/main" val="48853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6C2D03A9-BE79-40D4-AA64-3596897B5F1B}"/>
              </a:ext>
            </a:extLst>
          </p:cNvPr>
          <p:cNvSpPr>
            <a:spLocks noGrp="1"/>
          </p:cNvSpPr>
          <p:nvPr>
            <p:ph type="sldNum" sz="quarter" idx="12"/>
          </p:nvPr>
        </p:nvSpPr>
        <p:spPr/>
        <p:txBody>
          <a:bodyPr/>
          <a:lstStyle/>
          <a:p>
            <a:fld id="{1FC8907D-B208-DC44-82F5-2940ECA1C9FA}" type="slidenum">
              <a:rPr lang="fr-FR" smtClean="0"/>
              <a:pPr/>
              <a:t>3</a:t>
            </a:fld>
            <a:endParaRPr lang="fr-FR" dirty="0"/>
          </a:p>
        </p:txBody>
      </p:sp>
      <p:pic>
        <p:nvPicPr>
          <p:cNvPr id="3" name="Image 2">
            <a:extLst>
              <a:ext uri="{FF2B5EF4-FFF2-40B4-BE49-F238E27FC236}">
                <a16:creationId xmlns="" xmlns:a16="http://schemas.microsoft.com/office/drawing/2014/main" id="{BBDC06CA-C467-41F4-8989-A783AF5D2B64}"/>
              </a:ext>
            </a:extLst>
          </p:cNvPr>
          <p:cNvPicPr>
            <a:picLocks noChangeAspect="1"/>
          </p:cNvPicPr>
          <p:nvPr/>
        </p:nvPicPr>
        <p:blipFill>
          <a:blip r:embed="rId2"/>
          <a:stretch>
            <a:fillRect/>
          </a:stretch>
        </p:blipFill>
        <p:spPr>
          <a:xfrm>
            <a:off x="964504" y="0"/>
            <a:ext cx="7816241" cy="6274071"/>
          </a:xfrm>
          <a:prstGeom prst="rect">
            <a:avLst/>
          </a:prstGeom>
        </p:spPr>
      </p:pic>
    </p:spTree>
    <p:extLst>
      <p:ext uri="{BB962C8B-B14F-4D97-AF65-F5344CB8AC3E}">
        <p14:creationId xmlns:p14="http://schemas.microsoft.com/office/powerpoint/2010/main" val="1017696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0E8029B1-C04E-4FA2-B705-07C93E555BF4}"/>
              </a:ext>
            </a:extLst>
          </p:cNvPr>
          <p:cNvSpPr>
            <a:spLocks noGrp="1"/>
          </p:cNvSpPr>
          <p:nvPr>
            <p:ph type="sldNum" sz="quarter" idx="12"/>
          </p:nvPr>
        </p:nvSpPr>
        <p:spPr/>
        <p:txBody>
          <a:bodyPr/>
          <a:lstStyle/>
          <a:p>
            <a:fld id="{1FC8907D-B208-DC44-82F5-2940ECA1C9FA}" type="slidenum">
              <a:rPr lang="fr-FR" smtClean="0"/>
              <a:pPr/>
              <a:t>30</a:t>
            </a:fld>
            <a:endParaRPr lang="fr-FR" dirty="0"/>
          </a:p>
        </p:txBody>
      </p:sp>
      <p:graphicFrame>
        <p:nvGraphicFramePr>
          <p:cNvPr id="3" name="Diagramme 2">
            <a:extLst>
              <a:ext uri="{FF2B5EF4-FFF2-40B4-BE49-F238E27FC236}">
                <a16:creationId xmlns="" xmlns:a16="http://schemas.microsoft.com/office/drawing/2014/main" id="{E598B373-543D-49A9-983C-9EAA7DA7E403}"/>
              </a:ext>
            </a:extLst>
          </p:cNvPr>
          <p:cNvGraphicFramePr/>
          <p:nvPr>
            <p:extLst>
              <p:ext uri="{D42A27DB-BD31-4B8C-83A1-F6EECF244321}">
                <p14:modId xmlns:p14="http://schemas.microsoft.com/office/powerpoint/2010/main" val="380873369"/>
              </p:ext>
            </p:extLst>
          </p:nvPr>
        </p:nvGraphicFramePr>
        <p:xfrm>
          <a:off x="183444" y="835378"/>
          <a:ext cx="7936089" cy="4861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 xmlns:a16="http://schemas.microsoft.com/office/drawing/2014/main" id="{C4DAE2B7-8A11-41D7-9047-6B5D82518A36}"/>
              </a:ext>
            </a:extLst>
          </p:cNvPr>
          <p:cNvSpPr/>
          <p:nvPr/>
        </p:nvSpPr>
        <p:spPr>
          <a:xfrm>
            <a:off x="1095022" y="201726"/>
            <a:ext cx="7721599" cy="523220"/>
          </a:xfrm>
          <a:prstGeom prst="rect">
            <a:avLst/>
          </a:prstGeom>
        </p:spPr>
        <p:txBody>
          <a:bodyPr wrap="square">
            <a:spAutoFit/>
          </a:bodyPr>
          <a:lstStyle/>
          <a:p>
            <a:pPr algn="ctr"/>
            <a:r>
              <a:rPr lang="fr-FR" sz="2800" dirty="0"/>
              <a:t>Une approche pluridisciplinaire</a:t>
            </a:r>
          </a:p>
        </p:txBody>
      </p:sp>
    </p:spTree>
    <p:extLst>
      <p:ext uri="{BB962C8B-B14F-4D97-AF65-F5344CB8AC3E}">
        <p14:creationId xmlns:p14="http://schemas.microsoft.com/office/powerpoint/2010/main" val="376140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graphicEl>
                                              <a:dgm id="{16BF7AE0-A53B-4CC8-A32E-328D554CF949}"/>
                                            </p:graphicEl>
                                          </p:spTgt>
                                        </p:tgtEl>
                                        <p:attrNameLst>
                                          <p:attrName>style.visibility</p:attrName>
                                        </p:attrNameLst>
                                      </p:cBhvr>
                                      <p:to>
                                        <p:strVal val="visible"/>
                                      </p:to>
                                    </p:set>
                                    <p:animEffect transition="in" filter="wheel(1)">
                                      <p:cBhvr>
                                        <p:cTn id="7" dur="2000"/>
                                        <p:tgtEl>
                                          <p:spTgt spid="3">
                                            <p:graphicEl>
                                              <a:dgm id="{16BF7AE0-A53B-4CC8-A32E-328D554CF94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graphicEl>
                                              <a:dgm id="{88F4B339-2452-437A-AF69-909E16A23339}"/>
                                            </p:graphicEl>
                                          </p:spTgt>
                                        </p:tgtEl>
                                        <p:attrNameLst>
                                          <p:attrName>style.visibility</p:attrName>
                                        </p:attrNameLst>
                                      </p:cBhvr>
                                      <p:to>
                                        <p:strVal val="visible"/>
                                      </p:to>
                                    </p:set>
                                    <p:animEffect transition="in" filter="wheel(1)">
                                      <p:cBhvr>
                                        <p:cTn id="12" dur="2000"/>
                                        <p:tgtEl>
                                          <p:spTgt spid="3">
                                            <p:graphicEl>
                                              <a:dgm id="{88F4B339-2452-437A-AF69-909E16A23339}"/>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
                                            <p:graphicEl>
                                              <a:dgm id="{7FD95888-6686-4889-8297-7BB27E278BE7}"/>
                                            </p:graphicEl>
                                          </p:spTgt>
                                        </p:tgtEl>
                                        <p:attrNameLst>
                                          <p:attrName>style.visibility</p:attrName>
                                        </p:attrNameLst>
                                      </p:cBhvr>
                                      <p:to>
                                        <p:strVal val="visible"/>
                                      </p:to>
                                    </p:set>
                                    <p:animEffect transition="in" filter="wheel(1)">
                                      <p:cBhvr>
                                        <p:cTn id="15" dur="2000"/>
                                        <p:tgtEl>
                                          <p:spTgt spid="3">
                                            <p:graphicEl>
                                              <a:dgm id="{7FD95888-6686-4889-8297-7BB27E278BE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graphicEl>
                                              <a:dgm id="{4D25BF50-9833-4103-AE01-DA9918294DF0}"/>
                                            </p:graphicEl>
                                          </p:spTgt>
                                        </p:tgtEl>
                                        <p:attrNameLst>
                                          <p:attrName>style.visibility</p:attrName>
                                        </p:attrNameLst>
                                      </p:cBhvr>
                                      <p:to>
                                        <p:strVal val="visible"/>
                                      </p:to>
                                    </p:set>
                                    <p:animEffect transition="in" filter="wheel(1)">
                                      <p:cBhvr>
                                        <p:cTn id="20" dur="2000"/>
                                        <p:tgtEl>
                                          <p:spTgt spid="3">
                                            <p:graphicEl>
                                              <a:dgm id="{4D25BF50-9833-4103-AE01-DA9918294DF0}"/>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3">
                                            <p:graphicEl>
                                              <a:dgm id="{FC6D3075-A6EC-42D1-8540-73B8B13DEE31}"/>
                                            </p:graphicEl>
                                          </p:spTgt>
                                        </p:tgtEl>
                                        <p:attrNameLst>
                                          <p:attrName>style.visibility</p:attrName>
                                        </p:attrNameLst>
                                      </p:cBhvr>
                                      <p:to>
                                        <p:strVal val="visible"/>
                                      </p:to>
                                    </p:set>
                                    <p:animEffect transition="in" filter="wheel(1)">
                                      <p:cBhvr>
                                        <p:cTn id="23" dur="2000"/>
                                        <p:tgtEl>
                                          <p:spTgt spid="3">
                                            <p:graphicEl>
                                              <a:dgm id="{FC6D3075-A6EC-42D1-8540-73B8B13DEE3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3">
                                            <p:graphicEl>
                                              <a:dgm id="{256B12D1-46DA-4159-9F5C-0EF1A5F7D7FB}"/>
                                            </p:graphicEl>
                                          </p:spTgt>
                                        </p:tgtEl>
                                        <p:attrNameLst>
                                          <p:attrName>style.visibility</p:attrName>
                                        </p:attrNameLst>
                                      </p:cBhvr>
                                      <p:to>
                                        <p:strVal val="visible"/>
                                      </p:to>
                                    </p:set>
                                    <p:animEffect transition="in" filter="wheel(1)">
                                      <p:cBhvr>
                                        <p:cTn id="28" dur="2000"/>
                                        <p:tgtEl>
                                          <p:spTgt spid="3">
                                            <p:graphicEl>
                                              <a:dgm id="{256B12D1-46DA-4159-9F5C-0EF1A5F7D7FB}"/>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
                                            <p:graphicEl>
                                              <a:dgm id="{A0369167-FD2B-453D-B6E6-5180D3E32035}"/>
                                            </p:graphicEl>
                                          </p:spTgt>
                                        </p:tgtEl>
                                        <p:attrNameLst>
                                          <p:attrName>style.visibility</p:attrName>
                                        </p:attrNameLst>
                                      </p:cBhvr>
                                      <p:to>
                                        <p:strVal val="visible"/>
                                      </p:to>
                                    </p:set>
                                    <p:animEffect transition="in" filter="wheel(1)">
                                      <p:cBhvr>
                                        <p:cTn id="31" dur="2000"/>
                                        <p:tgtEl>
                                          <p:spTgt spid="3">
                                            <p:graphicEl>
                                              <a:dgm id="{A0369167-FD2B-453D-B6E6-5180D3E3203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3">
                                            <p:graphicEl>
                                              <a:dgm id="{CF4DDA9D-874D-4AAF-B343-CACF225EB5AF}"/>
                                            </p:graphicEl>
                                          </p:spTgt>
                                        </p:tgtEl>
                                        <p:attrNameLst>
                                          <p:attrName>style.visibility</p:attrName>
                                        </p:attrNameLst>
                                      </p:cBhvr>
                                      <p:to>
                                        <p:strVal val="visible"/>
                                      </p:to>
                                    </p:set>
                                    <p:animEffect transition="in" filter="wheel(1)">
                                      <p:cBhvr>
                                        <p:cTn id="36" dur="2000"/>
                                        <p:tgtEl>
                                          <p:spTgt spid="3">
                                            <p:graphicEl>
                                              <a:dgm id="{CF4DDA9D-874D-4AAF-B343-CACF225EB5AF}"/>
                                            </p:graphicEl>
                                          </p:spTgt>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3">
                                            <p:graphicEl>
                                              <a:dgm id="{167186C7-F5EC-4829-B0A6-AEC2A5472F59}"/>
                                            </p:graphicEl>
                                          </p:spTgt>
                                        </p:tgtEl>
                                        <p:attrNameLst>
                                          <p:attrName>style.visibility</p:attrName>
                                        </p:attrNameLst>
                                      </p:cBhvr>
                                      <p:to>
                                        <p:strVal val="visible"/>
                                      </p:to>
                                    </p:set>
                                    <p:animEffect transition="in" filter="wheel(1)">
                                      <p:cBhvr>
                                        <p:cTn id="39" dur="2000"/>
                                        <p:tgtEl>
                                          <p:spTgt spid="3">
                                            <p:graphicEl>
                                              <a:dgm id="{167186C7-F5EC-4829-B0A6-AEC2A5472F59}"/>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3">
                                            <p:graphicEl>
                                              <a:dgm id="{9B5B0A9E-8926-4653-9036-CB0B8DAFF851}"/>
                                            </p:graphicEl>
                                          </p:spTgt>
                                        </p:tgtEl>
                                        <p:attrNameLst>
                                          <p:attrName>style.visibility</p:attrName>
                                        </p:attrNameLst>
                                      </p:cBhvr>
                                      <p:to>
                                        <p:strVal val="visible"/>
                                      </p:to>
                                    </p:set>
                                    <p:animEffect transition="in" filter="wheel(1)">
                                      <p:cBhvr>
                                        <p:cTn id="44" dur="2000"/>
                                        <p:tgtEl>
                                          <p:spTgt spid="3">
                                            <p:graphicEl>
                                              <a:dgm id="{9B5B0A9E-8926-4653-9036-CB0B8DAFF851}"/>
                                            </p:graphicEl>
                                          </p:spTgt>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3">
                                            <p:graphicEl>
                                              <a:dgm id="{638C697B-3C51-4673-BE03-48F90F99A454}"/>
                                            </p:graphicEl>
                                          </p:spTgt>
                                        </p:tgtEl>
                                        <p:attrNameLst>
                                          <p:attrName>style.visibility</p:attrName>
                                        </p:attrNameLst>
                                      </p:cBhvr>
                                      <p:to>
                                        <p:strVal val="visible"/>
                                      </p:to>
                                    </p:set>
                                    <p:animEffect transition="in" filter="wheel(1)">
                                      <p:cBhvr>
                                        <p:cTn id="47" dur="2000"/>
                                        <p:tgtEl>
                                          <p:spTgt spid="3">
                                            <p:graphicEl>
                                              <a:dgm id="{638C697B-3C51-4673-BE03-48F90F99A45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 xmlns:a16="http://schemas.microsoft.com/office/drawing/2014/main" id="{DD9DE1D6-6083-4C25-BDE0-D963527718A6}"/>
              </a:ext>
            </a:extLst>
          </p:cNvPr>
          <p:cNvSpPr>
            <a:spLocks noGrp="1"/>
          </p:cNvSpPr>
          <p:nvPr>
            <p:ph type="ctrTitle"/>
          </p:nvPr>
        </p:nvSpPr>
        <p:spPr>
          <a:xfrm>
            <a:off x="738670" y="258324"/>
            <a:ext cx="8240889" cy="1230124"/>
          </a:xfrm>
        </p:spPr>
        <p:txBody>
          <a:bodyPr/>
          <a:lstStyle/>
          <a:p>
            <a:pPr algn="ctr"/>
            <a:r>
              <a:rPr lang="fr-FR" sz="3600" dirty="0"/>
              <a:t>Vente, conseil et mise en valeur de l’offre</a:t>
            </a:r>
            <a:r>
              <a:rPr lang="fr-FR" sz="5400" dirty="0"/>
              <a:t/>
            </a:r>
            <a:br>
              <a:rPr lang="fr-FR" sz="5400" dirty="0"/>
            </a:br>
            <a:endParaRPr lang="fr-FR" dirty="0"/>
          </a:p>
        </p:txBody>
      </p:sp>
      <p:sp>
        <p:nvSpPr>
          <p:cNvPr id="6" name="Sous-titre 5">
            <a:extLst>
              <a:ext uri="{FF2B5EF4-FFF2-40B4-BE49-F238E27FC236}">
                <a16:creationId xmlns="" xmlns:a16="http://schemas.microsoft.com/office/drawing/2014/main" id="{D1FD90CF-AF9C-4218-B4C6-A9C37D8744B8}"/>
              </a:ext>
            </a:extLst>
          </p:cNvPr>
          <p:cNvSpPr>
            <a:spLocks noGrp="1"/>
          </p:cNvSpPr>
          <p:nvPr>
            <p:ph type="subTitle" idx="1"/>
          </p:nvPr>
        </p:nvSpPr>
        <p:spPr>
          <a:xfrm>
            <a:off x="738670" y="1076586"/>
            <a:ext cx="7862710" cy="4136503"/>
          </a:xfrm>
        </p:spPr>
        <p:txBody>
          <a:bodyPr>
            <a:normAutofit lnSpcReduction="10000"/>
          </a:bodyPr>
          <a:lstStyle/>
          <a:p>
            <a:pPr marL="457200" indent="-457200" algn="just">
              <a:buFont typeface="Wingdings" panose="05000000000000000000" pitchFamily="2" charset="2"/>
              <a:buChar char="§"/>
            </a:pPr>
            <a:r>
              <a:rPr lang="fr-FR" sz="2400" dirty="0">
                <a:solidFill>
                  <a:schemeClr val="tx1"/>
                </a:solidFill>
              </a:rPr>
              <a:t>1</a:t>
            </a:r>
            <a:r>
              <a:rPr lang="fr-FR" sz="2400" baseline="30000" dirty="0">
                <a:solidFill>
                  <a:schemeClr val="tx1"/>
                </a:solidFill>
              </a:rPr>
              <a:t>ère</a:t>
            </a:r>
            <a:r>
              <a:rPr lang="fr-FR" sz="2400" dirty="0">
                <a:solidFill>
                  <a:schemeClr val="tx1"/>
                </a:solidFill>
              </a:rPr>
              <a:t> phase d’entretien: 15 minutes maximum.</a:t>
            </a:r>
          </a:p>
          <a:p>
            <a:pPr marL="457200" indent="-457200" algn="just">
              <a:buFont typeface="Wingdings" panose="05000000000000000000" pitchFamily="2" charset="2"/>
              <a:buChar char="§"/>
            </a:pPr>
            <a:endParaRPr lang="fr-FR" sz="2400" dirty="0">
              <a:solidFill>
                <a:schemeClr val="tx1"/>
              </a:solidFill>
            </a:endParaRPr>
          </a:p>
          <a:p>
            <a:pPr marL="457200" indent="-457200" algn="just">
              <a:buFont typeface="Wingdings" panose="05000000000000000000" pitchFamily="2" charset="2"/>
              <a:buChar char="§"/>
            </a:pPr>
            <a:r>
              <a:rPr lang="fr-FR" sz="2400" dirty="0">
                <a:solidFill>
                  <a:schemeClr val="tx1"/>
                </a:solidFill>
              </a:rPr>
              <a:t>Simulation de la prise en charge du client jusqu’à la conclusion de vente, sous forme d’un jeu de rôle.</a:t>
            </a:r>
          </a:p>
          <a:p>
            <a:pPr algn="just"/>
            <a:endParaRPr lang="fr-FR" sz="2400" dirty="0">
              <a:solidFill>
                <a:schemeClr val="tx1"/>
              </a:solidFill>
            </a:endParaRPr>
          </a:p>
          <a:p>
            <a:pPr marL="457200" indent="-457200" algn="just">
              <a:buFont typeface="Wingdings" panose="05000000000000000000" pitchFamily="2" charset="2"/>
              <a:buChar char="§"/>
            </a:pPr>
            <a:r>
              <a:rPr lang="fr-FR" sz="2400" dirty="0">
                <a:solidFill>
                  <a:schemeClr val="tx1"/>
                </a:solidFill>
              </a:rPr>
              <a:t>Selon les ressources mises à disposition, lieux de vente ou magasin reconstitué.</a:t>
            </a:r>
          </a:p>
          <a:p>
            <a:pPr marL="457200" indent="-457200" algn="just">
              <a:buFont typeface="Wingdings" panose="05000000000000000000" pitchFamily="2" charset="2"/>
              <a:buChar char="§"/>
            </a:pPr>
            <a:endParaRPr lang="fr-FR" sz="2400" dirty="0">
              <a:solidFill>
                <a:schemeClr val="tx1"/>
              </a:solidFill>
            </a:endParaRPr>
          </a:p>
          <a:p>
            <a:pPr marL="457200" indent="-457200" algn="just">
              <a:buFont typeface="Wingdings" panose="05000000000000000000" pitchFamily="2" charset="2"/>
              <a:buChar char="§"/>
            </a:pPr>
            <a:r>
              <a:rPr lang="fr-FR" sz="2400" dirty="0">
                <a:solidFill>
                  <a:schemeClr val="tx1"/>
                </a:solidFill>
              </a:rPr>
              <a:t>La commission d’évaluation est composé d’un formateur et d’un professionnel.</a:t>
            </a:r>
          </a:p>
          <a:p>
            <a:pPr marL="457200" indent="-457200" algn="just">
              <a:buFont typeface="Wingdings" panose="05000000000000000000" pitchFamily="2" charset="2"/>
              <a:buChar char="§"/>
            </a:pPr>
            <a:endParaRPr lang="fr-FR" sz="2400" dirty="0">
              <a:solidFill>
                <a:schemeClr val="tx1"/>
              </a:solidFill>
            </a:endParaRPr>
          </a:p>
          <a:p>
            <a:pPr marL="457200" indent="-457200" algn="just">
              <a:buFont typeface="Wingdings" panose="05000000000000000000" pitchFamily="2" charset="2"/>
              <a:buChar char="§"/>
            </a:pPr>
            <a:endParaRPr lang="fr-FR" sz="2400" dirty="0">
              <a:solidFill>
                <a:schemeClr val="tx1"/>
              </a:solidFill>
            </a:endParaRPr>
          </a:p>
          <a:p>
            <a:pPr marL="457200" indent="-457200" algn="just">
              <a:buFont typeface="Wingdings" panose="05000000000000000000" pitchFamily="2" charset="2"/>
              <a:buChar char="§"/>
            </a:pPr>
            <a:endParaRPr lang="fr-FR" dirty="0">
              <a:solidFill>
                <a:schemeClr val="tx1"/>
              </a:solidFill>
            </a:endParaRPr>
          </a:p>
          <a:p>
            <a:pPr marL="457200" indent="-457200">
              <a:buFont typeface="Wingdings" panose="05000000000000000000" pitchFamily="2" charset="2"/>
              <a:buChar char="§"/>
            </a:pPr>
            <a:endParaRPr lang="fr-FR" dirty="0">
              <a:solidFill>
                <a:schemeClr val="tx1"/>
              </a:solidFill>
            </a:endParaRPr>
          </a:p>
        </p:txBody>
      </p:sp>
      <p:sp>
        <p:nvSpPr>
          <p:cNvPr id="4" name="Espace réservé du numéro de diapositive 3">
            <a:extLst>
              <a:ext uri="{FF2B5EF4-FFF2-40B4-BE49-F238E27FC236}">
                <a16:creationId xmlns="" xmlns:a16="http://schemas.microsoft.com/office/drawing/2014/main" id="{911DC46E-1354-44AA-B133-C701AAE82E20}"/>
              </a:ext>
            </a:extLst>
          </p:cNvPr>
          <p:cNvSpPr>
            <a:spLocks noGrp="1"/>
          </p:cNvSpPr>
          <p:nvPr>
            <p:ph type="sldNum" sz="quarter" idx="12"/>
          </p:nvPr>
        </p:nvSpPr>
        <p:spPr/>
        <p:txBody>
          <a:bodyPr/>
          <a:lstStyle/>
          <a:p>
            <a:fld id="{1FC8907D-B208-DC44-82F5-2940ECA1C9FA}" type="slidenum">
              <a:rPr lang="fr-FR" smtClean="0"/>
              <a:t>31</a:t>
            </a:fld>
            <a:endParaRPr lang="fr-FR"/>
          </a:p>
        </p:txBody>
      </p:sp>
    </p:spTree>
    <p:extLst>
      <p:ext uri="{BB962C8B-B14F-4D97-AF65-F5344CB8AC3E}">
        <p14:creationId xmlns:p14="http://schemas.microsoft.com/office/powerpoint/2010/main" val="171099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 xmlns:a16="http://schemas.microsoft.com/office/drawing/2014/main" id="{6CFA3D88-B2EE-45BF-9C07-0B8496060CA5}"/>
              </a:ext>
            </a:extLst>
          </p:cNvPr>
          <p:cNvSpPr>
            <a:spLocks noGrp="1"/>
          </p:cNvSpPr>
          <p:nvPr>
            <p:ph type="ctrTitle"/>
          </p:nvPr>
        </p:nvSpPr>
        <p:spPr>
          <a:xfrm>
            <a:off x="790222" y="101965"/>
            <a:ext cx="8260643" cy="1339238"/>
          </a:xfrm>
        </p:spPr>
        <p:txBody>
          <a:bodyPr/>
          <a:lstStyle/>
          <a:p>
            <a:r>
              <a:rPr lang="fr-FR" sz="3600" dirty="0"/>
              <a:t>Vente, conseil et mise en valeur de l’offre</a:t>
            </a:r>
          </a:p>
        </p:txBody>
      </p:sp>
      <p:sp>
        <p:nvSpPr>
          <p:cNvPr id="5" name="Sous-titre 4">
            <a:extLst>
              <a:ext uri="{FF2B5EF4-FFF2-40B4-BE49-F238E27FC236}">
                <a16:creationId xmlns="" xmlns:a16="http://schemas.microsoft.com/office/drawing/2014/main" id="{005C10BB-2624-418D-9082-C7402E8465CD}"/>
              </a:ext>
            </a:extLst>
          </p:cNvPr>
          <p:cNvSpPr>
            <a:spLocks noGrp="1"/>
          </p:cNvSpPr>
          <p:nvPr>
            <p:ph type="subTitle" idx="1"/>
          </p:nvPr>
        </p:nvSpPr>
        <p:spPr>
          <a:xfrm>
            <a:off x="921275" y="1441203"/>
            <a:ext cx="7850191" cy="4278488"/>
          </a:xfrm>
        </p:spPr>
        <p:txBody>
          <a:bodyPr>
            <a:normAutofit/>
          </a:bodyPr>
          <a:lstStyle/>
          <a:p>
            <a:pPr marL="457200" indent="-457200">
              <a:buFont typeface="Arial" panose="020B0604020202020204" pitchFamily="34" charset="0"/>
              <a:buChar char="•"/>
            </a:pPr>
            <a:r>
              <a:rPr lang="fr-FR" sz="2200" dirty="0">
                <a:solidFill>
                  <a:schemeClr val="tx1"/>
                </a:solidFill>
              </a:rPr>
              <a:t>2</a:t>
            </a:r>
            <a:r>
              <a:rPr lang="fr-FR" sz="2200" baseline="30000" dirty="0">
                <a:solidFill>
                  <a:schemeClr val="tx1"/>
                </a:solidFill>
              </a:rPr>
              <a:t>ème</a:t>
            </a:r>
            <a:r>
              <a:rPr lang="fr-FR" sz="2200" dirty="0">
                <a:solidFill>
                  <a:schemeClr val="tx1"/>
                </a:solidFill>
              </a:rPr>
              <a:t> phase d’entretien sur le dossier: 30 minutes maximum</a:t>
            </a:r>
            <a:r>
              <a:rPr lang="fr-FR" sz="2200" dirty="0"/>
              <a:t>.</a:t>
            </a:r>
          </a:p>
          <a:p>
            <a:pPr marL="457200" indent="-457200">
              <a:buFont typeface="Arial" panose="020B0604020202020204" pitchFamily="34" charset="0"/>
              <a:buChar char="•"/>
            </a:pPr>
            <a:endParaRPr lang="fr-FR" sz="2200" dirty="0"/>
          </a:p>
          <a:p>
            <a:pPr marL="457200" indent="-457200">
              <a:buFont typeface="Arial" panose="020B0604020202020204" pitchFamily="34" charset="0"/>
              <a:buChar char="•"/>
            </a:pPr>
            <a:r>
              <a:rPr lang="fr-FR" sz="2200" dirty="0">
                <a:solidFill>
                  <a:schemeClr val="tx1"/>
                </a:solidFill>
              </a:rPr>
              <a:t>Vérification des compétences qui n’ont pas pu être évaluées dans la 1</a:t>
            </a:r>
            <a:r>
              <a:rPr lang="fr-FR" sz="2200" baseline="30000" dirty="0">
                <a:solidFill>
                  <a:schemeClr val="tx1"/>
                </a:solidFill>
              </a:rPr>
              <a:t>ère</a:t>
            </a:r>
            <a:r>
              <a:rPr lang="fr-FR" sz="2200" dirty="0">
                <a:solidFill>
                  <a:schemeClr val="tx1"/>
                </a:solidFill>
              </a:rPr>
              <a:t> phase dont la compétence « Mettre en valeur l’offre ».</a:t>
            </a:r>
          </a:p>
          <a:p>
            <a:pPr marL="457200" indent="-457200">
              <a:buFont typeface="Arial" panose="020B0604020202020204" pitchFamily="34" charset="0"/>
              <a:buChar char="•"/>
            </a:pPr>
            <a:endParaRPr lang="fr-FR" sz="2200" dirty="0">
              <a:solidFill>
                <a:schemeClr val="tx1"/>
              </a:solidFill>
            </a:endParaRPr>
          </a:p>
          <a:p>
            <a:pPr marL="457200" indent="-457200">
              <a:buFont typeface="Arial" panose="020B0604020202020204" pitchFamily="34" charset="0"/>
              <a:buChar char="•"/>
            </a:pPr>
            <a:r>
              <a:rPr lang="fr-FR" sz="2200" dirty="0">
                <a:solidFill>
                  <a:schemeClr val="tx1"/>
                </a:solidFill>
              </a:rPr>
              <a:t>Elle prendra appui sur les environnements décrits dans le dossier du candidat.</a:t>
            </a:r>
          </a:p>
        </p:txBody>
      </p:sp>
      <p:sp>
        <p:nvSpPr>
          <p:cNvPr id="2" name="Espace réservé du numéro de diapositive 1">
            <a:extLst>
              <a:ext uri="{FF2B5EF4-FFF2-40B4-BE49-F238E27FC236}">
                <a16:creationId xmlns="" xmlns:a16="http://schemas.microsoft.com/office/drawing/2014/main" id="{A4AC36B7-19C1-4B50-9CD3-849394F69CA4}"/>
              </a:ext>
            </a:extLst>
          </p:cNvPr>
          <p:cNvSpPr>
            <a:spLocks noGrp="1"/>
          </p:cNvSpPr>
          <p:nvPr>
            <p:ph type="sldNum" sz="quarter" idx="12"/>
          </p:nvPr>
        </p:nvSpPr>
        <p:spPr/>
        <p:txBody>
          <a:bodyPr/>
          <a:lstStyle/>
          <a:p>
            <a:fld id="{1FC8907D-B208-DC44-82F5-2940ECA1C9FA}" type="slidenum">
              <a:rPr lang="fr-FR" smtClean="0"/>
              <a:pPr/>
              <a:t>32</a:t>
            </a:fld>
            <a:endParaRPr lang="fr-FR" dirty="0"/>
          </a:p>
        </p:txBody>
      </p:sp>
    </p:spTree>
    <p:extLst>
      <p:ext uri="{BB962C8B-B14F-4D97-AF65-F5344CB8AC3E}">
        <p14:creationId xmlns:p14="http://schemas.microsoft.com/office/powerpoint/2010/main" val="202553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B041D79C-0943-4A3A-9113-A5E6C1241906}"/>
              </a:ext>
            </a:extLst>
          </p:cNvPr>
          <p:cNvSpPr>
            <a:spLocks noGrp="1"/>
          </p:cNvSpPr>
          <p:nvPr>
            <p:ph type="sldNum" sz="quarter" idx="12"/>
          </p:nvPr>
        </p:nvSpPr>
        <p:spPr/>
        <p:txBody>
          <a:bodyPr/>
          <a:lstStyle/>
          <a:p>
            <a:fld id="{1FC8907D-B208-DC44-82F5-2940ECA1C9FA}" type="slidenum">
              <a:rPr lang="fr-FR" smtClean="0"/>
              <a:pPr/>
              <a:t>33</a:t>
            </a:fld>
            <a:endParaRPr lang="fr-FR" dirty="0"/>
          </a:p>
        </p:txBody>
      </p:sp>
      <p:sp>
        <p:nvSpPr>
          <p:cNvPr id="4" name="Rectangle 3">
            <a:extLst>
              <a:ext uri="{FF2B5EF4-FFF2-40B4-BE49-F238E27FC236}">
                <a16:creationId xmlns="" xmlns:a16="http://schemas.microsoft.com/office/drawing/2014/main" id="{703E8583-6ACA-4E72-AE97-3CBF4AFF1B59}"/>
              </a:ext>
            </a:extLst>
          </p:cNvPr>
          <p:cNvSpPr/>
          <p:nvPr/>
        </p:nvSpPr>
        <p:spPr>
          <a:xfrm>
            <a:off x="812800" y="316089"/>
            <a:ext cx="8026399" cy="646331"/>
          </a:xfrm>
          <a:prstGeom prst="rect">
            <a:avLst/>
          </a:prstGeom>
        </p:spPr>
        <p:txBody>
          <a:bodyPr wrap="square">
            <a:spAutoFit/>
          </a:bodyPr>
          <a:lstStyle/>
          <a:p>
            <a:pPr algn="ctr"/>
            <a:r>
              <a:rPr lang="fr-FR" sz="3600" dirty="0"/>
              <a:t>Vente, conseil et mise en valeur de l’offre</a:t>
            </a:r>
          </a:p>
        </p:txBody>
      </p:sp>
      <p:graphicFrame>
        <p:nvGraphicFramePr>
          <p:cNvPr id="5" name="Diagramme 4">
            <a:extLst>
              <a:ext uri="{FF2B5EF4-FFF2-40B4-BE49-F238E27FC236}">
                <a16:creationId xmlns="" xmlns:a16="http://schemas.microsoft.com/office/drawing/2014/main" id="{20FB9E6A-1E6D-48F2-BBEB-96C7778C3989}"/>
              </a:ext>
            </a:extLst>
          </p:cNvPr>
          <p:cNvGraphicFramePr/>
          <p:nvPr>
            <p:extLst>
              <p:ext uri="{D42A27DB-BD31-4B8C-83A1-F6EECF244321}">
                <p14:modId xmlns:p14="http://schemas.microsoft.com/office/powerpoint/2010/main" val="2553735868"/>
              </p:ext>
            </p:extLst>
          </p:nvPr>
        </p:nvGraphicFramePr>
        <p:xfrm>
          <a:off x="603955" y="835378"/>
          <a:ext cx="7936089" cy="4861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21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graphicEl>
                                              <a:dgm id="{16BF7AE0-A53B-4CC8-A32E-328D554CF949}"/>
                                            </p:graphicEl>
                                          </p:spTgt>
                                        </p:tgtEl>
                                        <p:attrNameLst>
                                          <p:attrName>style.visibility</p:attrName>
                                        </p:attrNameLst>
                                      </p:cBhvr>
                                      <p:to>
                                        <p:strVal val="visible"/>
                                      </p:to>
                                    </p:set>
                                    <p:animEffect transition="in" filter="wheel(1)">
                                      <p:cBhvr>
                                        <p:cTn id="7" dur="2000"/>
                                        <p:tgtEl>
                                          <p:spTgt spid="5">
                                            <p:graphicEl>
                                              <a:dgm id="{16BF7AE0-A53B-4CC8-A32E-328D554CF94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graphicEl>
                                              <a:dgm id="{88F4B339-2452-437A-AF69-909E16A23339}"/>
                                            </p:graphicEl>
                                          </p:spTgt>
                                        </p:tgtEl>
                                        <p:attrNameLst>
                                          <p:attrName>style.visibility</p:attrName>
                                        </p:attrNameLst>
                                      </p:cBhvr>
                                      <p:to>
                                        <p:strVal val="visible"/>
                                      </p:to>
                                    </p:set>
                                    <p:animEffect transition="in" filter="wheel(1)">
                                      <p:cBhvr>
                                        <p:cTn id="12" dur="2000"/>
                                        <p:tgtEl>
                                          <p:spTgt spid="5">
                                            <p:graphicEl>
                                              <a:dgm id="{88F4B339-2452-437A-AF69-909E16A23339}"/>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graphicEl>
                                              <a:dgm id="{7FD95888-6686-4889-8297-7BB27E278BE7}"/>
                                            </p:graphicEl>
                                          </p:spTgt>
                                        </p:tgtEl>
                                        <p:attrNameLst>
                                          <p:attrName>style.visibility</p:attrName>
                                        </p:attrNameLst>
                                      </p:cBhvr>
                                      <p:to>
                                        <p:strVal val="visible"/>
                                      </p:to>
                                    </p:set>
                                    <p:animEffect transition="in" filter="wheel(1)">
                                      <p:cBhvr>
                                        <p:cTn id="15" dur="2000"/>
                                        <p:tgtEl>
                                          <p:spTgt spid="5">
                                            <p:graphicEl>
                                              <a:dgm id="{7FD95888-6686-4889-8297-7BB27E278BE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graphicEl>
                                              <a:dgm id="{4D25BF50-9833-4103-AE01-DA9918294DF0}"/>
                                            </p:graphicEl>
                                          </p:spTgt>
                                        </p:tgtEl>
                                        <p:attrNameLst>
                                          <p:attrName>style.visibility</p:attrName>
                                        </p:attrNameLst>
                                      </p:cBhvr>
                                      <p:to>
                                        <p:strVal val="visible"/>
                                      </p:to>
                                    </p:set>
                                    <p:animEffect transition="in" filter="wheel(1)">
                                      <p:cBhvr>
                                        <p:cTn id="20" dur="2000"/>
                                        <p:tgtEl>
                                          <p:spTgt spid="5">
                                            <p:graphicEl>
                                              <a:dgm id="{4D25BF50-9833-4103-AE01-DA9918294DF0}"/>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5">
                                            <p:graphicEl>
                                              <a:dgm id="{FC6D3075-A6EC-42D1-8540-73B8B13DEE31}"/>
                                            </p:graphicEl>
                                          </p:spTgt>
                                        </p:tgtEl>
                                        <p:attrNameLst>
                                          <p:attrName>style.visibility</p:attrName>
                                        </p:attrNameLst>
                                      </p:cBhvr>
                                      <p:to>
                                        <p:strVal val="visible"/>
                                      </p:to>
                                    </p:set>
                                    <p:animEffect transition="in" filter="wheel(1)">
                                      <p:cBhvr>
                                        <p:cTn id="23" dur="2000"/>
                                        <p:tgtEl>
                                          <p:spTgt spid="5">
                                            <p:graphicEl>
                                              <a:dgm id="{FC6D3075-A6EC-42D1-8540-73B8B13DEE3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5">
                                            <p:graphicEl>
                                              <a:dgm id="{256B12D1-46DA-4159-9F5C-0EF1A5F7D7FB}"/>
                                            </p:graphicEl>
                                          </p:spTgt>
                                        </p:tgtEl>
                                        <p:attrNameLst>
                                          <p:attrName>style.visibility</p:attrName>
                                        </p:attrNameLst>
                                      </p:cBhvr>
                                      <p:to>
                                        <p:strVal val="visible"/>
                                      </p:to>
                                    </p:set>
                                    <p:animEffect transition="in" filter="wheel(1)">
                                      <p:cBhvr>
                                        <p:cTn id="28" dur="2000"/>
                                        <p:tgtEl>
                                          <p:spTgt spid="5">
                                            <p:graphicEl>
                                              <a:dgm id="{256B12D1-46DA-4159-9F5C-0EF1A5F7D7FB}"/>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
                                            <p:graphicEl>
                                              <a:dgm id="{A0369167-FD2B-453D-B6E6-5180D3E32035}"/>
                                            </p:graphicEl>
                                          </p:spTgt>
                                        </p:tgtEl>
                                        <p:attrNameLst>
                                          <p:attrName>style.visibility</p:attrName>
                                        </p:attrNameLst>
                                      </p:cBhvr>
                                      <p:to>
                                        <p:strVal val="visible"/>
                                      </p:to>
                                    </p:set>
                                    <p:animEffect transition="in" filter="wheel(1)">
                                      <p:cBhvr>
                                        <p:cTn id="31" dur="2000"/>
                                        <p:tgtEl>
                                          <p:spTgt spid="5">
                                            <p:graphicEl>
                                              <a:dgm id="{A0369167-FD2B-453D-B6E6-5180D3E3203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 xmlns:a16="http://schemas.microsoft.com/office/drawing/2014/main" id="{6CFA3D88-B2EE-45BF-9C07-0B8496060CA5}"/>
              </a:ext>
            </a:extLst>
          </p:cNvPr>
          <p:cNvSpPr>
            <a:spLocks noGrp="1"/>
          </p:cNvSpPr>
          <p:nvPr>
            <p:ph type="ctrTitle"/>
          </p:nvPr>
        </p:nvSpPr>
        <p:spPr>
          <a:xfrm>
            <a:off x="790222" y="101965"/>
            <a:ext cx="8260643" cy="1339238"/>
          </a:xfrm>
        </p:spPr>
        <p:txBody>
          <a:bodyPr/>
          <a:lstStyle/>
          <a:p>
            <a:pPr algn="ctr"/>
            <a:r>
              <a:rPr lang="fr-FR" sz="3600" dirty="0"/>
              <a:t>Le dossier obligatoire</a:t>
            </a:r>
          </a:p>
        </p:txBody>
      </p:sp>
      <p:sp>
        <p:nvSpPr>
          <p:cNvPr id="5" name="Sous-titre 4">
            <a:extLst>
              <a:ext uri="{FF2B5EF4-FFF2-40B4-BE49-F238E27FC236}">
                <a16:creationId xmlns="" xmlns:a16="http://schemas.microsoft.com/office/drawing/2014/main" id="{005C10BB-2624-418D-9082-C7402E8465CD}"/>
              </a:ext>
            </a:extLst>
          </p:cNvPr>
          <p:cNvSpPr>
            <a:spLocks noGrp="1"/>
          </p:cNvSpPr>
          <p:nvPr>
            <p:ph type="subTitle" idx="1"/>
          </p:nvPr>
        </p:nvSpPr>
        <p:spPr>
          <a:xfrm>
            <a:off x="921275" y="1441203"/>
            <a:ext cx="7850191" cy="4278488"/>
          </a:xfrm>
        </p:spPr>
        <p:txBody>
          <a:bodyPr>
            <a:normAutofit/>
          </a:bodyPr>
          <a:lstStyle/>
          <a:p>
            <a:pPr marL="457200" indent="-457200">
              <a:buFont typeface="Arial" panose="020B0604020202020204" pitchFamily="34" charset="0"/>
              <a:buChar char="•"/>
            </a:pPr>
            <a:r>
              <a:rPr lang="fr-FR" sz="1800" u="sng" dirty="0">
                <a:solidFill>
                  <a:schemeClr val="tx1"/>
                </a:solidFill>
              </a:rPr>
              <a:t>Dossier personnel de 10 pages maximum pouvant être écrit, graphique et iconographique.</a:t>
            </a:r>
          </a:p>
          <a:p>
            <a:pPr marL="457200" indent="-457200">
              <a:buFont typeface="Arial" panose="020B0604020202020204" pitchFamily="34" charset="0"/>
              <a:buChar char="•"/>
            </a:pPr>
            <a:r>
              <a:rPr lang="fr-FR" sz="1800" dirty="0">
                <a:solidFill>
                  <a:schemeClr val="tx1"/>
                </a:solidFill>
              </a:rPr>
              <a:t>Il présente rapidement l’entreprise (statut, composition de l’équipe, type de contrat. Existe-t-il un règlement intérieur?)</a:t>
            </a:r>
          </a:p>
          <a:p>
            <a:pPr marL="457200" indent="-457200">
              <a:buFont typeface="Arial" panose="020B0604020202020204" pitchFamily="34" charset="0"/>
              <a:buChar char="•"/>
            </a:pPr>
            <a:r>
              <a:rPr lang="fr-FR" sz="1800" dirty="0">
                <a:solidFill>
                  <a:schemeClr val="tx1"/>
                </a:solidFill>
              </a:rPr>
              <a:t>Lieux d’approvisionnements.</a:t>
            </a:r>
            <a:endParaRPr lang="fr-FR" sz="1800" u="sng" dirty="0"/>
          </a:p>
          <a:p>
            <a:pPr marL="457200" indent="-457200">
              <a:buFont typeface="Arial" panose="020B0604020202020204" pitchFamily="34" charset="0"/>
              <a:buChar char="•"/>
            </a:pPr>
            <a:r>
              <a:rPr lang="fr-FR" sz="1800" dirty="0">
                <a:solidFill>
                  <a:schemeClr val="tx1"/>
                </a:solidFill>
              </a:rPr>
              <a:t>Il présente des exemples de mises en valeur des végétaux (des réalisations faites en périodes en entreprise). L’apprenant réalise t’il des travaux floraux commandés par des institutionnels? (collectivités territoriales…), calcul d’un prix de vente.</a:t>
            </a:r>
          </a:p>
          <a:p>
            <a:pPr marL="457200" indent="-457200">
              <a:buFont typeface="Arial" panose="020B0604020202020204" pitchFamily="34" charset="0"/>
              <a:buChar char="•"/>
            </a:pPr>
            <a:r>
              <a:rPr lang="fr-FR" sz="1800" dirty="0">
                <a:solidFill>
                  <a:schemeClr val="tx1"/>
                </a:solidFill>
              </a:rPr>
              <a:t>Des exemples de documents commerciaux, d’une transmission florale.</a:t>
            </a:r>
          </a:p>
          <a:p>
            <a:pPr marL="457200" indent="-457200">
              <a:buFont typeface="Arial" panose="020B0604020202020204" pitchFamily="34" charset="0"/>
              <a:buChar char="•"/>
            </a:pPr>
            <a:endParaRPr lang="fr-FR" sz="1800" dirty="0">
              <a:solidFill>
                <a:schemeClr val="tx1"/>
              </a:solidFill>
            </a:endParaRPr>
          </a:p>
          <a:p>
            <a:pPr marL="457200" indent="-457200">
              <a:buFont typeface="Arial" panose="020B0604020202020204" pitchFamily="34" charset="0"/>
              <a:buChar char="•"/>
            </a:pPr>
            <a:endParaRPr lang="fr-FR" sz="1800" dirty="0"/>
          </a:p>
          <a:p>
            <a:pPr marL="457200" indent="-457200">
              <a:buFont typeface="Arial" panose="020B0604020202020204" pitchFamily="34" charset="0"/>
              <a:buChar char="•"/>
            </a:pPr>
            <a:endParaRPr lang="fr-FR" sz="2200" dirty="0"/>
          </a:p>
        </p:txBody>
      </p:sp>
      <p:sp>
        <p:nvSpPr>
          <p:cNvPr id="2" name="Espace réservé du numéro de diapositive 1">
            <a:extLst>
              <a:ext uri="{FF2B5EF4-FFF2-40B4-BE49-F238E27FC236}">
                <a16:creationId xmlns="" xmlns:a16="http://schemas.microsoft.com/office/drawing/2014/main" id="{A4AC36B7-19C1-4B50-9CD3-849394F69CA4}"/>
              </a:ext>
            </a:extLst>
          </p:cNvPr>
          <p:cNvSpPr>
            <a:spLocks noGrp="1"/>
          </p:cNvSpPr>
          <p:nvPr>
            <p:ph type="sldNum" sz="quarter" idx="12"/>
          </p:nvPr>
        </p:nvSpPr>
        <p:spPr/>
        <p:txBody>
          <a:bodyPr/>
          <a:lstStyle/>
          <a:p>
            <a:fld id="{1FC8907D-B208-DC44-82F5-2940ECA1C9FA}" type="slidenum">
              <a:rPr lang="fr-FR" smtClean="0"/>
              <a:pPr/>
              <a:t>34</a:t>
            </a:fld>
            <a:endParaRPr lang="fr-FR" dirty="0"/>
          </a:p>
        </p:txBody>
      </p:sp>
    </p:spTree>
    <p:extLst>
      <p:ext uri="{BB962C8B-B14F-4D97-AF65-F5344CB8AC3E}">
        <p14:creationId xmlns:p14="http://schemas.microsoft.com/office/powerpoint/2010/main" val="114525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B041D79C-0943-4A3A-9113-A5E6C1241906}"/>
              </a:ext>
            </a:extLst>
          </p:cNvPr>
          <p:cNvSpPr>
            <a:spLocks noGrp="1"/>
          </p:cNvSpPr>
          <p:nvPr>
            <p:ph type="sldNum" sz="quarter" idx="12"/>
          </p:nvPr>
        </p:nvSpPr>
        <p:spPr/>
        <p:txBody>
          <a:bodyPr/>
          <a:lstStyle/>
          <a:p>
            <a:fld id="{1FC8907D-B208-DC44-82F5-2940ECA1C9FA}" type="slidenum">
              <a:rPr lang="fr-FR" smtClean="0"/>
              <a:pPr/>
              <a:t>35</a:t>
            </a:fld>
            <a:endParaRPr lang="fr-FR" dirty="0"/>
          </a:p>
        </p:txBody>
      </p:sp>
      <p:sp>
        <p:nvSpPr>
          <p:cNvPr id="4" name="Rectangle 3">
            <a:extLst>
              <a:ext uri="{FF2B5EF4-FFF2-40B4-BE49-F238E27FC236}">
                <a16:creationId xmlns="" xmlns:a16="http://schemas.microsoft.com/office/drawing/2014/main" id="{703E8583-6ACA-4E72-AE97-3CBF4AFF1B59}"/>
              </a:ext>
            </a:extLst>
          </p:cNvPr>
          <p:cNvSpPr/>
          <p:nvPr/>
        </p:nvSpPr>
        <p:spPr>
          <a:xfrm>
            <a:off x="812800" y="316089"/>
            <a:ext cx="8205940" cy="646331"/>
          </a:xfrm>
          <a:prstGeom prst="rect">
            <a:avLst/>
          </a:prstGeom>
        </p:spPr>
        <p:txBody>
          <a:bodyPr wrap="square">
            <a:spAutoFit/>
          </a:bodyPr>
          <a:lstStyle/>
          <a:p>
            <a:pPr algn="ctr"/>
            <a:r>
              <a:rPr lang="fr-FR" sz="3600" dirty="0"/>
              <a:t>C</a:t>
            </a:r>
            <a:r>
              <a:rPr lang="fr-FR" sz="3600" dirty="0" smtClean="0"/>
              <a:t>ontrôle en cours de formation EP1 et EP2</a:t>
            </a:r>
            <a:endParaRPr lang="fr-FR" sz="3600" dirty="0"/>
          </a:p>
        </p:txBody>
      </p:sp>
      <p:sp>
        <p:nvSpPr>
          <p:cNvPr id="6" name="Sous-titre 4">
            <a:extLst>
              <a:ext uri="{FF2B5EF4-FFF2-40B4-BE49-F238E27FC236}">
                <a16:creationId xmlns="" xmlns:a16="http://schemas.microsoft.com/office/drawing/2014/main" id="{005C10BB-2624-418D-9082-C7402E8465CD}"/>
              </a:ext>
            </a:extLst>
          </p:cNvPr>
          <p:cNvSpPr txBox="1">
            <a:spLocks/>
          </p:cNvSpPr>
          <p:nvPr/>
        </p:nvSpPr>
        <p:spPr>
          <a:xfrm>
            <a:off x="1057272" y="1393229"/>
            <a:ext cx="7850191" cy="4278488"/>
          </a:xfrm>
          <a:prstGeom prst="rect">
            <a:avLst/>
          </a:prstGeom>
        </p:spPr>
        <p:txBody>
          <a:bodyPr>
            <a:normAutofit/>
          </a:bodyPr>
          <a:lstStyle>
            <a:lvl1pPr marL="0" indent="0" algn="l" defTabSz="457200" rtl="0" eaLnBrk="1" latinLnBrk="0" hangingPunct="1">
              <a:spcBef>
                <a:spcPct val="20000"/>
              </a:spcBef>
              <a:buFont typeface="Arial"/>
              <a:buNone/>
              <a:defRPr sz="3200" kern="1200">
                <a:solidFill>
                  <a:srgbClr val="68308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endParaRPr lang="fr-FR" sz="1800" dirty="0" smtClean="0">
              <a:solidFill>
                <a:schemeClr val="tx1"/>
              </a:solidFill>
            </a:endParaRPr>
          </a:p>
          <a:p>
            <a:pPr marL="457200" indent="-457200">
              <a:buFont typeface="Arial" panose="020B0604020202020204" pitchFamily="34" charset="0"/>
              <a:buChar char="•"/>
            </a:pPr>
            <a:endParaRPr lang="fr-FR" sz="1800" dirty="0" smtClean="0"/>
          </a:p>
          <a:p>
            <a:pPr marL="457200" indent="-457200">
              <a:buFont typeface="Arial" panose="020B0604020202020204" pitchFamily="34" charset="0"/>
              <a:buChar char="•"/>
            </a:pPr>
            <a:endParaRPr lang="fr-FR" sz="2200" dirty="0"/>
          </a:p>
        </p:txBody>
      </p:sp>
      <p:sp>
        <p:nvSpPr>
          <p:cNvPr id="3" name="Rectangle 2"/>
          <p:cNvSpPr/>
          <p:nvPr/>
        </p:nvSpPr>
        <p:spPr>
          <a:xfrm>
            <a:off x="1605100" y="1230391"/>
            <a:ext cx="6621339" cy="646331"/>
          </a:xfrm>
          <a:prstGeom prst="rect">
            <a:avLst/>
          </a:prstGeom>
        </p:spPr>
        <p:txBody>
          <a:bodyPr wrap="square">
            <a:spAutoFit/>
          </a:bodyPr>
          <a:lstStyle/>
          <a:p>
            <a:pPr algn="ctr"/>
            <a:r>
              <a:rPr lang="fr-FR" dirty="0"/>
              <a:t>M</a:t>
            </a:r>
            <a:r>
              <a:rPr lang="fr-FR" dirty="0" smtClean="0"/>
              <a:t>êmes </a:t>
            </a:r>
            <a:r>
              <a:rPr lang="fr-FR" dirty="0"/>
              <a:t>exigences que l’épreuve </a:t>
            </a:r>
            <a:r>
              <a:rPr lang="fr-FR" dirty="0" smtClean="0"/>
              <a:t>ponctuelle</a:t>
            </a:r>
          </a:p>
          <a:p>
            <a:pPr algn="ctr"/>
            <a:r>
              <a:rPr lang="fr-FR" dirty="0" smtClean="0"/>
              <a:t>Principe de confiance sous la responsabilité de l’inspecteur</a:t>
            </a:r>
            <a:endParaRPr lang="fr-FR" dirty="0"/>
          </a:p>
        </p:txBody>
      </p:sp>
      <p:sp>
        <p:nvSpPr>
          <p:cNvPr id="7" name="Rectangle 6"/>
          <p:cNvSpPr/>
          <p:nvPr/>
        </p:nvSpPr>
        <p:spPr>
          <a:xfrm>
            <a:off x="1096026" y="2203961"/>
            <a:ext cx="7505353" cy="923330"/>
          </a:xfrm>
          <a:prstGeom prst="rect">
            <a:avLst/>
          </a:prstGeom>
        </p:spPr>
        <p:txBody>
          <a:bodyPr wrap="square">
            <a:spAutoFit/>
          </a:bodyPr>
          <a:lstStyle/>
          <a:p>
            <a:r>
              <a:rPr lang="fr-FR" dirty="0" smtClean="0"/>
              <a:t>Contenu : l’évaluation </a:t>
            </a:r>
            <a:r>
              <a:rPr lang="fr-FR" dirty="0"/>
              <a:t>des compétences du candidat repose sur deux </a:t>
            </a:r>
            <a:r>
              <a:rPr lang="fr-FR" b="1" dirty="0"/>
              <a:t>situations</a:t>
            </a:r>
            <a:r>
              <a:rPr lang="fr-FR" dirty="0"/>
              <a:t> </a:t>
            </a:r>
            <a:r>
              <a:rPr lang="fr-FR" dirty="0" smtClean="0"/>
              <a:t>d’évaluation, sur </a:t>
            </a:r>
            <a:r>
              <a:rPr lang="fr-FR" dirty="0"/>
              <a:t>les activités développées en entreprise pour EP2</a:t>
            </a:r>
          </a:p>
          <a:p>
            <a:r>
              <a:rPr lang="fr-FR" dirty="0" smtClean="0"/>
              <a:t>        </a:t>
            </a:r>
            <a:endParaRPr lang="fr-FR" dirty="0"/>
          </a:p>
        </p:txBody>
      </p:sp>
      <p:sp>
        <p:nvSpPr>
          <p:cNvPr id="8" name="Rectangle 7"/>
          <p:cNvSpPr/>
          <p:nvPr/>
        </p:nvSpPr>
        <p:spPr>
          <a:xfrm>
            <a:off x="1097715" y="3244334"/>
            <a:ext cx="3884653" cy="369332"/>
          </a:xfrm>
          <a:prstGeom prst="rect">
            <a:avLst/>
          </a:prstGeom>
        </p:spPr>
        <p:txBody>
          <a:bodyPr wrap="none">
            <a:spAutoFit/>
          </a:bodyPr>
          <a:lstStyle/>
          <a:p>
            <a:r>
              <a:rPr lang="fr-FR" dirty="0" smtClean="0"/>
              <a:t>Quand : dernier </a:t>
            </a:r>
            <a:r>
              <a:rPr lang="fr-FR" dirty="0"/>
              <a:t>semestre de formation</a:t>
            </a:r>
          </a:p>
        </p:txBody>
      </p:sp>
      <p:sp>
        <p:nvSpPr>
          <p:cNvPr id="9" name="Rectangle 8"/>
          <p:cNvSpPr/>
          <p:nvPr/>
        </p:nvSpPr>
        <p:spPr>
          <a:xfrm>
            <a:off x="1096027" y="3930041"/>
            <a:ext cx="7115922" cy="369332"/>
          </a:xfrm>
          <a:prstGeom prst="rect">
            <a:avLst/>
          </a:prstGeom>
        </p:spPr>
        <p:txBody>
          <a:bodyPr wrap="none">
            <a:spAutoFit/>
          </a:bodyPr>
          <a:lstStyle/>
          <a:p>
            <a:r>
              <a:rPr lang="fr-FR" dirty="0" smtClean="0"/>
              <a:t>Par qui : 2 </a:t>
            </a:r>
            <a:r>
              <a:rPr lang="fr-FR" dirty="0"/>
              <a:t>formateurs au </a:t>
            </a:r>
            <a:r>
              <a:rPr lang="fr-FR" dirty="0" smtClean="0"/>
              <a:t>minimum (EP1) professionnel et formateur (EP2)</a:t>
            </a:r>
            <a:endParaRPr lang="fr-FR" dirty="0"/>
          </a:p>
        </p:txBody>
      </p:sp>
    </p:spTree>
    <p:extLst>
      <p:ext uri="{BB962C8B-B14F-4D97-AF65-F5344CB8AC3E}">
        <p14:creationId xmlns:p14="http://schemas.microsoft.com/office/powerpoint/2010/main" val="2850791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a:extLst>
              <a:ext uri="{FF2B5EF4-FFF2-40B4-BE49-F238E27FC236}">
                <a16:creationId xmlns="" xmlns:a16="http://schemas.microsoft.com/office/drawing/2014/main" id="{FFAB0030-05A3-484F-AB54-0F691A4EF43A}"/>
              </a:ext>
            </a:extLst>
          </p:cNvPr>
          <p:cNvSpPr>
            <a:spLocks noGrp="1"/>
          </p:cNvSpPr>
          <p:nvPr>
            <p:ph type="subTitle" idx="1"/>
          </p:nvPr>
        </p:nvSpPr>
        <p:spPr>
          <a:xfrm>
            <a:off x="778933" y="1719608"/>
            <a:ext cx="8120893" cy="3586170"/>
          </a:xfrm>
        </p:spPr>
        <p:txBody>
          <a:bodyPr>
            <a:normAutofit/>
          </a:bodyPr>
          <a:lstStyle/>
          <a:p>
            <a:pPr algn="ctr"/>
            <a:r>
              <a:rPr lang="fr-FR" sz="2800" dirty="0">
                <a:solidFill>
                  <a:schemeClr val="tx1"/>
                </a:solidFill>
              </a:rPr>
              <a:t>La partie écrite devra obligatoirement avoir lieu avant la partie pratique.</a:t>
            </a:r>
          </a:p>
          <a:p>
            <a:pPr algn="ctr"/>
            <a:endParaRPr lang="fr-FR" sz="2800" dirty="0">
              <a:solidFill>
                <a:schemeClr val="tx1"/>
              </a:solidFill>
            </a:endParaRPr>
          </a:p>
          <a:p>
            <a:pPr algn="ctr"/>
            <a:r>
              <a:rPr lang="fr-FR" sz="2400" dirty="0">
                <a:solidFill>
                  <a:schemeClr val="tx1"/>
                </a:solidFill>
              </a:rPr>
              <a:t>Le candidat sera invité à:</a:t>
            </a:r>
          </a:p>
          <a:p>
            <a:pPr marL="342900" indent="-342900">
              <a:buFontTx/>
              <a:buChar char="-"/>
            </a:pPr>
            <a:r>
              <a:rPr lang="fr-FR" sz="2400" dirty="0">
                <a:solidFill>
                  <a:schemeClr val="tx1"/>
                </a:solidFill>
              </a:rPr>
              <a:t>Prendre connaissance de l’ensemble du sujet.</a:t>
            </a:r>
          </a:p>
          <a:p>
            <a:pPr marL="342900" indent="-342900">
              <a:buFontTx/>
              <a:buChar char="-"/>
            </a:pPr>
            <a:r>
              <a:rPr lang="fr-FR" sz="2400" dirty="0">
                <a:solidFill>
                  <a:schemeClr val="tx1"/>
                </a:solidFill>
              </a:rPr>
              <a:t>Vérifier la matière d’œuvre.</a:t>
            </a:r>
          </a:p>
          <a:p>
            <a:pPr marL="342900" indent="-342900">
              <a:buFontTx/>
              <a:buChar char="-"/>
            </a:pPr>
            <a:r>
              <a:rPr lang="fr-FR" sz="2400" dirty="0">
                <a:solidFill>
                  <a:schemeClr val="tx1"/>
                </a:solidFill>
              </a:rPr>
              <a:t>Sélectionner et répartir les végétaux pour chaque réalisation.</a:t>
            </a:r>
          </a:p>
        </p:txBody>
      </p:sp>
      <p:sp>
        <p:nvSpPr>
          <p:cNvPr id="2" name="Espace réservé du numéro de diapositive 1">
            <a:extLst>
              <a:ext uri="{FF2B5EF4-FFF2-40B4-BE49-F238E27FC236}">
                <a16:creationId xmlns="" xmlns:a16="http://schemas.microsoft.com/office/drawing/2014/main" id="{7CA0A68C-4F6F-43D2-86B3-23083EAB252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C8907D-B208-DC44-82F5-2940ECA1C9FA}" type="slidenum">
              <a:rPr kumimoji="0" lang="fr-FR" sz="1000" b="1" i="0" u="none" strike="noStrike" kern="1200" cap="none" spc="0" normalizeH="0" baseline="0" noProof="0" smtClean="0">
                <a:ln>
                  <a:noFill/>
                </a:ln>
                <a:solidFill>
                  <a:srgbClr val="40404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000" b="1" i="0" u="none" strike="noStrike" kern="1200" cap="none" spc="0" normalizeH="0" baseline="0" noProof="0" dirty="0">
              <a:ln>
                <a:noFill/>
              </a:ln>
              <a:solidFill>
                <a:srgbClr val="404040"/>
              </a:solidFill>
              <a:effectLst/>
              <a:uLnTx/>
              <a:uFillTx/>
              <a:latin typeface="Calibri"/>
              <a:ea typeface="+mn-ea"/>
              <a:cs typeface="+mn-cs"/>
            </a:endParaRPr>
          </a:p>
        </p:txBody>
      </p:sp>
      <p:sp>
        <p:nvSpPr>
          <p:cNvPr id="5" name="Titre 4">
            <a:extLst>
              <a:ext uri="{FF2B5EF4-FFF2-40B4-BE49-F238E27FC236}">
                <a16:creationId xmlns="" xmlns:a16="http://schemas.microsoft.com/office/drawing/2014/main" id="{D3C43DE4-33A3-4638-AAB9-B87A84C3C7D6}"/>
              </a:ext>
            </a:extLst>
          </p:cNvPr>
          <p:cNvSpPr>
            <a:spLocks noGrp="1"/>
          </p:cNvSpPr>
          <p:nvPr>
            <p:ph type="ctrTitle"/>
          </p:nvPr>
        </p:nvSpPr>
        <p:spPr>
          <a:xfrm>
            <a:off x="876120" y="107441"/>
            <a:ext cx="7894637" cy="1247591"/>
          </a:xfrm>
          <a:prstGeom prst="rect">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400" dirty="0">
                <a:solidFill>
                  <a:schemeClr val="tx1"/>
                </a:solidFill>
              </a:rPr>
              <a:t>Epreuve EP1  : Coefficient 6</a:t>
            </a:r>
            <a:br>
              <a:rPr lang="fr-FR" sz="2400" dirty="0">
                <a:solidFill>
                  <a:schemeClr val="tx1"/>
                </a:solidFill>
              </a:rPr>
            </a:br>
            <a:r>
              <a:rPr lang="fr-FR" sz="2400" dirty="0">
                <a:solidFill>
                  <a:schemeClr val="tx1"/>
                </a:solidFill>
              </a:rPr>
              <a:t> Partie écrite: 2 heures 30 </a:t>
            </a:r>
            <a:br>
              <a:rPr lang="fr-FR" sz="2400" dirty="0">
                <a:solidFill>
                  <a:schemeClr val="tx1"/>
                </a:solidFill>
              </a:rPr>
            </a:br>
            <a:r>
              <a:rPr lang="fr-FR" sz="2400" dirty="0">
                <a:solidFill>
                  <a:schemeClr val="tx1"/>
                </a:solidFill>
              </a:rPr>
              <a:t>Partie pratique: 3 heures</a:t>
            </a:r>
          </a:p>
        </p:txBody>
      </p:sp>
    </p:spTree>
    <p:extLst>
      <p:ext uri="{BB962C8B-B14F-4D97-AF65-F5344CB8AC3E}">
        <p14:creationId xmlns:p14="http://schemas.microsoft.com/office/powerpoint/2010/main" val="231750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1000"/>
                                        <p:tgtEl>
                                          <p:spTgt spid="4">
                                            <p:txEl>
                                              <p:pRg st="4" end="4"/>
                                            </p:txEl>
                                          </p:spTgt>
                                        </p:tgtEl>
                                      </p:cBhvr>
                                    </p:animEffect>
                                    <p:anim calcmode="lin" valueType="num">
                                      <p:cBhvr>
                                        <p:cTn id="3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1000"/>
                                        <p:tgtEl>
                                          <p:spTgt spid="4">
                                            <p:txEl>
                                              <p:pRg st="5" end="5"/>
                                            </p:txEl>
                                          </p:spTgt>
                                        </p:tgtEl>
                                      </p:cBhvr>
                                    </p:animEffect>
                                    <p:anim calcmode="lin" valueType="num">
                                      <p:cBhvr>
                                        <p:cTn id="4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306EEA2F-39D0-4F10-BA0B-D5BC85DC0B0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C8907D-B208-DC44-82F5-2940ECA1C9FA}" type="slidenum">
              <a:rPr kumimoji="0" lang="fr-FR" sz="1000" b="1" i="0" u="none" strike="noStrike" kern="1200" cap="none" spc="0" normalizeH="0" baseline="0" noProof="0" smtClean="0">
                <a:ln>
                  <a:noFill/>
                </a:ln>
                <a:solidFill>
                  <a:srgbClr val="40404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FR" sz="1000" b="1" i="0" u="none" strike="noStrike" kern="1200" cap="none" spc="0" normalizeH="0" baseline="0" noProof="0" dirty="0">
              <a:ln>
                <a:noFill/>
              </a:ln>
              <a:solidFill>
                <a:srgbClr val="404040"/>
              </a:solidFill>
              <a:effectLst/>
              <a:uLnTx/>
              <a:uFillTx/>
              <a:latin typeface="Calibri"/>
              <a:ea typeface="+mn-ea"/>
              <a:cs typeface="+mn-cs"/>
            </a:endParaRPr>
          </a:p>
        </p:txBody>
      </p:sp>
      <p:graphicFrame>
        <p:nvGraphicFramePr>
          <p:cNvPr id="3" name="Diagramme 2">
            <a:extLst>
              <a:ext uri="{FF2B5EF4-FFF2-40B4-BE49-F238E27FC236}">
                <a16:creationId xmlns="" xmlns:a16="http://schemas.microsoft.com/office/drawing/2014/main" id="{8B7B9647-BEF3-4F11-9958-1632B7E7A390}"/>
              </a:ext>
            </a:extLst>
          </p:cNvPr>
          <p:cNvGraphicFramePr/>
          <p:nvPr>
            <p:extLst/>
          </p:nvPr>
        </p:nvGraphicFramePr>
        <p:xfrm>
          <a:off x="970844" y="993422"/>
          <a:ext cx="7416800" cy="4467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 xmlns:a16="http://schemas.microsoft.com/office/drawing/2014/main" id="{F1DF6514-9BA9-4A35-AE03-7F65723EDBB6}"/>
              </a:ext>
            </a:extLst>
          </p:cNvPr>
          <p:cNvSpPr/>
          <p:nvPr/>
        </p:nvSpPr>
        <p:spPr>
          <a:xfrm>
            <a:off x="970843" y="112889"/>
            <a:ext cx="7416800" cy="914400"/>
          </a:xfrm>
          <a:prstGeom prst="rect">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Epreuve EP1   Partie écrite: 2 heures 30</a:t>
            </a:r>
          </a:p>
        </p:txBody>
      </p:sp>
      <p:graphicFrame>
        <p:nvGraphicFramePr>
          <p:cNvPr id="6" name="Diagramme 5">
            <a:extLst>
              <a:ext uri="{FF2B5EF4-FFF2-40B4-BE49-F238E27FC236}">
                <a16:creationId xmlns="" xmlns:a16="http://schemas.microsoft.com/office/drawing/2014/main" id="{ED2A712B-990E-46CC-9F01-919DF1EC5D46}"/>
              </a:ext>
            </a:extLst>
          </p:cNvPr>
          <p:cNvGraphicFramePr/>
          <p:nvPr>
            <p:extLst>
              <p:ext uri="{D42A27DB-BD31-4B8C-83A1-F6EECF244321}">
                <p14:modId xmlns:p14="http://schemas.microsoft.com/office/powerpoint/2010/main" val="1784676940"/>
              </p:ext>
            </p:extLst>
          </p:nvPr>
        </p:nvGraphicFramePr>
        <p:xfrm>
          <a:off x="1524000" y="1397000"/>
          <a:ext cx="6863644"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889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graphicEl>
                                              <a:dgm id="{A96BE622-58EF-415A-B953-BFA18EBA5592}"/>
                                            </p:graphicEl>
                                          </p:spTgt>
                                        </p:tgtEl>
                                        <p:attrNameLst>
                                          <p:attrName>style.visibility</p:attrName>
                                        </p:attrNameLst>
                                      </p:cBhvr>
                                      <p:to>
                                        <p:strVal val="visible"/>
                                      </p:to>
                                    </p:set>
                                    <p:animEffect transition="in" filter="wheel(1)">
                                      <p:cBhvr>
                                        <p:cTn id="12" dur="2000"/>
                                        <p:tgtEl>
                                          <p:spTgt spid="6">
                                            <p:graphicEl>
                                              <a:dgm id="{A96BE622-58EF-415A-B953-BFA18EBA559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graphicEl>
                                              <a:dgm id="{4C41A269-10D6-40B1-8AD6-4166231A6848}"/>
                                            </p:graphicEl>
                                          </p:spTgt>
                                        </p:tgtEl>
                                        <p:attrNameLst>
                                          <p:attrName>style.visibility</p:attrName>
                                        </p:attrNameLst>
                                      </p:cBhvr>
                                      <p:to>
                                        <p:strVal val="visible"/>
                                      </p:to>
                                    </p:set>
                                    <p:animEffect transition="in" filter="wheel(1)">
                                      <p:cBhvr>
                                        <p:cTn id="17" dur="2000"/>
                                        <p:tgtEl>
                                          <p:spTgt spid="6">
                                            <p:graphicEl>
                                              <a:dgm id="{4C41A269-10D6-40B1-8AD6-4166231A6848}"/>
                                            </p:graphicEl>
                                          </p:spTgt>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6">
                                            <p:graphicEl>
                                              <a:dgm id="{F19779F7-4399-4C49-A3C2-3486DF865386}"/>
                                            </p:graphicEl>
                                          </p:spTgt>
                                        </p:tgtEl>
                                        <p:attrNameLst>
                                          <p:attrName>style.visibility</p:attrName>
                                        </p:attrNameLst>
                                      </p:cBhvr>
                                      <p:to>
                                        <p:strVal val="visible"/>
                                      </p:to>
                                    </p:set>
                                    <p:animEffect transition="in" filter="wheel(1)">
                                      <p:cBhvr>
                                        <p:cTn id="20" dur="2000"/>
                                        <p:tgtEl>
                                          <p:spTgt spid="6">
                                            <p:graphicEl>
                                              <a:dgm id="{F19779F7-4399-4C49-A3C2-3486DF86538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graphicEl>
                                              <a:dgm id="{221A6511-ECD9-4E72-AAC2-9CD7B4B45330}"/>
                                            </p:graphicEl>
                                          </p:spTgt>
                                        </p:tgtEl>
                                        <p:attrNameLst>
                                          <p:attrName>style.visibility</p:attrName>
                                        </p:attrNameLst>
                                      </p:cBhvr>
                                      <p:to>
                                        <p:strVal val="visible"/>
                                      </p:to>
                                    </p:set>
                                    <p:animEffect transition="in" filter="wheel(1)">
                                      <p:cBhvr>
                                        <p:cTn id="25" dur="2000"/>
                                        <p:tgtEl>
                                          <p:spTgt spid="6">
                                            <p:graphicEl>
                                              <a:dgm id="{221A6511-ECD9-4E72-AAC2-9CD7B4B45330}"/>
                                            </p:graphic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6">
                                            <p:graphicEl>
                                              <a:dgm id="{F063911C-C221-45CE-AED6-528AEF53C7A5}"/>
                                            </p:graphicEl>
                                          </p:spTgt>
                                        </p:tgtEl>
                                        <p:attrNameLst>
                                          <p:attrName>style.visibility</p:attrName>
                                        </p:attrNameLst>
                                      </p:cBhvr>
                                      <p:to>
                                        <p:strVal val="visible"/>
                                      </p:to>
                                    </p:set>
                                    <p:animEffect transition="in" filter="wheel(1)">
                                      <p:cBhvr>
                                        <p:cTn id="28" dur="2000"/>
                                        <p:tgtEl>
                                          <p:spTgt spid="6">
                                            <p:graphicEl>
                                              <a:dgm id="{F063911C-C221-45CE-AED6-528AEF53C7A5}"/>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6">
                                            <p:graphicEl>
                                              <a:dgm id="{B105822F-13E8-4620-8B83-F27073FECA5A}"/>
                                            </p:graphicEl>
                                          </p:spTgt>
                                        </p:tgtEl>
                                        <p:attrNameLst>
                                          <p:attrName>style.visibility</p:attrName>
                                        </p:attrNameLst>
                                      </p:cBhvr>
                                      <p:to>
                                        <p:strVal val="visible"/>
                                      </p:to>
                                    </p:set>
                                    <p:animEffect transition="in" filter="wheel(1)">
                                      <p:cBhvr>
                                        <p:cTn id="33" dur="2000"/>
                                        <p:tgtEl>
                                          <p:spTgt spid="6">
                                            <p:graphicEl>
                                              <a:dgm id="{B105822F-13E8-4620-8B83-F27073FECA5A}"/>
                                            </p:graphicEl>
                                          </p:spTgt>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6">
                                            <p:graphicEl>
                                              <a:dgm id="{6E2CCB3D-8AEF-4831-8EF0-E943EA2791DA}"/>
                                            </p:graphicEl>
                                          </p:spTgt>
                                        </p:tgtEl>
                                        <p:attrNameLst>
                                          <p:attrName>style.visibility</p:attrName>
                                        </p:attrNameLst>
                                      </p:cBhvr>
                                      <p:to>
                                        <p:strVal val="visible"/>
                                      </p:to>
                                    </p:set>
                                    <p:animEffect transition="in" filter="wheel(1)">
                                      <p:cBhvr>
                                        <p:cTn id="36" dur="2000"/>
                                        <p:tgtEl>
                                          <p:spTgt spid="6">
                                            <p:graphicEl>
                                              <a:dgm id="{6E2CCB3D-8AEF-4831-8EF0-E943EA2791D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6">
            <a:extLst>
              <a:ext uri="{FF2B5EF4-FFF2-40B4-BE49-F238E27FC236}">
                <a16:creationId xmlns="" xmlns:a16="http://schemas.microsoft.com/office/drawing/2014/main" id="{20C28E1A-ADDF-4479-8C96-D3D8790F968D}"/>
              </a:ext>
            </a:extLst>
          </p:cNvPr>
          <p:cNvSpPr>
            <a:spLocks noGrp="1"/>
          </p:cNvSpPr>
          <p:nvPr>
            <p:ph type="subTitle" idx="1"/>
          </p:nvPr>
        </p:nvSpPr>
        <p:spPr>
          <a:xfrm>
            <a:off x="941386" y="1309511"/>
            <a:ext cx="7999414" cy="4176889"/>
          </a:xfrm>
        </p:spPr>
        <p:txBody>
          <a:bodyPr>
            <a:normAutofit fontScale="92500" lnSpcReduction="20000"/>
          </a:bodyPr>
          <a:lstStyle/>
          <a:p>
            <a:r>
              <a:rPr lang="fr-FR" sz="2000" dirty="0"/>
              <a:t>		 </a:t>
            </a:r>
            <a:r>
              <a:rPr lang="fr-FR" sz="2000" dirty="0">
                <a:solidFill>
                  <a:schemeClr val="tx1"/>
                </a:solidFill>
              </a:rPr>
              <a:t>Situation Professionnelle en lien avec la partie pratique</a:t>
            </a:r>
          </a:p>
          <a:p>
            <a:endParaRPr lang="fr-FR" sz="2000" dirty="0">
              <a:solidFill>
                <a:schemeClr val="tx1"/>
              </a:solidFill>
            </a:endParaRPr>
          </a:p>
          <a:p>
            <a:r>
              <a:rPr lang="fr-FR" sz="2000" dirty="0">
                <a:solidFill>
                  <a:schemeClr val="tx1"/>
                </a:solidFill>
              </a:rPr>
              <a:t>Compétences évaluées:</a:t>
            </a:r>
          </a:p>
          <a:p>
            <a:pPr marL="342900" indent="-342900">
              <a:buFontTx/>
              <a:buChar char="-"/>
            </a:pPr>
            <a:r>
              <a:rPr lang="fr-FR" sz="2000" dirty="0">
                <a:solidFill>
                  <a:schemeClr val="tx1"/>
                </a:solidFill>
              </a:rPr>
              <a:t>Conseils d’entretien, de stockage ou de manipulation.</a:t>
            </a:r>
          </a:p>
          <a:p>
            <a:pPr marL="342900" indent="-342900">
              <a:buFontTx/>
              <a:buChar char="-"/>
            </a:pPr>
            <a:r>
              <a:rPr lang="fr-FR" sz="2000" dirty="0">
                <a:solidFill>
                  <a:schemeClr val="tx1"/>
                </a:solidFill>
              </a:rPr>
              <a:t>Réaliser des propositions graphiques et colorées.</a:t>
            </a:r>
          </a:p>
          <a:p>
            <a:pPr marL="342900" indent="-342900">
              <a:buFontTx/>
              <a:buChar char="-"/>
            </a:pPr>
            <a:r>
              <a:rPr lang="fr-FR" sz="2000" dirty="0">
                <a:solidFill>
                  <a:schemeClr val="tx1"/>
                </a:solidFill>
              </a:rPr>
              <a:t>Contrôler la quantité et la qualité des végétaux et des produits.</a:t>
            </a:r>
          </a:p>
          <a:p>
            <a:pPr marL="342900" indent="-342900">
              <a:buFontTx/>
              <a:buChar char="-"/>
            </a:pPr>
            <a:r>
              <a:rPr lang="fr-FR" sz="2000" dirty="0">
                <a:solidFill>
                  <a:schemeClr val="tx1"/>
                </a:solidFill>
              </a:rPr>
              <a:t>Préparer les végétaux et les produits en vue de leur stockage et/ou transformation.</a:t>
            </a:r>
          </a:p>
          <a:p>
            <a:pPr marL="342900" indent="-342900">
              <a:buFontTx/>
              <a:buChar char="-"/>
            </a:pPr>
            <a:r>
              <a:rPr lang="fr-FR" sz="2000" dirty="0">
                <a:solidFill>
                  <a:schemeClr val="tx1"/>
                </a:solidFill>
              </a:rPr>
              <a:t>Entretenir les végétaux et les lieux de stockage et/ou de transformation.</a:t>
            </a:r>
          </a:p>
          <a:p>
            <a:pPr marL="342900" indent="-342900">
              <a:buFontTx/>
              <a:buChar char="-"/>
            </a:pPr>
            <a:r>
              <a:rPr lang="fr-FR" sz="2000" dirty="0">
                <a:solidFill>
                  <a:schemeClr val="tx1"/>
                </a:solidFill>
              </a:rPr>
              <a:t>Mettre à disposition les végétaux et les produits en fonction de leur nature et de leur état et des ventes prévisionnelles.</a:t>
            </a:r>
          </a:p>
          <a:p>
            <a:pPr marL="342900" indent="-342900">
              <a:buFontTx/>
              <a:buChar char="-"/>
            </a:pPr>
            <a:r>
              <a:rPr lang="fr-FR" sz="2000" dirty="0">
                <a:solidFill>
                  <a:schemeClr val="tx1"/>
                </a:solidFill>
              </a:rPr>
              <a:t>Contrôler et transmettre les résultats de l’inventaire au responsable.</a:t>
            </a:r>
          </a:p>
          <a:p>
            <a:pPr marL="342900" indent="-342900">
              <a:buFontTx/>
              <a:buChar char="-"/>
            </a:pPr>
            <a:r>
              <a:rPr lang="fr-FR" sz="2000" dirty="0">
                <a:solidFill>
                  <a:schemeClr val="tx1"/>
                </a:solidFill>
              </a:rPr>
              <a:t>Nettoyer suivant les consignes d’hygiène et de sécurité.</a:t>
            </a:r>
          </a:p>
          <a:p>
            <a:pPr marL="342900" indent="-342900">
              <a:buFontTx/>
              <a:buChar char="-"/>
            </a:pPr>
            <a:r>
              <a:rPr lang="fr-FR" sz="2000" dirty="0">
                <a:solidFill>
                  <a:schemeClr val="tx1"/>
                </a:solidFill>
              </a:rPr>
              <a:t>Analyser le travail à réaliser.</a:t>
            </a:r>
          </a:p>
        </p:txBody>
      </p:sp>
      <p:sp>
        <p:nvSpPr>
          <p:cNvPr id="2" name="Espace réservé du numéro de diapositive 1">
            <a:extLst>
              <a:ext uri="{FF2B5EF4-FFF2-40B4-BE49-F238E27FC236}">
                <a16:creationId xmlns="" xmlns:a16="http://schemas.microsoft.com/office/drawing/2014/main" id="{400D7B19-27F6-42E0-9344-54647E3AE03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C8907D-B208-DC44-82F5-2940ECA1C9FA}" type="slidenum">
              <a:rPr kumimoji="0" lang="fr-FR" sz="1000" b="1" i="0" u="none" strike="noStrike" kern="1200" cap="none" spc="0" normalizeH="0" baseline="0" noProof="0" smtClean="0">
                <a:ln>
                  <a:noFill/>
                </a:ln>
                <a:solidFill>
                  <a:srgbClr val="40404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FR" sz="1000" b="1" i="0" u="none" strike="noStrike" kern="1200" cap="none" spc="0" normalizeH="0" baseline="0" noProof="0" dirty="0">
              <a:ln>
                <a:noFill/>
              </a:ln>
              <a:solidFill>
                <a:srgbClr val="404040"/>
              </a:solidFill>
              <a:effectLst/>
              <a:uLnTx/>
              <a:uFillTx/>
              <a:latin typeface="Calibri"/>
              <a:ea typeface="+mn-ea"/>
              <a:cs typeface="+mn-cs"/>
            </a:endParaRPr>
          </a:p>
        </p:txBody>
      </p:sp>
      <p:sp>
        <p:nvSpPr>
          <p:cNvPr id="8" name="Titre 7">
            <a:extLst>
              <a:ext uri="{FF2B5EF4-FFF2-40B4-BE49-F238E27FC236}">
                <a16:creationId xmlns="" xmlns:a16="http://schemas.microsoft.com/office/drawing/2014/main" id="{726D0D97-63B0-4BBB-A501-22FE15C34A0E}"/>
              </a:ext>
            </a:extLst>
          </p:cNvPr>
          <p:cNvSpPr>
            <a:spLocks noGrp="1"/>
          </p:cNvSpPr>
          <p:nvPr>
            <p:ph type="ctrTitle"/>
          </p:nvPr>
        </p:nvSpPr>
        <p:spPr>
          <a:xfrm>
            <a:off x="941386" y="118730"/>
            <a:ext cx="7745414" cy="965004"/>
          </a:xfrm>
          <a:prstGeom prst="rect">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400" dirty="0">
                <a:solidFill>
                  <a:schemeClr val="tx1"/>
                </a:solidFill>
              </a:rPr>
              <a:t>Epreuve EP1   Partie écrite: 2 heures 30</a:t>
            </a:r>
          </a:p>
        </p:txBody>
      </p:sp>
    </p:spTree>
    <p:extLst>
      <p:ext uri="{BB962C8B-B14F-4D97-AF65-F5344CB8AC3E}">
        <p14:creationId xmlns:p14="http://schemas.microsoft.com/office/powerpoint/2010/main" val="116654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1000"/>
                                        <p:tgtEl>
                                          <p:spTgt spid="7">
                                            <p:txEl>
                                              <p:pRg st="3" end="3"/>
                                            </p:txEl>
                                          </p:spTgt>
                                        </p:tgtEl>
                                      </p:cBhvr>
                                    </p:animEffect>
                                    <p:anim calcmode="lin" valueType="num">
                                      <p:cBhvr>
                                        <p:cTn id="2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fade">
                                      <p:cBhvr>
                                        <p:cTn id="33" dur="1000"/>
                                        <p:tgtEl>
                                          <p:spTgt spid="7">
                                            <p:txEl>
                                              <p:pRg st="4" end="4"/>
                                            </p:txEl>
                                          </p:spTgt>
                                        </p:tgtEl>
                                      </p:cBhvr>
                                    </p:animEffect>
                                    <p:anim calcmode="lin" valueType="num">
                                      <p:cBhvr>
                                        <p:cTn id="3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animEffect transition="in" filter="fade">
                                      <p:cBhvr>
                                        <p:cTn id="40" dur="1000"/>
                                        <p:tgtEl>
                                          <p:spTgt spid="7">
                                            <p:txEl>
                                              <p:pRg st="5" end="5"/>
                                            </p:txEl>
                                          </p:spTgt>
                                        </p:tgtEl>
                                      </p:cBhvr>
                                    </p:animEffect>
                                    <p:anim calcmode="lin" valueType="num">
                                      <p:cBhvr>
                                        <p:cTn id="41"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fade">
                                      <p:cBhvr>
                                        <p:cTn id="47" dur="1000"/>
                                        <p:tgtEl>
                                          <p:spTgt spid="7">
                                            <p:txEl>
                                              <p:pRg st="6" end="6"/>
                                            </p:txEl>
                                          </p:spTgt>
                                        </p:tgtEl>
                                      </p:cBhvr>
                                    </p:animEffect>
                                    <p:anim calcmode="lin" valueType="num">
                                      <p:cBhvr>
                                        <p:cTn id="48"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7">
                                            <p:txEl>
                                              <p:pRg st="7" end="7"/>
                                            </p:txEl>
                                          </p:spTgt>
                                        </p:tgtEl>
                                        <p:attrNameLst>
                                          <p:attrName>style.visibility</p:attrName>
                                        </p:attrNameLst>
                                      </p:cBhvr>
                                      <p:to>
                                        <p:strVal val="visible"/>
                                      </p:to>
                                    </p:set>
                                    <p:animEffect transition="in" filter="fade">
                                      <p:cBhvr>
                                        <p:cTn id="54" dur="1000"/>
                                        <p:tgtEl>
                                          <p:spTgt spid="7">
                                            <p:txEl>
                                              <p:pRg st="7" end="7"/>
                                            </p:txEl>
                                          </p:spTgt>
                                        </p:tgtEl>
                                      </p:cBhvr>
                                    </p:animEffect>
                                    <p:anim calcmode="lin" valueType="num">
                                      <p:cBhvr>
                                        <p:cTn id="55"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7">
                                            <p:txEl>
                                              <p:pRg st="8" end="8"/>
                                            </p:txEl>
                                          </p:spTgt>
                                        </p:tgtEl>
                                        <p:attrNameLst>
                                          <p:attrName>style.visibility</p:attrName>
                                        </p:attrNameLst>
                                      </p:cBhvr>
                                      <p:to>
                                        <p:strVal val="visible"/>
                                      </p:to>
                                    </p:set>
                                    <p:animEffect transition="in" filter="fade">
                                      <p:cBhvr>
                                        <p:cTn id="61" dur="1000"/>
                                        <p:tgtEl>
                                          <p:spTgt spid="7">
                                            <p:txEl>
                                              <p:pRg st="8" end="8"/>
                                            </p:txEl>
                                          </p:spTgt>
                                        </p:tgtEl>
                                      </p:cBhvr>
                                    </p:animEffect>
                                    <p:anim calcmode="lin" valueType="num">
                                      <p:cBhvr>
                                        <p:cTn id="62"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7">
                                            <p:txEl>
                                              <p:pRg st="9" end="9"/>
                                            </p:txEl>
                                          </p:spTgt>
                                        </p:tgtEl>
                                        <p:attrNameLst>
                                          <p:attrName>style.visibility</p:attrName>
                                        </p:attrNameLst>
                                      </p:cBhvr>
                                      <p:to>
                                        <p:strVal val="visible"/>
                                      </p:to>
                                    </p:set>
                                    <p:animEffect transition="in" filter="fade">
                                      <p:cBhvr>
                                        <p:cTn id="68" dur="1000"/>
                                        <p:tgtEl>
                                          <p:spTgt spid="7">
                                            <p:txEl>
                                              <p:pRg st="9" end="9"/>
                                            </p:txEl>
                                          </p:spTgt>
                                        </p:tgtEl>
                                      </p:cBhvr>
                                    </p:animEffect>
                                    <p:anim calcmode="lin" valueType="num">
                                      <p:cBhvr>
                                        <p:cTn id="69"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7">
                                            <p:txEl>
                                              <p:pRg st="10" end="10"/>
                                            </p:txEl>
                                          </p:spTgt>
                                        </p:tgtEl>
                                        <p:attrNameLst>
                                          <p:attrName>style.visibility</p:attrName>
                                        </p:attrNameLst>
                                      </p:cBhvr>
                                      <p:to>
                                        <p:strVal val="visible"/>
                                      </p:to>
                                    </p:set>
                                    <p:animEffect transition="in" filter="fade">
                                      <p:cBhvr>
                                        <p:cTn id="75" dur="1000"/>
                                        <p:tgtEl>
                                          <p:spTgt spid="7">
                                            <p:txEl>
                                              <p:pRg st="10" end="10"/>
                                            </p:txEl>
                                          </p:spTgt>
                                        </p:tgtEl>
                                      </p:cBhvr>
                                    </p:animEffect>
                                    <p:anim calcmode="lin" valueType="num">
                                      <p:cBhvr>
                                        <p:cTn id="76"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77"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7">
                                            <p:txEl>
                                              <p:pRg st="11" end="11"/>
                                            </p:txEl>
                                          </p:spTgt>
                                        </p:tgtEl>
                                        <p:attrNameLst>
                                          <p:attrName>style.visibility</p:attrName>
                                        </p:attrNameLst>
                                      </p:cBhvr>
                                      <p:to>
                                        <p:strVal val="visible"/>
                                      </p:to>
                                    </p:set>
                                    <p:animEffect transition="in" filter="fade">
                                      <p:cBhvr>
                                        <p:cTn id="82" dur="1000"/>
                                        <p:tgtEl>
                                          <p:spTgt spid="7">
                                            <p:txEl>
                                              <p:pRg st="11" end="11"/>
                                            </p:txEl>
                                          </p:spTgt>
                                        </p:tgtEl>
                                      </p:cBhvr>
                                    </p:animEffect>
                                    <p:anim calcmode="lin" valueType="num">
                                      <p:cBhvr>
                                        <p:cTn id="83"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84"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E6D89F53-6C51-4040-8200-60F03B4CE747}"/>
              </a:ext>
            </a:extLst>
          </p:cNvPr>
          <p:cNvPicPr>
            <a:picLocks noChangeAspect="1"/>
          </p:cNvPicPr>
          <p:nvPr/>
        </p:nvPicPr>
        <p:blipFill>
          <a:blip r:embed="rId2"/>
          <a:stretch>
            <a:fillRect/>
          </a:stretch>
        </p:blipFill>
        <p:spPr>
          <a:xfrm>
            <a:off x="1114816" y="119323"/>
            <a:ext cx="7240044" cy="5792961"/>
          </a:xfrm>
          <a:prstGeom prst="rect">
            <a:avLst/>
          </a:prstGeom>
        </p:spPr>
      </p:pic>
      <p:sp>
        <p:nvSpPr>
          <p:cNvPr id="4" name="Espace réservé du numéro de diapositive 3">
            <a:extLst>
              <a:ext uri="{FF2B5EF4-FFF2-40B4-BE49-F238E27FC236}">
                <a16:creationId xmlns="" xmlns:a16="http://schemas.microsoft.com/office/drawing/2014/main" id="{9C36C220-114B-40B9-8DEA-88E7305C68F1}"/>
              </a:ext>
            </a:extLst>
          </p:cNvPr>
          <p:cNvSpPr>
            <a:spLocks noGrp="1"/>
          </p:cNvSpPr>
          <p:nvPr>
            <p:ph type="sldNum" sz="quarter" idx="12"/>
          </p:nvPr>
        </p:nvSpPr>
        <p:spPr/>
        <p:txBody>
          <a:bodyPr/>
          <a:lstStyle/>
          <a:p>
            <a:fld id="{1FC8907D-B208-DC44-82F5-2940ECA1C9FA}" type="slidenum">
              <a:rPr lang="fr-FR" smtClean="0"/>
              <a:t>7</a:t>
            </a:fld>
            <a:endParaRPr lang="fr-FR"/>
          </a:p>
        </p:txBody>
      </p:sp>
    </p:spTree>
    <p:extLst>
      <p:ext uri="{BB962C8B-B14F-4D97-AF65-F5344CB8AC3E}">
        <p14:creationId xmlns:p14="http://schemas.microsoft.com/office/powerpoint/2010/main" val="2492184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93CB41C9-FA3A-4BE0-8816-87F6D1C095AF}"/>
              </a:ext>
            </a:extLst>
          </p:cNvPr>
          <p:cNvSpPr>
            <a:spLocks noGrp="1"/>
          </p:cNvSpPr>
          <p:nvPr>
            <p:ph type="sldNum" sz="quarter" idx="12"/>
          </p:nvPr>
        </p:nvSpPr>
        <p:spPr/>
        <p:txBody>
          <a:bodyPr/>
          <a:lstStyle/>
          <a:p>
            <a:fld id="{1FC8907D-B208-DC44-82F5-2940ECA1C9FA}" type="slidenum">
              <a:rPr lang="fr-FR" smtClean="0"/>
              <a:pPr/>
              <a:t>8</a:t>
            </a:fld>
            <a:endParaRPr lang="fr-FR" dirty="0"/>
          </a:p>
        </p:txBody>
      </p:sp>
      <p:pic>
        <p:nvPicPr>
          <p:cNvPr id="3" name="Image 2">
            <a:extLst>
              <a:ext uri="{FF2B5EF4-FFF2-40B4-BE49-F238E27FC236}">
                <a16:creationId xmlns="" xmlns:a16="http://schemas.microsoft.com/office/drawing/2014/main" id="{4E2DACE3-AD65-4C87-A74E-38AB8C622311}"/>
              </a:ext>
            </a:extLst>
          </p:cNvPr>
          <p:cNvPicPr>
            <a:picLocks noChangeAspect="1"/>
          </p:cNvPicPr>
          <p:nvPr/>
        </p:nvPicPr>
        <p:blipFill>
          <a:blip r:embed="rId3"/>
          <a:stretch>
            <a:fillRect/>
          </a:stretch>
        </p:blipFill>
        <p:spPr>
          <a:xfrm>
            <a:off x="941506" y="891364"/>
            <a:ext cx="7417164" cy="3314876"/>
          </a:xfrm>
          <a:prstGeom prst="rect">
            <a:avLst/>
          </a:prstGeom>
        </p:spPr>
      </p:pic>
    </p:spTree>
    <p:extLst>
      <p:ext uri="{BB962C8B-B14F-4D97-AF65-F5344CB8AC3E}">
        <p14:creationId xmlns:p14="http://schemas.microsoft.com/office/powerpoint/2010/main" val="2323071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839761F2-F672-45AD-9BAC-E22545C98A7B}"/>
              </a:ext>
            </a:extLst>
          </p:cNvPr>
          <p:cNvSpPr>
            <a:spLocks noGrp="1"/>
          </p:cNvSpPr>
          <p:nvPr>
            <p:ph type="sldNum" sz="quarter" idx="12"/>
          </p:nvPr>
        </p:nvSpPr>
        <p:spPr/>
        <p:txBody>
          <a:bodyPr/>
          <a:lstStyle/>
          <a:p>
            <a:fld id="{1FC8907D-B208-DC44-82F5-2940ECA1C9FA}" type="slidenum">
              <a:rPr lang="fr-FR" smtClean="0"/>
              <a:pPr/>
              <a:t>9</a:t>
            </a:fld>
            <a:endParaRPr lang="fr-FR" dirty="0"/>
          </a:p>
        </p:txBody>
      </p:sp>
      <p:pic>
        <p:nvPicPr>
          <p:cNvPr id="3" name="Image 2">
            <a:extLst>
              <a:ext uri="{FF2B5EF4-FFF2-40B4-BE49-F238E27FC236}">
                <a16:creationId xmlns="" xmlns:a16="http://schemas.microsoft.com/office/drawing/2014/main" id="{EA02377C-C0F7-4FA5-985F-E30E6A92FB40}"/>
              </a:ext>
            </a:extLst>
          </p:cNvPr>
          <p:cNvPicPr>
            <a:picLocks noChangeAspect="1"/>
          </p:cNvPicPr>
          <p:nvPr/>
        </p:nvPicPr>
        <p:blipFill>
          <a:blip r:embed="rId2"/>
          <a:stretch>
            <a:fillRect/>
          </a:stretch>
        </p:blipFill>
        <p:spPr>
          <a:xfrm>
            <a:off x="211015" y="158841"/>
            <a:ext cx="4581778" cy="5608914"/>
          </a:xfrm>
          <a:prstGeom prst="rect">
            <a:avLst/>
          </a:prstGeom>
        </p:spPr>
      </p:pic>
      <p:pic>
        <p:nvPicPr>
          <p:cNvPr id="4" name="Image 3">
            <a:extLst>
              <a:ext uri="{FF2B5EF4-FFF2-40B4-BE49-F238E27FC236}">
                <a16:creationId xmlns="" xmlns:a16="http://schemas.microsoft.com/office/drawing/2014/main" id="{774A4FB4-DB34-4540-9A52-0A9A86DD5C4D}"/>
              </a:ext>
            </a:extLst>
          </p:cNvPr>
          <p:cNvPicPr>
            <a:picLocks noChangeAspect="1"/>
          </p:cNvPicPr>
          <p:nvPr/>
        </p:nvPicPr>
        <p:blipFill>
          <a:blip r:embed="rId3"/>
          <a:stretch>
            <a:fillRect/>
          </a:stretch>
        </p:blipFill>
        <p:spPr>
          <a:xfrm>
            <a:off x="4665394" y="717866"/>
            <a:ext cx="3935986" cy="5422267"/>
          </a:xfrm>
          <a:prstGeom prst="rect">
            <a:avLst/>
          </a:prstGeom>
        </p:spPr>
      </p:pic>
    </p:spTree>
    <p:extLst>
      <p:ext uri="{BB962C8B-B14F-4D97-AF65-F5344CB8AC3E}">
        <p14:creationId xmlns:p14="http://schemas.microsoft.com/office/powerpoint/2010/main" val="1845927251"/>
      </p:ext>
    </p:extLst>
  </p:cSld>
  <p:clrMapOvr>
    <a:masterClrMapping/>
  </p:clrMapOvr>
</p:sld>
</file>

<file path=ppt/theme/theme1.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6A5D86C437A24C83C1B49F509B56B4" ma:contentTypeVersion="1" ma:contentTypeDescription="Crée un document." ma:contentTypeScope="" ma:versionID="b0d49e8b6fe21d55c3c8d973bf6fc59f">
  <xsd:schema xmlns:xsd="http://www.w3.org/2001/XMLSchema" xmlns:xs="http://www.w3.org/2001/XMLSchema" xmlns:p="http://schemas.microsoft.com/office/2006/metadata/properties" xmlns:ns1="http://schemas.microsoft.com/sharepoint/v3" targetNamespace="http://schemas.microsoft.com/office/2006/metadata/properties" ma:root="true" ma:fieldsID="e3c27bd0fcb797d0a61d91e17cfc962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F9A5E2-31E2-4E63-BA6B-DE52211595B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EDF3BBD-BA71-49D8-A4F6-9C4462E1E1E0}">
  <ds:schemaRefs>
    <ds:schemaRef ds:uri="http://schemas.microsoft.com/sharepoint/v3/contenttype/forms"/>
  </ds:schemaRefs>
</ds:datastoreItem>
</file>

<file path=customXml/itemProps3.xml><?xml version="1.0" encoding="utf-8"?>
<ds:datastoreItem xmlns:ds="http://schemas.openxmlformats.org/officeDocument/2006/customXml" ds:itemID="{1672D60F-A0FA-4913-A0C2-4C42DB1115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1267</TotalTime>
  <Words>1001</Words>
  <Application>Microsoft Office PowerPoint</Application>
  <PresentationFormat>Affichage à l'écran (4:3)</PresentationFormat>
  <Paragraphs>175</Paragraphs>
  <Slides>35</Slides>
  <Notes>5</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page de presentation et de partie</vt:lpstr>
      <vt:lpstr>Séminaire national de rénovation du Certificat d’aptitude professionnelle Fleuriste  L’évaluation, les épreuves professionnelles</vt:lpstr>
      <vt:lpstr>L’évaluation </vt:lpstr>
      <vt:lpstr>Présentation PowerPoint</vt:lpstr>
      <vt:lpstr>Epreuve EP1  : Coefficient 6  Partie écrite: 2 heures 30  Partie pratique: 3 heures</vt:lpstr>
      <vt:lpstr>Présentation PowerPoint</vt:lpstr>
      <vt:lpstr>Epreuve EP1   Partie écrite: 2 heures 30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Pratique professionnelle</vt:lpstr>
      <vt:lpstr>Présentation PowerPoint</vt:lpstr>
      <vt:lpstr>Présentation PowerPoint</vt:lpstr>
      <vt:lpstr>Vente, conseil et mise en valeur de l’offre </vt:lpstr>
      <vt:lpstr>Vente, conseil et mise en valeur de l’offre</vt:lpstr>
      <vt:lpstr>Présentation PowerPoint</vt:lpstr>
      <vt:lpstr>Le dossier obligatoire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D Catoir</cp:lastModifiedBy>
  <cp:revision>177</cp:revision>
  <cp:lastPrinted>2015-02-04T16:19:06Z</cp:lastPrinted>
  <dcterms:created xsi:type="dcterms:W3CDTF">2015-02-04T10:43:31Z</dcterms:created>
  <dcterms:modified xsi:type="dcterms:W3CDTF">2018-03-22T09:22:34Z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0x010100166A5D86C437A24C83C1B49F509B56B4</vt:lpwstr>
  </property>
</Properties>
</file>