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84" r:id="rId3"/>
    <p:sldId id="271" r:id="rId4"/>
    <p:sldId id="283" r:id="rId5"/>
    <p:sldId id="279" r:id="rId6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ienvenue" id="{E75E278A-FF0E-49A4-B170-79828D63BBAD}">
          <p14:sldIdLst>
            <p14:sldId id="256"/>
          </p14:sldIdLst>
        </p14:section>
        <p14:section name="Création, morphose, annotation, collaboration, recherche" id="{B9B51309-D148-4332-87C2-07BE32FBCA3B}">
          <p14:sldIdLst>
            <p14:sldId id="284"/>
            <p14:sldId id="271"/>
            <p14:sldId id="283"/>
            <p14:sldId id="279"/>
          </p14:sldIdLst>
        </p14:section>
        <p14:section name="En savoir plus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45"/>
    <a:srgbClr val="D24726"/>
    <a:srgbClr val="404040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95931" autoAdjust="0"/>
  </p:normalViewPr>
  <p:slideViewPr>
    <p:cSldViewPr snapToGrid="0">
      <p:cViewPr varScale="1">
        <p:scale>
          <a:sx n="93" d="100"/>
          <a:sy n="93" d="100"/>
        </p:scale>
        <p:origin x="182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3504" y="-33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53B9F70-C9FE-45FE-8BA2-11B9BDB0807C}" type="datetime1">
              <a:rPr lang="fr-FR" smtClean="0"/>
              <a:t>11/09/2020</a:t>
            </a:fld>
            <a:endParaRPr lang="fr-FR" dirty="0"/>
          </a:p>
        </p:txBody>
      </p:sp>
      <p:sp>
        <p:nvSpPr>
          <p:cNvPr id="4" name="Espace réservé du pied de page 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5" name="Espace réservé du numéro de diapositive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22DDE82-2D54-4AB2-8114-EB06BAB63866}" type="datetime1">
              <a:rPr lang="fr-FR" noProof="0" smtClean="0"/>
              <a:t>11/09/2020</a:t>
            </a:fld>
            <a:endParaRPr lang="fr-FR" noProof="0" dirty="0"/>
          </a:p>
        </p:txBody>
      </p:sp>
      <p:sp>
        <p:nvSpPr>
          <p:cNvPr id="4" name="Espace réservé d’image de diapositive 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r>
              <a:rPr lang="en-US" noProof="0" dirty="0"/>
              <a:t>+</a:t>
            </a:r>
            <a:endParaRPr lang="fr-FR" noProof="0" dirty="0"/>
          </a:p>
        </p:txBody>
      </p:sp>
      <p:sp>
        <p:nvSpPr>
          <p:cNvPr id="5" name="Espace réservé des notes 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 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 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1490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6534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0728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78904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800" noProof="0" dirty="0"/>
          </a:p>
        </p:txBody>
      </p:sp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 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fr-FR" sz="1800" noProof="0" dirty="0"/>
          </a:p>
        </p:txBody>
      </p:sp>
      <p:cxnSp>
        <p:nvCxnSpPr>
          <p:cNvPr id="12" name="Connecteur droit 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3" name="Espace réservé du contenu 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Modifier les styles du texte du masque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Deuxième niveau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Troisième niveau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Quatrième niveau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6" name="Espace réservé de la date 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4F100C82-D502-454B-9D54-D5DEB14EB94C}" type="datetime1">
              <a:rPr lang="fr-FR" noProof="0" smtClean="0"/>
              <a:t>11/09/2020</a:t>
            </a:fld>
            <a:endParaRPr lang="fr-FR" noProof="0" dirty="0"/>
          </a:p>
        </p:txBody>
      </p:sp>
      <p:sp>
        <p:nvSpPr>
          <p:cNvPr id="7" name="Espace réservé du pied de page 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fr-FR" noProof="0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800" noProof="0" dirty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800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Modifier les styles du texte du masque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Deuxième niveau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Troisième niveau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Quatrième niveau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Cinquième niveau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fr-FR" sz="1800" noProof="0" dirty="0"/>
          </a:p>
        </p:txBody>
      </p:sp>
      <p:sp>
        <p:nvSpPr>
          <p:cNvPr id="2" name="Espace réservé du titre 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fr-FR" noProof="0" dirty="0"/>
              <a:t>Modifiez le style du titre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fr-FR" noProof="0" dirty="0"/>
              <a:t>Deuxième niveau</a:t>
            </a:r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fr-FR" noProof="0" dirty="0"/>
              <a:t>Troisième niveau</a:t>
            </a:r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fr-FR" noProof="0" dirty="0"/>
              <a:t>Quatrième niveau</a:t>
            </a:r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fr-FR" noProof="0" dirty="0"/>
              <a:t>Cinquième niveau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2E4A3FCC-7018-480A-9973-FBF3BF4CEEDD}" type="datetime1">
              <a:rPr lang="fr-FR" noProof="0" smtClean="0"/>
              <a:t>11/09/2020</a:t>
            </a:fld>
            <a:endParaRPr lang="fr-FR" noProof="0" dirty="0"/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fr-FR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fr-FR" noProof="0" smtClean="0"/>
              <a:pPr/>
              <a:t>‹N°›</a:t>
            </a:fld>
            <a:endParaRPr lang="fr-FR" noProof="0" dirty="0"/>
          </a:p>
        </p:txBody>
      </p:sp>
      <p:cxnSp>
        <p:nvCxnSpPr>
          <p:cNvPr id="8" name="Connecteur droit 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ctrTitle"/>
          </p:nvPr>
        </p:nvSpPr>
        <p:spPr>
          <a:xfrm>
            <a:off x="857519" y="1559614"/>
            <a:ext cx="10515600" cy="2387600"/>
          </a:xfrm>
        </p:spPr>
        <p:txBody>
          <a:bodyPr rtlCol="0" anchor="ctr" anchorCtr="0">
            <a:normAutofit/>
          </a:bodyPr>
          <a:lstStyle/>
          <a:p>
            <a:pPr rtl="0"/>
            <a:r>
              <a:rPr lang="fr-FR" sz="7200" b="1" dirty="0" smtClean="0">
                <a:solidFill>
                  <a:schemeClr val="bg1"/>
                </a:solidFill>
              </a:rPr>
              <a:t>La gestion de projet</a:t>
            </a:r>
            <a:endParaRPr lang="fr-FR" sz="7200" b="1" dirty="0">
              <a:solidFill>
                <a:schemeClr val="bg1"/>
              </a:solidFill>
            </a:endParaRPr>
          </a:p>
        </p:txBody>
      </p:sp>
      <p:sp>
        <p:nvSpPr>
          <p:cNvPr id="3" name="Sous-titre 2"/>
          <p:cNvSpPr>
            <a:spLocks noGrp="1"/>
          </p:cNvSpPr>
          <p:nvPr>
            <p:ph type="subTitle" idx="4294967295"/>
          </p:nvPr>
        </p:nvSpPr>
        <p:spPr>
          <a:xfrm>
            <a:off x="8031051" y="5914565"/>
            <a:ext cx="3561834" cy="666540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fr-FR" sz="2400" dirty="0">
                <a:solidFill>
                  <a:schemeClr val="bg1"/>
                </a:solidFill>
                <a:latin typeface="+mj-lt"/>
              </a:rPr>
              <a:t>m</a:t>
            </a:r>
            <a:r>
              <a:rPr lang="fr-FR" sz="2400" dirty="0" smtClean="0">
                <a:solidFill>
                  <a:schemeClr val="bg1"/>
                </a:solidFill>
                <a:latin typeface="+mj-lt"/>
              </a:rPr>
              <a:t>ention complémentaire</a:t>
            </a:r>
            <a:endParaRPr lang="fr-FR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Sous-titre 2"/>
          <p:cNvSpPr txBox="1">
            <a:spLocks/>
          </p:cNvSpPr>
          <p:nvPr/>
        </p:nvSpPr>
        <p:spPr>
          <a:xfrm>
            <a:off x="9403477" y="4367462"/>
            <a:ext cx="2567436" cy="19479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5400" b="1" dirty="0" smtClean="0">
                <a:solidFill>
                  <a:schemeClr val="bg1"/>
                </a:solidFill>
                <a:latin typeface="+mj-lt"/>
              </a:rPr>
              <a:t>AG</a:t>
            </a:r>
            <a:r>
              <a:rPr lang="fr-FR" sz="9600" b="1" dirty="0" smtClean="0">
                <a:solidFill>
                  <a:schemeClr val="bg1"/>
                </a:solidFill>
                <a:latin typeface="+mj-lt"/>
              </a:rPr>
              <a:t>2</a:t>
            </a:r>
            <a:r>
              <a:rPr lang="fr-FR" sz="5400" b="1" dirty="0" smtClean="0">
                <a:solidFill>
                  <a:schemeClr val="bg1"/>
                </a:solidFill>
                <a:latin typeface="+mj-lt"/>
              </a:rPr>
              <a:t>S</a:t>
            </a:r>
            <a:endParaRPr lang="fr-FR" sz="54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684577" cy="640080"/>
          </a:xfrm>
        </p:spPr>
        <p:txBody>
          <a:bodyPr rtlCol="0">
            <a:noAutofit/>
          </a:bodyPr>
          <a:lstStyle/>
          <a:p>
            <a:pPr rtl="0"/>
            <a:r>
              <a:rPr lang="fr-FR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Caractéristiques d’un projet</a:t>
            </a:r>
            <a:endParaRPr lang="fr-FR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5039" y="2576936"/>
            <a:ext cx="3218532" cy="32059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88900" endPos="0" dist="5000" dir="5400000" sy="-100000" algn="bl" rotWithShape="0"/>
          </a:effectLst>
        </p:spPr>
      </p:pic>
      <p:sp>
        <p:nvSpPr>
          <p:cNvPr id="3" name="Rectangle à coins arrondis 2"/>
          <p:cNvSpPr/>
          <p:nvPr/>
        </p:nvSpPr>
        <p:spPr>
          <a:xfrm>
            <a:off x="6504229" y="2334928"/>
            <a:ext cx="3912986" cy="51935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FF9B45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 smtClean="0"/>
              <a:t>Ensemble </a:t>
            </a:r>
            <a:r>
              <a:rPr lang="fr-FR" b="1" dirty="0"/>
              <a:t>d'actions </a:t>
            </a:r>
            <a:r>
              <a:rPr lang="fr-FR" b="1" dirty="0" smtClean="0"/>
              <a:t>à réaliser</a:t>
            </a:r>
            <a:endParaRPr lang="fr-FR" b="1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018572" y="2682133"/>
            <a:ext cx="3046821" cy="540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FF9B45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à l’aide de ressources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6993571" y="3979502"/>
            <a:ext cx="4143986" cy="90886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FF9B45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Pour satisfaire </a:t>
            </a:r>
            <a:r>
              <a:rPr lang="fr-FR" dirty="0"/>
              <a:t>un objectif </a:t>
            </a:r>
            <a:r>
              <a:rPr lang="fr-FR" dirty="0" smtClean="0"/>
              <a:t>défini </a:t>
            </a:r>
          </a:p>
          <a:p>
            <a:pPr algn="ctr"/>
            <a:r>
              <a:rPr lang="fr-FR" dirty="0" smtClean="0"/>
              <a:t>ou un besoin identifié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018572" y="4640543"/>
            <a:ext cx="2952914" cy="51935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FF9B45"/>
            </a:solidFill>
          </a:ln>
        </p:spPr>
        <p:txBody>
          <a:bodyPr wrap="square">
            <a:spAutoFit/>
          </a:bodyPr>
          <a:lstStyle/>
          <a:p>
            <a:r>
              <a:rPr lang="fr-FR" dirty="0"/>
              <a:t>dans </a:t>
            </a:r>
            <a:r>
              <a:rPr lang="fr-FR" dirty="0" smtClean="0"/>
              <a:t>un cadre organisé</a:t>
            </a:r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6576829" y="2468836"/>
            <a:ext cx="288000" cy="2880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6129566" y="5328480"/>
            <a:ext cx="3169920" cy="90886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FF9B45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dirty="0"/>
              <a:t>d</a:t>
            </a:r>
            <a:r>
              <a:rPr lang="fr-FR" dirty="0" smtClean="0"/>
              <a:t>ans un temps défini</a:t>
            </a:r>
          </a:p>
          <a:p>
            <a:pPr algn="ctr"/>
            <a:r>
              <a:rPr lang="fr-FR" dirty="0" smtClean="0"/>
              <a:t>(un début et une fin)</a:t>
            </a:r>
            <a:endParaRPr lang="fr-FR" dirty="0"/>
          </a:p>
        </p:txBody>
      </p:sp>
      <p:sp>
        <p:nvSpPr>
          <p:cNvPr id="15" name="Ellipse 14"/>
          <p:cNvSpPr/>
          <p:nvPr/>
        </p:nvSpPr>
        <p:spPr>
          <a:xfrm>
            <a:off x="3690707" y="2819554"/>
            <a:ext cx="288000" cy="2880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7077903" y="4301355"/>
            <a:ext cx="288000" cy="2880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3582744" y="4756218"/>
            <a:ext cx="288000" cy="2880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6228646" y="5650333"/>
            <a:ext cx="288000" cy="2880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321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684577" cy="640080"/>
          </a:xfrm>
        </p:spPr>
        <p:txBody>
          <a:bodyPr rtlCol="0">
            <a:noAutofit/>
          </a:bodyPr>
          <a:lstStyle/>
          <a:p>
            <a:pPr rtl="0"/>
            <a:r>
              <a:rPr lang="fr-FR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Définition d’un projet</a:t>
            </a:r>
            <a:endParaRPr lang="fr-FR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8" name="Espace réservé du contenu 17"/>
          <p:cNvSpPr txBox="1">
            <a:spLocks/>
          </p:cNvSpPr>
          <p:nvPr/>
        </p:nvSpPr>
        <p:spPr>
          <a:xfrm>
            <a:off x="521207" y="1908367"/>
            <a:ext cx="6032035" cy="3112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Un projet est un </a:t>
            </a:r>
            <a:r>
              <a:rPr lang="fr-FR" sz="1400" b="1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processus unique </a:t>
            </a:r>
            <a:r>
              <a:rPr lang="fr-F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qui  :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r-FR" sz="1400" dirty="0" smtClean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consiste  </a:t>
            </a:r>
            <a:r>
              <a:rPr lang="fr-FR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en  un </a:t>
            </a:r>
            <a:r>
              <a:rPr lang="fr-F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ensemble d'activités coordonnées et maîtrisées,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fr-FR" sz="1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comporte des dates de début et de fin,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fr-FR" sz="1400" dirty="0" smtClean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est entrepris </a:t>
            </a:r>
            <a:r>
              <a:rPr lang="fr-FR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dans le but d'atteindre un </a:t>
            </a:r>
            <a:r>
              <a:rPr lang="fr-F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objectif 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fr-FR" sz="1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est conforme </a:t>
            </a:r>
            <a:r>
              <a:rPr lang="fr-FR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à des </a:t>
            </a:r>
            <a:r>
              <a:rPr lang="fr-F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exigences </a:t>
            </a:r>
            <a:r>
              <a:rPr lang="fr-FR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spécifiques, </a:t>
            </a:r>
            <a:r>
              <a:rPr lang="fr-F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fr-F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fr-F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incluant </a:t>
            </a:r>
            <a:r>
              <a:rPr lang="fr-FR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des </a:t>
            </a:r>
            <a:r>
              <a:rPr lang="fr-F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contraintes de délais, </a:t>
            </a:r>
            <a:r>
              <a:rPr lang="fr-FR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 </a:t>
            </a:r>
            <a:r>
              <a:rPr lang="fr-F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coûts </a:t>
            </a:r>
            <a:r>
              <a:rPr lang="fr-FR" sz="1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et de </a:t>
            </a:r>
            <a:r>
              <a:rPr lang="fr-FR" sz="14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ressources. </a:t>
            </a:r>
            <a:endParaRPr lang="fr-FR" sz="14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177965" y="5994776"/>
            <a:ext cx="6700954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fr-FR" sz="11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Définition  de    l'Organisation  Mondiale  de  Normalisation </a:t>
            </a:r>
          </a:p>
          <a:p>
            <a:pPr lvl="0">
              <a:lnSpc>
                <a:spcPct val="120000"/>
              </a:lnSpc>
              <a:defRPr/>
            </a:pPr>
            <a:r>
              <a:rPr lang="fr-FR" sz="11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selon la norme ISO 10006 (version 2003)</a:t>
            </a: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5" y="6042489"/>
            <a:ext cx="407600" cy="450885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88140" y="2029522"/>
            <a:ext cx="3218532" cy="32059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88900" stA="35000" endPos="20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684577" cy="640080"/>
          </a:xfrm>
        </p:spPr>
        <p:txBody>
          <a:bodyPr rtlCol="0">
            <a:noAutofit/>
          </a:bodyPr>
          <a:lstStyle/>
          <a:p>
            <a:pPr rtl="0"/>
            <a:r>
              <a:rPr lang="fr-FR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Les différents types de projet</a:t>
            </a:r>
            <a:endParaRPr lang="fr-FR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8" name="Espace réservé du contenu 17"/>
          <p:cNvSpPr txBox="1">
            <a:spLocks/>
          </p:cNvSpPr>
          <p:nvPr/>
        </p:nvSpPr>
        <p:spPr>
          <a:xfrm>
            <a:off x="6517180" y="4408289"/>
            <a:ext cx="1908000" cy="324000"/>
          </a:xfrm>
          <a:prstGeom prst="roundRect">
            <a:avLst/>
          </a:prstGeom>
          <a:solidFill>
            <a:srgbClr val="D24726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b="1" dirty="0">
                <a:solidFill>
                  <a:schemeClr val="bg1"/>
                </a:solidFill>
              </a:rPr>
              <a:t>Projet </a:t>
            </a:r>
            <a:r>
              <a:rPr lang="fr-FR" b="1" dirty="0" smtClean="0">
                <a:solidFill>
                  <a:schemeClr val="bg1"/>
                </a:solidFill>
              </a:rPr>
              <a:t>d’animation</a:t>
            </a:r>
            <a:endParaRPr lang="fr-FR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712766" y="1533219"/>
            <a:ext cx="1908000" cy="306467"/>
          </a:xfrm>
          <a:prstGeom prst="roundRect">
            <a:avLst/>
          </a:prstGeom>
          <a:solidFill>
            <a:srgbClr val="D24726"/>
          </a:solidFill>
        </p:spPr>
        <p:txBody>
          <a:bodyPr wrap="square">
            <a:sp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Arial" panose="020B0604020202020204" pitchFamily="34" charset="0"/>
              </a:rPr>
              <a:t>Projet </a:t>
            </a:r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de structure</a:t>
            </a:r>
            <a:endParaRPr lang="fr-FR" sz="1200" b="1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712765" y="4598884"/>
            <a:ext cx="1908000" cy="324000"/>
          </a:xfrm>
          <a:prstGeom prst="roundRect">
            <a:avLst/>
          </a:prstGeom>
          <a:solidFill>
            <a:srgbClr val="D24726"/>
          </a:solidFill>
        </p:spPr>
        <p:txBody>
          <a:bodyPr wrap="square">
            <a:sp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Arial" panose="020B0604020202020204" pitchFamily="34" charset="0"/>
              </a:rPr>
              <a:t>Projet </a:t>
            </a:r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 personnalisé </a:t>
            </a:r>
            <a:endParaRPr lang="fr-FR" sz="1200" b="1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712765" y="3240061"/>
            <a:ext cx="1908000" cy="324000"/>
          </a:xfrm>
          <a:prstGeom prst="roundRect">
            <a:avLst/>
          </a:prstGeom>
          <a:solidFill>
            <a:srgbClr val="D24726"/>
          </a:solidFill>
        </p:spPr>
        <p:txBody>
          <a:bodyPr wrap="none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</a:rPr>
              <a:t>Projet d’action</a:t>
            </a:r>
            <a:endParaRPr lang="fr-FR" sz="12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54720" y="4378611"/>
            <a:ext cx="29076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200" dirty="0" smtClean="0"/>
              <a:t>détaille </a:t>
            </a:r>
            <a:r>
              <a:rPr lang="fr-FR" sz="1200" dirty="0"/>
              <a:t>les actions à mettre en place pour atteindre les objectifs fixés</a:t>
            </a:r>
          </a:p>
        </p:txBody>
      </p:sp>
      <p:sp>
        <p:nvSpPr>
          <p:cNvPr id="9" name="Rectangle 8"/>
          <p:cNvSpPr/>
          <p:nvPr/>
        </p:nvSpPr>
        <p:spPr>
          <a:xfrm>
            <a:off x="2835203" y="1470973"/>
            <a:ext cx="3135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200" dirty="0" smtClean="0"/>
              <a:t>définit les objectifs, les modalités d’organisation et de fonctionnement de la structure</a:t>
            </a:r>
            <a:endParaRPr lang="fr-FR" sz="1200" dirty="0"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56985" y="4530051"/>
            <a:ext cx="24344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200" dirty="0" smtClean="0"/>
              <a:t>est appliqué à un usager en le faisant participer à ce projet</a:t>
            </a:r>
            <a:endParaRPr lang="fr-FR" sz="1200" dirty="0"/>
          </a:p>
        </p:txBody>
      </p:sp>
      <p:sp>
        <p:nvSpPr>
          <p:cNvPr id="11" name="Rectangle 10"/>
          <p:cNvSpPr/>
          <p:nvPr/>
        </p:nvSpPr>
        <p:spPr>
          <a:xfrm>
            <a:off x="2835202" y="3240061"/>
            <a:ext cx="311385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 smtClean="0"/>
              <a:t>a </a:t>
            </a:r>
            <a:r>
              <a:rPr lang="fr-FR" sz="1200" dirty="0"/>
              <a:t>pour but de </a:t>
            </a:r>
            <a:r>
              <a:rPr lang="fr-FR" sz="1200" dirty="0" smtClean="0"/>
              <a:t> :</a:t>
            </a:r>
          </a:p>
          <a:p>
            <a:endParaRPr lang="fr-FR" sz="1200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dirty="0" smtClean="0"/>
              <a:t>répondre </a:t>
            </a:r>
            <a:r>
              <a:rPr lang="fr-FR" sz="1200" dirty="0"/>
              <a:t>à une demande, </a:t>
            </a:r>
            <a:endParaRPr lang="fr-FR" sz="1200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dirty="0" smtClean="0"/>
              <a:t>satisfaire un besoin,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fr-FR" sz="1200" dirty="0" smtClean="0"/>
              <a:t>résoudre </a:t>
            </a:r>
            <a:r>
              <a:rPr lang="fr-FR" sz="1200" dirty="0"/>
              <a:t>un problème </a:t>
            </a:r>
            <a:r>
              <a:rPr lang="fr-FR" sz="1200" smtClean="0"/>
              <a:t>d’un public donné </a:t>
            </a:r>
            <a:endParaRPr lang="fr-FR" sz="1200" dirty="0">
              <a:effectLst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712766" y="2490854"/>
            <a:ext cx="1908000" cy="306467"/>
          </a:xfrm>
          <a:prstGeom prst="roundRect">
            <a:avLst/>
          </a:prstGeom>
          <a:solidFill>
            <a:srgbClr val="D24726"/>
          </a:solidFill>
        </p:spPr>
        <p:txBody>
          <a:bodyPr wrap="square">
            <a:sp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Arial" panose="020B0604020202020204" pitchFamily="34" charset="0"/>
              </a:rPr>
              <a:t>Projet </a:t>
            </a:r>
            <a:r>
              <a:rPr lang="fr-FR" sz="12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d’organisation              </a:t>
            </a:r>
            <a:endParaRPr lang="fr-FR" sz="1200" b="1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11266" y="2451228"/>
            <a:ext cx="29939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200" dirty="0" smtClean="0"/>
              <a:t>est </a:t>
            </a:r>
            <a:r>
              <a:rPr lang="fr-FR" sz="1200" dirty="0"/>
              <a:t>appliqué </a:t>
            </a:r>
            <a:r>
              <a:rPr lang="fr-FR" sz="1200" dirty="0" smtClean="0"/>
              <a:t>à </a:t>
            </a:r>
            <a:r>
              <a:rPr lang="fr-FR" sz="1200" dirty="0"/>
              <a:t>un réaménagement ou à une </a:t>
            </a:r>
            <a:r>
              <a:rPr lang="fr-FR" sz="1200" dirty="0" smtClean="0"/>
              <a:t>réorganisation de la </a:t>
            </a:r>
            <a:r>
              <a:rPr lang="fr-FR" sz="1200" dirty="0"/>
              <a:t>structure </a:t>
            </a:r>
            <a:r>
              <a:rPr lang="fr-FR" sz="1200" dirty="0" smtClean="0"/>
              <a:t>     </a:t>
            </a:r>
            <a:endParaRPr lang="fr-FR" sz="1200" dirty="0">
              <a:effectLst/>
            </a:endParaRPr>
          </a:p>
        </p:txBody>
      </p:sp>
      <p:sp>
        <p:nvSpPr>
          <p:cNvPr id="19" name="Espace réservé du contenu 17"/>
          <p:cNvSpPr txBox="1">
            <a:spLocks/>
          </p:cNvSpPr>
          <p:nvPr/>
        </p:nvSpPr>
        <p:spPr>
          <a:xfrm>
            <a:off x="6517180" y="5193849"/>
            <a:ext cx="1908000" cy="324000"/>
          </a:xfrm>
          <a:prstGeom prst="roundRect">
            <a:avLst/>
          </a:prstGeom>
          <a:solidFill>
            <a:srgbClr val="D24726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b="1" dirty="0">
                <a:solidFill>
                  <a:schemeClr val="bg1"/>
                </a:solidFill>
              </a:rPr>
              <a:t>Projet </a:t>
            </a:r>
            <a:r>
              <a:rPr lang="fr-FR" b="1" dirty="0" smtClean="0">
                <a:solidFill>
                  <a:schemeClr val="bg1"/>
                </a:solidFill>
              </a:rPr>
              <a:t>d’activité</a:t>
            </a:r>
            <a:endParaRPr lang="fr-FR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554719" y="5125016"/>
            <a:ext cx="29076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200" dirty="0" smtClean="0"/>
              <a:t>détaille l’action à mettre en place dans le cadre du projet d’animation</a:t>
            </a:r>
            <a:endParaRPr lang="fr-FR" sz="1200" dirty="0"/>
          </a:p>
        </p:txBody>
      </p:sp>
      <p:sp>
        <p:nvSpPr>
          <p:cNvPr id="21" name="Espace réservé du contenu 17"/>
          <p:cNvSpPr txBox="1">
            <a:spLocks/>
          </p:cNvSpPr>
          <p:nvPr/>
        </p:nvSpPr>
        <p:spPr>
          <a:xfrm>
            <a:off x="6517180" y="3469260"/>
            <a:ext cx="1908000" cy="324000"/>
          </a:xfrm>
          <a:prstGeom prst="roundRect">
            <a:avLst/>
          </a:prstGeom>
          <a:solidFill>
            <a:srgbClr val="D24726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b="1" dirty="0">
                <a:solidFill>
                  <a:schemeClr val="bg1"/>
                </a:solidFill>
              </a:rPr>
              <a:t>Projet </a:t>
            </a:r>
            <a:r>
              <a:rPr lang="fr-FR" b="1" dirty="0" err="1" smtClean="0">
                <a:solidFill>
                  <a:schemeClr val="bg1"/>
                </a:solidFill>
              </a:rPr>
              <a:t>pédgogique</a:t>
            </a:r>
            <a:endParaRPr lang="fr-FR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554720" y="3439582"/>
            <a:ext cx="29076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200" dirty="0" smtClean="0"/>
              <a:t>concrétise </a:t>
            </a:r>
            <a:r>
              <a:rPr lang="fr-FR" sz="1200" dirty="0"/>
              <a:t>les intentions </a:t>
            </a:r>
            <a:r>
              <a:rPr lang="fr-FR" sz="1200" dirty="0" smtClean="0"/>
              <a:t>éducatives issues du </a:t>
            </a:r>
            <a:r>
              <a:rPr lang="fr-FR" sz="1200" dirty="0"/>
              <a:t>projet </a:t>
            </a:r>
            <a:r>
              <a:rPr lang="fr-FR" sz="1200" dirty="0" smtClean="0"/>
              <a:t>éducatif dans cadre spécifique</a:t>
            </a:r>
            <a:endParaRPr lang="fr-FR" sz="1200" dirty="0"/>
          </a:p>
        </p:txBody>
      </p:sp>
      <p:sp>
        <p:nvSpPr>
          <p:cNvPr id="18" name="Rectangle 17"/>
          <p:cNvSpPr/>
          <p:nvPr/>
        </p:nvSpPr>
        <p:spPr>
          <a:xfrm>
            <a:off x="6517180" y="1738367"/>
            <a:ext cx="18739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</a:p>
          <a:p>
            <a:pPr algn="ctr"/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projet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associatif </a:t>
            </a: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2797" y="5661660"/>
            <a:ext cx="931602" cy="1034201"/>
          </a:xfrm>
          <a:prstGeom prst="rect">
            <a:avLst/>
          </a:prstGeom>
        </p:spPr>
      </p:pic>
      <p:sp>
        <p:nvSpPr>
          <p:cNvPr id="25" name="Rectangle à coins arrondis 24"/>
          <p:cNvSpPr/>
          <p:nvPr/>
        </p:nvSpPr>
        <p:spPr>
          <a:xfrm>
            <a:off x="6441895" y="1416365"/>
            <a:ext cx="1907999" cy="306467"/>
          </a:xfrm>
          <a:prstGeom prst="roundRect">
            <a:avLst/>
          </a:prstGeom>
          <a:solidFill>
            <a:srgbClr val="D24726"/>
          </a:solidFill>
        </p:spPr>
        <p:txBody>
          <a:bodyPr wrap="square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</a:rPr>
              <a:t>Projet éducatif</a:t>
            </a:r>
            <a:endParaRPr lang="fr-FR" sz="1200" b="1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479433" y="1364039"/>
            <a:ext cx="329889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200" dirty="0">
                <a:cs typeface="Arial" panose="020B0604020202020204" pitchFamily="34" charset="0"/>
              </a:rPr>
              <a:t>R</a:t>
            </a:r>
            <a:r>
              <a:rPr lang="fr-FR" sz="1200" dirty="0" smtClean="0">
                <a:cs typeface="Arial" panose="020B0604020202020204" pitchFamily="34" charset="0"/>
              </a:rPr>
              <a:t>éflexion </a:t>
            </a:r>
            <a:r>
              <a:rPr lang="fr-FR" sz="1200" dirty="0">
                <a:cs typeface="Arial" panose="020B0604020202020204" pitchFamily="34" charset="0"/>
              </a:rPr>
              <a:t>collective sur ce que souhaitent réaliser les membres de l’association et sur la manière dont ils veulent le faire, compte tenu de la situation actuelle de leur </a:t>
            </a:r>
            <a:r>
              <a:rPr lang="fr-FR" sz="1200" dirty="0" smtClean="0">
                <a:cs typeface="Arial" panose="020B0604020202020204" pitchFamily="34" charset="0"/>
              </a:rPr>
              <a:t>structure</a:t>
            </a:r>
          </a:p>
          <a:p>
            <a:endParaRPr lang="fr-FR" sz="1200" dirty="0">
              <a:cs typeface="Arial" panose="020B0604020202020204" pitchFamily="34" charset="0"/>
            </a:endParaRPr>
          </a:p>
          <a:p>
            <a:r>
              <a:rPr lang="fr-FR" sz="1200" b="1" i="1" dirty="0" smtClean="0">
                <a:cs typeface="Arial" panose="020B0604020202020204" pitchFamily="34" charset="0"/>
              </a:rPr>
              <a:t>Répond à 3 questions </a:t>
            </a:r>
            <a:r>
              <a:rPr lang="fr-FR" sz="1200" dirty="0" smtClean="0">
                <a:cs typeface="Arial" panose="020B0604020202020204" pitchFamily="34" charset="0"/>
              </a:rPr>
              <a:t>:</a:t>
            </a:r>
          </a:p>
          <a:p>
            <a:r>
              <a:rPr lang="fr-FR" sz="1200" dirty="0" smtClean="0">
                <a:cs typeface="Arial" panose="020B0604020202020204" pitchFamily="34" charset="0"/>
              </a:rPr>
              <a:t>Qui </a:t>
            </a:r>
            <a:r>
              <a:rPr lang="fr-FR" sz="1200" dirty="0">
                <a:cs typeface="Arial" panose="020B0604020202020204" pitchFamily="34" charset="0"/>
              </a:rPr>
              <a:t>sommes-nous ?</a:t>
            </a:r>
          </a:p>
          <a:p>
            <a:r>
              <a:rPr lang="fr-FR" sz="1200" dirty="0">
                <a:cs typeface="Arial" panose="020B0604020202020204" pitchFamily="34" charset="0"/>
              </a:rPr>
              <a:t>Vers quoi voulons-nous aller ?</a:t>
            </a:r>
          </a:p>
          <a:p>
            <a:r>
              <a:rPr lang="fr-FR" sz="1200" dirty="0">
                <a:cs typeface="Arial" panose="020B0604020202020204" pitchFamily="34" charset="0"/>
              </a:rPr>
              <a:t>Comment voulons-nous y aller </a:t>
            </a:r>
          </a:p>
          <a:p>
            <a:endParaRPr lang="fr-FR" sz="12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52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3" grpId="0"/>
      <p:bldP spid="20" grpId="0"/>
      <p:bldP spid="22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fr-FR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Les étapes du projet</a:t>
            </a:r>
            <a:endParaRPr lang="fr-FR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18" name="Groupe 17" descr="Petit cercle contenant le chiffre 1 pour indiquer la première étape"/>
          <p:cNvGrpSpPr/>
          <p:nvPr/>
        </p:nvGrpSpPr>
        <p:grpSpPr bwMode="blackWhite">
          <a:xfrm>
            <a:off x="756923" y="1511124"/>
            <a:ext cx="558179" cy="409838"/>
            <a:chOff x="6953426" y="711274"/>
            <a:chExt cx="558179" cy="409838"/>
          </a:xfrm>
        </p:grpSpPr>
        <p:sp>
          <p:nvSpPr>
            <p:cNvPr id="19" name="Ovale 18" descr="Petit cercle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dirty="0"/>
            </a:p>
          </p:txBody>
        </p:sp>
        <p:sp>
          <p:nvSpPr>
            <p:cNvPr id="20" name="Zone de texte 19" descr="Chiffre 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fr-FR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1</a:t>
              </a:r>
            </a:p>
          </p:txBody>
        </p:sp>
      </p:grpSp>
      <p:grpSp>
        <p:nvGrpSpPr>
          <p:cNvPr id="33" name="Groupe 32" descr="Petit cercle contenant le chiffre 2 pour indiquer la deuxième étape"/>
          <p:cNvGrpSpPr/>
          <p:nvPr/>
        </p:nvGrpSpPr>
        <p:grpSpPr bwMode="blackWhite">
          <a:xfrm>
            <a:off x="3365965" y="1511124"/>
            <a:ext cx="558179" cy="409838"/>
            <a:chOff x="6953426" y="711274"/>
            <a:chExt cx="558179" cy="409838"/>
          </a:xfrm>
        </p:grpSpPr>
        <p:sp>
          <p:nvSpPr>
            <p:cNvPr id="34" name="Ellipse 33" descr="Petit cercle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dirty="0"/>
            </a:p>
          </p:txBody>
        </p:sp>
        <p:sp>
          <p:nvSpPr>
            <p:cNvPr id="35" name="Zone de texte 34" descr="Chiffre 2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fr-FR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2</a:t>
              </a:r>
            </a:p>
          </p:txBody>
        </p:sp>
      </p:grpSp>
      <p:grpSp>
        <p:nvGrpSpPr>
          <p:cNvPr id="22" name="Groupe 21" descr="Petit cercle contenant le chiffre 3 pour indiquer la troisième étape"/>
          <p:cNvGrpSpPr/>
          <p:nvPr/>
        </p:nvGrpSpPr>
        <p:grpSpPr bwMode="blackWhite">
          <a:xfrm>
            <a:off x="6015793" y="1511124"/>
            <a:ext cx="558179" cy="409838"/>
            <a:chOff x="6953426" y="711274"/>
            <a:chExt cx="558179" cy="409838"/>
          </a:xfrm>
        </p:grpSpPr>
        <p:sp>
          <p:nvSpPr>
            <p:cNvPr id="24" name="Ellipse 23" descr="Petit cercle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dirty="0"/>
            </a:p>
          </p:txBody>
        </p:sp>
        <p:sp>
          <p:nvSpPr>
            <p:cNvPr id="30" name="Zone de texte 29" descr="Chiffre 3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fr-FR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3</a:t>
              </a:r>
            </a:p>
          </p:txBody>
        </p:sp>
      </p:grpSp>
      <p:grpSp>
        <p:nvGrpSpPr>
          <p:cNvPr id="37" name="Groupe 36" descr="Petit cercle contenant le chiffre 4 pour indiquer la quatrième étape"/>
          <p:cNvGrpSpPr/>
          <p:nvPr/>
        </p:nvGrpSpPr>
        <p:grpSpPr bwMode="blackWhite">
          <a:xfrm>
            <a:off x="8682472" y="1511124"/>
            <a:ext cx="558179" cy="409838"/>
            <a:chOff x="6953426" y="711274"/>
            <a:chExt cx="558179" cy="409838"/>
          </a:xfrm>
        </p:grpSpPr>
        <p:sp>
          <p:nvSpPr>
            <p:cNvPr id="38" name="Ovale 37" descr="Petit cercle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dirty="0"/>
            </a:p>
          </p:txBody>
        </p:sp>
        <p:sp>
          <p:nvSpPr>
            <p:cNvPr id="39" name="Zone de texte 38" descr="Chiffre 4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fr-FR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4</a:t>
              </a:r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1336459" y="1531377"/>
            <a:ext cx="1777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cadrage</a:t>
            </a:r>
            <a:endParaRPr lang="fr-FR" dirty="0"/>
          </a:p>
        </p:txBody>
      </p:sp>
      <p:sp>
        <p:nvSpPr>
          <p:cNvPr id="48" name="ZoneTexte 47"/>
          <p:cNvSpPr txBox="1"/>
          <p:nvPr/>
        </p:nvSpPr>
        <p:spPr>
          <a:xfrm>
            <a:off x="9363892" y="1531377"/>
            <a:ext cx="1777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La clôture</a:t>
            </a:r>
            <a:endParaRPr lang="fr-FR" dirty="0"/>
          </a:p>
        </p:txBody>
      </p:sp>
      <p:sp>
        <p:nvSpPr>
          <p:cNvPr id="49" name="ZoneTexte 48"/>
          <p:cNvSpPr txBox="1"/>
          <p:nvPr/>
        </p:nvSpPr>
        <p:spPr>
          <a:xfrm>
            <a:off x="6673859" y="1531377"/>
            <a:ext cx="1777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La réalisation</a:t>
            </a:r>
            <a:endParaRPr lang="fr-FR" dirty="0"/>
          </a:p>
        </p:txBody>
      </p:sp>
      <p:sp>
        <p:nvSpPr>
          <p:cNvPr id="50" name="ZoneTexte 49"/>
          <p:cNvSpPr txBox="1"/>
          <p:nvPr/>
        </p:nvSpPr>
        <p:spPr>
          <a:xfrm>
            <a:off x="4028798" y="1531377"/>
            <a:ext cx="1777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La conception</a:t>
            </a:r>
            <a:endParaRPr lang="fr-FR" dirty="0"/>
          </a:p>
        </p:txBody>
      </p:sp>
      <p:grpSp>
        <p:nvGrpSpPr>
          <p:cNvPr id="5" name="Groupe 4"/>
          <p:cNvGrpSpPr/>
          <p:nvPr/>
        </p:nvGrpSpPr>
        <p:grpSpPr>
          <a:xfrm>
            <a:off x="716137" y="2200141"/>
            <a:ext cx="10599312" cy="3258355"/>
            <a:chOff x="716137" y="2200141"/>
            <a:chExt cx="10599312" cy="3258355"/>
          </a:xfrm>
        </p:grpSpPr>
        <p:cxnSp>
          <p:nvCxnSpPr>
            <p:cNvPr id="6" name="Connecteur droit 5"/>
            <p:cNvCxnSpPr/>
            <p:nvPr/>
          </p:nvCxnSpPr>
          <p:spPr>
            <a:xfrm>
              <a:off x="3365965" y="2200141"/>
              <a:ext cx="0" cy="3258355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/>
            <p:cNvCxnSpPr/>
            <p:nvPr/>
          </p:nvCxnSpPr>
          <p:spPr>
            <a:xfrm>
              <a:off x="11315449" y="2200141"/>
              <a:ext cx="0" cy="3258355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/>
            <p:nvPr/>
          </p:nvCxnSpPr>
          <p:spPr>
            <a:xfrm>
              <a:off x="8713246" y="2200141"/>
              <a:ext cx="0" cy="3258355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>
              <a:off x="6015793" y="2200141"/>
              <a:ext cx="0" cy="3258355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>
              <a:off x="716137" y="2200141"/>
              <a:ext cx="0" cy="3258355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le 7"/>
          <p:cNvSpPr/>
          <p:nvPr/>
        </p:nvSpPr>
        <p:spPr>
          <a:xfrm>
            <a:off x="799446" y="2224357"/>
            <a:ext cx="240095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/>
              <a:t>P</a:t>
            </a:r>
            <a:r>
              <a:rPr lang="fr-FR" sz="1400" dirty="0" smtClean="0"/>
              <a:t>hase </a:t>
            </a:r>
            <a:r>
              <a:rPr lang="fr-FR" sz="1400" dirty="0"/>
              <a:t>d'étude et d'analyse </a:t>
            </a:r>
            <a:endParaRPr lang="fr-FR" sz="1400" dirty="0" smtClean="0"/>
          </a:p>
          <a:p>
            <a:pPr algn="just"/>
            <a:r>
              <a:rPr lang="fr-FR" sz="1200" dirty="0" smtClean="0"/>
              <a:t>(faisabilité, démarrage </a:t>
            </a:r>
            <a:r>
              <a:rPr lang="fr-FR" sz="1200" dirty="0"/>
              <a:t>ou encore </a:t>
            </a:r>
            <a:r>
              <a:rPr lang="fr-FR" sz="1200" dirty="0" smtClean="0"/>
              <a:t>avant-projet)</a:t>
            </a:r>
            <a:endParaRPr lang="fr-FR" sz="1200" dirty="0"/>
          </a:p>
        </p:txBody>
      </p:sp>
      <p:sp>
        <p:nvSpPr>
          <p:cNvPr id="9" name="Rectangle 8"/>
          <p:cNvSpPr/>
          <p:nvPr/>
        </p:nvSpPr>
        <p:spPr>
          <a:xfrm>
            <a:off x="812758" y="4449535"/>
            <a:ext cx="2465348" cy="127727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>
            <a:spAutoFit/>
          </a:bodyPr>
          <a:lstStyle/>
          <a:p>
            <a:pPr algn="just"/>
            <a:r>
              <a:rPr lang="fr-FR" sz="1100" dirty="0"/>
              <a:t>Le projet est </a:t>
            </a:r>
            <a:r>
              <a:rPr lang="fr-FR" sz="1100" dirty="0" smtClean="0"/>
              <a:t>initié </a:t>
            </a:r>
            <a:r>
              <a:rPr lang="fr-FR" sz="1100" dirty="0"/>
              <a:t>à partir d'un besoin (problème à résoudre ou opportunité à saisir</a:t>
            </a:r>
            <a:r>
              <a:rPr lang="fr-FR" sz="1100" dirty="0" smtClean="0"/>
              <a:t>).</a:t>
            </a:r>
          </a:p>
          <a:p>
            <a:pPr algn="just"/>
            <a:r>
              <a:rPr lang="fr-FR" sz="1100" dirty="0" smtClean="0"/>
              <a:t>Un </a:t>
            </a:r>
            <a:r>
              <a:rPr lang="fr-FR" sz="1100" dirty="0"/>
              <a:t>objectif est </a:t>
            </a:r>
            <a:r>
              <a:rPr lang="fr-FR" sz="1100" dirty="0" smtClean="0"/>
              <a:t>défini et </a:t>
            </a:r>
            <a:r>
              <a:rPr lang="fr-FR" sz="1100" dirty="0"/>
              <a:t>une analyse est menée pour identifier la meilleure façon de travailler sur la réponse à apporter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812758" y="5812939"/>
            <a:ext cx="240095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100" dirty="0" smtClean="0"/>
              <a:t>Décision </a:t>
            </a:r>
            <a:r>
              <a:rPr lang="fr-FR" sz="1100" dirty="0"/>
              <a:t>de lancer le projet ou non ( </a:t>
            </a:r>
            <a:r>
              <a:rPr lang="fr-FR" sz="1100" b="1" dirty="0"/>
              <a:t>GO ou NO GO </a:t>
            </a:r>
            <a:r>
              <a:rPr lang="fr-FR" sz="1100" dirty="0"/>
              <a:t>).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437608" y="2104142"/>
            <a:ext cx="247701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2900" algn="just">
              <a:spcBef>
                <a:spcPts val="1200"/>
              </a:spcBef>
            </a:pPr>
            <a:r>
              <a:rPr lang="fr-FR" sz="1400" dirty="0" smtClean="0"/>
              <a:t>Définition dans le détail ce qui doit être fait, comment et avec quels moyens. </a:t>
            </a:r>
          </a:p>
          <a:p>
            <a:pPr marL="162900" algn="just">
              <a:spcBef>
                <a:spcPts val="1200"/>
              </a:spcBef>
            </a:pPr>
            <a:r>
              <a:rPr lang="fr-FR" sz="1400" dirty="0" smtClean="0"/>
              <a:t>Planification dans le temps des étapes et mobilisation de ressources.</a:t>
            </a:r>
          </a:p>
          <a:p>
            <a:pPr marL="162900" algn="just">
              <a:spcBef>
                <a:spcPts val="1200"/>
              </a:spcBef>
            </a:pPr>
            <a:r>
              <a:rPr lang="fr-FR" sz="1400" dirty="0" smtClean="0"/>
              <a:t>Élaboration du </a:t>
            </a:r>
            <a:r>
              <a:rPr lang="fr-FR" sz="1400" dirty="0"/>
              <a:t>budget </a:t>
            </a:r>
            <a:r>
              <a:rPr lang="fr-FR" sz="1400" dirty="0" smtClean="0"/>
              <a:t>prévisionnel</a:t>
            </a:r>
            <a:endParaRPr lang="fr-FR" sz="1400" dirty="0"/>
          </a:p>
        </p:txBody>
      </p:sp>
      <p:sp>
        <p:nvSpPr>
          <p:cNvPr id="12" name="Rectangle 11"/>
          <p:cNvSpPr/>
          <p:nvPr/>
        </p:nvSpPr>
        <p:spPr>
          <a:xfrm>
            <a:off x="3474290" y="4449535"/>
            <a:ext cx="2550264" cy="1954381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>
            <a:spAutoFit/>
          </a:bodyPr>
          <a:lstStyle/>
          <a:p>
            <a:pPr algn="just"/>
            <a:r>
              <a:rPr lang="fr-FR" sz="1100" dirty="0"/>
              <a:t>Tous ces éléments sont consignés dans un plan projet comprenant </a:t>
            </a:r>
            <a:r>
              <a:rPr lang="fr-FR" sz="1100" dirty="0" smtClean="0"/>
              <a:t>:</a:t>
            </a:r>
          </a:p>
          <a:p>
            <a:pPr algn="just"/>
            <a:endParaRPr lang="fr-FR" sz="11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100" dirty="0"/>
              <a:t>une liste des grandes phases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100" dirty="0"/>
              <a:t>les activités à mener, </a:t>
            </a:r>
            <a:endParaRPr lang="fr-FR" sz="1100" dirty="0" smtClean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100" dirty="0" smtClean="0"/>
              <a:t>les </a:t>
            </a:r>
            <a:r>
              <a:rPr lang="fr-FR" sz="1100" dirty="0"/>
              <a:t>dépendances entre les tâches </a:t>
            </a:r>
            <a:endParaRPr lang="fr-FR" sz="1100" dirty="0" smtClean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100" dirty="0" smtClean="0"/>
              <a:t>les </a:t>
            </a:r>
            <a:r>
              <a:rPr lang="fr-FR" sz="1100" dirty="0"/>
              <a:t>différents </a:t>
            </a:r>
            <a:r>
              <a:rPr lang="fr-FR" sz="1100" dirty="0" smtClean="0"/>
              <a:t>étapes </a:t>
            </a:r>
            <a:r>
              <a:rPr lang="fr-FR" sz="1100" dirty="0"/>
              <a:t>à travers un diagramme de Gantt</a:t>
            </a:r>
            <a:r>
              <a:rPr lang="fr-FR" sz="1100" b="1" dirty="0"/>
              <a:t> </a:t>
            </a:r>
            <a:endParaRPr lang="fr-FR" sz="11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100" dirty="0"/>
              <a:t>les livrables,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100" dirty="0"/>
              <a:t>un plan de communication projet ,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100" dirty="0"/>
              <a:t>un plan de gestion des risques</a:t>
            </a:r>
            <a:r>
              <a:rPr lang="fr-FR" sz="1100" dirty="0" smtClean="0"/>
              <a:t>.</a:t>
            </a:r>
            <a:endParaRPr lang="fr-FR" sz="1100" dirty="0"/>
          </a:p>
        </p:txBody>
      </p:sp>
      <p:sp>
        <p:nvSpPr>
          <p:cNvPr id="13" name="Rectangle 12"/>
          <p:cNvSpPr/>
          <p:nvPr/>
        </p:nvSpPr>
        <p:spPr>
          <a:xfrm>
            <a:off x="5984376" y="2063518"/>
            <a:ext cx="276251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5750" algn="just">
              <a:spcBef>
                <a:spcPts val="1200"/>
              </a:spcBef>
            </a:pPr>
            <a:r>
              <a:rPr lang="fr-FR" sz="1400" dirty="0"/>
              <a:t>M</a:t>
            </a:r>
            <a:r>
              <a:rPr lang="fr-FR" sz="1400" dirty="0" smtClean="0"/>
              <a:t>ise </a:t>
            </a:r>
            <a:r>
              <a:rPr lang="fr-FR" sz="1400" dirty="0"/>
              <a:t>en </a:t>
            </a:r>
            <a:r>
              <a:rPr lang="fr-FR" sz="1400" dirty="0" err="1"/>
              <a:t>oeuvre</a:t>
            </a:r>
            <a:r>
              <a:rPr lang="fr-FR" sz="1400" dirty="0"/>
              <a:t> concrète des éléments planifiés. </a:t>
            </a:r>
            <a:endParaRPr lang="fr-FR" sz="1400" dirty="0" smtClean="0"/>
          </a:p>
          <a:p>
            <a:pPr marL="105750" algn="just">
              <a:spcBef>
                <a:spcPts val="1200"/>
              </a:spcBef>
            </a:pPr>
            <a:r>
              <a:rPr lang="fr-FR" sz="1400" dirty="0" smtClean="0"/>
              <a:t>Contrôle de l'avancée </a:t>
            </a:r>
            <a:r>
              <a:rPr lang="fr-FR" sz="1400" dirty="0"/>
              <a:t>des activités, </a:t>
            </a:r>
            <a:r>
              <a:rPr lang="fr-FR" sz="1400" dirty="0" smtClean="0"/>
              <a:t>du respect </a:t>
            </a:r>
            <a:r>
              <a:rPr lang="fr-FR" sz="1400" dirty="0"/>
              <a:t>du planning, des dépenses, des résultats au regard du </a:t>
            </a:r>
            <a:r>
              <a:rPr lang="fr-FR" sz="1400" dirty="0" smtClean="0"/>
              <a:t>projet </a:t>
            </a:r>
            <a:r>
              <a:rPr lang="fr-FR" sz="1400" dirty="0"/>
              <a:t>initial </a:t>
            </a:r>
            <a:endParaRPr lang="fr-FR" sz="1400" dirty="0" smtClean="0"/>
          </a:p>
          <a:p>
            <a:pPr marL="105750" algn="just">
              <a:spcBef>
                <a:spcPts val="1200"/>
              </a:spcBef>
            </a:pPr>
            <a:r>
              <a:rPr lang="fr-FR" sz="1400" dirty="0" smtClean="0"/>
              <a:t>Ajustement si </a:t>
            </a:r>
            <a:r>
              <a:rPr lang="fr-FR" sz="1400" dirty="0"/>
              <a:t>nécessaire.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108596" y="4449535"/>
            <a:ext cx="2464222" cy="43088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>
            <a:spAutoFit/>
          </a:bodyPr>
          <a:lstStyle/>
          <a:p>
            <a:pPr algn="just"/>
            <a:r>
              <a:rPr lang="fr-FR" sz="1100" dirty="0" smtClean="0"/>
              <a:t>Suivi à l’aide </a:t>
            </a:r>
            <a:r>
              <a:rPr lang="fr-FR" sz="1100" dirty="0" smtClean="0"/>
              <a:t>d’un </a:t>
            </a:r>
            <a:r>
              <a:rPr lang="fr-FR" sz="1100" dirty="0"/>
              <a:t>tableau de bord </a:t>
            </a:r>
            <a:r>
              <a:rPr lang="fr-FR" sz="1100" dirty="0" smtClean="0"/>
              <a:t>des principaux indicateurs du projet</a:t>
            </a:r>
            <a:endParaRPr lang="fr-FR" sz="1100" dirty="0"/>
          </a:p>
        </p:txBody>
      </p:sp>
      <p:sp>
        <p:nvSpPr>
          <p:cNvPr id="16" name="Rectangle 15"/>
          <p:cNvSpPr/>
          <p:nvPr/>
        </p:nvSpPr>
        <p:spPr>
          <a:xfrm>
            <a:off x="8860857" y="2104142"/>
            <a:ext cx="2086377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5750">
              <a:spcBef>
                <a:spcPts val="600"/>
              </a:spcBef>
            </a:pPr>
            <a:r>
              <a:rPr lang="fr-FR" sz="1400" dirty="0" smtClean="0"/>
              <a:t>Bilan </a:t>
            </a:r>
          </a:p>
          <a:p>
            <a:pPr marL="105750">
              <a:spcBef>
                <a:spcPts val="600"/>
              </a:spcBef>
            </a:pPr>
            <a:r>
              <a:rPr lang="fr-FR" sz="1400" dirty="0" smtClean="0"/>
              <a:t>Organisation </a:t>
            </a:r>
            <a:r>
              <a:rPr lang="fr-FR" sz="1400" dirty="0"/>
              <a:t>de la fin des travaux.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805809" y="4449535"/>
            <a:ext cx="2456943" cy="178510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>
            <a:spAutoFit/>
          </a:bodyPr>
          <a:lstStyle/>
          <a:p>
            <a:pPr algn="just"/>
            <a:r>
              <a:rPr lang="fr-FR" sz="1100" dirty="0" smtClean="0"/>
              <a:t>Capitaliser l'expérience acquise.</a:t>
            </a:r>
          </a:p>
          <a:p>
            <a:pPr algn="just"/>
            <a:endParaRPr lang="fr-FR" sz="1100" dirty="0"/>
          </a:p>
          <a:p>
            <a:pPr algn="just"/>
            <a:r>
              <a:rPr lang="fr-FR" sz="1100" dirty="0" smtClean="0"/>
              <a:t>Organiser une </a:t>
            </a:r>
            <a:r>
              <a:rPr lang="fr-FR" sz="1100" dirty="0"/>
              <a:t>réunion dédiée avec les principaux acteurs impliqués : parties prenantes, équipe projet, utilisateurs clés...</a:t>
            </a:r>
          </a:p>
          <a:p>
            <a:pPr algn="just"/>
            <a:endParaRPr lang="fr-FR" sz="1100" dirty="0" smtClean="0"/>
          </a:p>
          <a:p>
            <a:pPr algn="just"/>
            <a:r>
              <a:rPr lang="fr-FR" sz="1100" dirty="0" smtClean="0"/>
              <a:t>Rédiger un </a:t>
            </a:r>
            <a:r>
              <a:rPr lang="fr-FR" sz="1100" dirty="0"/>
              <a:t>bilan de synthèse pour garder en mémoire les points forts, les points faibles et les leçons à </a:t>
            </a:r>
            <a:r>
              <a:rPr lang="fr-FR" sz="1100" dirty="0" smtClean="0"/>
              <a:t>tirer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110700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</p:childTnLst>
        </p:cTn>
      </p:par>
    </p:tnLst>
    <p:bldLst>
      <p:bldP spid="3" grpId="0"/>
      <p:bldP spid="48" grpId="0"/>
      <p:bldP spid="49" grpId="0"/>
      <p:bldP spid="50" grpId="0"/>
      <p:bldP spid="8" grpId="0"/>
      <p:bldP spid="9" grpId="0" animBg="1"/>
      <p:bldP spid="10" grpId="0"/>
      <p:bldP spid="11" grpId="0"/>
      <p:bldP spid="12" grpId="0" animBg="1"/>
      <p:bldP spid="13" grpId="0"/>
      <p:bldP spid="15" grpId="0" animBg="1"/>
      <p:bldP spid="16" grpId="0"/>
      <p:bldP spid="17" grpId="0" animBg="1"/>
    </p:bldLst>
  </p:timing>
</p:sld>
</file>

<file path=ppt/theme/theme1.xml><?xml version="1.0" encoding="utf-8"?>
<a:theme xmlns:a="http://schemas.openxmlformats.org/drawingml/2006/main" name="DocBienvenu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684340_TF10001108" id="{21D781BD-D87E-410F-98B2-1F83A9D33089}" vid="{EAAC1C9A-8D2C-4710-8D5B-945A6982405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Bienvenue dans PowerPoint</Template>
  <TotalTime>1657</TotalTime>
  <Words>544</Words>
  <Application>Microsoft Office PowerPoint</Application>
  <PresentationFormat>Grand écran</PresentationFormat>
  <Paragraphs>93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Calibri</vt:lpstr>
      <vt:lpstr>Segoe UI</vt:lpstr>
      <vt:lpstr>Segoe UI Light</vt:lpstr>
      <vt:lpstr>Segoe UI Semibold</vt:lpstr>
      <vt:lpstr>Wingdings</vt:lpstr>
      <vt:lpstr>DocBienvenue</vt:lpstr>
      <vt:lpstr>La gestion de projet</vt:lpstr>
      <vt:lpstr>Caractéristiques d’un projet</vt:lpstr>
      <vt:lpstr>Définition d’un projet</vt:lpstr>
      <vt:lpstr>Les différents types de projet</vt:lpstr>
      <vt:lpstr>Les étapes du projet</vt:lpstr>
    </vt:vector>
  </TitlesOfParts>
  <Company>Rectorat de Clermont-Fd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gestion de projet</dc:title>
  <dc:creator>Laurent ROBIN</dc:creator>
  <cp:keywords/>
  <cp:lastModifiedBy>Laurent Robin</cp:lastModifiedBy>
  <cp:revision>33</cp:revision>
  <dcterms:created xsi:type="dcterms:W3CDTF">2018-09-03T11:40:53Z</dcterms:created>
  <dcterms:modified xsi:type="dcterms:W3CDTF">2020-09-11T10:00:33Z</dcterms:modified>
  <cp:version/>
</cp:coreProperties>
</file>