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2" r:id="rId4"/>
    <p:sldId id="273" r:id="rId5"/>
    <p:sldId id="275" r:id="rId6"/>
    <p:sldId id="274" r:id="rId7"/>
    <p:sldId id="277" r:id="rId8"/>
    <p:sldId id="278" r:id="rId9"/>
    <p:sldId id="279" r:id="rId10"/>
    <p:sldId id="282" r:id="rId11"/>
    <p:sldId id="283" r:id="rId12"/>
    <p:sldId id="280" r:id="rId13"/>
    <p:sldId id="281" r:id="rId14"/>
    <p:sldId id="284" r:id="rId1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>
            <p14:sldId id="271"/>
            <p14:sldId id="272"/>
            <p14:sldId id="273"/>
            <p14:sldId id="275"/>
            <p14:sldId id="274"/>
            <p14:sldId id="277"/>
            <p14:sldId id="278"/>
            <p14:sldId id="279"/>
            <p14:sldId id="282"/>
            <p14:sldId id="283"/>
            <p14:sldId id="280"/>
            <p14:sldId id="281"/>
            <p14:sldId id="284"/>
          </p14:sldIdLst>
        </p14:section>
        <p14:section name="En savoir plu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462F"/>
    <a:srgbClr val="D24726"/>
    <a:srgbClr val="D2B4A6"/>
    <a:srgbClr val="FF9B45"/>
    <a:srgbClr val="404040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3552" autoAdjust="0"/>
  </p:normalViewPr>
  <p:slideViewPr>
    <p:cSldViewPr snapToGrid="0">
      <p:cViewPr varScale="1">
        <p:scale>
          <a:sx n="65" d="100"/>
          <a:sy n="65" d="100"/>
        </p:scale>
        <p:origin x="81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3504" y="-3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9F70-C9FE-45FE-8BA2-11B9BDB0807C}" type="datetime1">
              <a:rPr lang="fr-FR" smtClean="0"/>
              <a:t>12/10/2021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2DDE82-2D54-4AB2-8114-EB06BAB63866}" type="datetime1">
              <a:rPr lang="fr-FR" noProof="0" smtClean="0"/>
              <a:t>12/10/2021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en-US" noProof="0" dirty="0"/>
              <a:t>+</a:t>
            </a:r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ager-go.com/gestion-de-projet/dossiers-methodes/bete-a-cornes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653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S'assurer qu'il s'agit bien de buts et non d'actions : ils sont exprimés en termes de résultat, d'amélioration, d’augmentation, de diminution, de suppression de quelque chose, etc. 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6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92363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dirty="0" smtClean="0"/>
              <a:t>prendre les objectifs déterminés, ou les définir précisément si ce n'est pas le cas  (Voir le </a:t>
            </a:r>
            <a:r>
              <a:rPr lang="fr-FR" dirty="0" smtClean="0">
                <a:hlinkClick r:id="rId3"/>
              </a:rPr>
              <a:t>diagramme "bête à cornes"</a:t>
            </a:r>
            <a:r>
              <a:rPr lang="fr-FR" dirty="0" smtClean="0"/>
              <a:t> pour définir les besoins). 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S'assurer qu'il s'agit bien de buts et non d'actions : ils sont exprimés en termes de résultat, d'amélioration, d’augmentation, de diminution, de suppression de quelque chose, etc. 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Partir de l'objectif principal, définir les objectifs intermédiaires à l'aide d'un travail collectif. 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Utiliser des questions telles que : "Comment atteindre cet objectif ?" et formulez les axes </a:t>
            </a:r>
            <a:r>
              <a:rPr lang="fr-FR" dirty="0" err="1" smtClean="0"/>
              <a:t>sous-objecti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10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85719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11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455636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13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00254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 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6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F100C82-D502-454B-9D54-D5DEB14EB94C}" type="datetime1">
              <a:rPr lang="fr-FR" noProof="0" smtClean="0"/>
              <a:t>12/10/2021</a:t>
            </a:fld>
            <a:endParaRPr lang="fr-FR" noProof="0" dirty="0"/>
          </a:p>
        </p:txBody>
      </p:sp>
      <p:sp>
        <p:nvSpPr>
          <p:cNvPr id="7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Deuxième niveau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Troisième niveau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Quatrième niveau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E4A3FCC-7018-480A-9973-FBF3BF4CEEDD}" type="datetime1">
              <a:rPr lang="fr-FR" noProof="0" smtClean="0"/>
              <a:t>12/10/2021</a:t>
            </a:fld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0.svg"/><Relationship Id="rId18" Type="http://schemas.openxmlformats.org/officeDocument/2006/relationships/image" Target="../media/image7.png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2.svg"/><Relationship Id="rId10" Type="http://schemas.openxmlformats.org/officeDocument/2006/relationships/image" Target="../media/image20.svg"/><Relationship Id="rId19" Type="http://schemas.openxmlformats.org/officeDocument/2006/relationships/image" Target="../media/image8.png"/><Relationship Id="rId9" Type="http://schemas.openxmlformats.org/officeDocument/2006/relationships/image" Target="../media/image3.png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857519" y="155961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7200" b="1" dirty="0" smtClean="0">
                <a:solidFill>
                  <a:schemeClr val="bg1"/>
                </a:solidFill>
              </a:rPr>
              <a:t>Le cadrage de projet</a:t>
            </a:r>
            <a:endParaRPr lang="fr-FR" sz="7200" b="1" dirty="0">
              <a:solidFill>
                <a:schemeClr val="bg1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8031051" y="5914565"/>
            <a:ext cx="3561834" cy="66654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m</a:t>
            </a:r>
            <a:r>
              <a:rPr lang="fr-FR" sz="2400" dirty="0" smtClean="0">
                <a:solidFill>
                  <a:schemeClr val="bg1"/>
                </a:solidFill>
                <a:latin typeface="+mj-lt"/>
              </a:rPr>
              <a:t>ention complémentaire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Sous-titre 2"/>
          <p:cNvSpPr txBox="1">
            <a:spLocks/>
          </p:cNvSpPr>
          <p:nvPr/>
        </p:nvSpPr>
        <p:spPr>
          <a:xfrm>
            <a:off x="9403477" y="4367462"/>
            <a:ext cx="2567436" cy="1947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fr-FR" sz="9600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fr-FR" sz="5400" dirty="0" smtClean="0">
                <a:solidFill>
                  <a:schemeClr val="bg1"/>
                </a:solidFill>
                <a:latin typeface="+mj-lt"/>
              </a:rPr>
              <a:t>S</a:t>
            </a:r>
            <a:endParaRPr lang="fr-FR" sz="5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696286" y="4566583"/>
            <a:ext cx="1350937" cy="1603846"/>
            <a:chOff x="696286" y="4566583"/>
            <a:chExt cx="1350937" cy="1603846"/>
          </a:xfrm>
        </p:grpSpPr>
        <p:sp>
          <p:nvSpPr>
            <p:cNvPr id="9" name="ZoneTexte 8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1</a:t>
              </a:r>
              <a:endParaRPr lang="fr-FR" b="1" dirty="0">
                <a:latin typeface="+mj-lt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Bouée 7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Cadrage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921080" y="4563088"/>
            <a:ext cx="1350937" cy="1603846"/>
            <a:chOff x="696286" y="4566583"/>
            <a:chExt cx="1350937" cy="1603846"/>
          </a:xfrm>
        </p:grpSpPr>
        <p:sp>
          <p:nvSpPr>
            <p:cNvPr id="33" name="ZoneTexte 32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2</a:t>
              </a:r>
              <a:endParaRPr lang="fr-FR" b="1" dirty="0">
                <a:latin typeface="+mj-lt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Bouée 34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Conception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3189460" y="4563088"/>
            <a:ext cx="1350937" cy="1603846"/>
            <a:chOff x="696286" y="4566583"/>
            <a:chExt cx="1350937" cy="1603846"/>
          </a:xfrm>
        </p:grpSpPr>
        <p:sp>
          <p:nvSpPr>
            <p:cNvPr id="40" name="ZoneTexte 39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3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Bouée 41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Réalisation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4437093" y="4523758"/>
            <a:ext cx="1350937" cy="1603846"/>
            <a:chOff x="696286" y="4566583"/>
            <a:chExt cx="1350937" cy="1603846"/>
          </a:xfrm>
        </p:grpSpPr>
        <p:sp>
          <p:nvSpPr>
            <p:cNvPr id="47" name="ZoneTexte 46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4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Bouée 48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Clôture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arenthèse ouvrante 44"/>
          <p:cNvSpPr/>
          <p:nvPr/>
        </p:nvSpPr>
        <p:spPr>
          <a:xfrm rot="5400000">
            <a:off x="7318385" y="1308606"/>
            <a:ext cx="152212" cy="330818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>
            <a:off x="7388667" y="2716279"/>
            <a:ext cx="3835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8908272" y="3247372"/>
            <a:ext cx="3835" cy="603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V="1">
            <a:off x="9462342" y="4335285"/>
            <a:ext cx="1801934" cy="24559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V="1">
            <a:off x="9571857" y="3361351"/>
            <a:ext cx="1647423" cy="24560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8417644" y="2432800"/>
            <a:ext cx="2737840" cy="5928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1212883" y="1553014"/>
            <a:ext cx="2102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L’arbre à objectifs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9610" y="1471067"/>
            <a:ext cx="883273" cy="7909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0112276" y="2109635"/>
            <a:ext cx="1605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 principal</a:t>
            </a:r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0112276" y="3038803"/>
            <a:ext cx="208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Objectifs Intermédiaires</a:t>
            </a:r>
          </a:p>
          <a:p>
            <a:r>
              <a:rPr lang="fr-FR" sz="1200" dirty="0" smtClean="0"/>
              <a:t>(ou spécifiques)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0118725" y="3993582"/>
            <a:ext cx="221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Objectifs opérationnels</a:t>
            </a:r>
            <a:endParaRPr lang="fr-FR" b="1" dirty="0"/>
          </a:p>
        </p:txBody>
      </p:sp>
      <p:sp>
        <p:nvSpPr>
          <p:cNvPr id="24" name="Rectangle 23"/>
          <p:cNvSpPr/>
          <p:nvPr/>
        </p:nvSpPr>
        <p:spPr>
          <a:xfrm>
            <a:off x="1212884" y="2126110"/>
            <a:ext cx="3327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représentation graphique qui a pour vocation de décrire l'imbrication et l'architecture des objectifs.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46250" y="3631406"/>
            <a:ext cx="334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Hiérarchiser les objectifs</a:t>
            </a:r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360716" y="3726072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649076" y="4179747"/>
            <a:ext cx="389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Donner du sens au travail à mener</a:t>
            </a:r>
            <a:endParaRPr lang="fr-FR" dirty="0"/>
          </a:p>
        </p:txBody>
      </p:sp>
      <p:sp>
        <p:nvSpPr>
          <p:cNvPr id="32" name="Ellipse 31"/>
          <p:cNvSpPr/>
          <p:nvPr/>
        </p:nvSpPr>
        <p:spPr>
          <a:xfrm>
            <a:off x="363542" y="4274413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6184854" y="2053816"/>
            <a:ext cx="2340091" cy="672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Améliorer </a:t>
            </a:r>
          </a:p>
          <a:p>
            <a:pPr algn="ctr"/>
            <a:r>
              <a:rPr lang="fr-FR" sz="1400" b="1" dirty="0" smtClean="0"/>
              <a:t>la satisfaction client</a:t>
            </a:r>
            <a:endParaRPr lang="fr-FR" sz="1400" b="1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5048969" y="3020513"/>
            <a:ext cx="1463127" cy="6724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Améliorer </a:t>
            </a:r>
          </a:p>
          <a:p>
            <a:pPr algn="ctr"/>
            <a:r>
              <a:rPr lang="fr-FR" sz="1200" b="1" dirty="0" smtClean="0"/>
              <a:t>L’accueil téléphonique</a:t>
            </a:r>
            <a:endParaRPr lang="fr-FR" sz="1200" b="1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6639424" y="3019496"/>
            <a:ext cx="1463127" cy="6724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Fiabiliser les livraisons</a:t>
            </a:r>
            <a:endParaRPr lang="fr-FR" sz="1200" b="1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8248522" y="3017964"/>
            <a:ext cx="1463127" cy="67245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Améliorer </a:t>
            </a:r>
          </a:p>
          <a:p>
            <a:pPr algn="ctr"/>
            <a:r>
              <a:rPr lang="fr-FR" sz="1200" b="1" dirty="0" smtClean="0"/>
              <a:t>Le traitement des réclamations</a:t>
            </a:r>
            <a:endParaRPr lang="fr-FR" sz="1200" b="1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8966725" y="3991295"/>
            <a:ext cx="1152000" cy="7794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Apporter </a:t>
            </a:r>
          </a:p>
          <a:p>
            <a:pPr algn="ctr"/>
            <a:r>
              <a:rPr lang="fr-FR" sz="1200" dirty="0" smtClean="0"/>
              <a:t>une réponse</a:t>
            </a:r>
          </a:p>
          <a:p>
            <a:pPr algn="ctr"/>
            <a:r>
              <a:rPr lang="fr-FR" sz="1200" dirty="0" smtClean="0"/>
              <a:t> sous 24 h</a:t>
            </a:r>
            <a:endParaRPr lang="fr-FR" sz="1200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7701952" y="4010916"/>
            <a:ext cx="1152000" cy="75563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Prendre en charge toute demande </a:t>
            </a:r>
          </a:p>
          <a:p>
            <a:pPr algn="ctr"/>
            <a:r>
              <a:rPr lang="fr-FR" sz="1200" dirty="0" smtClean="0"/>
              <a:t>sous 1 heure</a:t>
            </a:r>
            <a:endParaRPr lang="fr-FR" sz="1200" dirty="0"/>
          </a:p>
        </p:txBody>
      </p:sp>
      <p:sp>
        <p:nvSpPr>
          <p:cNvPr id="43" name="Parenthèse ouvrante 42"/>
          <p:cNvSpPr/>
          <p:nvPr/>
        </p:nvSpPr>
        <p:spPr>
          <a:xfrm rot="5400000">
            <a:off x="8830907" y="3268356"/>
            <a:ext cx="140556" cy="130532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89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2" grpId="0"/>
      <p:bldP spid="14" grpId="0"/>
      <p:bldP spid="15" grpId="0"/>
      <p:bldP spid="24" grpId="0"/>
      <p:bldP spid="29" grpId="0"/>
      <p:bldP spid="30" grpId="0" animBg="1"/>
      <p:bldP spid="31" grpId="0"/>
      <p:bldP spid="32" grpId="0" animBg="1"/>
      <p:bldP spid="27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4270918" y="1199454"/>
            <a:ext cx="2102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L’arbre à objectifs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71446" y="720236"/>
            <a:ext cx="883273" cy="7909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26311" y="3187508"/>
            <a:ext cx="2650602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l’égalité filles / garçons</a:t>
            </a:r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2438609" y="2449275"/>
            <a:ext cx="15226" cy="388379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H="1">
            <a:off x="5215888" y="2498761"/>
            <a:ext cx="8245" cy="39141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585230" y="1755036"/>
            <a:ext cx="1605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 principal</a:t>
            </a:r>
            <a:endParaRPr lang="fr-FR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2769875" y="1755036"/>
            <a:ext cx="208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Objectifs Intermédiaires</a:t>
            </a:r>
          </a:p>
          <a:p>
            <a:r>
              <a:rPr lang="fr-FR" sz="1200" dirty="0" smtClean="0"/>
              <a:t>(ou spécifiques)</a:t>
            </a:r>
            <a:endParaRPr lang="fr-FR" sz="1200" dirty="0"/>
          </a:p>
        </p:txBody>
      </p:sp>
      <p:sp>
        <p:nvSpPr>
          <p:cNvPr id="44" name="ZoneTexte 43"/>
          <p:cNvSpPr txBox="1"/>
          <p:nvPr/>
        </p:nvSpPr>
        <p:spPr>
          <a:xfrm>
            <a:off x="8848820" y="1755036"/>
            <a:ext cx="221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Action envisagée</a:t>
            </a:r>
            <a:endParaRPr lang="fr-FR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5638056" y="1755036"/>
            <a:ext cx="221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Objectifs opérationnels</a:t>
            </a:r>
            <a:endParaRPr lang="fr-FR" b="1" dirty="0"/>
          </a:p>
        </p:txBody>
      </p:sp>
      <p:sp>
        <p:nvSpPr>
          <p:cNvPr id="16" name="Rectangle 15"/>
          <p:cNvSpPr/>
          <p:nvPr/>
        </p:nvSpPr>
        <p:spPr>
          <a:xfrm>
            <a:off x="8880863" y="2783874"/>
            <a:ext cx="29520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des </a:t>
            </a: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mallettes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pédagogiques </a:t>
            </a:r>
            <a:b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jeux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société/ littérature jeunesse)</a:t>
            </a:r>
          </a:p>
        </p:txBody>
      </p:sp>
      <p:sp>
        <p:nvSpPr>
          <p:cNvPr id="17" name="Rectangle 16"/>
          <p:cNvSpPr/>
          <p:nvPr/>
        </p:nvSpPr>
        <p:spPr>
          <a:xfrm rot="10800000" flipH="1" flipV="1">
            <a:off x="8880863" y="3242170"/>
            <a:ext cx="29520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Conférences/ débats dans les collèges et lycées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880863" y="3881236"/>
            <a:ext cx="2433680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Ajustement de la carte scolaire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880863" y="4256842"/>
            <a:ext cx="1641796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Conseils de quartier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21549" y="4681251"/>
            <a:ext cx="2343975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Animations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quartiers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880863" y="5279715"/>
            <a:ext cx="2054665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Réunions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coordination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80863" y="5787159"/>
            <a:ext cx="2048510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Animations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inter-quartier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880863" y="6169510"/>
            <a:ext cx="2296911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Repas </a:t>
            </a:r>
            <a:r>
              <a:rPr lang="fr-FR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ALAE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Parents / Écoles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7918" y="3915615"/>
            <a:ext cx="1923737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Promouvoir la laïcité pour un meilleur </a:t>
            </a:r>
            <a:b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vivre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ensemble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74307" y="3103928"/>
            <a:ext cx="2180549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Garantir le mieux vivre-ensemble et promouvoir </a:t>
            </a: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citoyenneté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26311" y="2783874"/>
            <a:ext cx="2044727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Lutter contre les préjugés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647434" y="4676877"/>
            <a:ext cx="226394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Favoriser </a:t>
            </a: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faire ensemble en s’appuyant sur la complémentarité des services municipaux et les acteurs associatifs</a:t>
            </a:r>
            <a:endParaRPr lang="fr-FR" sz="1400" dirty="0"/>
          </a:p>
        </p:txBody>
      </p:sp>
      <p:sp>
        <p:nvSpPr>
          <p:cNvPr id="51" name="Rectangle 50"/>
          <p:cNvSpPr/>
          <p:nvPr/>
        </p:nvSpPr>
        <p:spPr>
          <a:xfrm>
            <a:off x="7243765" y="921348"/>
            <a:ext cx="6096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326311" y="5279715"/>
            <a:ext cx="2554482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Coordonner l’action transversale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326311" y="6090068"/>
            <a:ext cx="2421112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Toucher les publics non-captifs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321943" y="4215037"/>
            <a:ext cx="3085767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Favoriser la mixité sociale et culturelle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880863" y="2315188"/>
            <a:ext cx="2952000" cy="5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Utiliser le jeu dramatique pour aborder les préjugés et stéréotypes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848820" y="6169510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8848820" y="5755408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8847515" y="5247964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8840825" y="4673034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8847515" y="4258932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8847515" y="3869449"/>
            <a:ext cx="2953713" cy="322845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>
            <a:off x="8847515" y="3310678"/>
            <a:ext cx="2953713" cy="399350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8847515" y="2851676"/>
            <a:ext cx="2953713" cy="399350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8840823" y="2377937"/>
            <a:ext cx="2953713" cy="399350"/>
          </a:xfrm>
          <a:prstGeom prst="rect">
            <a:avLst/>
          </a:prstGeom>
          <a:noFill/>
          <a:ln w="12700">
            <a:solidFill>
              <a:srgbClr val="D2472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Parenthèse ouvrante 79"/>
          <p:cNvSpPr/>
          <p:nvPr/>
        </p:nvSpPr>
        <p:spPr>
          <a:xfrm>
            <a:off x="8419046" y="2377936"/>
            <a:ext cx="226119" cy="1332091"/>
          </a:xfrm>
          <a:prstGeom prst="leftBracket">
            <a:avLst>
              <a:gd name="adj" fmla="val 58437"/>
            </a:avLst>
          </a:prstGeom>
          <a:ln w="19050">
            <a:solidFill>
              <a:srgbClr val="DD462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Parenthèse ouvrante 80"/>
          <p:cNvSpPr/>
          <p:nvPr/>
        </p:nvSpPr>
        <p:spPr>
          <a:xfrm>
            <a:off x="8419046" y="3866136"/>
            <a:ext cx="146668" cy="1129744"/>
          </a:xfrm>
          <a:prstGeom prst="leftBracket">
            <a:avLst>
              <a:gd name="adj" fmla="val 58437"/>
            </a:avLst>
          </a:prstGeom>
          <a:ln w="19050">
            <a:solidFill>
              <a:srgbClr val="DD462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Parenthèse ouvrante 81"/>
          <p:cNvSpPr/>
          <p:nvPr/>
        </p:nvSpPr>
        <p:spPr>
          <a:xfrm>
            <a:off x="8419046" y="5222470"/>
            <a:ext cx="157306" cy="348339"/>
          </a:xfrm>
          <a:prstGeom prst="leftBracket">
            <a:avLst>
              <a:gd name="adj" fmla="val 58437"/>
            </a:avLst>
          </a:prstGeom>
          <a:ln w="19050">
            <a:solidFill>
              <a:srgbClr val="DD462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Parenthèse ouvrante 83"/>
          <p:cNvSpPr/>
          <p:nvPr/>
        </p:nvSpPr>
        <p:spPr>
          <a:xfrm>
            <a:off x="8419046" y="5787342"/>
            <a:ext cx="171146" cy="689658"/>
          </a:xfrm>
          <a:prstGeom prst="leftBracket">
            <a:avLst>
              <a:gd name="adj" fmla="val 58437"/>
            </a:avLst>
          </a:prstGeom>
          <a:ln w="19050">
            <a:solidFill>
              <a:srgbClr val="DD462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73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9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/>
      <p:bldP spid="42" grpId="0"/>
      <p:bldP spid="44" grpId="0"/>
      <p:bldP spid="47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5" grpId="0"/>
      <p:bldP spid="26" grpId="0"/>
      <p:bldP spid="28" grpId="0"/>
      <p:bldP spid="48" grpId="0"/>
      <p:bldP spid="49" grpId="0"/>
      <p:bldP spid="52" grpId="0"/>
      <p:bldP spid="54" grpId="0"/>
      <p:bldP spid="55" grpId="0"/>
      <p:bldP spid="57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acteurs d’un projet</a:t>
            </a:r>
            <a:endParaRPr lang="fr-FR" b="1" dirty="0"/>
          </a:p>
        </p:txBody>
      </p:sp>
      <p:grpSp>
        <p:nvGrpSpPr>
          <p:cNvPr id="8" name="Groupe 7"/>
          <p:cNvGrpSpPr/>
          <p:nvPr/>
        </p:nvGrpSpPr>
        <p:grpSpPr>
          <a:xfrm>
            <a:off x="897746" y="1962242"/>
            <a:ext cx="615236" cy="945848"/>
            <a:chOff x="7755875" y="3424428"/>
            <a:chExt cx="793214" cy="1301809"/>
          </a:xfrm>
        </p:grpSpPr>
        <p:sp>
          <p:nvSpPr>
            <p:cNvPr id="6" name="Ellipse 5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Arc 6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456191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3804530" y="1865103"/>
            <a:ext cx="623328" cy="981917"/>
            <a:chOff x="7755875" y="3424428"/>
            <a:chExt cx="793214" cy="1301809"/>
          </a:xfrm>
        </p:grpSpPr>
        <p:sp>
          <p:nvSpPr>
            <p:cNvPr id="10" name="Ellipse 9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Arc 10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552000"/>
              </a:avLst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6535778" y="1984672"/>
            <a:ext cx="366537" cy="706798"/>
            <a:chOff x="7755875" y="3424428"/>
            <a:chExt cx="793214" cy="130180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3" name="Ellipse 12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Arc 13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7006375" y="2253975"/>
            <a:ext cx="366537" cy="706798"/>
            <a:chOff x="7755875" y="3424428"/>
            <a:chExt cx="793214" cy="130180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6" name="Ellipse 15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Arc 16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7369587" y="2435654"/>
            <a:ext cx="366537" cy="706798"/>
            <a:chOff x="7755875" y="3424428"/>
            <a:chExt cx="793214" cy="130180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2" name="Ellipse 21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Arc 22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6" name="Groupe 75"/>
          <p:cNvGrpSpPr/>
          <p:nvPr/>
        </p:nvGrpSpPr>
        <p:grpSpPr>
          <a:xfrm>
            <a:off x="9817091" y="2776156"/>
            <a:ext cx="1673268" cy="1563779"/>
            <a:chOff x="9968924" y="1959727"/>
            <a:chExt cx="1673268" cy="1563779"/>
          </a:xfrm>
        </p:grpSpPr>
        <p:grpSp>
          <p:nvGrpSpPr>
            <p:cNvPr id="24" name="Groupe 23"/>
            <p:cNvGrpSpPr/>
            <p:nvPr/>
          </p:nvGrpSpPr>
          <p:grpSpPr>
            <a:xfrm>
              <a:off x="9968924" y="2159586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5" name="Ellipse 24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Arc 25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0" name="Groupe 29"/>
            <p:cNvGrpSpPr/>
            <p:nvPr/>
          </p:nvGrpSpPr>
          <p:grpSpPr>
            <a:xfrm>
              <a:off x="10701012" y="1959727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1" name="Ellipse 30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Arc 31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3" name="Groupe 32"/>
            <p:cNvGrpSpPr/>
            <p:nvPr/>
          </p:nvGrpSpPr>
          <p:grpSpPr>
            <a:xfrm>
              <a:off x="10424314" y="2285763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4" name="Ellipse 33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Arc 34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6" name="Groupe 35"/>
            <p:cNvGrpSpPr/>
            <p:nvPr/>
          </p:nvGrpSpPr>
          <p:grpSpPr>
            <a:xfrm>
              <a:off x="10464658" y="2615504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7" name="Ellipse 36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Arc 37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" name="Groupe 38"/>
            <p:cNvGrpSpPr/>
            <p:nvPr/>
          </p:nvGrpSpPr>
          <p:grpSpPr>
            <a:xfrm>
              <a:off x="10895752" y="2437472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40" name="Ellipse 39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" name="Arc 40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5" name="Groupe 44"/>
            <p:cNvGrpSpPr/>
            <p:nvPr/>
          </p:nvGrpSpPr>
          <p:grpSpPr>
            <a:xfrm>
              <a:off x="11113337" y="2030591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46" name="Ellipse 45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Arc 46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8" name="Groupe 47"/>
            <p:cNvGrpSpPr/>
            <p:nvPr/>
          </p:nvGrpSpPr>
          <p:grpSpPr>
            <a:xfrm>
              <a:off x="11370937" y="2325836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49" name="Ellipse 48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Arc 49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11113336" y="2755221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8" name="Ellipse 27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Arc 28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2" name="Groupe 41"/>
            <p:cNvGrpSpPr/>
            <p:nvPr/>
          </p:nvGrpSpPr>
          <p:grpSpPr>
            <a:xfrm>
              <a:off x="10792731" y="3011316"/>
              <a:ext cx="271255" cy="512190"/>
              <a:chOff x="7755875" y="3424428"/>
              <a:chExt cx="793214" cy="1301809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43" name="Ellipse 42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Arc 43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073577"/>
                </a:avLst>
              </a:prstGeom>
              <a:grpFill/>
              <a:ln w="5715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51" name="ZoneTexte 50"/>
          <p:cNvSpPr txBox="1"/>
          <p:nvPr/>
        </p:nvSpPr>
        <p:spPr>
          <a:xfrm>
            <a:off x="371441" y="4666700"/>
            <a:ext cx="171450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Personne</a:t>
            </a:r>
          </a:p>
          <a:p>
            <a:pPr algn="ctr"/>
            <a:r>
              <a:rPr lang="fr-FR" sz="1400" dirty="0" smtClean="0"/>
              <a:t> </a:t>
            </a:r>
            <a:r>
              <a:rPr lang="fr-FR" sz="1200" dirty="0" smtClean="0"/>
              <a:t>physique ou morale </a:t>
            </a:r>
          </a:p>
          <a:p>
            <a:pPr algn="ctr"/>
            <a:r>
              <a:rPr lang="fr-FR" sz="1600" dirty="0" smtClean="0"/>
              <a:t>pour laquelle le projet est réalisé</a:t>
            </a:r>
            <a:endParaRPr lang="fr-FR" sz="1600" dirty="0"/>
          </a:p>
        </p:txBody>
      </p:sp>
      <p:sp>
        <p:nvSpPr>
          <p:cNvPr id="52" name="ZoneTexte 51"/>
          <p:cNvSpPr txBox="1"/>
          <p:nvPr/>
        </p:nvSpPr>
        <p:spPr>
          <a:xfrm>
            <a:off x="3357738" y="3044511"/>
            <a:ext cx="151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MOE</a:t>
            </a:r>
            <a:endParaRPr lang="fr-FR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3160141" y="3504057"/>
            <a:ext cx="1912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Maître d’</a:t>
            </a:r>
            <a:r>
              <a:rPr lang="fr-FR" sz="1400" dirty="0" err="1" smtClean="0"/>
              <a:t>oeuvre</a:t>
            </a:r>
            <a:endParaRPr lang="fr-FR" sz="1400" dirty="0" smtClean="0"/>
          </a:p>
          <a:p>
            <a:pPr algn="ctr"/>
            <a:r>
              <a:rPr lang="fr-FR" sz="1400" dirty="0" smtClean="0"/>
              <a:t>Chef de projet</a:t>
            </a:r>
            <a:endParaRPr lang="fr-FR" sz="1400" dirty="0"/>
          </a:p>
        </p:txBody>
      </p:sp>
      <p:sp>
        <p:nvSpPr>
          <p:cNvPr id="54" name="ZoneTexte 53"/>
          <p:cNvSpPr txBox="1"/>
          <p:nvPr/>
        </p:nvSpPr>
        <p:spPr>
          <a:xfrm>
            <a:off x="371441" y="2998729"/>
            <a:ext cx="1697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MOA</a:t>
            </a:r>
            <a:endParaRPr lang="fr-FR" b="1" dirty="0"/>
          </a:p>
        </p:txBody>
      </p:sp>
      <p:sp>
        <p:nvSpPr>
          <p:cNvPr id="56" name="ZoneTexte 55"/>
          <p:cNvSpPr txBox="1"/>
          <p:nvPr/>
        </p:nvSpPr>
        <p:spPr>
          <a:xfrm>
            <a:off x="2834855" y="4595206"/>
            <a:ext cx="2562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Personne</a:t>
            </a:r>
          </a:p>
          <a:p>
            <a:pPr algn="ctr"/>
            <a:r>
              <a:rPr lang="fr-FR" sz="1600" dirty="0" smtClean="0"/>
              <a:t> </a:t>
            </a:r>
            <a:r>
              <a:rPr lang="fr-FR" sz="1200" dirty="0" smtClean="0"/>
              <a:t>physique ou morale qui,</a:t>
            </a:r>
          </a:p>
          <a:p>
            <a:pPr algn="ctr"/>
            <a:r>
              <a:rPr lang="fr-FR" sz="1600" dirty="0" smtClean="0"/>
              <a:t> en raison de ses compétences techniques, est choisi par le MOA pour réaliser le projet</a:t>
            </a:r>
            <a:endParaRPr lang="fr-FR" sz="1600" dirty="0"/>
          </a:p>
        </p:txBody>
      </p:sp>
      <p:sp>
        <p:nvSpPr>
          <p:cNvPr id="57" name="ZoneTexte 56"/>
          <p:cNvSpPr txBox="1"/>
          <p:nvPr/>
        </p:nvSpPr>
        <p:spPr>
          <a:xfrm>
            <a:off x="9488736" y="4390344"/>
            <a:ext cx="2451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utilisateurs finaux</a:t>
            </a:r>
            <a:endParaRPr lang="fr-FR" b="1" dirty="0"/>
          </a:p>
        </p:txBody>
      </p:sp>
      <p:sp>
        <p:nvSpPr>
          <p:cNvPr id="58" name="ZoneTexte 57"/>
          <p:cNvSpPr txBox="1"/>
          <p:nvPr/>
        </p:nvSpPr>
        <p:spPr>
          <a:xfrm>
            <a:off x="6145598" y="3183938"/>
            <a:ext cx="1986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Collaborateurs du MOE</a:t>
            </a:r>
            <a:endParaRPr lang="fr-FR" b="1" dirty="0"/>
          </a:p>
        </p:txBody>
      </p:sp>
      <p:grpSp>
        <p:nvGrpSpPr>
          <p:cNvPr id="59" name="Groupe 58"/>
          <p:cNvGrpSpPr/>
          <p:nvPr/>
        </p:nvGrpSpPr>
        <p:grpSpPr>
          <a:xfrm>
            <a:off x="6665256" y="2534921"/>
            <a:ext cx="366537" cy="706798"/>
            <a:chOff x="7755875" y="3424428"/>
            <a:chExt cx="793214" cy="130180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0" name="Ellipse 59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Arc 60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2" name="ZoneTexte 61"/>
          <p:cNvSpPr txBox="1"/>
          <p:nvPr/>
        </p:nvSpPr>
        <p:spPr>
          <a:xfrm>
            <a:off x="265103" y="3539383"/>
            <a:ext cx="1755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Maître d’ouvrage</a:t>
            </a:r>
          </a:p>
          <a:p>
            <a:pPr algn="ctr"/>
            <a:r>
              <a:rPr lang="fr-FR" sz="1400" dirty="0" smtClean="0"/>
              <a:t>Client </a:t>
            </a:r>
          </a:p>
          <a:p>
            <a:pPr algn="ctr"/>
            <a:r>
              <a:rPr lang="fr-FR" sz="1400" dirty="0" smtClean="0"/>
              <a:t>Porteur de projet</a:t>
            </a:r>
          </a:p>
          <a:p>
            <a:pPr algn="ctr"/>
            <a:r>
              <a:rPr lang="fr-FR" sz="1400" dirty="0" smtClean="0"/>
              <a:t>Commanditaire</a:t>
            </a:r>
            <a:endParaRPr lang="fr-FR" sz="1400" dirty="0"/>
          </a:p>
        </p:txBody>
      </p:sp>
      <p:grpSp>
        <p:nvGrpSpPr>
          <p:cNvPr id="63" name="Groupe 62"/>
          <p:cNvGrpSpPr/>
          <p:nvPr/>
        </p:nvGrpSpPr>
        <p:grpSpPr>
          <a:xfrm>
            <a:off x="6635048" y="4222256"/>
            <a:ext cx="366537" cy="706798"/>
            <a:chOff x="7755875" y="3424428"/>
            <a:chExt cx="793214" cy="1301809"/>
          </a:xfrm>
          <a:solidFill>
            <a:srgbClr val="D2B4A6"/>
          </a:solidFill>
        </p:grpSpPr>
        <p:sp>
          <p:nvSpPr>
            <p:cNvPr id="64" name="Ellipse 63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Arc 64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7105645" y="4491559"/>
            <a:ext cx="366537" cy="706798"/>
            <a:chOff x="7755875" y="3424428"/>
            <a:chExt cx="793214" cy="1301809"/>
          </a:xfrm>
          <a:solidFill>
            <a:srgbClr val="D2B4A6"/>
          </a:solidFill>
        </p:grpSpPr>
        <p:sp>
          <p:nvSpPr>
            <p:cNvPr id="67" name="Ellipse 66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Arc 67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7468857" y="4673238"/>
            <a:ext cx="366537" cy="706798"/>
            <a:chOff x="7755875" y="3424428"/>
            <a:chExt cx="793214" cy="1301809"/>
          </a:xfrm>
          <a:solidFill>
            <a:srgbClr val="D2B4A6"/>
          </a:solidFill>
        </p:grpSpPr>
        <p:sp>
          <p:nvSpPr>
            <p:cNvPr id="70" name="Ellipse 69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Arc 70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6764526" y="4772505"/>
            <a:ext cx="366537" cy="706798"/>
            <a:chOff x="7755875" y="3424428"/>
            <a:chExt cx="793214" cy="1301809"/>
          </a:xfrm>
          <a:solidFill>
            <a:srgbClr val="D2B4A6"/>
          </a:solidFill>
        </p:grpSpPr>
        <p:sp>
          <p:nvSpPr>
            <p:cNvPr id="73" name="Ellipse 72"/>
            <p:cNvSpPr/>
            <p:nvPr/>
          </p:nvSpPr>
          <p:spPr>
            <a:xfrm>
              <a:off x="7970703" y="3424428"/>
              <a:ext cx="363556" cy="385591"/>
            </a:xfrm>
            <a:prstGeom prst="ellipse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Arc 73"/>
            <p:cNvSpPr/>
            <p:nvPr/>
          </p:nvSpPr>
          <p:spPr>
            <a:xfrm rot="16200000">
              <a:off x="7744857" y="3922006"/>
              <a:ext cx="815249" cy="793214"/>
            </a:xfrm>
            <a:prstGeom prst="arc">
              <a:avLst>
                <a:gd name="adj1" fmla="val 16200000"/>
                <a:gd name="adj2" fmla="val 5073577"/>
              </a:avLst>
            </a:prstGeom>
            <a:grpFill/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5" name="ZoneTexte 74"/>
          <p:cNvSpPr txBox="1"/>
          <p:nvPr/>
        </p:nvSpPr>
        <p:spPr>
          <a:xfrm>
            <a:off x="6280498" y="5360632"/>
            <a:ext cx="1986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Partenaires Intervenants externes</a:t>
            </a:r>
            <a:endParaRPr lang="fr-FR" b="1" dirty="0"/>
          </a:p>
        </p:txBody>
      </p:sp>
      <p:sp>
        <p:nvSpPr>
          <p:cNvPr id="77" name="Rectangle à coins arrondis 76"/>
          <p:cNvSpPr/>
          <p:nvPr/>
        </p:nvSpPr>
        <p:spPr>
          <a:xfrm>
            <a:off x="352540" y="1487277"/>
            <a:ext cx="1781693" cy="4946574"/>
          </a:xfrm>
          <a:prstGeom prst="roundRect">
            <a:avLst/>
          </a:prstGeom>
          <a:noFill/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2720392" y="1487277"/>
            <a:ext cx="6314667" cy="4946574"/>
          </a:xfrm>
          <a:prstGeom prst="roundRect">
            <a:avLst>
              <a:gd name="adj" fmla="val 5753"/>
            </a:avLst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9578223" y="1487277"/>
            <a:ext cx="2220808" cy="4946574"/>
          </a:xfrm>
          <a:prstGeom prst="round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Parenthèse ouvrante 79"/>
          <p:cNvSpPr/>
          <p:nvPr/>
        </p:nvSpPr>
        <p:spPr>
          <a:xfrm>
            <a:off x="5794874" y="1865103"/>
            <a:ext cx="164806" cy="2016292"/>
          </a:xfrm>
          <a:prstGeom prst="leftBracket">
            <a:avLst>
              <a:gd name="adj" fmla="val 74298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Parenthèse ouvrante 80"/>
          <p:cNvSpPr/>
          <p:nvPr/>
        </p:nvSpPr>
        <p:spPr>
          <a:xfrm>
            <a:off x="5794874" y="4135607"/>
            <a:ext cx="164806" cy="2016292"/>
          </a:xfrm>
          <a:prstGeom prst="leftBracket">
            <a:avLst>
              <a:gd name="adj" fmla="val 74298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Croix 81"/>
          <p:cNvSpPr/>
          <p:nvPr/>
        </p:nvSpPr>
        <p:spPr>
          <a:xfrm>
            <a:off x="2290562" y="3687479"/>
            <a:ext cx="252000" cy="252000"/>
          </a:xfrm>
          <a:prstGeom prst="plus">
            <a:avLst>
              <a:gd name="adj" fmla="val 3982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Flèche droite 82"/>
          <p:cNvSpPr/>
          <p:nvPr/>
        </p:nvSpPr>
        <p:spPr>
          <a:xfrm>
            <a:off x="9199084" y="3685432"/>
            <a:ext cx="289652" cy="25609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32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6" grpId="0"/>
      <p:bldP spid="57" grpId="0"/>
      <p:bldP spid="58" grpId="0"/>
      <p:bldP spid="62" grpId="0"/>
      <p:bldP spid="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Les acteurs d’un projet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87079" y="1457172"/>
            <a:ext cx="45766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Défend ou valide l’opportunité du projet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902919" y="1457172"/>
            <a:ext cx="28578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Élabore un plan de réalisation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65544" y="1928936"/>
            <a:ext cx="40981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Négocie les modifications du cahier des </a:t>
            </a:r>
            <a:r>
              <a:rPr lang="fr-FR" sz="1600" dirty="0" smtClean="0"/>
              <a:t>charges</a:t>
            </a:r>
            <a:endParaRPr lang="fr-FR" sz="1600" dirty="0"/>
          </a:p>
        </p:txBody>
      </p:sp>
      <p:sp>
        <p:nvSpPr>
          <p:cNvPr id="38" name="Rectangle 37"/>
          <p:cNvSpPr/>
          <p:nvPr/>
        </p:nvSpPr>
        <p:spPr>
          <a:xfrm>
            <a:off x="446568" y="4306400"/>
            <a:ext cx="4417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Assure le cadrage stratégique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71868" y="2574308"/>
            <a:ext cx="39918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Anime l’équipe de projet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902919" y="2572088"/>
            <a:ext cx="3476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Traduit </a:t>
            </a:r>
            <a:r>
              <a:rPr lang="fr-FR" sz="1600" dirty="0"/>
              <a:t>les besoins des clients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-21054" y="3103297"/>
            <a:ext cx="4884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 smtClean="0"/>
              <a:t>Organise, coordonne et pilote la réalisation</a:t>
            </a:r>
            <a:endParaRPr lang="fr-FR" sz="1600" dirty="0"/>
          </a:p>
        </p:txBody>
      </p:sp>
      <p:sp>
        <p:nvSpPr>
          <p:cNvPr id="42" name="Rectangle 41"/>
          <p:cNvSpPr/>
          <p:nvPr/>
        </p:nvSpPr>
        <p:spPr>
          <a:xfrm>
            <a:off x="7902919" y="2982231"/>
            <a:ext cx="3940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Orchestre et supervise la communication sur le projet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902920" y="3608601"/>
            <a:ext cx="35696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Choisit un chef de projet et définit sa mission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902919" y="4819475"/>
            <a:ext cx="29487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Assume les </a:t>
            </a:r>
            <a:r>
              <a:rPr lang="fr-FR" sz="1600" dirty="0" smtClean="0"/>
              <a:t>décisions </a:t>
            </a:r>
            <a:r>
              <a:rPr lang="fr-FR" sz="1600" dirty="0"/>
              <a:t>majeures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902919" y="4306400"/>
            <a:ext cx="36129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Rend les </a:t>
            </a:r>
            <a:r>
              <a:rPr lang="fr-FR" sz="1600" dirty="0" smtClean="0"/>
              <a:t>arbitrages </a:t>
            </a:r>
            <a:r>
              <a:rPr lang="fr-FR" sz="1600" dirty="0"/>
              <a:t>au cours du projet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91116" y="4819475"/>
            <a:ext cx="41725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Livre le produit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902919" y="1964045"/>
            <a:ext cx="24422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Assume le coût du projet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80754" y="5268753"/>
            <a:ext cx="50444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Organise le passage d’une étape à </a:t>
            </a:r>
            <a:r>
              <a:rPr lang="fr-FR" sz="1600" dirty="0" smtClean="0"/>
              <a:t>l’autre</a:t>
            </a:r>
            <a:endParaRPr lang="fr-FR" sz="1600" dirty="0"/>
          </a:p>
        </p:txBody>
      </p:sp>
      <p:sp>
        <p:nvSpPr>
          <p:cNvPr id="49" name="Rectangle 48"/>
          <p:cNvSpPr/>
          <p:nvPr/>
        </p:nvSpPr>
        <p:spPr>
          <a:xfrm>
            <a:off x="7902919" y="5268753"/>
            <a:ext cx="16193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Effectue le bilan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28329" y="5772304"/>
            <a:ext cx="40981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Valide les étapes successives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902919" y="5772304"/>
            <a:ext cx="30760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Rend compte au commanditaire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82262" y="6257049"/>
            <a:ext cx="42814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Réceptionne les </a:t>
            </a:r>
            <a:r>
              <a:rPr lang="fr-FR" sz="1600" dirty="0" smtClean="0"/>
              <a:t>livrables </a:t>
            </a:r>
            <a:endParaRPr lang="fr-FR" sz="1600" dirty="0"/>
          </a:p>
        </p:txBody>
      </p:sp>
      <p:sp>
        <p:nvSpPr>
          <p:cNvPr id="53" name="Rectangle 52"/>
          <p:cNvSpPr/>
          <p:nvPr/>
        </p:nvSpPr>
        <p:spPr>
          <a:xfrm>
            <a:off x="-21053" y="3608601"/>
            <a:ext cx="4884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600" dirty="0"/>
              <a:t>Assure la cohérence du projet et son </a:t>
            </a:r>
            <a:r>
              <a:rPr lang="fr-FR" sz="1600" dirty="0" smtClean="0"/>
              <a:t>articulation </a:t>
            </a:r>
            <a:r>
              <a:rPr lang="fr-FR" sz="1600" dirty="0"/>
              <a:t>avec le reste de l’organisation</a:t>
            </a:r>
            <a:r>
              <a:rPr lang="fr-FR" sz="1600" dirty="0" smtClean="0"/>
              <a:t> </a:t>
            </a:r>
            <a:endParaRPr lang="fr-FR" sz="1600" dirty="0"/>
          </a:p>
        </p:txBody>
      </p:sp>
      <p:sp>
        <p:nvSpPr>
          <p:cNvPr id="54" name="Ellipse 53"/>
          <p:cNvSpPr/>
          <p:nvPr/>
        </p:nvSpPr>
        <p:spPr>
          <a:xfrm>
            <a:off x="5047457" y="2650974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56" name="Ellipse 55"/>
          <p:cNvSpPr/>
          <p:nvPr/>
        </p:nvSpPr>
        <p:spPr>
          <a:xfrm>
            <a:off x="5047457" y="3179963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58" name="Ellipse 57"/>
          <p:cNvSpPr/>
          <p:nvPr/>
        </p:nvSpPr>
        <p:spPr>
          <a:xfrm>
            <a:off x="5047457" y="438306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59" name="Ellipse 58"/>
          <p:cNvSpPr/>
          <p:nvPr/>
        </p:nvSpPr>
        <p:spPr>
          <a:xfrm>
            <a:off x="5047457" y="4896141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60" name="Ellipse 59"/>
          <p:cNvSpPr/>
          <p:nvPr/>
        </p:nvSpPr>
        <p:spPr>
          <a:xfrm>
            <a:off x="5047457" y="5345419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61" name="Ellipse 60"/>
          <p:cNvSpPr/>
          <p:nvPr/>
        </p:nvSpPr>
        <p:spPr>
          <a:xfrm>
            <a:off x="5047457" y="5848970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62" name="Ellipse 61"/>
          <p:cNvSpPr/>
          <p:nvPr/>
        </p:nvSpPr>
        <p:spPr>
          <a:xfrm>
            <a:off x="5047457" y="2049527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63" name="Ellipse 62"/>
          <p:cNvSpPr/>
          <p:nvPr/>
        </p:nvSpPr>
        <p:spPr>
          <a:xfrm>
            <a:off x="5047457" y="1533838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74" name="Ellipse 73"/>
          <p:cNvSpPr/>
          <p:nvPr/>
        </p:nvSpPr>
        <p:spPr>
          <a:xfrm>
            <a:off x="7503160" y="2650974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75" name="Ellipse 74"/>
          <p:cNvSpPr/>
          <p:nvPr/>
        </p:nvSpPr>
        <p:spPr>
          <a:xfrm>
            <a:off x="7503160" y="3179963"/>
            <a:ext cx="216000" cy="216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76" name="Ellipse 75"/>
          <p:cNvSpPr/>
          <p:nvPr/>
        </p:nvSpPr>
        <p:spPr>
          <a:xfrm>
            <a:off x="7503160" y="382376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78" name="Ellipse 77"/>
          <p:cNvSpPr/>
          <p:nvPr/>
        </p:nvSpPr>
        <p:spPr>
          <a:xfrm>
            <a:off x="7503160" y="438306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79" name="Ellipse 78"/>
          <p:cNvSpPr/>
          <p:nvPr/>
        </p:nvSpPr>
        <p:spPr>
          <a:xfrm>
            <a:off x="7503160" y="4896141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0" name="Ellipse 79"/>
          <p:cNvSpPr/>
          <p:nvPr/>
        </p:nvSpPr>
        <p:spPr>
          <a:xfrm>
            <a:off x="7503160" y="5345419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1" name="Ellipse 80"/>
          <p:cNvSpPr/>
          <p:nvPr/>
        </p:nvSpPr>
        <p:spPr>
          <a:xfrm>
            <a:off x="7503160" y="5848970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2" name="Ellipse 81"/>
          <p:cNvSpPr/>
          <p:nvPr/>
        </p:nvSpPr>
        <p:spPr>
          <a:xfrm>
            <a:off x="7503160" y="2049527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3" name="Ellipse 82"/>
          <p:cNvSpPr/>
          <p:nvPr/>
        </p:nvSpPr>
        <p:spPr>
          <a:xfrm>
            <a:off x="7503160" y="1533838"/>
            <a:ext cx="216000" cy="216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4" name="Ellipse 83"/>
          <p:cNvSpPr/>
          <p:nvPr/>
        </p:nvSpPr>
        <p:spPr>
          <a:xfrm>
            <a:off x="5047457" y="382376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5" name="Ellipse 84"/>
          <p:cNvSpPr/>
          <p:nvPr/>
        </p:nvSpPr>
        <p:spPr>
          <a:xfrm>
            <a:off x="5047457" y="6333715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grpSp>
        <p:nvGrpSpPr>
          <p:cNvPr id="94" name="Groupe 93"/>
          <p:cNvGrpSpPr/>
          <p:nvPr/>
        </p:nvGrpSpPr>
        <p:grpSpPr>
          <a:xfrm>
            <a:off x="5543340" y="3107130"/>
            <a:ext cx="1697778" cy="1741649"/>
            <a:chOff x="5480097" y="2815039"/>
            <a:chExt cx="1697778" cy="1741649"/>
          </a:xfrm>
        </p:grpSpPr>
        <p:grpSp>
          <p:nvGrpSpPr>
            <p:cNvPr id="86" name="Groupe 85"/>
            <p:cNvGrpSpPr/>
            <p:nvPr/>
          </p:nvGrpSpPr>
          <p:grpSpPr>
            <a:xfrm>
              <a:off x="6021368" y="2815039"/>
              <a:ext cx="615236" cy="945848"/>
              <a:chOff x="7755875" y="3424428"/>
              <a:chExt cx="793214" cy="1301809"/>
            </a:xfrm>
          </p:grpSpPr>
          <p:sp>
            <p:nvSpPr>
              <p:cNvPr id="87" name="Ellipse 86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/>
              </a:p>
            </p:txBody>
          </p:sp>
          <p:sp>
            <p:nvSpPr>
              <p:cNvPr id="88" name="Arc 87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456191"/>
                </a:avLst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600"/>
              </a:p>
            </p:txBody>
          </p:sp>
        </p:grpSp>
        <p:grpSp>
          <p:nvGrpSpPr>
            <p:cNvPr id="89" name="Groupe 88"/>
            <p:cNvGrpSpPr/>
            <p:nvPr/>
          </p:nvGrpSpPr>
          <p:grpSpPr>
            <a:xfrm rot="10800000">
              <a:off x="6017323" y="3574771"/>
              <a:ext cx="623328" cy="981917"/>
              <a:chOff x="7755875" y="3424428"/>
              <a:chExt cx="793214" cy="1301809"/>
            </a:xfrm>
          </p:grpSpPr>
          <p:sp>
            <p:nvSpPr>
              <p:cNvPr id="90" name="Ellipse 89"/>
              <p:cNvSpPr/>
              <p:nvPr/>
            </p:nvSpPr>
            <p:spPr>
              <a:xfrm>
                <a:off x="7970703" y="3424428"/>
                <a:ext cx="363556" cy="385591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/>
              </a:p>
            </p:txBody>
          </p:sp>
          <p:sp>
            <p:nvSpPr>
              <p:cNvPr id="91" name="Arc 90"/>
              <p:cNvSpPr/>
              <p:nvPr/>
            </p:nvSpPr>
            <p:spPr>
              <a:xfrm rot="16200000">
                <a:off x="7744857" y="3922006"/>
                <a:ext cx="815249" cy="793214"/>
              </a:xfrm>
              <a:prstGeom prst="arc">
                <a:avLst>
                  <a:gd name="adj1" fmla="val 16200000"/>
                  <a:gd name="adj2" fmla="val 5552000"/>
                </a:avLst>
              </a:prstGeom>
              <a:ln w="5715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600"/>
              </a:p>
            </p:txBody>
          </p:sp>
        </p:grpSp>
        <p:sp>
          <p:nvSpPr>
            <p:cNvPr id="92" name="ZoneTexte 91"/>
            <p:cNvSpPr txBox="1"/>
            <p:nvPr/>
          </p:nvSpPr>
          <p:spPr>
            <a:xfrm>
              <a:off x="5570530" y="3697564"/>
              <a:ext cx="1516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/>
                <a:t>MOE</a:t>
              </a:r>
              <a:endParaRPr lang="fr-FR" sz="1600" b="1" dirty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5480097" y="3305396"/>
              <a:ext cx="16977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smtClean="0"/>
                <a:t>MOA</a:t>
              </a:r>
              <a:endParaRPr lang="fr-FR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2213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 animBg="1"/>
      <p:bldP spid="75" grpId="0" animBg="1"/>
      <p:bldP spid="76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 flipH="1">
            <a:off x="5982631" y="4304941"/>
            <a:ext cx="1" cy="122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 flipH="1">
            <a:off x="7410417" y="4220911"/>
            <a:ext cx="1" cy="5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H="1">
            <a:off x="4616417" y="4246311"/>
            <a:ext cx="1" cy="5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3267053" y="2819576"/>
            <a:ext cx="0" cy="93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enthèse ouvrante 5"/>
          <p:cNvSpPr/>
          <p:nvPr/>
        </p:nvSpPr>
        <p:spPr>
          <a:xfrm>
            <a:off x="10170066" y="3673586"/>
            <a:ext cx="1437437" cy="1094517"/>
          </a:xfrm>
          <a:prstGeom prst="leftBracket">
            <a:avLst/>
          </a:prstGeom>
          <a:solidFill>
            <a:schemeClr val="bg2"/>
          </a:solidFill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26"/>
          <p:cNvSpPr txBox="1"/>
          <p:nvPr/>
        </p:nvSpPr>
        <p:spPr>
          <a:xfrm>
            <a:off x="4042672" y="3184575"/>
            <a:ext cx="4104598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de cadrage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 de texte 227"/>
          <p:cNvSpPr txBox="1"/>
          <p:nvPr/>
        </p:nvSpPr>
        <p:spPr>
          <a:xfrm>
            <a:off x="8061822" y="2113291"/>
            <a:ext cx="1818381" cy="3026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 de lancement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39"/>
          <p:cNvSpPr txBox="1"/>
          <p:nvPr/>
        </p:nvSpPr>
        <p:spPr>
          <a:xfrm>
            <a:off x="2284783" y="2123898"/>
            <a:ext cx="1924306" cy="69567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Émergence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l’idée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8971013" y="2732617"/>
            <a:ext cx="0" cy="93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enthèse ouvrante 10"/>
          <p:cNvSpPr/>
          <p:nvPr/>
        </p:nvSpPr>
        <p:spPr>
          <a:xfrm rot="5400000">
            <a:off x="5805347" y="1146979"/>
            <a:ext cx="596618" cy="4577955"/>
          </a:xfrm>
          <a:prstGeom prst="leftBracket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241176" y="4190329"/>
            <a:ext cx="221266" cy="19664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515943" y="4182139"/>
            <a:ext cx="221266" cy="19664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4" name="Bouée 13"/>
          <p:cNvSpPr/>
          <p:nvPr/>
        </p:nvSpPr>
        <p:spPr>
          <a:xfrm>
            <a:off x="2825780" y="3668617"/>
            <a:ext cx="842313" cy="840629"/>
          </a:xfrm>
          <a:prstGeom prst="don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419425" y="3999891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4866910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141677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456867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5785639" y="3985495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286914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561681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6876871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7205648" y="3968341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7653133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7927900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8243090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7" name="Bouée 26"/>
          <p:cNvSpPr/>
          <p:nvPr/>
        </p:nvSpPr>
        <p:spPr>
          <a:xfrm>
            <a:off x="8573453" y="3668617"/>
            <a:ext cx="842313" cy="840629"/>
          </a:xfrm>
          <a:prstGeom prst="don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9490651" y="413910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9765418" y="4130918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4042841" y="4147990"/>
            <a:ext cx="221266" cy="1966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727597" y="4153038"/>
            <a:ext cx="221266" cy="1966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2" name="Zone de texte 227"/>
          <p:cNvSpPr txBox="1"/>
          <p:nvPr/>
        </p:nvSpPr>
        <p:spPr>
          <a:xfrm>
            <a:off x="9948990" y="3873158"/>
            <a:ext cx="1818381" cy="3026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de conception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Zone de texte 226"/>
          <p:cNvSpPr txBox="1"/>
          <p:nvPr/>
        </p:nvSpPr>
        <p:spPr>
          <a:xfrm>
            <a:off x="6566429" y="4707066"/>
            <a:ext cx="1959083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Élaboration du cahier des charges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226"/>
          <p:cNvSpPr txBox="1"/>
          <p:nvPr/>
        </p:nvSpPr>
        <p:spPr>
          <a:xfrm>
            <a:off x="3792732" y="4806901"/>
            <a:ext cx="1617907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du besoin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Zone de texte 226"/>
          <p:cNvSpPr txBox="1"/>
          <p:nvPr/>
        </p:nvSpPr>
        <p:spPr>
          <a:xfrm>
            <a:off x="4838270" y="5613573"/>
            <a:ext cx="2367489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Fixation </a:t>
            </a:r>
            <a:b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objectifs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>
            <a:normAutofit/>
          </a:bodyPr>
          <a:lstStyle/>
          <a:p>
            <a:r>
              <a:rPr lang="fr-FR" b="1" dirty="0" smtClean="0"/>
              <a:t>La Phase de cadrage d’un </a:t>
            </a:r>
            <a:r>
              <a:rPr lang="fr-FR" b="1" dirty="0"/>
              <a:t>projet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3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"/>
                            </p:stCondLst>
                            <p:childTnLst>
                              <p:par>
                                <p:cTn id="9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4577" cy="640080"/>
          </a:xfrm>
        </p:spPr>
        <p:txBody>
          <a:bodyPr rtlCol="0">
            <a:noAutofit/>
          </a:bodyPr>
          <a:lstStyle/>
          <a:p>
            <a:pPr rtl="0"/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L’émergence du projet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14851" y="248076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Cette étape </a:t>
            </a:r>
            <a:r>
              <a:rPr lang="fr-FR" dirty="0"/>
              <a:t>doit permettre de </a:t>
            </a:r>
            <a:r>
              <a:rPr lang="fr-FR" b="1" dirty="0"/>
              <a:t>répondre aux questions</a:t>
            </a:r>
            <a:r>
              <a:rPr lang="fr-FR" dirty="0"/>
              <a:t>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Quel est le besoin auquel doit satisfaire le produit </a:t>
            </a:r>
            <a:r>
              <a:rPr lang="fr-FR" dirty="0" smtClean="0"/>
              <a:t>?</a:t>
            </a:r>
            <a:endParaRPr lang="fr-F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Quels sont les objectifs attendus 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972268" y="1701867"/>
            <a:ext cx="3163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/>
              <a:t>Première </a:t>
            </a:r>
            <a:r>
              <a:rPr lang="fr-FR" b="1" dirty="0"/>
              <a:t>étape d'un projet.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2484" y="2157596"/>
            <a:ext cx="2530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Étape préliminaire </a:t>
            </a:r>
          </a:p>
          <a:p>
            <a:pPr algn="ctr"/>
            <a:r>
              <a:rPr lang="fr-FR" dirty="0" smtClean="0"/>
              <a:t>de </a:t>
            </a:r>
            <a:r>
              <a:rPr lang="fr-FR" dirty="0"/>
              <a:t>définition du projet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9598" y="3044260"/>
            <a:ext cx="2642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Émergence d'une </a:t>
            </a:r>
            <a:r>
              <a:rPr lang="fr-FR" b="1" dirty="0"/>
              <a:t>idée</a:t>
            </a:r>
            <a:r>
              <a:rPr lang="fr-FR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602966" y="4388380"/>
            <a:ext cx="2283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S</a:t>
            </a:r>
            <a:r>
              <a:rPr lang="fr-FR" dirty="0" smtClean="0"/>
              <a:t>atisfaire </a:t>
            </a:r>
            <a:r>
              <a:rPr lang="fr-FR" dirty="0"/>
              <a:t>un </a:t>
            </a:r>
            <a:endParaRPr lang="fr-FR" dirty="0" smtClean="0"/>
          </a:p>
          <a:p>
            <a:pPr algn="ctr"/>
            <a:r>
              <a:rPr lang="fr-FR" dirty="0" smtClean="0"/>
              <a:t>besoin </a:t>
            </a:r>
            <a:r>
              <a:rPr lang="fr-FR" dirty="0"/>
              <a:t>nouveau.</a:t>
            </a:r>
          </a:p>
        </p:txBody>
      </p:sp>
      <p:sp>
        <p:nvSpPr>
          <p:cNvPr id="7" name="Rectangle 6"/>
          <p:cNvSpPr/>
          <p:nvPr/>
        </p:nvSpPr>
        <p:spPr>
          <a:xfrm>
            <a:off x="521207" y="4378521"/>
            <a:ext cx="2078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Améliorer une </a:t>
            </a:r>
            <a:r>
              <a:rPr lang="fr-FR" dirty="0"/>
              <a:t>situation existante 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1648" y="3620556"/>
            <a:ext cx="134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Volonté de 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5020527" y="1559471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1560449" y="4028883"/>
            <a:ext cx="1125003" cy="355264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685449" y="4024650"/>
            <a:ext cx="1059355" cy="359497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5314851" y="4848943"/>
            <a:ext cx="6430050" cy="548521"/>
          </a:xfrm>
          <a:prstGeom prst="roundRect">
            <a:avLst>
              <a:gd name="adj" fmla="val 8501"/>
            </a:avLst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 smtClean="0"/>
              <a:t>C'est </a:t>
            </a:r>
            <a:r>
              <a:rPr lang="fr-FR" sz="1400" dirty="0"/>
              <a:t>également durant cette étape </a:t>
            </a:r>
            <a:r>
              <a:rPr lang="fr-FR" sz="1400" dirty="0" smtClean="0"/>
              <a:t>que les </a:t>
            </a:r>
            <a:r>
              <a:rPr lang="fr-FR" sz="1400" dirty="0"/>
              <a:t>principales parties prenantes du futur </a:t>
            </a:r>
            <a:r>
              <a:rPr lang="fr-FR" sz="1400" dirty="0" smtClean="0"/>
              <a:t>projet sont identifiées.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9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L’émergence du projet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>
            <a:off x="7106333" y="4070379"/>
            <a:ext cx="572649" cy="622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7144013" y="3020112"/>
            <a:ext cx="645004" cy="692727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7144013" y="4506672"/>
            <a:ext cx="645004" cy="731794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364" y="3189908"/>
            <a:ext cx="2034276" cy="2034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0" dist="5000" dir="5400000" sy="-100000" algn="bl" rotWithShape="0"/>
          </a:effectLst>
        </p:spPr>
      </p:pic>
      <p:sp>
        <p:nvSpPr>
          <p:cNvPr id="10" name="Rectangle 9"/>
          <p:cNvSpPr/>
          <p:nvPr/>
        </p:nvSpPr>
        <p:spPr>
          <a:xfrm>
            <a:off x="404483" y="1705345"/>
            <a:ext cx="3755103" cy="3780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Une grande </a:t>
            </a:r>
            <a:r>
              <a:rPr lang="fr-FR" b="1" dirty="0"/>
              <a:t>créativité</a:t>
            </a:r>
            <a:r>
              <a:rPr lang="fr-FR" dirty="0"/>
              <a:t> des personnes est </a:t>
            </a:r>
            <a:r>
              <a:rPr lang="fr-FR" dirty="0" smtClean="0"/>
              <a:t>recherchée </a:t>
            </a:r>
            <a:r>
              <a:rPr lang="fr-FR" dirty="0"/>
              <a:t>afin de </a:t>
            </a:r>
            <a:r>
              <a:rPr lang="fr-FR" dirty="0" smtClean="0"/>
              <a:t>:</a:t>
            </a:r>
          </a:p>
          <a:p>
            <a:pPr algn="just">
              <a:lnSpc>
                <a:spcPct val="150000"/>
              </a:lnSpc>
            </a:pPr>
            <a:endParaRPr lang="fr-FR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Favoriser l'innovation 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Faire émerger un maximum de propositions 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 smtClean="0"/>
              <a:t>Ne pas raisonner en termes de solutions techniques, mais plutôt en termes d'objectifs.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7978234" y="2557655"/>
            <a:ext cx="360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Être à l'écoute des usagers afin de détecter les besoins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78234" y="3583342"/>
            <a:ext cx="360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Décloisonner les structures afin de favoriser un partage d'informations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35386" y="4802010"/>
            <a:ext cx="3600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dirty="0"/>
              <a:t>Faire preuve de créativité et ne pas se laisser freiner par des procédures administratives</a:t>
            </a:r>
          </a:p>
        </p:txBody>
      </p:sp>
    </p:spTree>
    <p:extLst>
      <p:ext uri="{BB962C8B-B14F-4D97-AF65-F5344CB8AC3E}">
        <p14:creationId xmlns:p14="http://schemas.microsoft.com/office/powerpoint/2010/main" val="254375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L’émergence du projet</a:t>
            </a:r>
            <a:endParaRPr lang="fr-FR" dirty="0"/>
          </a:p>
        </p:txBody>
      </p:sp>
      <p:grpSp>
        <p:nvGrpSpPr>
          <p:cNvPr id="46" name="Group 2">
            <a:extLst>
              <a:ext uri="{FF2B5EF4-FFF2-40B4-BE49-F238E27FC236}">
                <a16:creationId xmlns:a16="http://schemas.microsoft.com/office/drawing/2014/main" id="{0476BD5C-EBDC-4B4A-A374-C0489A1669B3}"/>
              </a:ext>
            </a:extLst>
          </p:cNvPr>
          <p:cNvGrpSpPr/>
          <p:nvPr/>
        </p:nvGrpSpPr>
        <p:grpSpPr>
          <a:xfrm>
            <a:off x="4646330" y="2272427"/>
            <a:ext cx="2243863" cy="2268984"/>
            <a:chOff x="4503706" y="2375988"/>
            <a:chExt cx="3184588" cy="3184124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1AF0B1C-E357-4EAB-A2A9-61A703DE2BB3}"/>
                </a:ext>
              </a:extLst>
            </p:cNvPr>
            <p:cNvSpPr/>
            <p:nvPr/>
          </p:nvSpPr>
          <p:spPr>
            <a:xfrm>
              <a:off x="4503706" y="2376222"/>
              <a:ext cx="1592294" cy="1591828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F51B01A-CCC2-44B1-B0C0-7719FEFE7FBD}"/>
                </a:ext>
              </a:extLst>
            </p:cNvPr>
            <p:cNvSpPr/>
            <p:nvPr/>
          </p:nvSpPr>
          <p:spPr>
            <a:xfrm>
              <a:off x="4503706" y="3968284"/>
              <a:ext cx="1592294" cy="1591828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9E913C-7CC5-4AFD-9113-C5464329C55A}"/>
                </a:ext>
              </a:extLst>
            </p:cNvPr>
            <p:cNvSpPr/>
            <p:nvPr/>
          </p:nvSpPr>
          <p:spPr>
            <a:xfrm>
              <a:off x="6095998" y="2375988"/>
              <a:ext cx="1592296" cy="1592296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CCA6CE7-1766-4DDF-80A0-45158CAA9522}"/>
                </a:ext>
              </a:extLst>
            </p:cNvPr>
            <p:cNvSpPr/>
            <p:nvPr/>
          </p:nvSpPr>
          <p:spPr>
            <a:xfrm>
              <a:off x="6095999" y="3968284"/>
              <a:ext cx="1592294" cy="1591828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1" name="Graphic 17" descr="Warning">
            <a:extLst>
              <a:ext uri="{FF2B5EF4-FFF2-40B4-BE49-F238E27FC236}">
                <a16:creationId xmlns:a16="http://schemas.microsoft.com/office/drawing/2014/main" id="{53C33C80-00C7-4664-B9E4-86DE445FB0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85152" y="3688139"/>
            <a:ext cx="644287" cy="651595"/>
          </a:xfrm>
          <a:prstGeom prst="rect">
            <a:avLst/>
          </a:prstGeom>
        </p:spPr>
      </p:pic>
      <p:pic>
        <p:nvPicPr>
          <p:cNvPr id="52" name="Graphic 18" descr="Fire">
            <a:extLst>
              <a:ext uri="{FF2B5EF4-FFF2-40B4-BE49-F238E27FC236}">
                <a16:creationId xmlns:a16="http://schemas.microsoft.com/office/drawing/2014/main" id="{7D88A5D2-496C-486F-B541-2E1BB482361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07083" y="3688139"/>
            <a:ext cx="644287" cy="651595"/>
          </a:xfrm>
          <a:prstGeom prst="rect">
            <a:avLst/>
          </a:prstGeom>
        </p:spPr>
      </p:pic>
      <p:pic>
        <p:nvPicPr>
          <p:cNvPr id="53" name="Graphic 19" descr="Thumbs Up Sign">
            <a:extLst>
              <a:ext uri="{FF2B5EF4-FFF2-40B4-BE49-F238E27FC236}">
                <a16:creationId xmlns:a16="http://schemas.microsoft.com/office/drawing/2014/main" id="{B0585F08-897E-4B4C-9A55-4D669C99DD0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07083" y="2553647"/>
            <a:ext cx="644287" cy="651595"/>
          </a:xfrm>
          <a:prstGeom prst="rect">
            <a:avLst/>
          </a:prstGeom>
        </p:spPr>
      </p:pic>
      <p:pic>
        <p:nvPicPr>
          <p:cNvPr id="54" name="Graphic 20" descr="Heart">
            <a:extLst>
              <a:ext uri="{FF2B5EF4-FFF2-40B4-BE49-F238E27FC236}">
                <a16:creationId xmlns:a16="http://schemas.microsoft.com/office/drawing/2014/main" id="{32F9871E-34B2-4B41-B9CB-E8319B9C9E9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85152" y="2553647"/>
            <a:ext cx="644287" cy="651595"/>
          </a:xfrm>
          <a:prstGeom prst="rect">
            <a:avLst/>
          </a:prstGeom>
        </p:spPr>
      </p:pic>
      <p:sp>
        <p:nvSpPr>
          <p:cNvPr id="68" name="Rectangle à coins arrondis 67"/>
          <p:cNvSpPr/>
          <p:nvPr/>
        </p:nvSpPr>
        <p:spPr>
          <a:xfrm>
            <a:off x="2758372" y="5816046"/>
            <a:ext cx="6096000" cy="7150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Il est parfois opportun </a:t>
            </a:r>
            <a:r>
              <a:rPr lang="fr-FR" dirty="0">
                <a:solidFill>
                  <a:schemeClr val="tx1"/>
                </a:solidFill>
              </a:rPr>
              <a:t>de</a:t>
            </a:r>
            <a:r>
              <a:rPr lang="fr-FR" b="1" dirty="0">
                <a:solidFill>
                  <a:schemeClr val="tx1"/>
                </a:solidFill>
              </a:rPr>
              <a:t> lancer une étude de faisabilité</a:t>
            </a:r>
            <a:r>
              <a:rPr lang="fr-FR" dirty="0">
                <a:solidFill>
                  <a:schemeClr val="tx1"/>
                </a:solidFill>
              </a:rPr>
              <a:t> afin de vérifier que le projet est viable.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535648" y="3321821"/>
            <a:ext cx="3649297" cy="2060467"/>
            <a:chOff x="535648" y="3321821"/>
            <a:chExt cx="3649297" cy="2060467"/>
          </a:xfrm>
        </p:grpSpPr>
        <p:sp>
          <p:nvSpPr>
            <p:cNvPr id="71" name="Rectangle 70"/>
            <p:cNvSpPr/>
            <p:nvPr/>
          </p:nvSpPr>
          <p:spPr>
            <a:xfrm>
              <a:off x="1090272" y="4084704"/>
              <a:ext cx="1420021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Fixer </a:t>
              </a:r>
              <a:endParaRPr lang="fr-FR" dirty="0"/>
            </a:p>
            <a:p>
              <a:pPr algn="ctr"/>
              <a:r>
                <a:rPr lang="fr-FR" dirty="0" smtClean="0"/>
                <a:t>la </a:t>
              </a:r>
              <a:r>
                <a:rPr lang="fr-FR" b="1" dirty="0"/>
                <a:t>date </a:t>
              </a:r>
              <a:endParaRPr lang="fr-FR" b="1" dirty="0" smtClean="0"/>
            </a:p>
            <a:p>
              <a:pPr algn="ctr"/>
              <a:r>
                <a:rPr lang="fr-FR" b="1" dirty="0" smtClean="0"/>
                <a:t>de </a:t>
              </a:r>
              <a:r>
                <a:rPr lang="fr-FR" b="1" dirty="0"/>
                <a:t>fin </a:t>
              </a:r>
              <a:r>
                <a:rPr lang="fr-FR" dirty="0"/>
                <a:t>attendue. 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460431" y="4107887"/>
              <a:ext cx="167611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Évaluer </a:t>
              </a:r>
            </a:p>
            <a:p>
              <a:pPr algn="ctr"/>
              <a:r>
                <a:rPr lang="fr-FR" dirty="0" smtClean="0"/>
                <a:t>une </a:t>
              </a:r>
            </a:p>
            <a:p>
              <a:pPr algn="ctr"/>
              <a:r>
                <a:rPr lang="fr-FR" b="1" dirty="0" smtClean="0"/>
                <a:t>enveloppe </a:t>
              </a:r>
              <a:r>
                <a:rPr lang="fr-FR" b="1" dirty="0"/>
                <a:t>globale</a:t>
              </a: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535648" y="3321821"/>
              <a:ext cx="3649297" cy="2060467"/>
              <a:chOff x="535648" y="3321821"/>
              <a:chExt cx="3649297" cy="2060467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75D8A6B-F8BC-432A-BDE3-0057DED1AD8B}"/>
                  </a:ext>
                </a:extLst>
              </p:cNvPr>
              <p:cNvSpPr/>
              <p:nvPr/>
            </p:nvSpPr>
            <p:spPr>
              <a:xfrm>
                <a:off x="1090272" y="3350963"/>
                <a:ext cx="3094673" cy="2031325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  <a:alpha val="40000"/>
                </a:schemeClr>
              </a:solidFill>
            </p:spPr>
            <p:txBody>
              <a:bodyPr wrap="square" lIns="182880" tIns="91440" rIns="182880" bIns="91440">
                <a:spAutoFit/>
              </a:bodyPr>
              <a:lstStyle/>
              <a:p>
                <a:pPr algn="just">
                  <a:lnSpc>
                    <a:spcPts val="1800"/>
                  </a:lnSpc>
                  <a:spcAft>
                    <a:spcPts val="1800"/>
                  </a:spcAft>
                </a:pPr>
                <a:r>
                  <a:rPr lang="fr-FR" dirty="0" smtClean="0"/>
                  <a:t>Définir la durée et le budget :</a:t>
                </a:r>
              </a:p>
              <a:p>
                <a:pPr algn="just">
                  <a:lnSpc>
                    <a:spcPts val="1800"/>
                  </a:lnSpc>
                  <a:spcAft>
                    <a:spcPts val="1800"/>
                  </a:spcAft>
                </a:pPr>
                <a:endParaRPr lang="fr-FR" dirty="0" smtClean="0"/>
              </a:p>
              <a:p>
                <a:pPr algn="just">
                  <a:lnSpc>
                    <a:spcPts val="1800"/>
                  </a:lnSpc>
                  <a:spcAft>
                    <a:spcPts val="1800"/>
                  </a:spcAft>
                </a:pPr>
                <a:endParaRPr lang="fr-FR" dirty="0" smtClean="0"/>
              </a:p>
              <a:p>
                <a:pPr algn="just">
                  <a:lnSpc>
                    <a:spcPts val="1800"/>
                  </a:lnSpc>
                  <a:spcAft>
                    <a:spcPts val="1800"/>
                  </a:spcAft>
                </a:pPr>
                <a:endParaRPr lang="en-US" dirty="0">
                  <a:solidFill>
                    <a:schemeClr val="tx1">
                      <a:lumMod val="75000"/>
                    </a:schemeClr>
                  </a:solidFill>
                </a:endParaRPr>
              </a:p>
            </p:txBody>
          </p:sp>
          <p:pic>
            <p:nvPicPr>
              <p:cNvPr id="44" name="Graphic 25" descr="Warning">
                <a:extLst>
                  <a:ext uri="{FF2B5EF4-FFF2-40B4-BE49-F238E27FC236}">
                    <a16:creationId xmlns:a16="http://schemas.microsoft.com/office/drawing/2014/main" id="{78B28F93-0CA7-45FD-9E30-55CA0F2034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35648" y="3321821"/>
                <a:ext cx="435213" cy="435213"/>
              </a:xfrm>
              <a:prstGeom prst="rect">
                <a:avLst/>
              </a:prstGeom>
            </p:spPr>
          </p:pic>
        </p:grpSp>
      </p:grpSp>
      <p:grpSp>
        <p:nvGrpSpPr>
          <p:cNvPr id="4" name="Groupe 3"/>
          <p:cNvGrpSpPr/>
          <p:nvPr/>
        </p:nvGrpSpPr>
        <p:grpSpPr>
          <a:xfrm>
            <a:off x="572238" y="1503607"/>
            <a:ext cx="3612707" cy="1569660"/>
            <a:chOff x="572238" y="1503607"/>
            <a:chExt cx="3612707" cy="156966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9C97900-F91A-4221-A95E-102977878680}"/>
                </a:ext>
              </a:extLst>
            </p:cNvPr>
            <p:cNvSpPr/>
            <p:nvPr/>
          </p:nvSpPr>
          <p:spPr>
            <a:xfrm>
              <a:off x="1072880" y="1503607"/>
              <a:ext cx="3112065" cy="1569660"/>
            </a:xfrm>
            <a:prstGeom prst="rect">
              <a:avLst/>
            </a:prstGeom>
            <a:solidFill>
              <a:schemeClr val="tx1">
                <a:lumMod val="20000"/>
                <a:lumOff val="80000"/>
                <a:alpha val="40000"/>
              </a:schemeClr>
            </a:solidFill>
          </p:spPr>
          <p:txBody>
            <a:bodyPr wrap="square" lIns="182880" tIns="91440" rIns="182880" bIns="91440">
              <a:spAutoFit/>
            </a:bodyPr>
            <a:lstStyle/>
            <a:p>
              <a:pPr algn="just">
                <a:lnSpc>
                  <a:spcPts val="1800"/>
                </a:lnSpc>
                <a:spcAft>
                  <a:spcPts val="1800"/>
                </a:spcAft>
              </a:pPr>
              <a:r>
                <a:rPr lang="fr-FR" dirty="0" smtClean="0"/>
                <a:t>Réfléchir à la genèse du projet, </a:t>
              </a:r>
              <a:r>
                <a:rPr lang="fr-FR" dirty="0"/>
                <a:t>son utilité et sa finalité en répondant aux questions : </a:t>
              </a:r>
              <a:endParaRPr lang="fr-FR" dirty="0" smtClean="0"/>
            </a:p>
            <a:p>
              <a:pPr algn="just">
                <a:lnSpc>
                  <a:spcPts val="1800"/>
                </a:lnSpc>
                <a:spcAft>
                  <a:spcPts val="1800"/>
                </a:spcAft>
              </a:pPr>
              <a:r>
                <a:rPr lang="fr-FR" b="1" dirty="0" smtClean="0"/>
                <a:t>POURQUOI et QUOI ?</a:t>
              </a:r>
              <a:endParaRPr lang="fr-FR" b="1" dirty="0"/>
            </a:p>
          </p:txBody>
        </p:sp>
        <p:pic>
          <p:nvPicPr>
            <p:cNvPr id="45" name="Graphic 28" descr="Heart">
              <a:extLst>
                <a:ext uri="{FF2B5EF4-FFF2-40B4-BE49-F238E27FC236}">
                  <a16:creationId xmlns:a16="http://schemas.microsoft.com/office/drawing/2014/main" id="{68637A0B-7135-4061-A6CF-BCB2F0AB1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72238" y="1531729"/>
              <a:ext cx="435213" cy="435213"/>
            </a:xfrm>
            <a:prstGeom prst="rect">
              <a:avLst/>
            </a:prstGeom>
          </p:spPr>
        </p:pic>
      </p:grpSp>
      <p:sp>
        <p:nvSpPr>
          <p:cNvPr id="55" name="Frame 1">
            <a:extLst>
              <a:ext uri="{FF2B5EF4-FFF2-40B4-BE49-F238E27FC236}">
                <a16:creationId xmlns:a16="http://schemas.microsoft.com/office/drawing/2014/main" id="{AF39A103-1A42-4B40-BCB9-834E875C5634}"/>
              </a:ext>
            </a:extLst>
          </p:cNvPr>
          <p:cNvSpPr/>
          <p:nvPr/>
        </p:nvSpPr>
        <p:spPr>
          <a:xfrm>
            <a:off x="4474469" y="2098454"/>
            <a:ext cx="2587582" cy="2616932"/>
          </a:xfrm>
          <a:prstGeom prst="frame">
            <a:avLst>
              <a:gd name="adj1" fmla="val 42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7449411" y="1417415"/>
            <a:ext cx="4335430" cy="1655852"/>
            <a:chOff x="7449411" y="1417415"/>
            <a:chExt cx="4335430" cy="165585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7C93D49-5F8C-45A1-84BB-BDC2D19E3022}"/>
                </a:ext>
              </a:extLst>
            </p:cNvPr>
            <p:cNvSpPr/>
            <p:nvPr/>
          </p:nvSpPr>
          <p:spPr>
            <a:xfrm>
              <a:off x="7449411" y="1503607"/>
              <a:ext cx="3687291" cy="1569660"/>
            </a:xfrm>
            <a:prstGeom prst="rect">
              <a:avLst/>
            </a:prstGeom>
            <a:solidFill>
              <a:schemeClr val="tx1">
                <a:lumMod val="20000"/>
                <a:lumOff val="80000"/>
                <a:alpha val="40000"/>
              </a:schemeClr>
            </a:solidFill>
          </p:spPr>
          <p:txBody>
            <a:bodyPr wrap="square" lIns="182880" tIns="91440" rIns="182880" bIns="91440">
              <a:spAutoFit/>
            </a:bodyPr>
            <a:lstStyle/>
            <a:p>
              <a:pPr algn="just">
                <a:lnSpc>
                  <a:spcPts val="1800"/>
                </a:lnSpc>
                <a:spcAft>
                  <a:spcPts val="1800"/>
                </a:spcAft>
              </a:pPr>
              <a:r>
                <a:rPr lang="en-US" dirty="0" smtClean="0">
                  <a:solidFill>
                    <a:schemeClr val="tx1">
                      <a:lumMod val="75000"/>
                    </a:schemeClr>
                  </a:solidFill>
                </a:rPr>
                <a:t>Identifier les clients pour </a:t>
              </a:r>
              <a:r>
                <a:rPr lang="fr-FR" dirty="0" smtClean="0"/>
                <a:t>bien </a:t>
              </a:r>
              <a:r>
                <a:rPr lang="fr-FR" dirty="0"/>
                <a:t>comprendre le fondement du besoin afin de</a:t>
              </a:r>
              <a:r>
                <a:rPr lang="fr-FR" b="1" dirty="0"/>
                <a:t> fixer des objectifs cohérents </a:t>
              </a:r>
              <a:r>
                <a:rPr lang="fr-FR" dirty="0"/>
                <a:t>et donner ainsi toutes les chances de réussite </a:t>
              </a:r>
              <a:r>
                <a:rPr lang="fr-FR" dirty="0" smtClean="0"/>
                <a:t>au projet</a:t>
              </a:r>
              <a:endParaRPr lang="en-US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pic>
          <p:nvPicPr>
            <p:cNvPr id="73" name="Graphic 19" descr="Thumbs Up Sign">
              <a:extLst>
                <a:ext uri="{FF2B5EF4-FFF2-40B4-BE49-F238E27FC236}">
                  <a16:creationId xmlns:a16="http://schemas.microsoft.com/office/drawing/2014/main" id="{B0585F08-897E-4B4C-9A55-4D669C99D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1263283" y="1417415"/>
              <a:ext cx="521558" cy="527474"/>
            </a:xfrm>
            <a:prstGeom prst="rect">
              <a:avLst/>
            </a:prstGeom>
          </p:spPr>
        </p:pic>
      </p:grpSp>
      <p:grpSp>
        <p:nvGrpSpPr>
          <p:cNvPr id="7" name="Groupe 6"/>
          <p:cNvGrpSpPr/>
          <p:nvPr/>
        </p:nvGrpSpPr>
        <p:grpSpPr>
          <a:xfrm>
            <a:off x="7448382" y="3478870"/>
            <a:ext cx="4217384" cy="1930551"/>
            <a:chOff x="7448382" y="3478870"/>
            <a:chExt cx="4217384" cy="19305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D921536-2941-4E25-A0F5-C8420CE002C3}"/>
                </a:ext>
              </a:extLst>
            </p:cNvPr>
            <p:cNvSpPr/>
            <p:nvPr/>
          </p:nvSpPr>
          <p:spPr>
            <a:xfrm>
              <a:off x="7448382" y="3608928"/>
              <a:ext cx="3688400" cy="1800493"/>
            </a:xfrm>
            <a:prstGeom prst="rect">
              <a:avLst/>
            </a:prstGeom>
            <a:solidFill>
              <a:schemeClr val="tx1">
                <a:lumMod val="20000"/>
                <a:lumOff val="80000"/>
                <a:alpha val="40000"/>
              </a:schemeClr>
            </a:solidFill>
          </p:spPr>
          <p:txBody>
            <a:bodyPr wrap="square" lIns="182880" tIns="91440" rIns="182880" bIns="91440">
              <a:spAutoFit/>
            </a:bodyPr>
            <a:lstStyle/>
            <a:p>
              <a:pPr>
                <a:lnSpc>
                  <a:spcPts val="1800"/>
                </a:lnSpc>
                <a:spcAft>
                  <a:spcPts val="1800"/>
                </a:spcAft>
              </a:pPr>
              <a:r>
                <a:rPr lang="fr-FR" dirty="0" smtClean="0"/>
                <a:t>Identifier </a:t>
              </a:r>
              <a:r>
                <a:rPr lang="fr-FR" dirty="0"/>
                <a:t>les types d'</a:t>
              </a:r>
              <a:r>
                <a:rPr lang="fr-FR" b="1" dirty="0"/>
                <a:t>acteurs</a:t>
              </a:r>
              <a:r>
                <a:rPr lang="fr-FR" dirty="0"/>
                <a:t> </a:t>
              </a:r>
              <a:r>
                <a:rPr lang="fr-FR" b="1" dirty="0" smtClean="0"/>
                <a:t>impliqués</a:t>
              </a:r>
              <a:r>
                <a:rPr lang="fr-FR" dirty="0" smtClean="0"/>
                <a:t/>
              </a:r>
              <a:br>
                <a:rPr lang="fr-FR" dirty="0" smtClean="0"/>
              </a:br>
              <a:r>
                <a:rPr lang="fr-FR" sz="1600" dirty="0" smtClean="0"/>
                <a:t>(les </a:t>
              </a:r>
              <a:r>
                <a:rPr lang="fr-FR" sz="1600" dirty="0"/>
                <a:t>services et profils sans nommer précisément de </a:t>
              </a:r>
              <a:r>
                <a:rPr lang="fr-FR" sz="1600" dirty="0" smtClean="0"/>
                <a:t>collaborateurs)</a:t>
              </a:r>
            </a:p>
            <a:p>
              <a:pPr algn="just">
                <a:lnSpc>
                  <a:spcPts val="1800"/>
                </a:lnSpc>
                <a:spcAft>
                  <a:spcPts val="1800"/>
                </a:spcAft>
              </a:pPr>
              <a:r>
                <a:rPr lang="fr-FR" dirty="0" smtClean="0"/>
                <a:t>Le </a:t>
              </a:r>
              <a:r>
                <a:rPr lang="fr-FR" dirty="0"/>
                <a:t>chef de projet </a:t>
              </a:r>
              <a:r>
                <a:rPr lang="fr-FR" dirty="0" smtClean="0"/>
                <a:t>est </a:t>
              </a:r>
              <a:r>
                <a:rPr lang="fr-FR" dirty="0"/>
                <a:t>en général déjà </a:t>
              </a:r>
              <a:r>
                <a:rPr lang="fr-FR" dirty="0" smtClean="0"/>
                <a:t>choisi</a:t>
              </a:r>
              <a:endParaRPr lang="fr-FR" dirty="0"/>
            </a:p>
          </p:txBody>
        </p:sp>
        <p:pic>
          <p:nvPicPr>
            <p:cNvPr id="74" name="Graphic 18" descr="Fire">
              <a:extLst>
                <a:ext uri="{FF2B5EF4-FFF2-40B4-BE49-F238E27FC236}">
                  <a16:creationId xmlns:a16="http://schemas.microsoft.com/office/drawing/2014/main" id="{7D88A5D2-496C-486F-B541-2E1BB4823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1136702" y="3478870"/>
              <a:ext cx="529064" cy="5350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030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L’émergence du projet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H="1">
            <a:off x="4363047" y="3535238"/>
            <a:ext cx="889007" cy="0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4344896" y="2310799"/>
            <a:ext cx="699623" cy="692129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 flipV="1">
            <a:off x="4363048" y="4061896"/>
            <a:ext cx="766736" cy="586714"/>
          </a:xfrm>
          <a:prstGeom prst="line">
            <a:avLst/>
          </a:prstGeom>
          <a:ln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9029" y="2590227"/>
            <a:ext cx="2556801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Donne lieu à</a:t>
            </a:r>
          </a:p>
          <a:p>
            <a:pPr algn="ctr"/>
            <a:r>
              <a:rPr lang="fr-FR" dirty="0" smtClean="0"/>
              <a:t>la rédaction d'une </a:t>
            </a:r>
          </a:p>
          <a:p>
            <a:pPr algn="ctr"/>
            <a:endParaRPr lang="fr-FR" dirty="0"/>
          </a:p>
          <a:p>
            <a:pPr algn="ctr"/>
            <a:r>
              <a:rPr lang="fr-FR" b="1" dirty="0" smtClean="0"/>
              <a:t>note d'opportunité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 </a:t>
            </a:r>
            <a:r>
              <a:rPr lang="fr-FR" sz="1600" dirty="0"/>
              <a:t>aussi </a:t>
            </a:r>
            <a:r>
              <a:rPr lang="fr-FR" sz="1600" dirty="0" smtClean="0"/>
              <a:t>appelée</a:t>
            </a:r>
          </a:p>
          <a:p>
            <a:pPr algn="ctr"/>
            <a:r>
              <a:rPr lang="fr-FR" sz="1600" dirty="0" smtClean="0"/>
              <a:t> </a:t>
            </a:r>
            <a:r>
              <a:rPr lang="fr-FR" sz="1600" dirty="0"/>
              <a:t>avant </a:t>
            </a:r>
            <a:r>
              <a:rPr lang="fr-FR" sz="1600" dirty="0" smtClean="0"/>
              <a:t>projet</a:t>
            </a:r>
          </a:p>
          <a:p>
            <a:pPr algn="ctr"/>
            <a:r>
              <a:rPr lang="fr-FR" sz="1600" dirty="0" smtClean="0"/>
              <a:t>ou </a:t>
            </a:r>
            <a:r>
              <a:rPr lang="fr-FR" sz="1600" dirty="0"/>
              <a:t>note de cadrage</a:t>
            </a:r>
            <a:r>
              <a:rPr lang="fr-FR" dirty="0"/>
              <a:t>. 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356616" y="5900022"/>
            <a:ext cx="7769592" cy="7150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fin de </a:t>
            </a:r>
            <a:r>
              <a:rPr lang="fr-FR" dirty="0">
                <a:solidFill>
                  <a:schemeClr val="tx1"/>
                </a:solidFill>
              </a:rPr>
              <a:t>l'étape de cadrage se matérialise à </a:t>
            </a:r>
            <a:r>
              <a:rPr lang="fr-FR" dirty="0" smtClean="0">
                <a:solidFill>
                  <a:schemeClr val="tx1"/>
                </a:solidFill>
              </a:rPr>
              <a:t>travers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la tenue d'une </a:t>
            </a:r>
            <a:r>
              <a:rPr lang="fr-FR" b="1" dirty="0">
                <a:solidFill>
                  <a:schemeClr val="tx1"/>
                </a:solidFill>
              </a:rPr>
              <a:t>réunion de lancement 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083" y="2779074"/>
            <a:ext cx="1506674" cy="1506674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8210878" y="1353437"/>
            <a:ext cx="2382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L’intitulé du projet </a:t>
            </a:r>
            <a:endParaRPr lang="fr-FR" dirty="0"/>
          </a:p>
        </p:txBody>
      </p:sp>
      <p:sp>
        <p:nvSpPr>
          <p:cNvPr id="40" name="Rectangle 39"/>
          <p:cNvSpPr/>
          <p:nvPr/>
        </p:nvSpPr>
        <p:spPr>
          <a:xfrm>
            <a:off x="8210878" y="1672558"/>
            <a:ext cx="2630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contexte </a:t>
            </a:r>
            <a:r>
              <a:rPr lang="fr-FR" dirty="0"/>
              <a:t>du projet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301208" y="1941467"/>
            <a:ext cx="2994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Informations </a:t>
            </a:r>
            <a:r>
              <a:rPr lang="fr-FR" b="1" dirty="0"/>
              <a:t>descriptives</a:t>
            </a:r>
            <a:r>
              <a:rPr lang="fr-FR" dirty="0"/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210878" y="2310799"/>
            <a:ext cx="354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parties </a:t>
            </a:r>
            <a:r>
              <a:rPr lang="fr-FR" dirty="0"/>
              <a:t>prenantes, l'équipe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210878" y="1991679"/>
            <a:ext cx="2178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 chef de projet</a:t>
            </a:r>
            <a:endParaRPr lang="fr-FR" dirty="0"/>
          </a:p>
        </p:txBody>
      </p:sp>
      <p:sp>
        <p:nvSpPr>
          <p:cNvPr id="45" name="Rectangle 44"/>
          <p:cNvSpPr/>
          <p:nvPr/>
        </p:nvSpPr>
        <p:spPr>
          <a:xfrm>
            <a:off x="8210878" y="3143172"/>
            <a:ext cx="2776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L'expression </a:t>
            </a:r>
            <a:r>
              <a:rPr lang="fr-FR" dirty="0"/>
              <a:t>du besoin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210878" y="3483245"/>
            <a:ext cx="2938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objectifs à atteindre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/>
              <a:t>éléments de résultats).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301208" y="3337043"/>
            <a:ext cx="2483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Fondement du projet</a:t>
            </a:r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5332210" y="4705514"/>
            <a:ext cx="2308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Périmètre du projet</a:t>
            </a:r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8210878" y="4376779"/>
            <a:ext cx="2751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services concernés</a:t>
            </a:r>
            <a:endParaRPr lang="fr-FR" dirty="0"/>
          </a:p>
        </p:txBody>
      </p:sp>
      <p:sp>
        <p:nvSpPr>
          <p:cNvPr id="50" name="Rectangle 49"/>
          <p:cNvSpPr/>
          <p:nvPr/>
        </p:nvSpPr>
        <p:spPr>
          <a:xfrm>
            <a:off x="8210878" y="4671060"/>
            <a:ext cx="2412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grandes </a:t>
            </a:r>
            <a:r>
              <a:rPr lang="fr-FR" dirty="0"/>
              <a:t>étapes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10878" y="4965341"/>
            <a:ext cx="274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moyens financiers </a:t>
            </a:r>
            <a:endParaRPr lang="fr-FR" dirty="0"/>
          </a:p>
        </p:txBody>
      </p:sp>
      <p:sp>
        <p:nvSpPr>
          <p:cNvPr id="52" name="Rectangle 51"/>
          <p:cNvSpPr/>
          <p:nvPr/>
        </p:nvSpPr>
        <p:spPr>
          <a:xfrm>
            <a:off x="8210878" y="5259622"/>
            <a:ext cx="308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</a:t>
            </a:r>
            <a:r>
              <a:rPr lang="fr-FR" dirty="0"/>
              <a:t>échéances </a:t>
            </a:r>
            <a:r>
              <a:rPr lang="fr-FR" dirty="0" smtClean="0"/>
              <a:t>(dates clés)</a:t>
            </a:r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8126208" y="6004064"/>
            <a:ext cx="37266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/>
              <a:t>très importante pour créer une dynamique et impliquer toutes les parties prenantes du projet.</a:t>
            </a:r>
          </a:p>
        </p:txBody>
      </p:sp>
    </p:spTree>
    <p:extLst>
      <p:ext uri="{BB962C8B-B14F-4D97-AF65-F5344CB8AC3E}">
        <p14:creationId xmlns:p14="http://schemas.microsoft.com/office/powerpoint/2010/main" val="265609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36" grpId="0"/>
      <p:bldP spid="3" grpId="0" animBg="1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697"/>
          <a:stretch/>
        </p:blipFill>
        <p:spPr>
          <a:xfrm>
            <a:off x="674379" y="1308078"/>
            <a:ext cx="431800" cy="5889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12883" y="1486300"/>
            <a:ext cx="193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 bête à cornes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202365" y="3288000"/>
            <a:ext cx="1938866" cy="1456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604531" y="3839870"/>
            <a:ext cx="113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Produit</a:t>
            </a:r>
          </a:p>
        </p:txBody>
      </p:sp>
      <p:sp>
        <p:nvSpPr>
          <p:cNvPr id="14" name="Ellipse 13"/>
          <p:cNvSpPr/>
          <p:nvPr/>
        </p:nvSpPr>
        <p:spPr>
          <a:xfrm>
            <a:off x="6796898" y="1707333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199064" y="1973801"/>
            <a:ext cx="1134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À qui rend il service ?</a:t>
            </a:r>
            <a:endParaRPr lang="fr-FR" b="1" dirty="0"/>
          </a:p>
        </p:txBody>
      </p:sp>
      <p:sp>
        <p:nvSpPr>
          <p:cNvPr id="17" name="Ellipse 16"/>
          <p:cNvSpPr/>
          <p:nvPr/>
        </p:nvSpPr>
        <p:spPr>
          <a:xfrm>
            <a:off x="9853365" y="1769534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0255531" y="2189059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Sur quoi agit-il ?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8143098" y="5264483"/>
            <a:ext cx="2218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Quelles sont les finalités ?</a:t>
            </a:r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1212883" y="1872108"/>
            <a:ext cx="416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Outils d’analyse des besoins permettant de les expliciter</a:t>
            </a:r>
            <a:endParaRPr lang="fr-FR" dirty="0"/>
          </a:p>
        </p:txBody>
      </p:sp>
      <p:sp>
        <p:nvSpPr>
          <p:cNvPr id="25" name="Arc 24"/>
          <p:cNvSpPr/>
          <p:nvPr/>
        </p:nvSpPr>
        <p:spPr>
          <a:xfrm rot="5400000">
            <a:off x="8548424" y="2021298"/>
            <a:ext cx="1405466" cy="1670768"/>
          </a:xfrm>
          <a:prstGeom prst="arc">
            <a:avLst>
              <a:gd name="adj1" fmla="val 16200000"/>
              <a:gd name="adj2" fmla="val 5463657"/>
            </a:avLst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9489298" y="3254133"/>
            <a:ext cx="1355208" cy="1955800"/>
          </a:xfrm>
          <a:custGeom>
            <a:avLst/>
            <a:gdLst>
              <a:gd name="connsiteX0" fmla="*/ 482600 w 1355208"/>
              <a:gd name="connsiteY0" fmla="*/ 0 h 1955800"/>
              <a:gd name="connsiteX1" fmla="*/ 1346200 w 1355208"/>
              <a:gd name="connsiteY1" fmla="*/ 431800 h 1955800"/>
              <a:gd name="connsiteX2" fmla="*/ 0 w 1355208"/>
              <a:gd name="connsiteY2" fmla="*/ 1955800 h 195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208" h="1955800">
                <a:moveTo>
                  <a:pt x="482600" y="0"/>
                </a:moveTo>
                <a:cubicBezTo>
                  <a:pt x="954616" y="52916"/>
                  <a:pt x="1426633" y="105833"/>
                  <a:pt x="1346200" y="431800"/>
                </a:cubicBezTo>
                <a:cubicBezTo>
                  <a:pt x="1265767" y="757767"/>
                  <a:pt x="632883" y="1356783"/>
                  <a:pt x="0" y="1955800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6697330" y="1659400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590424" y="4848984"/>
            <a:ext cx="2978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fonction produit est exprimée par un verbe à l’infinitif et renvoie aux  cornes (à qui et sur quoi)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66665" y="2865509"/>
            <a:ext cx="2821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 qui </a:t>
            </a:r>
          </a:p>
          <a:p>
            <a:r>
              <a:rPr lang="fr-FR" dirty="0" smtClean="0"/>
              <a:t>le produit rend-il service ?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3590424" y="2835390"/>
            <a:ext cx="2466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C’est la cible-utilisateur du futur produit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566665" y="3955448"/>
            <a:ext cx="246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Sur quoi </a:t>
            </a:r>
          </a:p>
          <a:p>
            <a:r>
              <a:rPr lang="fr-FR" dirty="0" smtClean="0"/>
              <a:t>agit le produit ?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566665" y="4882971"/>
            <a:ext cx="246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Quel est le </a:t>
            </a:r>
            <a:r>
              <a:rPr lang="fr-FR" b="1" dirty="0" smtClean="0"/>
              <a:t>but</a:t>
            </a:r>
            <a:r>
              <a:rPr lang="fr-FR" dirty="0" smtClean="0"/>
              <a:t> </a:t>
            </a:r>
          </a:p>
          <a:p>
            <a:r>
              <a:rPr lang="fr-FR" dirty="0" smtClean="0"/>
              <a:t>du produit ?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3590424" y="3930372"/>
            <a:ext cx="246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C’est la fonction principale du produit ?</a:t>
            </a:r>
            <a:endParaRPr lang="fr-FR" dirty="0"/>
          </a:p>
        </p:txBody>
      </p:sp>
      <p:sp>
        <p:nvSpPr>
          <p:cNvPr id="35" name="Ellipse 34"/>
          <p:cNvSpPr/>
          <p:nvPr/>
        </p:nvSpPr>
        <p:spPr>
          <a:xfrm>
            <a:off x="357739" y="2974807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7739" y="4052033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57739" y="4987598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87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14" grpId="0" animBg="1"/>
      <p:bldP spid="15" grpId="0"/>
      <p:bldP spid="17" grpId="0" animBg="1"/>
      <p:bldP spid="18" grpId="0"/>
      <p:bldP spid="21" grpId="0"/>
      <p:bldP spid="22" grpId="0"/>
      <p:bldP spid="25" grpId="0" animBg="1"/>
      <p:bldP spid="27" grpId="0" animBg="1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8083827" y="3288000"/>
            <a:ext cx="1938866" cy="1456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485993" y="3682865"/>
            <a:ext cx="1134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Tire Bouchon</a:t>
            </a:r>
          </a:p>
        </p:txBody>
      </p:sp>
      <p:sp>
        <p:nvSpPr>
          <p:cNvPr id="14" name="Ellipse 13"/>
          <p:cNvSpPr/>
          <p:nvPr/>
        </p:nvSpPr>
        <p:spPr>
          <a:xfrm>
            <a:off x="6678360" y="1707333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078207" y="2222187"/>
            <a:ext cx="113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Serveur</a:t>
            </a:r>
            <a:endParaRPr lang="fr-FR" b="1" dirty="0"/>
          </a:p>
        </p:txBody>
      </p:sp>
      <p:sp>
        <p:nvSpPr>
          <p:cNvPr id="17" name="Ellipse 16"/>
          <p:cNvSpPr/>
          <p:nvPr/>
        </p:nvSpPr>
        <p:spPr>
          <a:xfrm>
            <a:off x="9734827" y="1769534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9995105" y="2026759"/>
            <a:ext cx="1449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Ouverture de la bouteille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7193789" y="5262638"/>
            <a:ext cx="3877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Ouvrir facilement une bouteille fermée avec un bouchon en liège</a:t>
            </a:r>
            <a:endParaRPr lang="fr-FR" b="1" dirty="0"/>
          </a:p>
        </p:txBody>
      </p:sp>
      <p:sp>
        <p:nvSpPr>
          <p:cNvPr id="25" name="Arc 24"/>
          <p:cNvSpPr/>
          <p:nvPr/>
        </p:nvSpPr>
        <p:spPr>
          <a:xfrm rot="5400000">
            <a:off x="8429886" y="2021298"/>
            <a:ext cx="1405466" cy="1670768"/>
          </a:xfrm>
          <a:prstGeom prst="arc">
            <a:avLst>
              <a:gd name="adj1" fmla="val 16200000"/>
              <a:gd name="adj2" fmla="val 5463657"/>
            </a:avLst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9370760" y="3254133"/>
            <a:ext cx="1355208" cy="1955800"/>
          </a:xfrm>
          <a:custGeom>
            <a:avLst/>
            <a:gdLst>
              <a:gd name="connsiteX0" fmla="*/ 482600 w 1355208"/>
              <a:gd name="connsiteY0" fmla="*/ 0 h 1955800"/>
              <a:gd name="connsiteX1" fmla="*/ 1346200 w 1355208"/>
              <a:gd name="connsiteY1" fmla="*/ 431800 h 1955800"/>
              <a:gd name="connsiteX2" fmla="*/ 0 w 1355208"/>
              <a:gd name="connsiteY2" fmla="*/ 1955800 h 195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208" h="1955800">
                <a:moveTo>
                  <a:pt x="482600" y="0"/>
                </a:moveTo>
                <a:cubicBezTo>
                  <a:pt x="954616" y="52916"/>
                  <a:pt x="1426633" y="105833"/>
                  <a:pt x="1346200" y="431800"/>
                </a:cubicBezTo>
                <a:cubicBezTo>
                  <a:pt x="1265767" y="757767"/>
                  <a:pt x="632883" y="1356783"/>
                  <a:pt x="0" y="1955800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697"/>
          <a:stretch/>
        </p:blipFill>
        <p:spPr>
          <a:xfrm>
            <a:off x="674379" y="1562081"/>
            <a:ext cx="431800" cy="58893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1212883" y="1740303"/>
            <a:ext cx="193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 bête à cornes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1212883" y="2126111"/>
            <a:ext cx="416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Compléter le schéma de la bête à cornes du tirebouchon ci-dessous :</a:t>
            </a:r>
            <a:endParaRPr lang="fr-FR" dirty="0"/>
          </a:p>
        </p:txBody>
      </p:sp>
      <p:cxnSp>
        <p:nvCxnSpPr>
          <p:cNvPr id="38" name="Connecteur droit 37"/>
          <p:cNvCxnSpPr/>
          <p:nvPr/>
        </p:nvCxnSpPr>
        <p:spPr>
          <a:xfrm>
            <a:off x="5364686" y="1562081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9" y="295008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5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697"/>
          <a:stretch/>
        </p:blipFill>
        <p:spPr>
          <a:xfrm>
            <a:off x="674379" y="1562081"/>
            <a:ext cx="431800" cy="5889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12883" y="1740303"/>
            <a:ext cx="1933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 bête à cornes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083827" y="3288000"/>
            <a:ext cx="1938866" cy="14562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083827" y="3862701"/>
            <a:ext cx="18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TACTICBOARD</a:t>
            </a:r>
          </a:p>
        </p:txBody>
      </p:sp>
      <p:sp>
        <p:nvSpPr>
          <p:cNvPr id="14" name="Ellipse 13"/>
          <p:cNvSpPr/>
          <p:nvPr/>
        </p:nvSpPr>
        <p:spPr>
          <a:xfrm>
            <a:off x="6678360" y="1707333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891867" y="2222187"/>
            <a:ext cx="1481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Entraineurs	</a:t>
            </a:r>
            <a:endParaRPr lang="fr-FR" b="1" dirty="0"/>
          </a:p>
        </p:txBody>
      </p:sp>
      <p:sp>
        <p:nvSpPr>
          <p:cNvPr id="17" name="Ellipse 16"/>
          <p:cNvSpPr/>
          <p:nvPr/>
        </p:nvSpPr>
        <p:spPr>
          <a:xfrm>
            <a:off x="9734827" y="1769534"/>
            <a:ext cx="1938866" cy="145626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9995105" y="2026759"/>
            <a:ext cx="1449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Stratégie en cours de match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7193789" y="5262638"/>
            <a:ext cx="3877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Communiquer efficacement </a:t>
            </a:r>
          </a:p>
          <a:p>
            <a:pPr algn="ctr"/>
            <a:r>
              <a:rPr lang="fr-FR" b="1" dirty="0" smtClean="0"/>
              <a:t>la stratégie de l’entraineur pendant un match</a:t>
            </a:r>
            <a:endParaRPr lang="fr-FR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1212883" y="2126111"/>
            <a:ext cx="416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Compléter le schéma de la bête à cornes d’un </a:t>
            </a:r>
            <a:r>
              <a:rPr lang="fr-FR" dirty="0" err="1" smtClean="0"/>
              <a:t>tactiboard</a:t>
            </a:r>
            <a:r>
              <a:rPr lang="fr-FR" dirty="0"/>
              <a:t>.</a:t>
            </a:r>
          </a:p>
        </p:txBody>
      </p:sp>
      <p:sp>
        <p:nvSpPr>
          <p:cNvPr id="25" name="Arc 24"/>
          <p:cNvSpPr/>
          <p:nvPr/>
        </p:nvSpPr>
        <p:spPr>
          <a:xfrm rot="5400000">
            <a:off x="8429886" y="2021298"/>
            <a:ext cx="1405466" cy="1670768"/>
          </a:xfrm>
          <a:prstGeom prst="arc">
            <a:avLst>
              <a:gd name="adj1" fmla="val 16200000"/>
              <a:gd name="adj2" fmla="val 5463657"/>
            </a:avLst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9370760" y="3254133"/>
            <a:ext cx="1355208" cy="1955800"/>
          </a:xfrm>
          <a:custGeom>
            <a:avLst/>
            <a:gdLst>
              <a:gd name="connsiteX0" fmla="*/ 482600 w 1355208"/>
              <a:gd name="connsiteY0" fmla="*/ 0 h 1955800"/>
              <a:gd name="connsiteX1" fmla="*/ 1346200 w 1355208"/>
              <a:gd name="connsiteY1" fmla="*/ 431800 h 1955800"/>
              <a:gd name="connsiteX2" fmla="*/ 0 w 1355208"/>
              <a:gd name="connsiteY2" fmla="*/ 1955800 h 195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208" h="1955800">
                <a:moveTo>
                  <a:pt x="482600" y="0"/>
                </a:moveTo>
                <a:cubicBezTo>
                  <a:pt x="954616" y="52916"/>
                  <a:pt x="1426633" y="105833"/>
                  <a:pt x="1346200" y="431800"/>
                </a:cubicBezTo>
                <a:cubicBezTo>
                  <a:pt x="1265767" y="757767"/>
                  <a:pt x="632883" y="1356783"/>
                  <a:pt x="0" y="1955800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>
            <a:off x="5364686" y="1562081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09" y="2729364"/>
            <a:ext cx="2636006" cy="263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4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8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outils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212883" y="1486300"/>
            <a:ext cx="1980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La carte mentale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674379" y="2741641"/>
            <a:ext cx="3348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Représentation graphique des idées, des éléments du projet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674379" y="3957367"/>
            <a:ext cx="3709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Représentation globale du projet</a:t>
            </a:r>
            <a:endParaRPr lang="fr-FR" dirty="0"/>
          </a:p>
        </p:txBody>
      </p:sp>
      <p:sp>
        <p:nvSpPr>
          <p:cNvPr id="35" name="Ellipse 34"/>
          <p:cNvSpPr/>
          <p:nvPr/>
        </p:nvSpPr>
        <p:spPr>
          <a:xfrm>
            <a:off x="357739" y="2974807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57739" y="4052033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57739" y="4987598"/>
            <a:ext cx="180000" cy="180000"/>
          </a:xfrm>
          <a:prstGeom prst="ellipse">
            <a:avLst/>
          </a:prstGeom>
          <a:solidFill>
            <a:srgbClr val="FF9B4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533" y="2332475"/>
            <a:ext cx="5552226" cy="2983526"/>
          </a:xfrm>
          <a:prstGeom prst="rect">
            <a:avLst/>
          </a:prstGeom>
        </p:spPr>
      </p:pic>
      <p:cxnSp>
        <p:nvCxnSpPr>
          <p:cNvPr id="51" name="Connecteur droit 50"/>
          <p:cNvCxnSpPr/>
          <p:nvPr/>
        </p:nvCxnSpPr>
        <p:spPr>
          <a:xfrm>
            <a:off x="5364686" y="1562081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74379" y="4896094"/>
            <a:ext cx="3709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Souplesse et efficacité de la communication</a:t>
            </a:r>
            <a:endParaRPr lang="fr-FR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9655" y1="73103" x2="33103" y2="51034"/>
                        <a14:foregroundMark x1="88966" y1="90345" x2="2069" y2="22759"/>
                        <a14:foregroundMark x1="48966" y1="43448" x2="99310" y2="13793"/>
                        <a14:foregroundMark x1="80000" y1="65517" x2="77241" y2="2069"/>
                        <a14:foregroundMark x1="57931" y1="47586" x2="2069" y2="6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9" y="1371955"/>
            <a:ext cx="602190" cy="60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6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5" grpId="0" animBg="1"/>
      <p:bldP spid="37" grpId="0" animBg="1"/>
      <p:bldP spid="38" grpId="0" animBg="1"/>
      <p:bldP spid="52" grpId="0"/>
    </p:bldLst>
  </p:timing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40_TF10001108" id="{21D781BD-D87E-410F-98B2-1F83A9D33089}" vid="{EAAC1C9A-8D2C-4710-8D5B-945A6982405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2007</TotalTime>
  <Words>1096</Words>
  <Application>Microsoft Office PowerPoint</Application>
  <PresentationFormat>Grand écran</PresentationFormat>
  <Paragraphs>216</Paragraphs>
  <Slides>14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Times New Roman</vt:lpstr>
      <vt:lpstr>DocBienvenue</vt:lpstr>
      <vt:lpstr>Le cadrage de projet</vt:lpstr>
      <vt:lpstr>L’émergence du projet</vt:lpstr>
      <vt:lpstr>L’émergence du projet</vt:lpstr>
      <vt:lpstr>L’émergence du projet</vt:lpstr>
      <vt:lpstr>L’émergence du projet</vt:lpstr>
      <vt:lpstr>Les outils</vt:lpstr>
      <vt:lpstr>Les outils</vt:lpstr>
      <vt:lpstr>Les outils</vt:lpstr>
      <vt:lpstr>Les outils</vt:lpstr>
      <vt:lpstr>Les outils</vt:lpstr>
      <vt:lpstr>Les outils</vt:lpstr>
      <vt:lpstr>Les acteurs d’un projet</vt:lpstr>
      <vt:lpstr>Les acteurs d’un projet</vt:lpstr>
      <vt:lpstr>La Phase de cadrage d’un projet</vt:lpstr>
    </vt:vector>
  </TitlesOfParts>
  <Company>Rectorat de Clermont-Fd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 de projet</dc:title>
  <dc:creator>Laurent ROBIN</dc:creator>
  <cp:keywords/>
  <cp:lastModifiedBy>Laurent Robin</cp:lastModifiedBy>
  <cp:revision>98</cp:revision>
  <dcterms:created xsi:type="dcterms:W3CDTF">2018-09-03T11:40:53Z</dcterms:created>
  <dcterms:modified xsi:type="dcterms:W3CDTF">2021-10-12T13:58:19Z</dcterms:modified>
  <cp:version/>
</cp:coreProperties>
</file>