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handoutMasterIdLst>
    <p:handoutMasterId r:id="rId9"/>
  </p:handoutMasterIdLst>
  <p:sldIdLst>
    <p:sldId id="256" r:id="rId2"/>
    <p:sldId id="271" r:id="rId3"/>
    <p:sldId id="285" r:id="rId4"/>
    <p:sldId id="272" r:id="rId5"/>
    <p:sldId id="286" r:id="rId6"/>
    <p:sldId id="288" r:id="rId7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Bienvenue" id="{E75E278A-FF0E-49A4-B170-79828D63BBAD}">
          <p14:sldIdLst>
            <p14:sldId id="256"/>
          </p14:sldIdLst>
        </p14:section>
        <p14:section name="Création, morphose, annotation, collaboration, recherche" id="{B9B51309-D148-4332-87C2-07BE32FBCA3B}">
          <p14:sldIdLst>
            <p14:sldId id="271"/>
            <p14:sldId id="285"/>
            <p14:sldId id="272"/>
            <p14:sldId id="286"/>
            <p14:sldId id="288"/>
          </p14:sldIdLst>
        </p14:section>
        <p14:section name="En savoir plus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E89480"/>
    <a:srgbClr val="ECC2E3"/>
    <a:srgbClr val="B5A273"/>
    <a:srgbClr val="DD462F"/>
    <a:srgbClr val="43E5BE"/>
    <a:srgbClr val="00B8B4"/>
    <a:srgbClr val="00A9A3"/>
    <a:srgbClr val="92392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6" autoAdjust="0"/>
    <p:restoredTop sz="93552" autoAdjust="0"/>
  </p:normalViewPr>
  <p:slideViewPr>
    <p:cSldViewPr snapToGrid="0">
      <p:cViewPr varScale="1">
        <p:scale>
          <a:sx n="81" d="100"/>
          <a:sy n="81" d="100"/>
        </p:scale>
        <p:origin x="144" y="67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00" d="100"/>
          <a:sy n="100" d="100"/>
        </p:scale>
        <p:origin x="3504" y="-33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53B9F70-C9FE-45FE-8BA2-11B9BDB0807C}" type="datetime1">
              <a:rPr lang="fr-FR" smtClean="0"/>
              <a:t>02/10/2020</a:t>
            </a:fld>
            <a:endParaRPr lang="fr-FR" dirty="0"/>
          </a:p>
        </p:txBody>
      </p:sp>
      <p:sp>
        <p:nvSpPr>
          <p:cNvPr id="4" name="Espace réservé du pied de page 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dirty="0"/>
          </a:p>
        </p:txBody>
      </p:sp>
      <p:sp>
        <p:nvSpPr>
          <p:cNvPr id="5" name="Espace réservé du numéro de diapositive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fr-FR" smtClean="0"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3" name="Espace réservé de la date 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22DDE82-2D54-4AB2-8114-EB06BAB63866}" type="datetime1">
              <a:rPr lang="fr-FR" noProof="0" smtClean="0"/>
              <a:t>02/10/2020</a:t>
            </a:fld>
            <a:endParaRPr lang="fr-FR" noProof="0" dirty="0"/>
          </a:p>
        </p:txBody>
      </p:sp>
      <p:sp>
        <p:nvSpPr>
          <p:cNvPr id="4" name="Espace réservé d’image de diapositive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r>
              <a:rPr lang="en-US" noProof="0" dirty="0"/>
              <a:t>+</a:t>
            </a:r>
            <a:endParaRPr lang="fr-FR" noProof="0" dirty="0"/>
          </a:p>
        </p:txBody>
      </p:sp>
      <p:sp>
        <p:nvSpPr>
          <p:cNvPr id="5" name="Espace réservé des not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lvl="1" rtl="0"/>
            <a:r>
              <a:rPr lang="fr-FR" noProof="0" dirty="0"/>
              <a:t>Deuxième niveau</a:t>
            </a:r>
          </a:p>
          <a:p>
            <a:pPr lvl="2" rtl="0"/>
            <a:r>
              <a:rPr lang="fr-FR" noProof="0" dirty="0"/>
              <a:t>Troisième niveau</a:t>
            </a:r>
          </a:p>
          <a:p>
            <a:pPr lvl="3" rtl="0"/>
            <a:r>
              <a:rPr lang="fr-FR" noProof="0" dirty="0"/>
              <a:t>Quatrième niveau</a:t>
            </a:r>
          </a:p>
          <a:p>
            <a:pPr lvl="4" rtl="0"/>
            <a:r>
              <a:rPr lang="fr-FR" noProof="0" dirty="0"/>
              <a:t>Cinquième niveau</a:t>
            </a:r>
          </a:p>
        </p:txBody>
      </p:sp>
      <p:sp>
        <p:nvSpPr>
          <p:cNvPr id="6" name="Espace réservé du pied de page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 dirty="0"/>
          </a:p>
        </p:txBody>
      </p:sp>
      <p:sp>
        <p:nvSpPr>
          <p:cNvPr id="7" name="Espace réservé du numéro de diapositive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fr-FR" noProof="0" smtClean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Espace réservé des commentaires 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  <p:sp>
        <p:nvSpPr>
          <p:cNvPr id="4" name="Espace réservé du numéro de diapositive 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fr-FR" smtClean="0"/>
              <a:t>1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smtClean="0"/>
              <a:t>2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86534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fr-FR" noProof="0" smtClean="0"/>
              <a:t>6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3798001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2" name="Titre 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 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 dirty="0"/>
          </a:p>
        </p:txBody>
      </p:sp>
      <p:cxnSp>
        <p:nvCxnSpPr>
          <p:cNvPr id="12" name="Connecteur droit 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re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3" name="Espace réservé du contenu 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Modifier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Cinquième niveau</a:t>
            </a:r>
            <a:endParaRPr lang="fr-FR" noProof="0" dirty="0"/>
          </a:p>
        </p:txBody>
      </p:sp>
      <p:sp>
        <p:nvSpPr>
          <p:cNvPr id="6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4F100C82-D502-454B-9D54-D5DEB14EB94C}" type="datetime1">
              <a:rPr lang="fr-FR" noProof="0" smtClean="0"/>
              <a:t>02/10/2020</a:t>
            </a:fld>
            <a:endParaRPr lang="fr-FR" noProof="0" dirty="0"/>
          </a:p>
        </p:txBody>
      </p:sp>
      <p:sp>
        <p:nvSpPr>
          <p:cNvPr id="7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8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 rtl="0"/>
              <a:t>‹N°›</a:t>
            </a:fld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sz="1800" noProof="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 smtClean="0"/>
              <a:t>Modifiez le style du titre</a:t>
            </a:r>
            <a:endParaRPr lang="fr-FR" noProof="0" dirty="0"/>
          </a:p>
        </p:txBody>
      </p:sp>
      <p:sp>
        <p:nvSpPr>
          <p:cNvPr id="7" name="Espace réservé du contenu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Modifier les styles du texte du masque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Deuxième niveau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Troisième niveau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Quatrième niveau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fr-FR" noProof="0" smtClean="0"/>
              <a:t>Cinquième niveau</a:t>
            </a:r>
            <a:endParaRPr lang="fr-FR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 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fr-FR" sz="1800" noProof="0" dirty="0"/>
          </a:p>
        </p:txBody>
      </p:sp>
      <p:sp>
        <p:nvSpPr>
          <p:cNvPr id="2" name="Espace réservé du titre 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fr-FR" noProof="0" dirty="0"/>
              <a:t>Modifiez le style du titre</a:t>
            </a:r>
          </a:p>
        </p:txBody>
      </p:sp>
      <p:sp>
        <p:nvSpPr>
          <p:cNvPr id="3" name="Espace réservé du texte 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 dirty="0"/>
              <a:t>Modifiez les styles du texte du masque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Deuxième niveau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Troisième niveau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Quatrième niveau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fr-FR" noProof="0" dirty="0"/>
              <a:t>Cinquième niveau</a:t>
            </a:r>
          </a:p>
        </p:txBody>
      </p:sp>
      <p:sp>
        <p:nvSpPr>
          <p:cNvPr id="4" name="Espace réservé de la date 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2E4A3FCC-7018-480A-9973-FBF3BF4CEEDD}" type="datetime1">
              <a:rPr lang="fr-FR" noProof="0" smtClean="0"/>
              <a:t>02/10/2020</a:t>
            </a:fld>
            <a:endParaRPr lang="fr-FR" noProof="0" dirty="0"/>
          </a:p>
        </p:txBody>
      </p:sp>
      <p:sp>
        <p:nvSpPr>
          <p:cNvPr id="5" name="Espace réservé du pied de page 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fr-FR" noProof="0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fr-FR" noProof="0" smtClean="0"/>
              <a:pPr/>
              <a:t>‹N°›</a:t>
            </a:fld>
            <a:endParaRPr lang="fr-FR" noProof="0" dirty="0"/>
          </a:p>
        </p:txBody>
      </p:sp>
      <p:cxnSp>
        <p:nvCxnSpPr>
          <p:cNvPr id="8" name="Connecteur droit 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13" Type="http://schemas.microsoft.com/office/2007/relationships/hdphoto" Target="../media/hdphoto4.wdp"/><Relationship Id="rId3" Type="http://schemas.openxmlformats.org/officeDocument/2006/relationships/image" Target="../media/image6.png"/><Relationship Id="rId7" Type="http://schemas.openxmlformats.org/officeDocument/2006/relationships/image" Target="../media/image9.png"/><Relationship Id="rId12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microsoft.com/office/2007/relationships/hdphoto" Target="../media/hdphoto3.wdp"/><Relationship Id="rId5" Type="http://schemas.openxmlformats.org/officeDocument/2006/relationships/image" Target="../media/image7.png"/><Relationship Id="rId15" Type="http://schemas.microsoft.com/office/2007/relationships/hdphoto" Target="../media/hdphoto5.wdp"/><Relationship Id="rId10" Type="http://schemas.openxmlformats.org/officeDocument/2006/relationships/image" Target="../media/image11.png"/><Relationship Id="rId4" Type="http://schemas.microsoft.com/office/2007/relationships/hdphoto" Target="../media/hdphoto1.wdp"/><Relationship Id="rId9" Type="http://schemas.openxmlformats.org/officeDocument/2006/relationships/image" Target="../media/image10.pn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6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 1"/>
          <p:cNvSpPr>
            <a:spLocks noGrp="1"/>
          </p:cNvSpPr>
          <p:nvPr>
            <p:ph type="ctrTitle"/>
          </p:nvPr>
        </p:nvSpPr>
        <p:spPr>
          <a:xfrm>
            <a:off x="857519" y="1559614"/>
            <a:ext cx="10515600" cy="2387600"/>
          </a:xfrm>
        </p:spPr>
        <p:txBody>
          <a:bodyPr rtlCol="0" anchor="ctr" anchorCtr="0">
            <a:normAutofit/>
          </a:bodyPr>
          <a:lstStyle/>
          <a:p>
            <a:pPr rtl="0"/>
            <a:r>
              <a:rPr lang="fr-FR" sz="7200" b="1" dirty="0" smtClean="0">
                <a:solidFill>
                  <a:schemeClr val="bg1"/>
                </a:solidFill>
              </a:rPr>
              <a:t>La conception du projet</a:t>
            </a:r>
            <a:endParaRPr lang="fr-FR" sz="7200" b="1" dirty="0">
              <a:solidFill>
                <a:schemeClr val="bg1"/>
              </a:solidFill>
            </a:endParaRPr>
          </a:p>
        </p:txBody>
      </p:sp>
      <p:sp>
        <p:nvSpPr>
          <p:cNvPr id="3" name="Sous-titre 2"/>
          <p:cNvSpPr>
            <a:spLocks noGrp="1"/>
          </p:cNvSpPr>
          <p:nvPr>
            <p:ph type="subTitle" idx="4294967295"/>
          </p:nvPr>
        </p:nvSpPr>
        <p:spPr>
          <a:xfrm>
            <a:off x="8031051" y="5914565"/>
            <a:ext cx="3561834" cy="666540"/>
          </a:xfrm>
        </p:spPr>
        <p:txBody>
          <a:bodyPr rtlCol="0">
            <a:normAutofit/>
          </a:bodyPr>
          <a:lstStyle/>
          <a:p>
            <a:pPr marL="0" indent="0" rtl="0">
              <a:buNone/>
            </a:pPr>
            <a:r>
              <a:rPr lang="fr-FR" sz="2400" dirty="0">
                <a:solidFill>
                  <a:schemeClr val="bg1"/>
                </a:solidFill>
                <a:latin typeface="+mj-lt"/>
              </a:rPr>
              <a:t>m</a:t>
            </a:r>
            <a:r>
              <a:rPr lang="fr-FR" sz="2400" dirty="0" smtClean="0">
                <a:solidFill>
                  <a:schemeClr val="bg1"/>
                </a:solidFill>
                <a:latin typeface="+mj-lt"/>
              </a:rPr>
              <a:t>ention complémentaire</a:t>
            </a:r>
            <a:endParaRPr lang="fr-F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6" name="Sous-titre 2"/>
          <p:cNvSpPr txBox="1">
            <a:spLocks/>
          </p:cNvSpPr>
          <p:nvPr/>
        </p:nvSpPr>
        <p:spPr>
          <a:xfrm>
            <a:off x="9403477" y="4367462"/>
            <a:ext cx="2567436" cy="19479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5400" dirty="0" smtClean="0">
                <a:solidFill>
                  <a:schemeClr val="bg1"/>
                </a:solidFill>
                <a:latin typeface="+mj-lt"/>
              </a:rPr>
              <a:t>AG</a:t>
            </a:r>
            <a:r>
              <a:rPr lang="fr-FR" sz="9600" dirty="0" smtClean="0">
                <a:solidFill>
                  <a:schemeClr val="bg1"/>
                </a:solidFill>
                <a:latin typeface="+mj-lt"/>
              </a:rPr>
              <a:t>2</a:t>
            </a:r>
            <a:r>
              <a:rPr lang="fr-FR" sz="5400" dirty="0" smtClean="0">
                <a:solidFill>
                  <a:schemeClr val="bg1"/>
                </a:solidFill>
                <a:latin typeface="+mj-lt"/>
              </a:rPr>
              <a:t>S</a:t>
            </a:r>
            <a:endParaRPr lang="fr-FR" sz="5400" dirty="0">
              <a:solidFill>
                <a:schemeClr val="bg1"/>
              </a:solidFill>
              <a:latin typeface="+mj-lt"/>
            </a:endParaRPr>
          </a:p>
        </p:txBody>
      </p:sp>
      <p:grpSp>
        <p:nvGrpSpPr>
          <p:cNvPr id="30" name="Groupe 29"/>
          <p:cNvGrpSpPr/>
          <p:nvPr/>
        </p:nvGrpSpPr>
        <p:grpSpPr>
          <a:xfrm>
            <a:off x="696286" y="4566583"/>
            <a:ext cx="1350937" cy="1603846"/>
            <a:chOff x="696286" y="4566583"/>
            <a:chExt cx="1350937" cy="1603846"/>
          </a:xfrm>
        </p:grpSpPr>
        <p:sp>
          <p:nvSpPr>
            <p:cNvPr id="9" name="ZoneTexte 8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1</a:t>
              </a:r>
              <a:endParaRPr lang="fr-FR" b="1" dirty="0">
                <a:latin typeface="+mj-lt"/>
              </a:endParaRPr>
            </a:p>
          </p:txBody>
        </p:sp>
        <p:sp>
          <p:nvSpPr>
            <p:cNvPr id="5" name="Ellipse 4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" name="Bouée 7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10" name="ZoneTexte 9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Cadrage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27" name="Ellipse 26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Ellipse 28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2" name="Groupe 31"/>
          <p:cNvGrpSpPr/>
          <p:nvPr/>
        </p:nvGrpSpPr>
        <p:grpSpPr>
          <a:xfrm>
            <a:off x="1921080" y="4563088"/>
            <a:ext cx="1350937" cy="1603846"/>
            <a:chOff x="696286" y="4566583"/>
            <a:chExt cx="1350937" cy="1603846"/>
          </a:xfrm>
        </p:grpSpPr>
        <p:sp>
          <p:nvSpPr>
            <p:cNvPr id="33" name="ZoneTexte 32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2</a:t>
              </a:r>
              <a:endParaRPr lang="fr-FR" b="1" dirty="0">
                <a:latin typeface="+mj-lt"/>
              </a:endParaRPr>
            </a:p>
          </p:txBody>
        </p:sp>
        <p:sp>
          <p:nvSpPr>
            <p:cNvPr id="34" name="Ellipse 33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5" name="Bouée 34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4"/>
            </a:lnRef>
            <a:fillRef idx="3">
              <a:schemeClr val="accent4"/>
            </a:fillRef>
            <a:effectRef idx="2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36" name="ZoneTexte 35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Conception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37" name="Ellipse 36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8" name="Ellipse 37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39" name="Groupe 38"/>
          <p:cNvGrpSpPr/>
          <p:nvPr/>
        </p:nvGrpSpPr>
        <p:grpSpPr>
          <a:xfrm>
            <a:off x="3189460" y="4563088"/>
            <a:ext cx="1350937" cy="1603846"/>
            <a:chOff x="696286" y="4566583"/>
            <a:chExt cx="1350937" cy="1603846"/>
          </a:xfrm>
        </p:grpSpPr>
        <p:sp>
          <p:nvSpPr>
            <p:cNvPr id="40" name="ZoneTexte 39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3</a:t>
              </a:r>
              <a:endParaRPr lang="fr-FR" b="1" dirty="0">
                <a:latin typeface="+mj-lt"/>
              </a:endParaRPr>
            </a:p>
          </p:txBody>
        </p:sp>
        <p:sp>
          <p:nvSpPr>
            <p:cNvPr id="41" name="Ellipse 40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2" name="Bouée 41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43" name="ZoneTexte 42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Réalisation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44" name="Ellipse 43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5" name="Ellipse 44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grpSp>
        <p:nvGrpSpPr>
          <p:cNvPr id="46" name="Groupe 45"/>
          <p:cNvGrpSpPr/>
          <p:nvPr/>
        </p:nvGrpSpPr>
        <p:grpSpPr>
          <a:xfrm>
            <a:off x="4437093" y="4523758"/>
            <a:ext cx="1350937" cy="1603846"/>
            <a:chOff x="696286" y="4566583"/>
            <a:chExt cx="1350937" cy="1603846"/>
          </a:xfrm>
        </p:grpSpPr>
        <p:sp>
          <p:nvSpPr>
            <p:cNvPr id="47" name="ZoneTexte 46"/>
            <p:cNvSpPr txBox="1"/>
            <p:nvPr/>
          </p:nvSpPr>
          <p:spPr>
            <a:xfrm rot="18545936">
              <a:off x="837464" y="5023675"/>
              <a:ext cx="128351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b="1" dirty="0" smtClean="0">
                  <a:latin typeface="+mj-lt"/>
                </a:rPr>
                <a:t>Étape 4</a:t>
              </a:r>
              <a:endParaRPr lang="fr-FR" b="1" dirty="0">
                <a:latin typeface="+mj-lt"/>
              </a:endParaRPr>
            </a:p>
          </p:txBody>
        </p:sp>
        <p:sp>
          <p:nvSpPr>
            <p:cNvPr id="48" name="Ellipse 47"/>
            <p:cNvSpPr/>
            <p:nvPr/>
          </p:nvSpPr>
          <p:spPr>
            <a:xfrm>
              <a:off x="1283778" y="5860361"/>
              <a:ext cx="243280" cy="239411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9" name="Bouée 48"/>
            <p:cNvSpPr/>
            <p:nvPr/>
          </p:nvSpPr>
          <p:spPr>
            <a:xfrm>
              <a:off x="696286" y="5658700"/>
              <a:ext cx="520118" cy="511729"/>
            </a:xfrm>
            <a:prstGeom prst="donu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>
                <a:solidFill>
                  <a:schemeClr val="tx1"/>
                </a:solidFill>
              </a:endParaRPr>
            </a:p>
          </p:txBody>
        </p:sp>
        <p:sp>
          <p:nvSpPr>
            <p:cNvPr id="50" name="ZoneTexte 49"/>
            <p:cNvSpPr txBox="1"/>
            <p:nvPr/>
          </p:nvSpPr>
          <p:spPr>
            <a:xfrm rot="18545936">
              <a:off x="1266966" y="5190677"/>
              <a:ext cx="1283515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200" b="1" dirty="0" smtClean="0">
                  <a:latin typeface="+mj-lt"/>
                </a:rPr>
                <a:t>Clôture</a:t>
              </a:r>
              <a:endParaRPr lang="fr-FR" sz="1200" b="1" dirty="0">
                <a:latin typeface="+mj-lt"/>
              </a:endParaRPr>
            </a:p>
          </p:txBody>
        </p:sp>
        <p:sp>
          <p:nvSpPr>
            <p:cNvPr id="51" name="Ellipse 50"/>
            <p:cNvSpPr/>
            <p:nvPr/>
          </p:nvSpPr>
          <p:spPr>
            <a:xfrm>
              <a:off x="1560094" y="5972795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2" name="Ellipse 51"/>
            <p:cNvSpPr/>
            <p:nvPr/>
          </p:nvSpPr>
          <p:spPr>
            <a:xfrm>
              <a:off x="1729759" y="5967809"/>
              <a:ext cx="136629" cy="119705"/>
            </a:xfrm>
            <a:prstGeom prst="ellipse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 7"/>
          <p:cNvSpPr>
            <a:spLocks noGrp="1"/>
          </p:cNvSpPr>
          <p:nvPr>
            <p:ph type="title"/>
          </p:nvPr>
        </p:nvSpPr>
        <p:spPr>
          <a:xfrm>
            <a:off x="521207" y="448056"/>
            <a:ext cx="8684577" cy="640080"/>
          </a:xfrm>
        </p:spPr>
        <p:txBody>
          <a:bodyPr rtlCol="0">
            <a:noAutofit/>
          </a:bodyPr>
          <a:lstStyle/>
          <a:p>
            <a:pPr rtl="0"/>
            <a:r>
              <a:rPr lang="fr-F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La concrétisation de l’idée</a:t>
            </a:r>
            <a:endParaRPr lang="fr-FR" b="1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14465" y="1701867"/>
            <a:ext cx="32787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b="1" dirty="0" smtClean="0"/>
              <a:t>Deuxième </a:t>
            </a:r>
            <a:r>
              <a:rPr lang="fr-FR" b="1" dirty="0"/>
              <a:t>étape d'un projet.</a:t>
            </a:r>
          </a:p>
        </p:txBody>
      </p:sp>
      <p:sp>
        <p:nvSpPr>
          <p:cNvPr id="4" name="Rectangle 3"/>
          <p:cNvSpPr/>
          <p:nvPr/>
        </p:nvSpPr>
        <p:spPr>
          <a:xfrm>
            <a:off x="1393252" y="2157596"/>
            <a:ext cx="25685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fr-FR" dirty="0" smtClean="0"/>
              <a:t>Concrétisation de l’idée</a:t>
            </a:r>
            <a:endParaRPr lang="fr-FR" dirty="0"/>
          </a:p>
        </p:txBody>
      </p:sp>
      <p:sp>
        <p:nvSpPr>
          <p:cNvPr id="5" name="Rectangle à coins arrondis 4"/>
          <p:cNvSpPr/>
          <p:nvPr/>
        </p:nvSpPr>
        <p:spPr>
          <a:xfrm>
            <a:off x="6033014" y="1510304"/>
            <a:ext cx="4392000" cy="387191"/>
          </a:xfrm>
          <a:prstGeom prst="roundRect">
            <a:avLst/>
          </a:prstGeom>
          <a:ln w="1905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endParaRPr lang="fr-FR" dirty="0"/>
          </a:p>
        </p:txBody>
      </p:sp>
      <p:cxnSp>
        <p:nvCxnSpPr>
          <p:cNvPr id="14" name="Connecteur droit 13"/>
          <p:cNvCxnSpPr/>
          <p:nvPr/>
        </p:nvCxnSpPr>
        <p:spPr>
          <a:xfrm>
            <a:off x="5020527" y="1559471"/>
            <a:ext cx="23111" cy="4524315"/>
          </a:xfrm>
          <a:prstGeom prst="line">
            <a:avLst/>
          </a:prstGeom>
          <a:ln/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" name="Rectangle à coins arrondis 18"/>
          <p:cNvSpPr/>
          <p:nvPr/>
        </p:nvSpPr>
        <p:spPr>
          <a:xfrm>
            <a:off x="6033014" y="5497513"/>
            <a:ext cx="4392000" cy="408623"/>
          </a:xfrm>
          <a:prstGeom prst="roundRect">
            <a:avLst/>
          </a:prstGeom>
          <a:ln w="12700">
            <a:solidFill>
              <a:schemeClr val="accent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b="1" dirty="0" smtClean="0"/>
              <a:t> </a:t>
            </a:r>
            <a:endParaRPr lang="fr-FR" b="1" dirty="0"/>
          </a:p>
        </p:txBody>
      </p:sp>
      <p:grpSp>
        <p:nvGrpSpPr>
          <p:cNvPr id="11" name="Groupe 10"/>
          <p:cNvGrpSpPr/>
          <p:nvPr/>
        </p:nvGrpSpPr>
        <p:grpSpPr>
          <a:xfrm>
            <a:off x="6638360" y="2501269"/>
            <a:ext cx="3315130" cy="568507"/>
            <a:chOff x="6638360" y="2501269"/>
            <a:chExt cx="3315130" cy="568507"/>
          </a:xfrm>
        </p:grpSpPr>
        <p:sp>
          <p:nvSpPr>
            <p:cNvPr id="20" name="Rectangle à coins arrondis 19"/>
            <p:cNvSpPr/>
            <p:nvPr/>
          </p:nvSpPr>
          <p:spPr>
            <a:xfrm>
              <a:off x="6638360" y="2501269"/>
              <a:ext cx="3315130" cy="568507"/>
            </a:xfrm>
            <a:prstGeom prst="roundRect">
              <a:avLst/>
            </a:prstGeom>
            <a:solidFill>
              <a:srgbClr val="F19B6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076325">
                <a:lnSpc>
                  <a:spcPct val="107000"/>
                </a:lnSpc>
                <a:spcAft>
                  <a:spcPts val="0"/>
                </a:spcAft>
              </a:pPr>
              <a:endParaRPr lang="fr-F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2" name="Image 21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40727" y="2501269"/>
              <a:ext cx="592156" cy="523737"/>
            </a:xfrm>
            <a:prstGeom prst="rect">
              <a:avLst/>
            </a:prstGeom>
          </p:spPr>
        </p:pic>
      </p:grpSp>
      <p:grpSp>
        <p:nvGrpSpPr>
          <p:cNvPr id="41" name="Groupe 40"/>
          <p:cNvGrpSpPr/>
          <p:nvPr/>
        </p:nvGrpSpPr>
        <p:grpSpPr>
          <a:xfrm>
            <a:off x="6638360" y="4363131"/>
            <a:ext cx="3315130" cy="568507"/>
            <a:chOff x="6638360" y="4363131"/>
            <a:chExt cx="3315130" cy="568507"/>
          </a:xfrm>
        </p:grpSpPr>
        <p:sp>
          <p:nvSpPr>
            <p:cNvPr id="21" name="Rectangle à coins arrondis 20"/>
            <p:cNvSpPr/>
            <p:nvPr/>
          </p:nvSpPr>
          <p:spPr>
            <a:xfrm>
              <a:off x="6638360" y="4363131"/>
              <a:ext cx="3315130" cy="568507"/>
            </a:xfrm>
            <a:prstGeom prst="roundRect">
              <a:avLst/>
            </a:prstGeom>
            <a:solidFill>
              <a:srgbClr val="A24A0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076325">
                <a:lnSpc>
                  <a:spcPct val="107000"/>
                </a:lnSpc>
                <a:spcAft>
                  <a:spcPts val="0"/>
                </a:spcAft>
              </a:pPr>
              <a:endParaRPr lang="fr-F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3" name="Image 22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64351" y="4363131"/>
              <a:ext cx="552784" cy="498865"/>
            </a:xfrm>
            <a:prstGeom prst="rect">
              <a:avLst/>
            </a:prstGeom>
          </p:spPr>
        </p:pic>
      </p:grpSp>
      <p:grpSp>
        <p:nvGrpSpPr>
          <p:cNvPr id="40" name="Groupe 39"/>
          <p:cNvGrpSpPr/>
          <p:nvPr/>
        </p:nvGrpSpPr>
        <p:grpSpPr>
          <a:xfrm>
            <a:off x="6638360" y="3744879"/>
            <a:ext cx="3315130" cy="568507"/>
            <a:chOff x="6638360" y="3744879"/>
            <a:chExt cx="3315130" cy="568507"/>
          </a:xfrm>
        </p:grpSpPr>
        <p:sp>
          <p:nvSpPr>
            <p:cNvPr id="18" name="Rectangle à coins arrondis 17"/>
            <p:cNvSpPr/>
            <p:nvPr/>
          </p:nvSpPr>
          <p:spPr>
            <a:xfrm>
              <a:off x="6638360" y="3744879"/>
              <a:ext cx="3315130" cy="568507"/>
            </a:xfrm>
            <a:prstGeom prst="roundRect">
              <a:avLst/>
            </a:prstGeom>
            <a:solidFill>
              <a:srgbClr val="BF57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076325">
                <a:lnSpc>
                  <a:spcPct val="107000"/>
                </a:lnSpc>
                <a:spcAft>
                  <a:spcPts val="0"/>
                </a:spcAft>
              </a:pPr>
              <a:endParaRPr lang="fr-F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5" name="Image 24" descr="Résultat de recherche d'images pour &quot;icone groupe&quot;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40727" y="3744879"/>
              <a:ext cx="598456" cy="540082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39" name="Groupe 38"/>
          <p:cNvGrpSpPr/>
          <p:nvPr/>
        </p:nvGrpSpPr>
        <p:grpSpPr>
          <a:xfrm>
            <a:off x="6638360" y="3126626"/>
            <a:ext cx="3315130" cy="568507"/>
            <a:chOff x="6638360" y="3126626"/>
            <a:chExt cx="3315130" cy="568507"/>
          </a:xfrm>
        </p:grpSpPr>
        <p:sp>
          <p:nvSpPr>
            <p:cNvPr id="13" name="Rectangle à coins arrondis 12"/>
            <p:cNvSpPr/>
            <p:nvPr/>
          </p:nvSpPr>
          <p:spPr>
            <a:xfrm>
              <a:off x="6638360" y="3126626"/>
              <a:ext cx="3315130" cy="568507"/>
            </a:xfrm>
            <a:prstGeom prst="roundRect">
              <a:avLst/>
            </a:prstGeom>
            <a:solidFill>
              <a:srgbClr val="E669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1076325">
                <a:lnSpc>
                  <a:spcPct val="107000"/>
                </a:lnSpc>
                <a:spcAft>
                  <a:spcPts val="0"/>
                </a:spcAft>
              </a:pPr>
              <a:endParaRPr lang="fr-FR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  <p:pic>
          <p:nvPicPr>
            <p:cNvPr id="26" name="Image 25"/>
            <p:cNvPicPr>
              <a:picLocks noChangeAspect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640" t="19080" r="18453" b="19890"/>
            <a:stretch/>
          </p:blipFill>
          <p:spPr bwMode="auto">
            <a:xfrm>
              <a:off x="6795848" y="3190587"/>
              <a:ext cx="488214" cy="420695"/>
            </a:xfrm>
            <a:prstGeom prst="rect">
              <a:avLst/>
            </a:prstGeom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</p:grpSp>
      <p:sp>
        <p:nvSpPr>
          <p:cNvPr id="36" name="Rectangle à coins arrondis 35"/>
          <p:cNvSpPr/>
          <p:nvPr/>
        </p:nvSpPr>
        <p:spPr>
          <a:xfrm>
            <a:off x="7754471" y="1960437"/>
            <a:ext cx="941293" cy="375285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1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au niveau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8" name="Rectangle à coins arrondis 37"/>
          <p:cNvSpPr/>
          <p:nvPr/>
        </p:nvSpPr>
        <p:spPr>
          <a:xfrm>
            <a:off x="7896086" y="5128926"/>
            <a:ext cx="799678" cy="375285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sz="1100" b="1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fr-FR" sz="1100" b="1" dirty="0" smtClean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 de</a:t>
            </a:r>
            <a:endParaRPr lang="fr-FR" sz="1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7925575" y="2589472"/>
            <a:ext cx="1165704" cy="366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Financier</a:t>
            </a:r>
          </a:p>
        </p:txBody>
      </p:sp>
      <p:sp>
        <p:nvSpPr>
          <p:cNvPr id="43" name="Rectangle 42"/>
          <p:cNvSpPr/>
          <p:nvPr/>
        </p:nvSpPr>
        <p:spPr>
          <a:xfrm>
            <a:off x="7925575" y="3263182"/>
            <a:ext cx="1091966" cy="366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Matériel</a:t>
            </a:r>
          </a:p>
        </p:txBody>
      </p:sp>
      <p:sp>
        <p:nvSpPr>
          <p:cNvPr id="44" name="Rectangle 43"/>
          <p:cNvSpPr/>
          <p:nvPr/>
        </p:nvSpPr>
        <p:spPr>
          <a:xfrm>
            <a:off x="7925575" y="3838191"/>
            <a:ext cx="1040670" cy="366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Humain</a:t>
            </a:r>
          </a:p>
        </p:txBody>
      </p:sp>
      <p:sp>
        <p:nvSpPr>
          <p:cNvPr id="45" name="Rectangle 44"/>
          <p:cNvSpPr/>
          <p:nvPr/>
        </p:nvSpPr>
        <p:spPr>
          <a:xfrm>
            <a:off x="7925575" y="4470467"/>
            <a:ext cx="1200200" cy="36689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fr-FR" b="1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Temporel</a:t>
            </a:r>
          </a:p>
        </p:txBody>
      </p:sp>
      <p:sp>
        <p:nvSpPr>
          <p:cNvPr id="46" name="Rectangle 45"/>
          <p:cNvSpPr/>
          <p:nvPr/>
        </p:nvSpPr>
        <p:spPr>
          <a:xfrm>
            <a:off x="6033014" y="1545708"/>
            <a:ext cx="4379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DONNER UNE DIMENSION AU PROJET</a:t>
            </a:r>
            <a:endParaRPr lang="fr-FR" dirty="0"/>
          </a:p>
        </p:txBody>
      </p:sp>
      <p:sp>
        <p:nvSpPr>
          <p:cNvPr id="47" name="Rectangle 46"/>
          <p:cNvSpPr/>
          <p:nvPr/>
        </p:nvSpPr>
        <p:spPr>
          <a:xfrm>
            <a:off x="6424611" y="5531240"/>
            <a:ext cx="37426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b="1" dirty="0"/>
              <a:t>PRÉVOIR LES ACTIONS À MENER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4576161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5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5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19" grpId="0" animBg="1"/>
      <p:bldP spid="36" grpId="0"/>
      <p:bldP spid="38" grpId="0"/>
      <p:bldP spid="42" grpId="0"/>
      <p:bldP spid="43" grpId="0"/>
      <p:bldP spid="44" grpId="0"/>
      <p:bldP spid="45" grpId="0"/>
      <p:bldP spid="46" grpId="0"/>
      <p:bldP spid="4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arenthèse ouvrante 152"/>
          <p:cNvSpPr/>
          <p:nvPr/>
        </p:nvSpPr>
        <p:spPr>
          <a:xfrm rot="16200000">
            <a:off x="5069679" y="4054546"/>
            <a:ext cx="938792" cy="1454517"/>
          </a:xfrm>
          <a:prstGeom prst="leftBracke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cxnSp>
        <p:nvCxnSpPr>
          <p:cNvPr id="147" name="Connecteur droit 146"/>
          <p:cNvCxnSpPr/>
          <p:nvPr/>
        </p:nvCxnSpPr>
        <p:spPr>
          <a:xfrm>
            <a:off x="3267053" y="2819576"/>
            <a:ext cx="0" cy="936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phase de conception du projet</a:t>
            </a:r>
            <a:endParaRPr lang="fr-FR" b="1" dirty="0"/>
          </a:p>
        </p:txBody>
      </p:sp>
      <p:sp>
        <p:nvSpPr>
          <p:cNvPr id="135" name="Parenthèse ouvrante 134"/>
          <p:cNvSpPr/>
          <p:nvPr/>
        </p:nvSpPr>
        <p:spPr>
          <a:xfrm flipH="1">
            <a:off x="586737" y="3721255"/>
            <a:ext cx="1437437" cy="1094517"/>
          </a:xfrm>
          <a:prstGeom prst="leftBracket">
            <a:avLst/>
          </a:prstGeom>
          <a:solidFill>
            <a:schemeClr val="bg2"/>
          </a:solidFill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36" name="Zone de texte 234"/>
          <p:cNvSpPr txBox="1"/>
          <p:nvPr/>
        </p:nvSpPr>
        <p:spPr>
          <a:xfrm>
            <a:off x="441718" y="3918495"/>
            <a:ext cx="1499301" cy="74030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Cadrage du projet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8" name="Parenthèse ouvrante 137"/>
          <p:cNvSpPr/>
          <p:nvPr/>
        </p:nvSpPr>
        <p:spPr>
          <a:xfrm>
            <a:off x="10170066" y="3673586"/>
            <a:ext cx="1437437" cy="1094517"/>
          </a:xfrm>
          <a:prstGeom prst="leftBracket">
            <a:avLst/>
          </a:prstGeom>
          <a:solidFill>
            <a:schemeClr val="bg2"/>
          </a:solidFill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39" name="Zone de texte 235"/>
          <p:cNvSpPr txBox="1"/>
          <p:nvPr/>
        </p:nvSpPr>
        <p:spPr>
          <a:xfrm>
            <a:off x="10264616" y="3742683"/>
            <a:ext cx="1801587" cy="116975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Suite</a:t>
            </a:r>
          </a:p>
          <a:p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à donner</a:t>
            </a:r>
          </a:p>
          <a:p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 </a:t>
            </a: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projet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1" name="Zone de texte 226"/>
          <p:cNvSpPr txBox="1"/>
          <p:nvPr/>
        </p:nvSpPr>
        <p:spPr>
          <a:xfrm>
            <a:off x="4042672" y="3184575"/>
            <a:ext cx="4104598" cy="2757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Phase de conception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2" name="Zone de texte 227"/>
          <p:cNvSpPr txBox="1"/>
          <p:nvPr/>
        </p:nvSpPr>
        <p:spPr>
          <a:xfrm>
            <a:off x="8071448" y="2211331"/>
            <a:ext cx="1818381" cy="302652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Point de Gel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4" name="Zone de texte 239"/>
          <p:cNvSpPr txBox="1"/>
          <p:nvPr/>
        </p:nvSpPr>
        <p:spPr>
          <a:xfrm>
            <a:off x="2284783" y="2123898"/>
            <a:ext cx="1924306" cy="47751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Réunion de lancement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48" name="Connecteur droit 147"/>
          <p:cNvCxnSpPr/>
          <p:nvPr/>
        </p:nvCxnSpPr>
        <p:spPr>
          <a:xfrm>
            <a:off x="8971013" y="2732617"/>
            <a:ext cx="0" cy="936000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Parenthèse ouvrante 148"/>
          <p:cNvSpPr/>
          <p:nvPr/>
        </p:nvSpPr>
        <p:spPr>
          <a:xfrm rot="5400000">
            <a:off x="5805347" y="1146979"/>
            <a:ext cx="596618" cy="4577955"/>
          </a:xfrm>
          <a:prstGeom prst="leftBracket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55" name="Parenthèse ouvrante 154"/>
          <p:cNvSpPr/>
          <p:nvPr/>
        </p:nvSpPr>
        <p:spPr>
          <a:xfrm rot="16200000">
            <a:off x="4711485" y="4447050"/>
            <a:ext cx="540000" cy="288000"/>
          </a:xfrm>
          <a:prstGeom prst="leftBracke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50" name="Zone de texte 229"/>
          <p:cNvSpPr txBox="1"/>
          <p:nvPr/>
        </p:nvSpPr>
        <p:spPr>
          <a:xfrm>
            <a:off x="4006787" y="4506531"/>
            <a:ext cx="1818381" cy="2757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Tâche</a:t>
            </a:r>
            <a:endParaRPr lang="fr-F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1" name="Zone de texte 229"/>
          <p:cNvSpPr txBox="1"/>
          <p:nvPr/>
        </p:nvSpPr>
        <p:spPr>
          <a:xfrm>
            <a:off x="4435822" y="4843500"/>
            <a:ext cx="1818381" cy="2757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Jalon</a:t>
            </a:r>
            <a:endParaRPr lang="fr-FR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4" name="Parenthèse ouvrante 153"/>
          <p:cNvSpPr/>
          <p:nvPr/>
        </p:nvSpPr>
        <p:spPr>
          <a:xfrm rot="16200000">
            <a:off x="5287914" y="4768230"/>
            <a:ext cx="1359116" cy="435813"/>
          </a:xfrm>
          <a:prstGeom prst="leftBracket">
            <a:avLst>
              <a:gd name="adj" fmla="val 18618"/>
            </a:avLst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/>
          </a:p>
        </p:txBody>
      </p:sp>
      <p:sp>
        <p:nvSpPr>
          <p:cNvPr id="156" name="Zone de texte 229"/>
          <p:cNvSpPr txBox="1"/>
          <p:nvPr/>
        </p:nvSpPr>
        <p:spPr>
          <a:xfrm>
            <a:off x="5073440" y="5287968"/>
            <a:ext cx="1818381" cy="27575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Livrable</a:t>
            </a:r>
          </a:p>
        </p:txBody>
      </p:sp>
      <p:sp>
        <p:nvSpPr>
          <p:cNvPr id="110" name="Ellipse 109"/>
          <p:cNvSpPr/>
          <p:nvPr/>
        </p:nvSpPr>
        <p:spPr>
          <a:xfrm>
            <a:off x="2241176" y="4190329"/>
            <a:ext cx="221266" cy="19664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11" name="Ellipse 110"/>
          <p:cNvSpPr/>
          <p:nvPr/>
        </p:nvSpPr>
        <p:spPr>
          <a:xfrm>
            <a:off x="2515943" y="4182139"/>
            <a:ext cx="221266" cy="196641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12" name="Bouée 111"/>
          <p:cNvSpPr/>
          <p:nvPr/>
        </p:nvSpPr>
        <p:spPr>
          <a:xfrm>
            <a:off x="2825780" y="3668617"/>
            <a:ext cx="842313" cy="840629"/>
          </a:xfrm>
          <a:prstGeom prst="don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30" name="Ellipse 129"/>
          <p:cNvSpPr/>
          <p:nvPr/>
        </p:nvSpPr>
        <p:spPr>
          <a:xfrm>
            <a:off x="4419425" y="3999891"/>
            <a:ext cx="393984" cy="3932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31" name="Ellipse 130"/>
          <p:cNvSpPr/>
          <p:nvPr/>
        </p:nvSpPr>
        <p:spPr>
          <a:xfrm>
            <a:off x="4866910" y="418458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32" name="Ellipse 131"/>
          <p:cNvSpPr/>
          <p:nvPr/>
        </p:nvSpPr>
        <p:spPr>
          <a:xfrm>
            <a:off x="5141677" y="418458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33" name="Ellipse 132"/>
          <p:cNvSpPr/>
          <p:nvPr/>
        </p:nvSpPr>
        <p:spPr>
          <a:xfrm>
            <a:off x="5456867" y="418458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26" name="Ellipse 125"/>
          <p:cNvSpPr/>
          <p:nvPr/>
        </p:nvSpPr>
        <p:spPr>
          <a:xfrm>
            <a:off x="5785639" y="3985495"/>
            <a:ext cx="393984" cy="3932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27" name="Ellipse 126"/>
          <p:cNvSpPr/>
          <p:nvPr/>
        </p:nvSpPr>
        <p:spPr>
          <a:xfrm>
            <a:off x="6286914" y="4170193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28" name="Ellipse 127"/>
          <p:cNvSpPr/>
          <p:nvPr/>
        </p:nvSpPr>
        <p:spPr>
          <a:xfrm>
            <a:off x="6561681" y="4170193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29" name="Ellipse 128"/>
          <p:cNvSpPr/>
          <p:nvPr/>
        </p:nvSpPr>
        <p:spPr>
          <a:xfrm>
            <a:off x="6876871" y="4170193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22" name="Ellipse 121"/>
          <p:cNvSpPr/>
          <p:nvPr/>
        </p:nvSpPr>
        <p:spPr>
          <a:xfrm>
            <a:off x="7205648" y="3968341"/>
            <a:ext cx="393984" cy="393286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23" name="Ellipse 122"/>
          <p:cNvSpPr/>
          <p:nvPr/>
        </p:nvSpPr>
        <p:spPr>
          <a:xfrm>
            <a:off x="7653133" y="415303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24" name="Ellipse 123"/>
          <p:cNvSpPr/>
          <p:nvPr/>
        </p:nvSpPr>
        <p:spPr>
          <a:xfrm>
            <a:off x="7927900" y="415303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25" name="Ellipse 124"/>
          <p:cNvSpPr/>
          <p:nvPr/>
        </p:nvSpPr>
        <p:spPr>
          <a:xfrm>
            <a:off x="8243090" y="415303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16" name="Bouée 115"/>
          <p:cNvSpPr/>
          <p:nvPr/>
        </p:nvSpPr>
        <p:spPr>
          <a:xfrm>
            <a:off x="8573453" y="3668617"/>
            <a:ext cx="842313" cy="840629"/>
          </a:xfrm>
          <a:prstGeom prst="donu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20" name="Ellipse 119"/>
          <p:cNvSpPr/>
          <p:nvPr/>
        </p:nvSpPr>
        <p:spPr>
          <a:xfrm>
            <a:off x="9490651" y="4139109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21" name="Ellipse 120"/>
          <p:cNvSpPr/>
          <p:nvPr/>
        </p:nvSpPr>
        <p:spPr>
          <a:xfrm>
            <a:off x="9765418" y="4130918"/>
            <a:ext cx="221266" cy="196642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18" name="Ellipse 117"/>
          <p:cNvSpPr/>
          <p:nvPr/>
        </p:nvSpPr>
        <p:spPr>
          <a:xfrm>
            <a:off x="4042841" y="4147990"/>
            <a:ext cx="221266" cy="19664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  <p:sp>
        <p:nvSpPr>
          <p:cNvPr id="119" name="Ellipse 118"/>
          <p:cNvSpPr/>
          <p:nvPr/>
        </p:nvSpPr>
        <p:spPr>
          <a:xfrm>
            <a:off x="3727597" y="4153038"/>
            <a:ext cx="221266" cy="196643"/>
          </a:xfrm>
          <a:prstGeom prst="ellipse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3642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"/>
                            </p:stCondLst>
                            <p:childTnLst>
                              <p:par>
                                <p:cTn id="2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" fill="hold"/>
                                        <p:tgtEl>
                                          <p:spTgt spid="1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"/>
                            </p:stCondLst>
                            <p:childTnLst>
                              <p:par>
                                <p:cTn id="2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"/>
                            </p:stCondLst>
                            <p:childTnLst>
                              <p:par>
                                <p:cTn id="3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"/>
                            </p:stCondLst>
                            <p:childTnLst>
                              <p:par>
                                <p:cTn id="4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800"/>
                            </p:stCondLst>
                            <p:childTnLst>
                              <p:par>
                                <p:cTn id="4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900"/>
                            </p:stCondLst>
                            <p:childTnLst>
                              <p:par>
                                <p:cTn id="5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1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100" fill="hold"/>
                                        <p:tgtEl>
                                          <p:spTgt spid="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"/>
                            </p:stCondLst>
                            <p:childTnLst>
                              <p:par>
                                <p:cTn id="5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100"/>
                            </p:stCondLst>
                            <p:childTnLst>
                              <p:par>
                                <p:cTn id="6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1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1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1300"/>
                            </p:stCondLst>
                            <p:childTnLst>
                              <p:par>
                                <p:cTn id="7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1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1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00"/>
                            </p:stCondLst>
                            <p:childTnLst>
                              <p:par>
                                <p:cTn id="7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1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1500"/>
                            </p:stCondLst>
                            <p:childTnLst>
                              <p:par>
                                <p:cTn id="8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1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1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600"/>
                            </p:stCondLst>
                            <p:childTnLst>
                              <p:par>
                                <p:cTn id="8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1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100" fill="hold"/>
                                        <p:tgtEl>
                                          <p:spTgt spid="1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700"/>
                            </p:stCondLst>
                            <p:childTnLst>
                              <p:par>
                                <p:cTn id="9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2" dur="1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1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800"/>
                            </p:stCondLst>
                            <p:childTnLst>
                              <p:par>
                                <p:cTn id="9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1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1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900"/>
                            </p:stCondLst>
                            <p:childTnLst>
                              <p:par>
                                <p:cTn id="10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1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1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8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500"/>
                            </p:stCondLst>
                            <p:childTnLst>
                              <p:par>
                                <p:cTn id="1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>
                            <p:stCondLst>
                              <p:cond delay="500"/>
                            </p:stCondLst>
                            <p:childTnLst>
                              <p:par>
                                <p:cTn id="15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500"/>
                            </p:stCondLst>
                            <p:childTnLst>
                              <p:par>
                                <p:cTn id="1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" grpId="0" animBg="1"/>
      <p:bldP spid="135" grpId="0" animBg="1"/>
      <p:bldP spid="136" grpId="0"/>
      <p:bldP spid="138" grpId="0" animBg="1"/>
      <p:bldP spid="139" grpId="0"/>
      <p:bldP spid="141" grpId="0"/>
      <p:bldP spid="142" grpId="0"/>
      <p:bldP spid="144" grpId="0"/>
      <p:bldP spid="149" grpId="0" animBg="1"/>
      <p:bldP spid="155" grpId="0" animBg="1"/>
      <p:bldP spid="150" grpId="0"/>
      <p:bldP spid="151" grpId="0"/>
      <p:bldP spid="154" grpId="0" animBg="1"/>
      <p:bldP spid="156" grpId="0"/>
      <p:bldP spid="110" grpId="0" animBg="1"/>
      <p:bldP spid="111" grpId="0" animBg="1"/>
      <p:bldP spid="112" grpId="0" animBg="1"/>
      <p:bldP spid="130" grpId="0" animBg="1"/>
      <p:bldP spid="131" grpId="0" animBg="1"/>
      <p:bldP spid="132" grpId="0" animBg="1"/>
      <p:bldP spid="133" grpId="0" animBg="1"/>
      <p:bldP spid="126" grpId="0" animBg="1"/>
      <p:bldP spid="127" grpId="0" animBg="1"/>
      <p:bldP spid="128" grpId="0" animBg="1"/>
      <p:bldP spid="129" grpId="0" animBg="1"/>
      <p:bldP spid="122" grpId="0" animBg="1"/>
      <p:bldP spid="123" grpId="0" animBg="1"/>
      <p:bldP spid="124" grpId="0" animBg="1"/>
      <p:bldP spid="125" grpId="0" animBg="1"/>
      <p:bldP spid="116" grpId="0" animBg="1"/>
      <p:bldP spid="120" grpId="0" animBg="1"/>
      <p:bldP spid="121" grpId="0" animBg="1"/>
      <p:bldP spid="118" grpId="0" animBg="1"/>
      <p:bldP spid="1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7" y="448056"/>
            <a:ext cx="7116321" cy="640080"/>
          </a:xfrm>
        </p:spPr>
        <p:txBody>
          <a:bodyPr>
            <a:normAutofit/>
          </a:bodyPr>
          <a:lstStyle/>
          <a:p>
            <a:r>
              <a:rPr lang="fr-FR" b="1" dirty="0" smtClean="0">
                <a:latin typeface="Segoe UI Light" panose="020B0502040204020203" pitchFamily="34" charset="0"/>
                <a:cs typeface="Segoe UI Light" panose="020B0502040204020203" pitchFamily="34" charset="0"/>
              </a:rPr>
              <a:t>Le contenu du cahier des charges fonctionnels</a:t>
            </a:r>
            <a:endParaRPr lang="fr-FR" b="1" dirty="0"/>
          </a:p>
        </p:txBody>
      </p:sp>
      <p:sp>
        <p:nvSpPr>
          <p:cNvPr id="6" name="AutoShape 2" descr="Résultat de recherche d'images pour &quot;evaluation&quot;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6" name="Rectangle à coins arrondis 25"/>
          <p:cNvSpPr/>
          <p:nvPr/>
        </p:nvSpPr>
        <p:spPr>
          <a:xfrm>
            <a:off x="5304151" y="3245638"/>
            <a:ext cx="1052377" cy="1264920"/>
          </a:xfrm>
          <a:prstGeom prst="roundRect">
            <a:avLst/>
          </a:prstGeom>
          <a:solidFill>
            <a:srgbClr val="D24726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/>
              <a:t>Projet</a:t>
            </a:r>
          </a:p>
          <a:p>
            <a:pPr algn="ctr"/>
            <a:endParaRPr lang="fr-FR" b="1" dirty="0"/>
          </a:p>
          <a:p>
            <a:pPr algn="ctr"/>
            <a:endParaRPr lang="fr-FR" b="1" dirty="0" smtClean="0"/>
          </a:p>
          <a:p>
            <a:pPr algn="ctr"/>
            <a:endParaRPr lang="fr-FR" b="1" dirty="0"/>
          </a:p>
        </p:txBody>
      </p:sp>
      <p:cxnSp>
        <p:nvCxnSpPr>
          <p:cNvPr id="38" name="Connecteur droit 37"/>
          <p:cNvCxnSpPr/>
          <p:nvPr/>
        </p:nvCxnSpPr>
        <p:spPr>
          <a:xfrm flipV="1">
            <a:off x="5524994" y="3748537"/>
            <a:ext cx="648000" cy="1638"/>
          </a:xfrm>
          <a:prstGeom prst="line">
            <a:avLst/>
          </a:prstGeom>
          <a:solidFill>
            <a:srgbClr val="D24726"/>
          </a:solidFill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cteur droit 38"/>
          <p:cNvCxnSpPr/>
          <p:nvPr/>
        </p:nvCxnSpPr>
        <p:spPr>
          <a:xfrm flipV="1">
            <a:off x="5524994" y="3850251"/>
            <a:ext cx="648000" cy="1638"/>
          </a:xfrm>
          <a:prstGeom prst="line">
            <a:avLst/>
          </a:prstGeom>
          <a:solidFill>
            <a:srgbClr val="D24726"/>
          </a:solidFill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cteur droit 39"/>
          <p:cNvCxnSpPr/>
          <p:nvPr/>
        </p:nvCxnSpPr>
        <p:spPr>
          <a:xfrm flipV="1">
            <a:off x="5524994" y="3949985"/>
            <a:ext cx="648000" cy="1638"/>
          </a:xfrm>
          <a:prstGeom prst="line">
            <a:avLst/>
          </a:prstGeom>
          <a:solidFill>
            <a:srgbClr val="D24726"/>
          </a:solidFill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cteur droit 40"/>
          <p:cNvCxnSpPr/>
          <p:nvPr/>
        </p:nvCxnSpPr>
        <p:spPr>
          <a:xfrm flipV="1">
            <a:off x="5524994" y="4068832"/>
            <a:ext cx="648000" cy="1638"/>
          </a:xfrm>
          <a:prstGeom prst="line">
            <a:avLst/>
          </a:prstGeom>
          <a:solidFill>
            <a:srgbClr val="D24726"/>
          </a:solidFill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necteur droit 41"/>
          <p:cNvCxnSpPr/>
          <p:nvPr/>
        </p:nvCxnSpPr>
        <p:spPr>
          <a:xfrm flipV="1">
            <a:off x="5524994" y="4173262"/>
            <a:ext cx="648000" cy="1638"/>
          </a:xfrm>
          <a:prstGeom prst="line">
            <a:avLst/>
          </a:prstGeom>
          <a:solidFill>
            <a:srgbClr val="D24726"/>
          </a:solidFill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Groupe 18"/>
          <p:cNvGrpSpPr/>
          <p:nvPr/>
        </p:nvGrpSpPr>
        <p:grpSpPr>
          <a:xfrm>
            <a:off x="3809882" y="1483954"/>
            <a:ext cx="3516481" cy="649865"/>
            <a:chOff x="3807044" y="1457699"/>
            <a:chExt cx="3516481" cy="649865"/>
          </a:xfrm>
        </p:grpSpPr>
        <p:sp>
          <p:nvSpPr>
            <p:cNvPr id="3" name="Ellipse 2"/>
            <p:cNvSpPr/>
            <p:nvPr/>
          </p:nvSpPr>
          <p:spPr>
            <a:xfrm>
              <a:off x="7086137" y="1625010"/>
              <a:ext cx="237388" cy="242212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/>
                <a:t>+</a:t>
              </a:r>
              <a:endParaRPr lang="fr-FR" sz="1400" b="1" dirty="0"/>
            </a:p>
          </p:txBody>
        </p:sp>
        <p:sp>
          <p:nvSpPr>
            <p:cNvPr id="59" name="Rectangle à coins arrondis 58"/>
            <p:cNvSpPr/>
            <p:nvPr/>
          </p:nvSpPr>
          <p:spPr>
            <a:xfrm>
              <a:off x="3807044" y="1457699"/>
              <a:ext cx="2995024" cy="649865"/>
            </a:xfrm>
            <a:prstGeom prst="roundRect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55600"/>
              <a:r>
                <a:rPr lang="fr-FR" b="1" dirty="0" smtClean="0">
                  <a:solidFill>
                    <a:schemeClr val="tx1"/>
                  </a:solidFill>
                </a:rPr>
                <a:t>   Contexte &amp; Enjeux</a:t>
              </a:r>
              <a:endParaRPr lang="fr-FR" b="1" dirty="0">
                <a:solidFill>
                  <a:schemeClr val="tx1"/>
                </a:solidFill>
              </a:endParaRPr>
            </a:p>
          </p:txBody>
        </p:sp>
        <p:cxnSp>
          <p:nvCxnSpPr>
            <p:cNvPr id="7" name="Connecteur droit 6"/>
            <p:cNvCxnSpPr>
              <a:stCxn id="3" idx="2"/>
            </p:cNvCxnSpPr>
            <p:nvPr/>
          </p:nvCxnSpPr>
          <p:spPr>
            <a:xfrm flipH="1">
              <a:off x="6802068" y="1746116"/>
              <a:ext cx="284069" cy="0"/>
            </a:xfrm>
            <a:prstGeom prst="lin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rgbClr val="00A9A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29" name="Image 2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24338" y="1557119"/>
              <a:ext cx="451023" cy="451023"/>
            </a:xfrm>
            <a:prstGeom prst="rect">
              <a:avLst/>
            </a:prstGeom>
          </p:spPr>
        </p:pic>
      </p:grpSp>
      <p:grpSp>
        <p:nvGrpSpPr>
          <p:cNvPr id="20" name="Groupe 19"/>
          <p:cNvGrpSpPr/>
          <p:nvPr/>
        </p:nvGrpSpPr>
        <p:grpSpPr>
          <a:xfrm>
            <a:off x="6917106" y="2264093"/>
            <a:ext cx="3516481" cy="649865"/>
            <a:chOff x="6917106" y="2264093"/>
            <a:chExt cx="3516481" cy="649865"/>
          </a:xfrm>
        </p:grpSpPr>
        <p:sp>
          <p:nvSpPr>
            <p:cNvPr id="32" name="Ellipse 31"/>
            <p:cNvSpPr/>
            <p:nvPr/>
          </p:nvSpPr>
          <p:spPr>
            <a:xfrm>
              <a:off x="10196199" y="2467919"/>
              <a:ext cx="237388" cy="242212"/>
            </a:xfrm>
            <a:prstGeom prst="ellipse">
              <a:avLst/>
            </a:prstGeom>
            <a:solidFill>
              <a:srgbClr val="00A9A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/>
                <a:t>+</a:t>
              </a:r>
              <a:endParaRPr lang="fr-FR" sz="1400" b="1" dirty="0"/>
            </a:p>
          </p:txBody>
        </p:sp>
        <p:sp>
          <p:nvSpPr>
            <p:cNvPr id="30" name="Rectangle à coins arrondis 29"/>
            <p:cNvSpPr/>
            <p:nvPr/>
          </p:nvSpPr>
          <p:spPr>
            <a:xfrm>
              <a:off x="6917106" y="2264093"/>
              <a:ext cx="2995024" cy="649865"/>
            </a:xfrm>
            <a:prstGeom prst="roundRect">
              <a:avLst/>
            </a:prstGeom>
            <a:solidFill>
              <a:srgbClr val="00A9A3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/>
                <a:t>Objectifs</a:t>
              </a:r>
              <a:endParaRPr lang="fr-FR" b="1" dirty="0"/>
            </a:p>
          </p:txBody>
        </p:sp>
        <p:cxnSp>
          <p:nvCxnSpPr>
            <p:cNvPr id="33" name="Connecteur droit 32"/>
            <p:cNvCxnSpPr>
              <a:stCxn id="32" idx="2"/>
            </p:cNvCxnSpPr>
            <p:nvPr/>
          </p:nvCxnSpPr>
          <p:spPr>
            <a:xfrm flipH="1">
              <a:off x="9912130" y="2589025"/>
              <a:ext cx="284069" cy="0"/>
            </a:xfrm>
            <a:prstGeom prst="line">
              <a:avLst/>
            </a:prstGeom>
            <a:solidFill>
              <a:srgbClr val="00A9A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35" name="Image 3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94922" l="3502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083526" y="2373646"/>
              <a:ext cx="391403" cy="389880"/>
            </a:xfrm>
            <a:prstGeom prst="rect">
              <a:avLst/>
            </a:prstGeom>
          </p:spPr>
        </p:pic>
      </p:grpSp>
      <p:grpSp>
        <p:nvGrpSpPr>
          <p:cNvPr id="21" name="Groupe 20"/>
          <p:cNvGrpSpPr/>
          <p:nvPr/>
        </p:nvGrpSpPr>
        <p:grpSpPr>
          <a:xfrm>
            <a:off x="7648583" y="3310819"/>
            <a:ext cx="3516481" cy="649865"/>
            <a:chOff x="7648583" y="3310819"/>
            <a:chExt cx="3516481" cy="649865"/>
          </a:xfrm>
        </p:grpSpPr>
        <p:sp>
          <p:nvSpPr>
            <p:cNvPr id="43" name="Ellipse 42"/>
            <p:cNvSpPr/>
            <p:nvPr/>
          </p:nvSpPr>
          <p:spPr>
            <a:xfrm>
              <a:off x="10927676" y="3514645"/>
              <a:ext cx="237388" cy="242212"/>
            </a:xfrm>
            <a:prstGeom prst="ellipse">
              <a:avLst/>
            </a:prstGeom>
            <a:solidFill>
              <a:srgbClr val="E8948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/>
                <a:t>+</a:t>
              </a:r>
              <a:endParaRPr lang="fr-FR" sz="1400" b="1" dirty="0"/>
            </a:p>
          </p:txBody>
        </p:sp>
        <p:sp>
          <p:nvSpPr>
            <p:cNvPr id="36" name="Rectangle à coins arrondis 35"/>
            <p:cNvSpPr/>
            <p:nvPr/>
          </p:nvSpPr>
          <p:spPr>
            <a:xfrm>
              <a:off x="7648583" y="3310819"/>
              <a:ext cx="2995024" cy="649865"/>
            </a:xfrm>
            <a:prstGeom prst="roundRect">
              <a:avLst/>
            </a:prstGeom>
            <a:solidFill>
              <a:srgbClr val="E89480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b="1" dirty="0" smtClean="0"/>
                <a:t>Acteurs</a:t>
              </a:r>
              <a:endParaRPr lang="fr-FR" b="1" dirty="0"/>
            </a:p>
          </p:txBody>
        </p:sp>
        <p:cxnSp>
          <p:nvCxnSpPr>
            <p:cNvPr id="44" name="Connecteur droit 43"/>
            <p:cNvCxnSpPr>
              <a:stCxn id="43" idx="2"/>
            </p:cNvCxnSpPr>
            <p:nvPr/>
          </p:nvCxnSpPr>
          <p:spPr>
            <a:xfrm flipH="1">
              <a:off x="10643607" y="3635751"/>
              <a:ext cx="284069" cy="0"/>
            </a:xfrm>
            <a:prstGeom prst="lin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52" name="Image 51" descr="Résultat de recherche d'images pour &quot;icone groupe&quot;"/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34155" y="3430820"/>
              <a:ext cx="377825" cy="378460"/>
            </a:xfrm>
            <a:prstGeom prst="rect">
              <a:avLst/>
            </a:prstGeom>
            <a:noFill/>
            <a:ln>
              <a:noFill/>
            </a:ln>
          </p:spPr>
        </p:pic>
      </p:grpSp>
      <p:grpSp>
        <p:nvGrpSpPr>
          <p:cNvPr id="22" name="Groupe 21"/>
          <p:cNvGrpSpPr/>
          <p:nvPr/>
        </p:nvGrpSpPr>
        <p:grpSpPr>
          <a:xfrm>
            <a:off x="7887785" y="4394015"/>
            <a:ext cx="3516481" cy="649865"/>
            <a:chOff x="7887785" y="4394015"/>
            <a:chExt cx="3516481" cy="649865"/>
          </a:xfrm>
        </p:grpSpPr>
        <p:sp>
          <p:nvSpPr>
            <p:cNvPr id="54" name="Rectangle à coins arrondis 53"/>
            <p:cNvSpPr/>
            <p:nvPr/>
          </p:nvSpPr>
          <p:spPr>
            <a:xfrm>
              <a:off x="7887785" y="4394015"/>
              <a:ext cx="2995024" cy="649865"/>
            </a:xfrm>
            <a:prstGeom prst="round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47675" algn="ctr"/>
              <a:r>
                <a:rPr lang="fr-FR" b="1" dirty="0" smtClean="0"/>
                <a:t>Communication</a:t>
              </a:r>
              <a:endParaRPr lang="fr-FR" b="1" dirty="0"/>
            </a:p>
          </p:txBody>
        </p:sp>
        <p:sp>
          <p:nvSpPr>
            <p:cNvPr id="56" name="Ellipse 55"/>
            <p:cNvSpPr/>
            <p:nvPr/>
          </p:nvSpPr>
          <p:spPr>
            <a:xfrm>
              <a:off x="11166878" y="4597841"/>
              <a:ext cx="237388" cy="242212"/>
            </a:xfrm>
            <a:prstGeom prst="ellipse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/>
                <a:t>+</a:t>
              </a:r>
              <a:endParaRPr lang="fr-FR" sz="1400" b="1" dirty="0"/>
            </a:p>
          </p:txBody>
        </p:sp>
        <p:cxnSp>
          <p:nvCxnSpPr>
            <p:cNvPr id="57" name="Connecteur droit 56"/>
            <p:cNvCxnSpPr>
              <a:stCxn id="56" idx="2"/>
            </p:cNvCxnSpPr>
            <p:nvPr/>
          </p:nvCxnSpPr>
          <p:spPr>
            <a:xfrm flipH="1">
              <a:off x="10882809" y="4718947"/>
              <a:ext cx="284069" cy="0"/>
            </a:xfrm>
            <a:prstGeom prst="line">
              <a:avLst/>
            </a:prstGeom>
            <a:solidFill>
              <a:srgbClr val="00A9A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0" name="Image 9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8069280" y="4532888"/>
              <a:ext cx="535355" cy="419361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23" name="Groupe 22"/>
          <p:cNvGrpSpPr/>
          <p:nvPr/>
        </p:nvGrpSpPr>
        <p:grpSpPr>
          <a:xfrm>
            <a:off x="6802068" y="5343146"/>
            <a:ext cx="3516481" cy="649865"/>
            <a:chOff x="6802068" y="5343146"/>
            <a:chExt cx="3516481" cy="649865"/>
          </a:xfrm>
        </p:grpSpPr>
        <p:sp>
          <p:nvSpPr>
            <p:cNvPr id="64" name="Ellipse 63"/>
            <p:cNvSpPr/>
            <p:nvPr/>
          </p:nvSpPr>
          <p:spPr>
            <a:xfrm>
              <a:off x="10081161" y="5546972"/>
              <a:ext cx="237388" cy="242212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/>
                <a:t>+</a:t>
              </a:r>
              <a:endParaRPr lang="fr-FR" sz="1400" b="1" dirty="0"/>
            </a:p>
          </p:txBody>
        </p:sp>
        <p:sp>
          <p:nvSpPr>
            <p:cNvPr id="62" name="Rectangle à coins arrondis 61"/>
            <p:cNvSpPr/>
            <p:nvPr/>
          </p:nvSpPr>
          <p:spPr>
            <a:xfrm>
              <a:off x="6802068" y="5343146"/>
              <a:ext cx="2995024" cy="64986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447675" algn="ctr"/>
              <a:r>
                <a:rPr lang="fr-FR" b="1" dirty="0" smtClean="0"/>
                <a:t>Actions à conduire</a:t>
              </a:r>
              <a:endParaRPr lang="fr-FR" b="1" dirty="0"/>
            </a:p>
          </p:txBody>
        </p:sp>
        <p:cxnSp>
          <p:nvCxnSpPr>
            <p:cNvPr id="65" name="Connecteur droit 64"/>
            <p:cNvCxnSpPr>
              <a:stCxn id="64" idx="2"/>
            </p:cNvCxnSpPr>
            <p:nvPr/>
          </p:nvCxnSpPr>
          <p:spPr>
            <a:xfrm flipH="1">
              <a:off x="9797092" y="5668078"/>
              <a:ext cx="284069" cy="0"/>
            </a:xfrm>
            <a:prstGeom prst="line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67" name="Image 66"/>
            <p:cNvPicPr>
              <a:picLocks noChangeAspect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0" b="100000" l="0" r="98438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6882862" y="5467565"/>
              <a:ext cx="446039" cy="446039"/>
            </a:xfrm>
            <a:prstGeom prst="rect">
              <a:avLst/>
            </a:prstGeom>
          </p:spPr>
        </p:pic>
      </p:grpSp>
      <p:grpSp>
        <p:nvGrpSpPr>
          <p:cNvPr id="28" name="Groupe 27"/>
          <p:cNvGrpSpPr/>
          <p:nvPr/>
        </p:nvGrpSpPr>
        <p:grpSpPr>
          <a:xfrm>
            <a:off x="718763" y="2562861"/>
            <a:ext cx="3487388" cy="649865"/>
            <a:chOff x="718763" y="2562861"/>
            <a:chExt cx="3487388" cy="649865"/>
          </a:xfrm>
        </p:grpSpPr>
        <p:sp>
          <p:nvSpPr>
            <p:cNvPr id="93" name="Ellipse 92"/>
            <p:cNvSpPr/>
            <p:nvPr/>
          </p:nvSpPr>
          <p:spPr>
            <a:xfrm flipH="1">
              <a:off x="718763" y="2792852"/>
              <a:ext cx="237388" cy="242212"/>
            </a:xfrm>
            <a:prstGeom prst="ellipse">
              <a:avLst/>
            </a:prstGeom>
            <a:solidFill>
              <a:srgbClr val="B5A27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/>
                <a:t>+</a:t>
              </a:r>
              <a:endParaRPr lang="fr-FR" sz="1400" b="1" dirty="0"/>
            </a:p>
          </p:txBody>
        </p:sp>
        <p:sp>
          <p:nvSpPr>
            <p:cNvPr id="91" name="Rectangle à coins arrondis 90"/>
            <p:cNvSpPr/>
            <p:nvPr/>
          </p:nvSpPr>
          <p:spPr>
            <a:xfrm>
              <a:off x="1211127" y="2562861"/>
              <a:ext cx="2995024" cy="649865"/>
            </a:xfrm>
            <a:prstGeom prst="roundRect">
              <a:avLst/>
            </a:prstGeom>
            <a:solidFill>
              <a:srgbClr val="B5A273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627063"/>
              <a:r>
                <a:rPr lang="fr-FR" b="1" dirty="0" err="1" smtClean="0"/>
                <a:t>Evaluation</a:t>
              </a:r>
              <a:endParaRPr lang="fr-FR" b="1" dirty="0"/>
            </a:p>
          </p:txBody>
        </p:sp>
        <p:cxnSp>
          <p:nvCxnSpPr>
            <p:cNvPr id="94" name="Connecteur droit 93"/>
            <p:cNvCxnSpPr>
              <a:stCxn id="93" idx="2"/>
            </p:cNvCxnSpPr>
            <p:nvPr/>
          </p:nvCxnSpPr>
          <p:spPr>
            <a:xfrm>
              <a:off x="956151" y="2913958"/>
              <a:ext cx="284069" cy="0"/>
            </a:xfrm>
            <a:prstGeom prst="line">
              <a:avLst/>
            </a:prstGeom>
            <a:solidFill>
              <a:srgbClr val="B5A27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96" name="Image 95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495979" y="2620107"/>
              <a:ext cx="568138" cy="568138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</p:grpSp>
      <p:grpSp>
        <p:nvGrpSpPr>
          <p:cNvPr id="25" name="Groupe 24"/>
          <p:cNvGrpSpPr/>
          <p:nvPr/>
        </p:nvGrpSpPr>
        <p:grpSpPr>
          <a:xfrm>
            <a:off x="1213555" y="4706240"/>
            <a:ext cx="3503962" cy="649865"/>
            <a:chOff x="1213555" y="4706240"/>
            <a:chExt cx="3503962" cy="649865"/>
          </a:xfrm>
        </p:grpSpPr>
        <p:sp>
          <p:nvSpPr>
            <p:cNvPr id="101" name="Ellipse 100"/>
            <p:cNvSpPr/>
            <p:nvPr/>
          </p:nvSpPr>
          <p:spPr>
            <a:xfrm flipH="1">
              <a:off x="1213555" y="4910066"/>
              <a:ext cx="237388" cy="24221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/>
                <a:t>+</a:t>
              </a:r>
              <a:endParaRPr lang="fr-FR" sz="1400" b="1" dirty="0"/>
            </a:p>
          </p:txBody>
        </p:sp>
        <p:sp>
          <p:nvSpPr>
            <p:cNvPr id="74" name="Rectangle à coins arrondis 73"/>
            <p:cNvSpPr/>
            <p:nvPr/>
          </p:nvSpPr>
          <p:spPr>
            <a:xfrm>
              <a:off x="1722493" y="4706240"/>
              <a:ext cx="2995024" cy="649865"/>
            </a:xfrm>
            <a:prstGeom prst="round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717550"/>
              <a:r>
                <a:rPr lang="fr-FR" b="1" dirty="0" smtClean="0"/>
                <a:t>Budget</a:t>
              </a:r>
              <a:endParaRPr lang="fr-FR" b="1" dirty="0"/>
            </a:p>
          </p:txBody>
        </p:sp>
        <p:pic>
          <p:nvPicPr>
            <p:cNvPr id="79" name="Image 78"/>
            <p:cNvPicPr>
              <a:picLocks noChangeAspect="1"/>
            </p:cNvPicPr>
            <p:nvPr/>
          </p:nvPicPr>
          <p:blipFill>
            <a:blip r:embed="rId10">
              <a:extLst>
                <a:ext uri="{BEBA8EAE-BF5A-486C-A8C5-ECC9F3942E4B}">
                  <a14:imgProps xmlns:a14="http://schemas.microsoft.com/office/drawing/2010/main">
                    <a14:imgLayer r:embed="rId11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4017720" y="4840053"/>
              <a:ext cx="376861" cy="376861"/>
            </a:xfrm>
            <a:prstGeom prst="rect">
              <a:avLst/>
            </a:prstGeom>
          </p:spPr>
        </p:pic>
        <p:cxnSp>
          <p:nvCxnSpPr>
            <p:cNvPr id="102" name="Connecteur droit 101"/>
            <p:cNvCxnSpPr>
              <a:stCxn id="101" idx="2"/>
            </p:cNvCxnSpPr>
            <p:nvPr/>
          </p:nvCxnSpPr>
          <p:spPr>
            <a:xfrm>
              <a:off x="1450943" y="5031172"/>
              <a:ext cx="284069" cy="0"/>
            </a:xfrm>
            <a:prstGeom prst="lin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e 23"/>
          <p:cNvGrpSpPr/>
          <p:nvPr/>
        </p:nvGrpSpPr>
        <p:grpSpPr>
          <a:xfrm>
            <a:off x="2762870" y="5681630"/>
            <a:ext cx="3517741" cy="672830"/>
            <a:chOff x="2762870" y="5681630"/>
            <a:chExt cx="3517741" cy="672830"/>
          </a:xfrm>
        </p:grpSpPr>
        <p:sp>
          <p:nvSpPr>
            <p:cNvPr id="104" name="Ellipse 103"/>
            <p:cNvSpPr/>
            <p:nvPr/>
          </p:nvSpPr>
          <p:spPr>
            <a:xfrm flipH="1">
              <a:off x="2762870" y="5899673"/>
              <a:ext cx="237388" cy="2422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/>
                <a:t>+</a:t>
              </a:r>
              <a:endParaRPr lang="fr-FR" sz="1400" b="1" dirty="0"/>
            </a:p>
          </p:txBody>
        </p:sp>
        <p:sp>
          <p:nvSpPr>
            <p:cNvPr id="68" name="Rectangle à coins arrondis 67"/>
            <p:cNvSpPr/>
            <p:nvPr/>
          </p:nvSpPr>
          <p:spPr>
            <a:xfrm>
              <a:off x="3285587" y="5704595"/>
              <a:ext cx="2995024" cy="649865"/>
            </a:xfrm>
            <a:prstGeom prst="round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58775"/>
              <a:r>
                <a:rPr lang="fr-FR" b="1" dirty="0" smtClean="0"/>
                <a:t>Planification</a:t>
              </a:r>
              <a:endParaRPr lang="fr-FR" b="1" dirty="0"/>
            </a:p>
          </p:txBody>
        </p:sp>
        <p:pic>
          <p:nvPicPr>
            <p:cNvPr id="73" name="Image 72"/>
            <p:cNvPicPr>
              <a:picLocks noChangeAspect="1"/>
            </p:cNvPicPr>
            <p:nvPr/>
          </p:nvPicPr>
          <p:blipFill>
            <a:blip r:embed="rId12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89778" l="5333" r="89778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5426112" y="5681630"/>
              <a:ext cx="667362" cy="667362"/>
            </a:xfrm>
            <a:prstGeom prst="rect">
              <a:avLst/>
            </a:prstGeom>
          </p:spPr>
        </p:pic>
        <p:cxnSp>
          <p:nvCxnSpPr>
            <p:cNvPr id="105" name="Connecteur droit 104"/>
            <p:cNvCxnSpPr>
              <a:stCxn id="104" idx="2"/>
            </p:cNvCxnSpPr>
            <p:nvPr/>
          </p:nvCxnSpPr>
          <p:spPr>
            <a:xfrm>
              <a:off x="3000258" y="6020779"/>
              <a:ext cx="284069" cy="0"/>
            </a:xfrm>
            <a:prstGeom prst="line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7" name="Groupe 26"/>
          <p:cNvGrpSpPr/>
          <p:nvPr/>
        </p:nvGrpSpPr>
        <p:grpSpPr>
          <a:xfrm>
            <a:off x="434694" y="3601078"/>
            <a:ext cx="3487388" cy="649865"/>
            <a:chOff x="434694" y="3601078"/>
            <a:chExt cx="3487388" cy="649865"/>
          </a:xfrm>
        </p:grpSpPr>
        <p:sp>
          <p:nvSpPr>
            <p:cNvPr id="98" name="Ellipse 97"/>
            <p:cNvSpPr/>
            <p:nvPr/>
          </p:nvSpPr>
          <p:spPr>
            <a:xfrm flipH="1">
              <a:off x="434694" y="3886936"/>
              <a:ext cx="237388" cy="242212"/>
            </a:xfrm>
            <a:prstGeom prst="ellipse">
              <a:avLst/>
            </a:prstGeom>
            <a:solidFill>
              <a:srgbClr val="ECC2E3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b="1" dirty="0" smtClean="0"/>
                <a:t>+</a:t>
              </a:r>
              <a:endParaRPr lang="fr-FR" sz="1400" b="1" dirty="0"/>
            </a:p>
          </p:txBody>
        </p:sp>
        <p:cxnSp>
          <p:nvCxnSpPr>
            <p:cNvPr id="99" name="Connecteur droit 98"/>
            <p:cNvCxnSpPr>
              <a:stCxn id="98" idx="2"/>
            </p:cNvCxnSpPr>
            <p:nvPr/>
          </p:nvCxnSpPr>
          <p:spPr>
            <a:xfrm>
              <a:off x="672082" y="4008042"/>
              <a:ext cx="284069" cy="0"/>
            </a:xfrm>
            <a:prstGeom prst="line">
              <a:avLst/>
            </a:prstGeom>
            <a:solidFill>
              <a:srgbClr val="00A9A3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7" name="Rectangle à coins arrondis 106"/>
            <p:cNvSpPr/>
            <p:nvPr/>
          </p:nvSpPr>
          <p:spPr>
            <a:xfrm>
              <a:off x="927058" y="3601078"/>
              <a:ext cx="2995024" cy="649865"/>
            </a:xfrm>
            <a:prstGeom prst="roundRect">
              <a:avLst/>
            </a:prstGeom>
            <a:solidFill>
              <a:srgbClr val="ECC2E3"/>
            </a:solidFill>
            <a:ln>
              <a:solidFill>
                <a:schemeClr val="tx1"/>
              </a:solidFill>
            </a:ln>
            <a:effectLst>
              <a:softEdge rad="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538163"/>
              <a:r>
                <a:rPr lang="fr-FR" b="1" dirty="0" smtClean="0"/>
                <a:t>Ressources</a:t>
              </a:r>
              <a:endParaRPr lang="fr-FR" b="1" dirty="0"/>
            </a:p>
          </p:txBody>
        </p:sp>
        <p:pic>
          <p:nvPicPr>
            <p:cNvPr id="108" name="Image 107"/>
            <p:cNvPicPr>
              <a:picLocks noChangeAspect="1"/>
            </p:cNvPicPr>
            <p:nvPr/>
          </p:nvPicPr>
          <p:blipFill>
            <a:blip r:embed="rId14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0" b="98077" l="0" r="100000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123526" y="3725981"/>
              <a:ext cx="772160" cy="446137"/>
            </a:xfrm>
            <a:prstGeom prst="rect">
              <a:avLst/>
            </a:prstGeom>
          </p:spPr>
        </p:pic>
      </p:grpSp>
      <p:pic>
        <p:nvPicPr>
          <p:cNvPr id="75" name="Image 7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0605" y="2307511"/>
            <a:ext cx="451023" cy="451023"/>
          </a:xfrm>
          <a:prstGeom prst="rect">
            <a:avLst/>
          </a:prstGeom>
        </p:spPr>
      </p:pic>
      <p:pic>
        <p:nvPicPr>
          <p:cNvPr id="76" name="Image 7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94922" l="3502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193687" y="2303220"/>
            <a:ext cx="391403" cy="389880"/>
          </a:xfrm>
          <a:prstGeom prst="rect">
            <a:avLst/>
          </a:prstGeom>
        </p:spPr>
      </p:pic>
      <p:pic>
        <p:nvPicPr>
          <p:cNvPr id="77" name="Image 76" descr="Résultat de recherche d'images pour &quot;icone groupe&quot;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476" y="3128579"/>
            <a:ext cx="377825" cy="378460"/>
          </a:xfrm>
          <a:prstGeom prst="rect">
            <a:avLst/>
          </a:prstGeom>
          <a:noFill/>
          <a:ln>
            <a:noFill/>
          </a:ln>
        </p:spPr>
      </p:pic>
      <p:pic>
        <p:nvPicPr>
          <p:cNvPr id="78" name="Image 7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23757" y="4403647"/>
            <a:ext cx="535355" cy="419361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0" name="Image 79"/>
          <p:cNvPicPr>
            <a:picLocks noChangeAspect="1"/>
          </p:cNvPicPr>
          <p:nvPr/>
        </p:nvPicPr>
        <p:blipFill>
          <a:blip r:embed="rId7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9843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219939" y="4898558"/>
            <a:ext cx="446039" cy="446039"/>
          </a:xfrm>
          <a:prstGeom prst="rect">
            <a:avLst/>
          </a:prstGeom>
        </p:spPr>
      </p:pic>
      <p:pic>
        <p:nvPicPr>
          <p:cNvPr id="81" name="Image 80"/>
          <p:cNvPicPr>
            <a:picLocks noChangeAspect="1"/>
          </p:cNvPicPr>
          <p:nvPr/>
        </p:nvPicPr>
        <p:blipFill>
          <a:blip r:embed="rId12">
            <a:extLst>
              <a:ext uri="{BEBA8EAE-BF5A-486C-A8C5-ECC9F3942E4B}">
                <a14:imgProps xmlns:a14="http://schemas.microsoft.com/office/drawing/2010/main">
                  <a14:imgLayer r:embed="rId13">
                    <a14:imgEffect>
                      <a14:backgroundRemoval t="0" b="89778" l="5333" r="89778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135047" y="4831835"/>
            <a:ext cx="667362" cy="667362"/>
          </a:xfrm>
          <a:prstGeom prst="rect">
            <a:avLst/>
          </a:prstGeom>
        </p:spPr>
      </p:pic>
      <p:pic>
        <p:nvPicPr>
          <p:cNvPr id="82" name="Image 81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576076" y="4552160"/>
            <a:ext cx="376861" cy="376861"/>
          </a:xfrm>
          <a:prstGeom prst="rect">
            <a:avLst/>
          </a:prstGeom>
        </p:spPr>
      </p:pic>
      <p:pic>
        <p:nvPicPr>
          <p:cNvPr id="83" name="Image 82"/>
          <p:cNvPicPr>
            <a:picLocks noChangeAspect="1"/>
          </p:cNvPicPr>
          <p:nvPr/>
        </p:nvPicPr>
        <p:blipFill>
          <a:blip r:embed="rId14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0" b="98077" l="0" r="1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083632" y="3744338"/>
            <a:ext cx="772160" cy="446137"/>
          </a:xfrm>
          <a:prstGeom prst="rect">
            <a:avLst/>
          </a:prstGeom>
        </p:spPr>
      </p:pic>
      <p:pic>
        <p:nvPicPr>
          <p:cNvPr id="84" name="Image 8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340958" y="2817432"/>
            <a:ext cx="568138" cy="568138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43750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6"/>
                  </p:tgtEl>
                </p:cond>
              </p:nextCondLst>
            </p:seq>
            <p:seq concurrent="1" nextAc="seek">
              <p:cTn id="58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9" fill="hold">
                      <p:stCondLst>
                        <p:cond delay="0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7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8"/>
                  </p:tgtEl>
                </p:cond>
              </p:nextCondLst>
            </p:seq>
            <p:seq concurrent="1" nextAc="seek">
              <p:cTn id="76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7" fill="hold">
                      <p:stCondLst>
                        <p:cond delay="0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85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6" fill="hold">
                      <p:stCondLst>
                        <p:cond delay="0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94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5" fill="hold">
                      <p:stCondLst>
                        <p:cond delay="0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03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4" fill="hold">
                      <p:stCondLst>
                        <p:cond delay="0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12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3" fill="hold">
                      <p:stCondLst>
                        <p:cond delay="0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21207" y="474950"/>
            <a:ext cx="6877119" cy="640080"/>
          </a:xfrm>
        </p:spPr>
        <p:txBody>
          <a:bodyPr/>
          <a:lstStyle/>
          <a:p>
            <a:r>
              <a:rPr lang="fr-FR" b="1" dirty="0" smtClean="0"/>
              <a:t>Le cahier des charges opérationnel</a:t>
            </a:r>
            <a:endParaRPr lang="fr-FR" b="1" dirty="0"/>
          </a:p>
        </p:txBody>
      </p:sp>
      <p:grpSp>
        <p:nvGrpSpPr>
          <p:cNvPr id="7" name="Groupe 6" descr="Petit cercle contenant le chiffre 1 pour indiquer la première étape"/>
          <p:cNvGrpSpPr/>
          <p:nvPr/>
        </p:nvGrpSpPr>
        <p:grpSpPr bwMode="blackWhite">
          <a:xfrm>
            <a:off x="371436" y="2627279"/>
            <a:ext cx="558179" cy="409838"/>
            <a:chOff x="6953426" y="711274"/>
            <a:chExt cx="558179" cy="409838"/>
          </a:xfrm>
        </p:grpSpPr>
        <p:sp>
          <p:nvSpPr>
            <p:cNvPr id="8" name="Ovale 18" descr="Petit ce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9" name="Zone de texte 19" descr="Chiffre 1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19" name="ZoneTexte 18"/>
          <p:cNvSpPr txBox="1"/>
          <p:nvPr/>
        </p:nvSpPr>
        <p:spPr>
          <a:xfrm>
            <a:off x="950972" y="2647532"/>
            <a:ext cx="17772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Définir le contenu technique </a:t>
            </a:r>
            <a:endParaRPr lang="fr-FR" b="1" dirty="0" smtClean="0"/>
          </a:p>
          <a:p>
            <a:r>
              <a:rPr lang="fr-FR" b="1" dirty="0" smtClean="0"/>
              <a:t>du </a:t>
            </a:r>
            <a:r>
              <a:rPr lang="fr-FR" b="1" dirty="0"/>
              <a:t>projet</a:t>
            </a:r>
            <a:endParaRPr lang="fr-FR" dirty="0"/>
          </a:p>
        </p:txBody>
      </p:sp>
      <p:grpSp>
        <p:nvGrpSpPr>
          <p:cNvPr id="16" name="Groupe 36" descr="Petit cercle contenant le chiffre 4 pour indiquer la quatrième étape"/>
          <p:cNvGrpSpPr/>
          <p:nvPr/>
        </p:nvGrpSpPr>
        <p:grpSpPr bwMode="blackWhite">
          <a:xfrm>
            <a:off x="7039303" y="2627279"/>
            <a:ext cx="558179" cy="409838"/>
            <a:chOff x="6953426" y="711274"/>
            <a:chExt cx="558179" cy="409838"/>
          </a:xfrm>
        </p:grpSpPr>
        <p:sp>
          <p:nvSpPr>
            <p:cNvPr id="17" name="Ovale 37" descr="Petit ce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18" name="Zone de texte 38" descr="Chiffre 4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4</a:t>
              </a:r>
            </a:p>
          </p:txBody>
        </p:sp>
      </p:grpSp>
      <p:sp>
        <p:nvSpPr>
          <p:cNvPr id="20" name="ZoneTexte 19"/>
          <p:cNvSpPr txBox="1"/>
          <p:nvPr/>
        </p:nvSpPr>
        <p:spPr>
          <a:xfrm>
            <a:off x="7720723" y="2647532"/>
            <a:ext cx="1344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Affecter </a:t>
            </a:r>
            <a:endParaRPr lang="fr-FR" b="1" dirty="0" smtClean="0"/>
          </a:p>
          <a:p>
            <a:r>
              <a:rPr lang="fr-FR" b="1" dirty="0" smtClean="0"/>
              <a:t>des </a:t>
            </a:r>
          </a:p>
          <a:p>
            <a:r>
              <a:rPr lang="fr-FR" b="1" dirty="0" smtClean="0"/>
              <a:t>ressources </a:t>
            </a:r>
            <a:endParaRPr lang="fr-FR" dirty="0"/>
          </a:p>
        </p:txBody>
      </p:sp>
      <p:grpSp>
        <p:nvGrpSpPr>
          <p:cNvPr id="13" name="Groupe 12" descr="Petit cercle contenant le chiffre 3 pour indiquer la troisième étape"/>
          <p:cNvGrpSpPr/>
          <p:nvPr/>
        </p:nvGrpSpPr>
        <p:grpSpPr bwMode="blackWhite">
          <a:xfrm>
            <a:off x="4817784" y="2627279"/>
            <a:ext cx="558179" cy="409838"/>
            <a:chOff x="6953426" y="711274"/>
            <a:chExt cx="558179" cy="409838"/>
          </a:xfrm>
        </p:grpSpPr>
        <p:sp>
          <p:nvSpPr>
            <p:cNvPr id="14" name="Ellipse 23" descr="Petit ce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15" name="Zone de texte 29" descr="Chiffre 3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</a:p>
          </p:txBody>
        </p:sp>
      </p:grpSp>
      <p:sp>
        <p:nvSpPr>
          <p:cNvPr id="21" name="ZoneTexte 20"/>
          <p:cNvSpPr txBox="1"/>
          <p:nvPr/>
        </p:nvSpPr>
        <p:spPr>
          <a:xfrm>
            <a:off x="5475850" y="2647532"/>
            <a:ext cx="177728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Préciser </a:t>
            </a:r>
            <a:endParaRPr lang="fr-FR" b="1" dirty="0" smtClean="0"/>
          </a:p>
          <a:p>
            <a:r>
              <a:rPr lang="fr-FR" b="1" dirty="0" smtClean="0"/>
              <a:t>en </a:t>
            </a:r>
            <a:r>
              <a:rPr lang="fr-FR" b="1" dirty="0"/>
              <a:t>détail </a:t>
            </a:r>
            <a:endParaRPr lang="fr-FR" dirty="0"/>
          </a:p>
          <a:p>
            <a:r>
              <a:rPr lang="fr-FR" b="1" dirty="0"/>
              <a:t>les coûts </a:t>
            </a:r>
            <a:endParaRPr lang="fr-FR" dirty="0"/>
          </a:p>
        </p:txBody>
      </p:sp>
      <p:grpSp>
        <p:nvGrpSpPr>
          <p:cNvPr id="10" name="Groupe 32" descr="Petit cercle contenant le chiffre 2 pour indiquer la deuxième étape"/>
          <p:cNvGrpSpPr/>
          <p:nvPr/>
        </p:nvGrpSpPr>
        <p:grpSpPr bwMode="blackWhite">
          <a:xfrm>
            <a:off x="2577181" y="2627279"/>
            <a:ext cx="558179" cy="409838"/>
            <a:chOff x="6953426" y="711274"/>
            <a:chExt cx="558179" cy="409838"/>
          </a:xfrm>
        </p:grpSpPr>
        <p:sp>
          <p:nvSpPr>
            <p:cNvPr id="11" name="Ellipse 33" descr="Petit ce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12" name="Zone de texte 34" descr="Chiffre 2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22" name="ZoneTexte 21"/>
          <p:cNvSpPr txBox="1"/>
          <p:nvPr/>
        </p:nvSpPr>
        <p:spPr>
          <a:xfrm>
            <a:off x="3240015" y="2647532"/>
            <a:ext cx="16840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Déterminer les délais d’action</a:t>
            </a:r>
            <a:endParaRPr lang="fr-FR" dirty="0"/>
          </a:p>
        </p:txBody>
      </p:sp>
      <p:cxnSp>
        <p:nvCxnSpPr>
          <p:cNvPr id="23" name="Connecteur droit 22"/>
          <p:cNvCxnSpPr/>
          <p:nvPr/>
        </p:nvCxnSpPr>
        <p:spPr>
          <a:xfrm>
            <a:off x="2866543" y="3316296"/>
            <a:ext cx="0" cy="325835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/>
          <p:cNvCxnSpPr/>
          <p:nvPr/>
        </p:nvCxnSpPr>
        <p:spPr>
          <a:xfrm>
            <a:off x="11790901" y="3316296"/>
            <a:ext cx="0" cy="325835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/>
          <p:cNvCxnSpPr/>
          <p:nvPr/>
        </p:nvCxnSpPr>
        <p:spPr>
          <a:xfrm>
            <a:off x="9559813" y="3316296"/>
            <a:ext cx="0" cy="325835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25"/>
          <p:cNvCxnSpPr/>
          <p:nvPr/>
        </p:nvCxnSpPr>
        <p:spPr>
          <a:xfrm>
            <a:off x="5097633" y="3293863"/>
            <a:ext cx="0" cy="325835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cteur droit 26"/>
          <p:cNvCxnSpPr/>
          <p:nvPr/>
        </p:nvCxnSpPr>
        <p:spPr>
          <a:xfrm>
            <a:off x="635453" y="3316296"/>
            <a:ext cx="0" cy="325835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785864" y="4454064"/>
            <a:ext cx="1908000" cy="187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fr-FR" sz="1600" dirty="0"/>
              <a:t>Définition des étapes et des tâches ou actions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3041481" y="4454064"/>
            <a:ext cx="1908000" cy="187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fr-FR" sz="1600" dirty="0"/>
              <a:t>Planification des tâches ou actions</a:t>
            </a:r>
          </a:p>
          <a:p>
            <a:pPr algn="ctr"/>
            <a:r>
              <a:rPr lang="fr-FR" sz="1600" dirty="0"/>
              <a:t> </a:t>
            </a:r>
          </a:p>
          <a:p>
            <a:pPr algn="ctr"/>
            <a:r>
              <a:rPr lang="fr-FR" sz="1600" dirty="0"/>
              <a:t>Programmation</a:t>
            </a:r>
          </a:p>
          <a:p>
            <a:pPr algn="ctr"/>
            <a:r>
              <a:rPr lang="fr-FR" sz="1600" dirty="0"/>
              <a:t> des livrables</a:t>
            </a:r>
            <a:r>
              <a:rPr lang="fr-FR" sz="1600" dirty="0" smtClean="0"/>
              <a:t>.</a:t>
            </a:r>
            <a:endParaRPr lang="fr-FR" sz="1600" dirty="0"/>
          </a:p>
        </p:txBody>
      </p:sp>
      <p:sp>
        <p:nvSpPr>
          <p:cNvPr id="34" name="Rectangle 33"/>
          <p:cNvSpPr/>
          <p:nvPr/>
        </p:nvSpPr>
        <p:spPr>
          <a:xfrm>
            <a:off x="5251458" y="4454064"/>
            <a:ext cx="1908000" cy="187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fr-FR" sz="1600" dirty="0"/>
              <a:t>Établissement </a:t>
            </a:r>
          </a:p>
          <a:p>
            <a:pPr algn="ctr"/>
            <a:r>
              <a:rPr lang="fr-FR" sz="1600" dirty="0"/>
              <a:t>du Budget </a:t>
            </a:r>
          </a:p>
        </p:txBody>
      </p:sp>
      <p:sp>
        <p:nvSpPr>
          <p:cNvPr id="36" name="Rectangle 35"/>
          <p:cNvSpPr/>
          <p:nvPr/>
        </p:nvSpPr>
        <p:spPr>
          <a:xfrm>
            <a:off x="7515218" y="4454064"/>
            <a:ext cx="1908000" cy="187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fr-FR" sz="1600" dirty="0"/>
              <a:t>Organisation des responsabilités </a:t>
            </a:r>
          </a:p>
          <a:p>
            <a:pPr algn="ctr"/>
            <a:r>
              <a:rPr lang="fr-FR" sz="1600" dirty="0"/>
              <a:t> </a:t>
            </a:r>
          </a:p>
          <a:p>
            <a:pPr algn="ctr"/>
            <a:r>
              <a:rPr lang="fr-FR" sz="1600" dirty="0"/>
              <a:t>Répartition des ressources matérielles et humaines</a:t>
            </a:r>
          </a:p>
        </p:txBody>
      </p:sp>
      <p:grpSp>
        <p:nvGrpSpPr>
          <p:cNvPr id="37" name="Groupe 36" descr="Petit cercle contenant le chiffre 4 pour indiquer la quatrième étape"/>
          <p:cNvGrpSpPr/>
          <p:nvPr/>
        </p:nvGrpSpPr>
        <p:grpSpPr bwMode="blackWhite">
          <a:xfrm>
            <a:off x="9263360" y="2627279"/>
            <a:ext cx="558179" cy="409838"/>
            <a:chOff x="6953426" y="711274"/>
            <a:chExt cx="558179" cy="409838"/>
          </a:xfrm>
        </p:grpSpPr>
        <p:sp>
          <p:nvSpPr>
            <p:cNvPr id="38" name="Ovale 37" descr="Petit cercle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fr-FR" dirty="0"/>
            </a:p>
          </p:txBody>
        </p:sp>
        <p:sp>
          <p:nvSpPr>
            <p:cNvPr id="39" name="Zone de texte 38" descr="Chiffre 4"/>
            <p:cNvSpPr txBox="1">
              <a:spLocks noChangeAspect="1"/>
            </p:cNvSpPr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fr-FR" dirty="0" smtClean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5</a:t>
              </a:r>
              <a:endParaRPr lang="fr-FR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40" name="ZoneTexte 39"/>
          <p:cNvSpPr txBox="1"/>
          <p:nvPr/>
        </p:nvSpPr>
        <p:spPr>
          <a:xfrm>
            <a:off x="9944780" y="2647532"/>
            <a:ext cx="15375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/>
              <a:t>Veiller </a:t>
            </a:r>
            <a:endParaRPr lang="fr-FR" b="1" dirty="0" smtClean="0"/>
          </a:p>
          <a:p>
            <a:r>
              <a:rPr lang="fr-FR" b="1" dirty="0" smtClean="0"/>
              <a:t>à </a:t>
            </a:r>
            <a:r>
              <a:rPr lang="fr-FR" b="1" dirty="0"/>
              <a:t>l'atteinte des objectifs</a:t>
            </a:r>
            <a:endParaRPr lang="fr-FR" dirty="0"/>
          </a:p>
        </p:txBody>
      </p:sp>
      <p:sp>
        <p:nvSpPr>
          <p:cNvPr id="41" name="Rectangle 40"/>
          <p:cNvSpPr/>
          <p:nvPr/>
        </p:nvSpPr>
        <p:spPr>
          <a:xfrm>
            <a:off x="9719889" y="4454064"/>
            <a:ext cx="1908000" cy="1872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65000"/>
                  <a:tint val="66000"/>
                  <a:satMod val="160000"/>
                </a:schemeClr>
              </a:gs>
              <a:gs pos="50000">
                <a:schemeClr val="bg1">
                  <a:lumMod val="65000"/>
                  <a:tint val="44500"/>
                  <a:satMod val="160000"/>
                </a:schemeClr>
              </a:gs>
              <a:gs pos="100000">
                <a:schemeClr val="bg1">
                  <a:lumMod val="65000"/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txBody>
          <a:bodyPr wrap="square">
            <a:spAutoFit/>
          </a:bodyPr>
          <a:lstStyle/>
          <a:p>
            <a:pPr algn="ctr"/>
            <a:r>
              <a:rPr lang="fr-FR" sz="1600" dirty="0"/>
              <a:t>Détermination des d'indicateurs d’évaluation</a:t>
            </a:r>
          </a:p>
        </p:txBody>
      </p:sp>
      <p:cxnSp>
        <p:nvCxnSpPr>
          <p:cNvPr id="49" name="Connecteur droit 48"/>
          <p:cNvCxnSpPr/>
          <p:nvPr/>
        </p:nvCxnSpPr>
        <p:spPr>
          <a:xfrm>
            <a:off x="7328723" y="3316296"/>
            <a:ext cx="0" cy="3258355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avec coins rognés en diagonale 34"/>
          <p:cNvSpPr/>
          <p:nvPr/>
        </p:nvSpPr>
        <p:spPr>
          <a:xfrm flipH="1">
            <a:off x="6771435" y="1869954"/>
            <a:ext cx="4856454" cy="440769"/>
          </a:xfrm>
          <a:prstGeom prst="snip2DiagRect">
            <a:avLst/>
          </a:prstGeom>
          <a:solidFill>
            <a:srgbClr val="D24726"/>
          </a:solidFill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décomposées </a:t>
            </a:r>
            <a:r>
              <a:rPr lang="fr-FR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de façon </a:t>
            </a:r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ordonnée et </a:t>
            </a:r>
            <a:r>
              <a:rPr lang="fr-FR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exhaustive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2" name="Rectangle avec coins rognés en diagonale 41"/>
          <p:cNvSpPr/>
          <p:nvPr/>
        </p:nvSpPr>
        <p:spPr>
          <a:xfrm>
            <a:off x="6771434" y="1394209"/>
            <a:ext cx="4856455" cy="440769"/>
          </a:xfrm>
          <a:prstGeom prst="snip2DiagRect">
            <a:avLst/>
          </a:prstGeom>
          <a:solidFill>
            <a:srgbClr val="D24726"/>
          </a:solidFill>
        </p:spPr>
        <p:txBody>
          <a:bodyPr wrap="square">
            <a:spAutoFit/>
          </a:bodyPr>
          <a:lstStyle/>
          <a:p>
            <a:r>
              <a:rPr lang="fr-FR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déclinées </a:t>
            </a:r>
            <a:r>
              <a:rPr lang="fr-FR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sous </a:t>
            </a:r>
            <a:r>
              <a:rPr lang="fr-FR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la </a:t>
            </a:r>
            <a:r>
              <a:rPr lang="fr-FR" b="1" dirty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forme </a:t>
            </a:r>
            <a:r>
              <a:rPr lang="fr-FR" b="1" dirty="0" smtClean="0">
                <a:solidFill>
                  <a:schemeClr val="bg1"/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d'une arborescence</a:t>
            </a:r>
            <a:endParaRPr lang="fr-FR" b="1" dirty="0">
              <a:solidFill>
                <a:schemeClr val="bg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69185" y="1648447"/>
            <a:ext cx="3588546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ENSEMBLE DES TÂCHES À RÉALISER </a:t>
            </a:r>
          </a:p>
          <a:p>
            <a:pPr algn="r"/>
            <a:r>
              <a:rPr lang="fr-FR" sz="1200" b="1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DANS LE PROJET </a:t>
            </a:r>
            <a:endParaRPr lang="fr-FR" sz="1200" b="1" dirty="0"/>
          </a:p>
        </p:txBody>
      </p:sp>
    </p:spTree>
    <p:extLst>
      <p:ext uri="{BB962C8B-B14F-4D97-AF65-F5344CB8AC3E}">
        <p14:creationId xmlns:p14="http://schemas.microsoft.com/office/powerpoint/2010/main" val="203154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4500"/>
                            </p:stCondLst>
                            <p:childTnLst>
                              <p:par>
                                <p:cTn id="49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5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500"/>
                            </p:stCondLst>
                            <p:childTnLst>
                              <p:par>
                                <p:cTn id="10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9" grpId="0" animBg="1"/>
      <p:bldP spid="32" grpId="0" animBg="1"/>
      <p:bldP spid="34" grpId="0" animBg="1"/>
      <p:bldP spid="36" grpId="0" animBg="1"/>
      <p:bldP spid="40" grpId="0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RÃ©sultat de recherche d'images pour &quot;plus&quot;"/>
          <p:cNvPicPr/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9925" y="3026609"/>
            <a:ext cx="609600" cy="5080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Parenthèse ouvrante 4"/>
          <p:cNvSpPr/>
          <p:nvPr/>
        </p:nvSpPr>
        <p:spPr>
          <a:xfrm flipH="1">
            <a:off x="789653" y="2576606"/>
            <a:ext cx="1917961" cy="1231900"/>
          </a:xfrm>
          <a:prstGeom prst="leftBracket">
            <a:avLst/>
          </a:prstGeom>
          <a:solidFill>
            <a:schemeClr val="bg2"/>
          </a:solidFill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sz="160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6" name="Zone de texte 61"/>
          <p:cNvSpPr txBox="1"/>
          <p:nvPr/>
        </p:nvSpPr>
        <p:spPr>
          <a:xfrm>
            <a:off x="753640" y="2969550"/>
            <a:ext cx="1754767" cy="444983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principaux outils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Zone de texte 66"/>
          <p:cNvSpPr txBox="1"/>
          <p:nvPr/>
        </p:nvSpPr>
        <p:spPr>
          <a:xfrm>
            <a:off x="4738493" y="2294924"/>
            <a:ext cx="2235183" cy="47371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FICHES DE TÂCHE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Zone de texte 67"/>
          <p:cNvSpPr txBox="1"/>
          <p:nvPr/>
        </p:nvSpPr>
        <p:spPr>
          <a:xfrm>
            <a:off x="7072828" y="1970924"/>
            <a:ext cx="4323552" cy="1008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fr-FR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Elle explique</a:t>
            </a:r>
            <a:r>
              <a:rPr lang="fr-FR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pour chaque tâches les ressources à mobiliser aux niveaux financier, technique, humain et calendaire.</a:t>
            </a:r>
            <a:endParaRPr lang="fr-FR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one de texte 68"/>
          <p:cNvSpPr txBox="1"/>
          <p:nvPr/>
        </p:nvSpPr>
        <p:spPr>
          <a:xfrm>
            <a:off x="4719516" y="3304156"/>
            <a:ext cx="1771794" cy="4699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</a:t>
            </a:r>
            <a:r>
              <a:rPr lang="fr-FR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PLANNING </a:t>
            </a: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 TÂCHES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Zone de texte 69"/>
          <p:cNvSpPr txBox="1"/>
          <p:nvPr/>
        </p:nvSpPr>
        <p:spPr>
          <a:xfrm>
            <a:off x="4071700" y="4447887"/>
            <a:ext cx="1473200" cy="2667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BUDGET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Zone de texte 70"/>
          <p:cNvSpPr txBox="1"/>
          <p:nvPr/>
        </p:nvSpPr>
        <p:spPr>
          <a:xfrm>
            <a:off x="3329757" y="5187065"/>
            <a:ext cx="1962150" cy="26670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CALENDRIER DES DÉPENSES</a:t>
            </a:r>
            <a:endParaRPr lang="fr-F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one de texte 71"/>
          <p:cNvSpPr txBox="1"/>
          <p:nvPr/>
        </p:nvSpPr>
        <p:spPr>
          <a:xfrm>
            <a:off x="7072828" y="3113678"/>
            <a:ext cx="4323552" cy="1008000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permet d'organiser les différentes tâches entre elles et permet de préciser le calendrier de réalisation du projet.</a:t>
            </a:r>
          </a:p>
        </p:txBody>
      </p:sp>
      <p:sp>
        <p:nvSpPr>
          <p:cNvPr id="13" name="Zone de texte 72"/>
          <p:cNvSpPr txBox="1"/>
          <p:nvPr/>
        </p:nvSpPr>
        <p:spPr>
          <a:xfrm>
            <a:off x="7072828" y="4388768"/>
            <a:ext cx="4323552" cy="728209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07000"/>
              </a:lnSpc>
              <a:spcBef>
                <a:spcPts val="600"/>
              </a:spcBef>
              <a:spcAft>
                <a:spcPts val="0"/>
              </a:spcAft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agrège les différents coûts de toutes les tâches.</a:t>
            </a:r>
          </a:p>
        </p:txBody>
      </p:sp>
      <p:sp>
        <p:nvSpPr>
          <p:cNvPr id="14" name="Zone de texte 73"/>
          <p:cNvSpPr txBox="1"/>
          <p:nvPr/>
        </p:nvSpPr>
        <p:spPr>
          <a:xfrm>
            <a:off x="7072828" y="5355091"/>
            <a:ext cx="4323552" cy="560967"/>
          </a:xfrm>
          <a:prstGeom prst="rect">
            <a:avLst/>
          </a:prstGeom>
          <a:solidFill>
            <a:schemeClr val="bg2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50000"/>
              </a:lnSpc>
            </a:pPr>
            <a:r>
              <a:rPr lang="fr-F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croise le budget et la planification.</a:t>
            </a:r>
          </a:p>
        </p:txBody>
      </p:sp>
      <p:grpSp>
        <p:nvGrpSpPr>
          <p:cNvPr id="21" name="Groupe 20"/>
          <p:cNvGrpSpPr/>
          <p:nvPr/>
        </p:nvGrpSpPr>
        <p:grpSpPr>
          <a:xfrm>
            <a:off x="4044669" y="2011454"/>
            <a:ext cx="796147" cy="643470"/>
            <a:chOff x="4044669" y="2011454"/>
            <a:chExt cx="796147" cy="643470"/>
          </a:xfrm>
        </p:grpSpPr>
        <p:sp>
          <p:nvSpPr>
            <p:cNvPr id="19" name="Ellipse 18"/>
            <p:cNvSpPr/>
            <p:nvPr/>
          </p:nvSpPr>
          <p:spPr>
            <a:xfrm>
              <a:off x="4168002" y="2294924"/>
              <a:ext cx="360000" cy="3600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0" name="Arc 19"/>
            <p:cNvSpPr/>
            <p:nvPr/>
          </p:nvSpPr>
          <p:spPr>
            <a:xfrm rot="19425432">
              <a:off x="4044669" y="2011454"/>
              <a:ext cx="796147" cy="435046"/>
            </a:xfrm>
            <a:prstGeom prst="arc">
              <a:avLst>
                <a:gd name="adj1" fmla="val 6152829"/>
                <a:gd name="adj2" fmla="val 10162011"/>
              </a:avLst>
            </a:prstGeom>
            <a:ln w="28575">
              <a:solidFill>
                <a:schemeClr val="bg1"/>
              </a:solidFill>
              <a:headEnd type="arrow" w="med" len="sm"/>
              <a:tailEnd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3983071" y="3086633"/>
            <a:ext cx="796147" cy="643470"/>
            <a:chOff x="4044669" y="2011454"/>
            <a:chExt cx="796147" cy="643470"/>
          </a:xfrm>
        </p:grpSpPr>
        <p:sp>
          <p:nvSpPr>
            <p:cNvPr id="23" name="Ellipse 22"/>
            <p:cNvSpPr/>
            <p:nvPr/>
          </p:nvSpPr>
          <p:spPr>
            <a:xfrm>
              <a:off x="4168002" y="2294924"/>
              <a:ext cx="360000" cy="3600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4" name="Arc 23"/>
            <p:cNvSpPr/>
            <p:nvPr/>
          </p:nvSpPr>
          <p:spPr>
            <a:xfrm rot="19425432">
              <a:off x="4044669" y="2011454"/>
              <a:ext cx="796147" cy="435046"/>
            </a:xfrm>
            <a:prstGeom prst="arc">
              <a:avLst>
                <a:gd name="adj1" fmla="val 6152829"/>
                <a:gd name="adj2" fmla="val 10162011"/>
              </a:avLst>
            </a:prstGeom>
            <a:ln w="28575">
              <a:solidFill>
                <a:schemeClr val="bg1"/>
              </a:solidFill>
              <a:headEnd type="arrow" w="med" len="sm"/>
              <a:tailEnd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3421591" y="4168667"/>
            <a:ext cx="796147" cy="643470"/>
            <a:chOff x="4044669" y="2011454"/>
            <a:chExt cx="796147" cy="643470"/>
          </a:xfrm>
        </p:grpSpPr>
        <p:sp>
          <p:nvSpPr>
            <p:cNvPr id="26" name="Ellipse 25"/>
            <p:cNvSpPr/>
            <p:nvPr/>
          </p:nvSpPr>
          <p:spPr>
            <a:xfrm>
              <a:off x="4168002" y="2294924"/>
              <a:ext cx="360000" cy="3600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27" name="Arc 26"/>
            <p:cNvSpPr/>
            <p:nvPr/>
          </p:nvSpPr>
          <p:spPr>
            <a:xfrm rot="19425432">
              <a:off x="4044669" y="2011454"/>
              <a:ext cx="796147" cy="435046"/>
            </a:xfrm>
            <a:prstGeom prst="arc">
              <a:avLst>
                <a:gd name="adj1" fmla="val 6152829"/>
                <a:gd name="adj2" fmla="val 10162011"/>
              </a:avLst>
            </a:prstGeom>
            <a:ln w="28575">
              <a:solidFill>
                <a:schemeClr val="bg1"/>
              </a:solidFill>
              <a:headEnd type="arrow" w="med" len="sm"/>
              <a:tailEnd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grpSp>
        <p:nvGrpSpPr>
          <p:cNvPr id="28" name="Groupe 27"/>
          <p:cNvGrpSpPr/>
          <p:nvPr/>
        </p:nvGrpSpPr>
        <p:grpSpPr>
          <a:xfrm>
            <a:off x="2573862" y="5015281"/>
            <a:ext cx="796147" cy="643470"/>
            <a:chOff x="4044669" y="2011454"/>
            <a:chExt cx="796147" cy="643470"/>
          </a:xfrm>
        </p:grpSpPr>
        <p:sp>
          <p:nvSpPr>
            <p:cNvPr id="29" name="Ellipse 28"/>
            <p:cNvSpPr/>
            <p:nvPr/>
          </p:nvSpPr>
          <p:spPr>
            <a:xfrm>
              <a:off x="4168002" y="2294924"/>
              <a:ext cx="360000" cy="360000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  <p:sp>
          <p:nvSpPr>
            <p:cNvPr id="30" name="Arc 29"/>
            <p:cNvSpPr/>
            <p:nvPr/>
          </p:nvSpPr>
          <p:spPr>
            <a:xfrm rot="19425432">
              <a:off x="4044669" y="2011454"/>
              <a:ext cx="796147" cy="435046"/>
            </a:xfrm>
            <a:prstGeom prst="arc">
              <a:avLst>
                <a:gd name="adj1" fmla="val 6152829"/>
                <a:gd name="adj2" fmla="val 10162011"/>
              </a:avLst>
            </a:prstGeom>
            <a:ln w="28575">
              <a:solidFill>
                <a:schemeClr val="bg1"/>
              </a:solidFill>
              <a:headEnd type="arrow" w="med" len="sm"/>
              <a:tailEnd w="med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/>
            </a:p>
          </p:txBody>
        </p:sp>
      </p:grpSp>
      <p:sp>
        <p:nvSpPr>
          <p:cNvPr id="32" name="Titre 1"/>
          <p:cNvSpPr>
            <a:spLocks noGrp="1"/>
          </p:cNvSpPr>
          <p:nvPr>
            <p:ph type="title"/>
          </p:nvPr>
        </p:nvSpPr>
        <p:spPr>
          <a:xfrm>
            <a:off x="521207" y="474950"/>
            <a:ext cx="6877119" cy="640080"/>
          </a:xfrm>
        </p:spPr>
        <p:txBody>
          <a:bodyPr/>
          <a:lstStyle/>
          <a:p>
            <a:r>
              <a:rPr lang="fr-FR" b="1" dirty="0" smtClean="0"/>
              <a:t>Le cahier des charges opérationnel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3436603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cBienvenu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4340_TF10001108" id="{21D781BD-D87E-410F-98B2-1F83A9D33089}" vid="{EAAC1C9A-8D2C-4710-8D5B-945A6982405B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Bienvenue dans PowerPoint</Template>
  <TotalTime>2639</TotalTime>
  <Words>281</Words>
  <Application>Microsoft Office PowerPoint</Application>
  <PresentationFormat>Grand écran</PresentationFormat>
  <Paragraphs>103</Paragraphs>
  <Slides>6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Segoe UI</vt:lpstr>
      <vt:lpstr>Segoe UI Light</vt:lpstr>
      <vt:lpstr>Segoe UI Semibold</vt:lpstr>
      <vt:lpstr>Times New Roman</vt:lpstr>
      <vt:lpstr>DocBienvenue</vt:lpstr>
      <vt:lpstr>La conception du projet</vt:lpstr>
      <vt:lpstr>La concrétisation de l’idée</vt:lpstr>
      <vt:lpstr>La phase de conception du projet</vt:lpstr>
      <vt:lpstr>Le contenu du cahier des charges fonctionnels</vt:lpstr>
      <vt:lpstr>Le cahier des charges opérationnel</vt:lpstr>
      <vt:lpstr>Le cahier des charges opérationnel</vt:lpstr>
    </vt:vector>
  </TitlesOfParts>
  <Company>Rectorat de Clermont-Fd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gestion de projet</dc:title>
  <dc:creator>Laurent ROBIN</dc:creator>
  <cp:keywords/>
  <cp:lastModifiedBy>Laurent Robin</cp:lastModifiedBy>
  <cp:revision>135</cp:revision>
  <dcterms:created xsi:type="dcterms:W3CDTF">2018-09-03T11:40:53Z</dcterms:created>
  <dcterms:modified xsi:type="dcterms:W3CDTF">2020-10-02T07:52:14Z</dcterms:modified>
  <cp:version/>
</cp:coreProperties>
</file>