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312" r:id="rId3"/>
    <p:sldId id="313" r:id="rId4"/>
    <p:sldId id="314" r:id="rId5"/>
    <p:sldId id="315" r:id="rId6"/>
    <p:sldId id="317" r:id="rId7"/>
    <p:sldId id="318" r:id="rId8"/>
    <p:sldId id="319" r:id="rId9"/>
    <p:sldId id="320" r:id="rId10"/>
  </p:sldIdLst>
  <p:sldSz cx="12192000" cy="6858000"/>
  <p:notesSz cx="6858000" cy="9144000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Bienvenue" id="{E75E278A-FF0E-49A4-B170-79828D63BBAD}">
          <p14:sldIdLst>
            <p14:sldId id="256"/>
          </p14:sldIdLst>
        </p14:section>
        <p14:section name="Création, morphose, annotation, collaboration, recherche" id="{B9B51309-D148-4332-87C2-07BE32FBCA3B}">
          <p14:sldIdLst>
            <p14:sldId id="312"/>
            <p14:sldId id="313"/>
            <p14:sldId id="314"/>
            <p14:sldId id="315"/>
            <p14:sldId id="317"/>
            <p14:sldId id="318"/>
            <p14:sldId id="319"/>
            <p14:sldId id="320"/>
          </p14:sldIdLst>
        </p14:section>
        <p14:section name="En savoir plus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E29202"/>
    <a:srgbClr val="E89480"/>
    <a:srgbClr val="FF7F27"/>
    <a:srgbClr val="03B2D4"/>
    <a:srgbClr val="22B14C"/>
    <a:srgbClr val="545454"/>
    <a:srgbClr val="EFD129"/>
    <a:srgbClr val="C40077"/>
    <a:srgbClr val="B4C9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6" autoAdjust="0"/>
    <p:restoredTop sz="93373" autoAdjust="0"/>
  </p:normalViewPr>
  <p:slideViewPr>
    <p:cSldViewPr snapToGrid="0">
      <p:cViewPr varScale="1">
        <p:scale>
          <a:sx n="71" d="100"/>
          <a:sy n="71" d="100"/>
        </p:scale>
        <p:origin x="96" y="7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notesViewPr>
    <p:cSldViewPr snapToGrid="0">
      <p:cViewPr>
        <p:scale>
          <a:sx n="100" d="100"/>
          <a:sy n="100" d="100"/>
        </p:scale>
        <p:origin x="3504" y="-33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Relationship Id="rId35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53B9F70-C9FE-45FE-8BA2-11B9BDB0807C}" type="datetime1">
              <a:rPr lang="fr-FR" smtClean="0"/>
              <a:t>14/01/2022</a:t>
            </a:fld>
            <a:endParaRPr lang="fr-FR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679768-A2FC-4D08-91F6-8DCE6C566B3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noProof="0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22DDE82-2D54-4AB2-8114-EB06BAB63866}" type="datetime1">
              <a:rPr lang="fr-FR" noProof="0" smtClean="0"/>
              <a:t>14/01/2022</a:t>
            </a:fld>
            <a:endParaRPr lang="fr-FR" noProof="0" dirty="0"/>
          </a:p>
        </p:txBody>
      </p:sp>
      <p:sp>
        <p:nvSpPr>
          <p:cNvPr id="4" name="Espace réservé d’image de diapositive 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r>
              <a:rPr lang="en-US" noProof="0" dirty="0"/>
              <a:t>+</a:t>
            </a:r>
            <a:endParaRPr lang="fr-FR" noProof="0" dirty="0"/>
          </a:p>
        </p:txBody>
      </p:sp>
      <p:sp>
        <p:nvSpPr>
          <p:cNvPr id="5" name="Espace réservé des notes 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noProof="0" dirty="0"/>
              <a:t>Modifiez les styles du texte du masque</a:t>
            </a:r>
          </a:p>
          <a:p>
            <a:pPr lvl="1" rtl="0"/>
            <a:r>
              <a:rPr lang="fr-FR" noProof="0" dirty="0"/>
              <a:t>Deuxième niveau</a:t>
            </a:r>
          </a:p>
          <a:p>
            <a:pPr lvl="2" rtl="0"/>
            <a:r>
              <a:rPr lang="fr-FR" noProof="0" dirty="0"/>
              <a:t>Troisième niveau</a:t>
            </a:r>
          </a:p>
          <a:p>
            <a:pPr lvl="3" rtl="0"/>
            <a:r>
              <a:rPr lang="fr-FR" noProof="0" dirty="0"/>
              <a:t>Quatrième niveau</a:t>
            </a:r>
          </a:p>
          <a:p>
            <a:pPr lvl="4" rtl="0"/>
            <a:r>
              <a:rPr lang="fr-FR" noProof="0" dirty="0"/>
              <a:t>Cinquième niveau</a:t>
            </a:r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noProof="0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F61EA0F-A667-4B49-8422-0062BC55E249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1800" noProof="0" dirty="0"/>
          </a:p>
        </p:txBody>
      </p:sp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 smtClean="0"/>
              <a:t>Modifiez le style du titre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 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fr-FR" sz="1800" noProof="0" dirty="0"/>
          </a:p>
        </p:txBody>
      </p:sp>
      <p:cxnSp>
        <p:nvCxnSpPr>
          <p:cNvPr id="12" name="Connecteur droit 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rtlCol="0"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rtl="0"/>
            <a:r>
              <a:rPr lang="fr-FR" noProof="0" smtClean="0"/>
              <a:t>Modifiez le style du titre</a:t>
            </a:r>
            <a:endParaRPr lang="fr-FR" noProof="0" dirty="0"/>
          </a:p>
        </p:txBody>
      </p:sp>
      <p:sp>
        <p:nvSpPr>
          <p:cNvPr id="3" name="Espace réservé du contenu 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fr-FR" noProof="0" smtClean="0"/>
              <a:t>Modifier les styles du texte du masque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fr-FR" noProof="0" smtClean="0"/>
              <a:t>Deuxième niveau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fr-FR" noProof="0" smtClean="0"/>
              <a:t>Troisième niveau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fr-FR" noProof="0" smtClean="0"/>
              <a:t>Quatrième niveau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fr-FR" noProof="0" smtClean="0"/>
              <a:t>Cinquième niveau</a:t>
            </a:r>
            <a:endParaRPr lang="fr-FR" noProof="0" dirty="0"/>
          </a:p>
        </p:txBody>
      </p:sp>
      <p:sp>
        <p:nvSpPr>
          <p:cNvPr id="6" name="Espace réservé de la date 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4F100C82-D502-454B-9D54-D5DEB14EB94C}" type="datetime1">
              <a:rPr lang="fr-FR" noProof="0" smtClean="0"/>
              <a:t>14/01/2022</a:t>
            </a:fld>
            <a:endParaRPr lang="fr-FR" noProof="0" dirty="0"/>
          </a:p>
        </p:txBody>
      </p:sp>
      <p:sp>
        <p:nvSpPr>
          <p:cNvPr id="7" name="Espace réservé du pied de page 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fr-FR" noProof="0"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1800" noProof="0" dirty="0"/>
          </a:p>
        </p:txBody>
      </p:sp>
      <p:sp>
        <p:nvSpPr>
          <p:cNvPr id="10" name="Rectangle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1800" noProof="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 smtClean="0"/>
              <a:t>Modifiez le style du titre</a:t>
            </a:r>
            <a:endParaRPr lang="fr-FR" noProof="0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fr-FR" noProof="0" smtClean="0"/>
              <a:t>Modifier les styles du texte du masque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fr-FR" noProof="0" smtClean="0"/>
              <a:t>Deuxième niveau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fr-FR" noProof="0" smtClean="0"/>
              <a:t>Troisième niveau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fr-FR" noProof="0" smtClean="0"/>
              <a:t>Quatrième niveau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fr-FR" noProof="0" smtClean="0"/>
              <a:t>Cinquième niveau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 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fr-FR" sz="1800" noProof="0" dirty="0"/>
          </a:p>
        </p:txBody>
      </p:sp>
      <p:sp>
        <p:nvSpPr>
          <p:cNvPr id="2" name="Espace réservé du titre 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rtl="0"/>
            <a:r>
              <a:rPr lang="fr-FR" noProof="0" dirty="0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-FR" noProof="0" dirty="0"/>
              <a:t>Modifiez les styles du texte du masque</a:t>
            </a:r>
          </a:p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fr-FR" noProof="0" dirty="0"/>
              <a:t>Deuxième niveau</a:t>
            </a:r>
          </a:p>
          <a:p>
            <a:pPr marL="685800" lvl="1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fr-FR" noProof="0" dirty="0"/>
              <a:t>Troisième niveau</a:t>
            </a:r>
          </a:p>
          <a:p>
            <a:pPr marL="1143000" lvl="2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fr-FR" noProof="0" dirty="0"/>
              <a:t>Quatrième niveau</a:t>
            </a:r>
          </a:p>
          <a:p>
            <a:pPr marL="1600200" lvl="3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fr-FR" noProof="0" dirty="0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2E4A3FCC-7018-480A-9973-FBF3BF4CEEDD}" type="datetime1">
              <a:rPr lang="fr-FR" noProof="0" smtClean="0"/>
              <a:t>14/01/2022</a:t>
            </a:fld>
            <a:endParaRPr lang="fr-FR" noProof="0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fr-FR" noProof="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fr-FR" noProof="0" smtClean="0"/>
              <a:pPr/>
              <a:t>‹N°›</a:t>
            </a:fld>
            <a:endParaRPr lang="fr-FR" noProof="0" dirty="0"/>
          </a:p>
        </p:txBody>
      </p:sp>
      <p:cxnSp>
        <p:nvCxnSpPr>
          <p:cNvPr id="8" name="Connecteur droit 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10" Type="http://schemas.openxmlformats.org/officeDocument/2006/relationships/image" Target="../media/image7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3.png"/><Relationship Id="rId7" Type="http://schemas.openxmlformats.org/officeDocument/2006/relationships/image" Target="../media/image18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3.png"/><Relationship Id="rId7" Type="http://schemas.openxmlformats.org/officeDocument/2006/relationships/image" Target="../media/image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10" Type="http://schemas.openxmlformats.org/officeDocument/2006/relationships/image" Target="../media/image23.png"/><Relationship Id="rId4" Type="http://schemas.openxmlformats.org/officeDocument/2006/relationships/image" Target="../media/image14.png"/><Relationship Id="rId9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3.png"/><Relationship Id="rId7" Type="http://schemas.openxmlformats.org/officeDocument/2006/relationships/image" Target="../media/image19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>
          <a:xfrm>
            <a:off x="857519" y="1559614"/>
            <a:ext cx="10515600" cy="2387600"/>
          </a:xfrm>
        </p:spPr>
        <p:txBody>
          <a:bodyPr rtlCol="0" anchor="ctr" anchorCtr="0">
            <a:normAutofit/>
          </a:bodyPr>
          <a:lstStyle/>
          <a:p>
            <a:pPr rtl="0"/>
            <a:r>
              <a:rPr lang="fr-FR" sz="7200" b="1" dirty="0" smtClean="0">
                <a:solidFill>
                  <a:schemeClr val="bg1"/>
                </a:solidFill>
              </a:rPr>
              <a:t>La gestion des inscriptions</a:t>
            </a:r>
            <a:endParaRPr lang="fr-FR" sz="7200" b="1" dirty="0">
              <a:solidFill>
                <a:schemeClr val="bg1"/>
              </a:solidFill>
            </a:endParaRPr>
          </a:p>
        </p:txBody>
      </p:sp>
      <p:sp>
        <p:nvSpPr>
          <p:cNvPr id="3" name="Sous-titre 2"/>
          <p:cNvSpPr>
            <a:spLocks noGrp="1"/>
          </p:cNvSpPr>
          <p:nvPr>
            <p:ph type="subTitle" idx="4294967295"/>
          </p:nvPr>
        </p:nvSpPr>
        <p:spPr>
          <a:xfrm>
            <a:off x="8031051" y="5914565"/>
            <a:ext cx="3561834" cy="666540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fr-FR" sz="2400" dirty="0">
                <a:solidFill>
                  <a:schemeClr val="bg1"/>
                </a:solidFill>
                <a:latin typeface="+mj-lt"/>
              </a:rPr>
              <a:t>m</a:t>
            </a:r>
            <a:r>
              <a:rPr lang="fr-FR" sz="2400" dirty="0" smtClean="0">
                <a:solidFill>
                  <a:schemeClr val="bg1"/>
                </a:solidFill>
                <a:latin typeface="+mj-lt"/>
              </a:rPr>
              <a:t>ention complémentaire</a:t>
            </a:r>
            <a:endParaRPr lang="fr-FR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Sous-titre 2"/>
          <p:cNvSpPr txBox="1">
            <a:spLocks/>
          </p:cNvSpPr>
          <p:nvPr/>
        </p:nvSpPr>
        <p:spPr>
          <a:xfrm>
            <a:off x="9403477" y="4367462"/>
            <a:ext cx="2567436" cy="19479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5400" dirty="0" smtClean="0">
                <a:solidFill>
                  <a:schemeClr val="bg1"/>
                </a:solidFill>
                <a:latin typeface="+mj-lt"/>
              </a:rPr>
              <a:t>AG</a:t>
            </a:r>
            <a:r>
              <a:rPr lang="fr-FR" sz="9600" dirty="0" smtClean="0">
                <a:solidFill>
                  <a:schemeClr val="bg1"/>
                </a:solidFill>
                <a:latin typeface="+mj-lt"/>
              </a:rPr>
              <a:t>2</a:t>
            </a:r>
            <a:r>
              <a:rPr lang="fr-FR" sz="5400" dirty="0" smtClean="0">
                <a:solidFill>
                  <a:schemeClr val="bg1"/>
                </a:solidFill>
                <a:latin typeface="+mj-lt"/>
              </a:rPr>
              <a:t>S</a:t>
            </a:r>
            <a:endParaRPr lang="fr-FR" sz="54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30" name="Groupe 29"/>
          <p:cNvGrpSpPr/>
          <p:nvPr/>
        </p:nvGrpSpPr>
        <p:grpSpPr>
          <a:xfrm>
            <a:off x="696286" y="4566583"/>
            <a:ext cx="1350937" cy="1603846"/>
            <a:chOff x="696286" y="4566583"/>
            <a:chExt cx="1350937" cy="1603846"/>
          </a:xfrm>
        </p:grpSpPr>
        <p:sp>
          <p:nvSpPr>
            <p:cNvPr id="9" name="ZoneTexte 8"/>
            <p:cNvSpPr txBox="1"/>
            <p:nvPr/>
          </p:nvSpPr>
          <p:spPr>
            <a:xfrm rot="18545936">
              <a:off x="837464" y="5023675"/>
              <a:ext cx="12835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 smtClean="0">
                  <a:latin typeface="+mj-lt"/>
                </a:rPr>
                <a:t>Étape 1</a:t>
              </a:r>
              <a:endParaRPr lang="fr-FR" b="1" dirty="0">
                <a:latin typeface="+mj-lt"/>
              </a:endParaRPr>
            </a:p>
          </p:txBody>
        </p:sp>
        <p:sp>
          <p:nvSpPr>
            <p:cNvPr id="5" name="Ellipse 4"/>
            <p:cNvSpPr/>
            <p:nvPr/>
          </p:nvSpPr>
          <p:spPr>
            <a:xfrm>
              <a:off x="1283778" y="5860361"/>
              <a:ext cx="243280" cy="23941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Bouée 7"/>
            <p:cNvSpPr/>
            <p:nvPr/>
          </p:nvSpPr>
          <p:spPr>
            <a:xfrm>
              <a:off x="696286" y="5658700"/>
              <a:ext cx="520118" cy="511729"/>
            </a:xfrm>
            <a:prstGeom prst="donu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10" name="ZoneTexte 9"/>
            <p:cNvSpPr txBox="1"/>
            <p:nvPr/>
          </p:nvSpPr>
          <p:spPr>
            <a:xfrm rot="18545936">
              <a:off x="1266966" y="5190677"/>
              <a:ext cx="12835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 smtClean="0">
                  <a:latin typeface="+mj-lt"/>
                </a:rPr>
                <a:t>Cadrage</a:t>
              </a:r>
              <a:endParaRPr lang="fr-FR" sz="1200" b="1" dirty="0">
                <a:latin typeface="+mj-lt"/>
              </a:endParaRPr>
            </a:p>
          </p:txBody>
        </p:sp>
        <p:sp>
          <p:nvSpPr>
            <p:cNvPr id="27" name="Ellipse 26"/>
            <p:cNvSpPr/>
            <p:nvPr/>
          </p:nvSpPr>
          <p:spPr>
            <a:xfrm>
              <a:off x="1560094" y="5972795"/>
              <a:ext cx="136629" cy="119705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Ellipse 28"/>
            <p:cNvSpPr/>
            <p:nvPr/>
          </p:nvSpPr>
          <p:spPr>
            <a:xfrm>
              <a:off x="1729759" y="5967809"/>
              <a:ext cx="136629" cy="119705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2" name="Groupe 31"/>
          <p:cNvGrpSpPr/>
          <p:nvPr/>
        </p:nvGrpSpPr>
        <p:grpSpPr>
          <a:xfrm>
            <a:off x="1921080" y="4563088"/>
            <a:ext cx="1350937" cy="1603846"/>
            <a:chOff x="696286" y="4566583"/>
            <a:chExt cx="1350937" cy="1603846"/>
          </a:xfrm>
        </p:grpSpPr>
        <p:sp>
          <p:nvSpPr>
            <p:cNvPr id="33" name="ZoneTexte 32"/>
            <p:cNvSpPr txBox="1"/>
            <p:nvPr/>
          </p:nvSpPr>
          <p:spPr>
            <a:xfrm rot="18545936">
              <a:off x="837464" y="5023675"/>
              <a:ext cx="12835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 smtClean="0">
                  <a:latin typeface="+mj-lt"/>
                </a:rPr>
                <a:t>Étape 2</a:t>
              </a:r>
              <a:endParaRPr lang="fr-FR" b="1" dirty="0">
                <a:latin typeface="+mj-lt"/>
              </a:endParaRPr>
            </a:p>
          </p:txBody>
        </p:sp>
        <p:sp>
          <p:nvSpPr>
            <p:cNvPr id="34" name="Ellipse 33"/>
            <p:cNvSpPr/>
            <p:nvPr/>
          </p:nvSpPr>
          <p:spPr>
            <a:xfrm>
              <a:off x="1283778" y="5860361"/>
              <a:ext cx="243280" cy="23941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Bouée 34"/>
            <p:cNvSpPr/>
            <p:nvPr/>
          </p:nvSpPr>
          <p:spPr>
            <a:xfrm>
              <a:off x="696286" y="5658700"/>
              <a:ext cx="520118" cy="511729"/>
            </a:xfrm>
            <a:prstGeom prst="donu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36" name="ZoneTexte 35"/>
            <p:cNvSpPr txBox="1"/>
            <p:nvPr/>
          </p:nvSpPr>
          <p:spPr>
            <a:xfrm rot="18545936">
              <a:off x="1266966" y="5190677"/>
              <a:ext cx="12835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 smtClean="0">
                  <a:latin typeface="+mj-lt"/>
                </a:rPr>
                <a:t>Conception</a:t>
              </a:r>
              <a:endParaRPr lang="fr-FR" sz="1200" b="1" dirty="0">
                <a:latin typeface="+mj-lt"/>
              </a:endParaRPr>
            </a:p>
          </p:txBody>
        </p:sp>
        <p:sp>
          <p:nvSpPr>
            <p:cNvPr id="37" name="Ellipse 36"/>
            <p:cNvSpPr/>
            <p:nvPr/>
          </p:nvSpPr>
          <p:spPr>
            <a:xfrm>
              <a:off x="1560094" y="5972795"/>
              <a:ext cx="136629" cy="119705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Ellipse 37"/>
            <p:cNvSpPr/>
            <p:nvPr/>
          </p:nvSpPr>
          <p:spPr>
            <a:xfrm>
              <a:off x="1729759" y="5967809"/>
              <a:ext cx="136629" cy="119705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9" name="Groupe 38"/>
          <p:cNvGrpSpPr/>
          <p:nvPr/>
        </p:nvGrpSpPr>
        <p:grpSpPr>
          <a:xfrm>
            <a:off x="3189460" y="4563088"/>
            <a:ext cx="1350937" cy="1603846"/>
            <a:chOff x="696286" y="4566583"/>
            <a:chExt cx="1350937" cy="1603846"/>
          </a:xfrm>
        </p:grpSpPr>
        <p:sp>
          <p:nvSpPr>
            <p:cNvPr id="40" name="ZoneTexte 39"/>
            <p:cNvSpPr txBox="1"/>
            <p:nvPr/>
          </p:nvSpPr>
          <p:spPr>
            <a:xfrm rot="18545936">
              <a:off x="837464" y="5023675"/>
              <a:ext cx="12835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 smtClean="0">
                  <a:latin typeface="+mj-lt"/>
                </a:rPr>
                <a:t>Étape 3</a:t>
              </a:r>
              <a:endParaRPr lang="fr-FR" b="1" dirty="0">
                <a:latin typeface="+mj-lt"/>
              </a:endParaRPr>
            </a:p>
          </p:txBody>
        </p:sp>
        <p:sp>
          <p:nvSpPr>
            <p:cNvPr id="41" name="Ellipse 40"/>
            <p:cNvSpPr/>
            <p:nvPr/>
          </p:nvSpPr>
          <p:spPr>
            <a:xfrm>
              <a:off x="1283778" y="5860361"/>
              <a:ext cx="243280" cy="23941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Bouée 41"/>
            <p:cNvSpPr/>
            <p:nvPr/>
          </p:nvSpPr>
          <p:spPr>
            <a:xfrm>
              <a:off x="696286" y="5658700"/>
              <a:ext cx="520118" cy="511729"/>
            </a:xfrm>
            <a:prstGeom prst="donu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43" name="ZoneTexte 42"/>
            <p:cNvSpPr txBox="1"/>
            <p:nvPr/>
          </p:nvSpPr>
          <p:spPr>
            <a:xfrm rot="18545936">
              <a:off x="1266966" y="5190677"/>
              <a:ext cx="12835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 smtClean="0">
                  <a:latin typeface="+mj-lt"/>
                </a:rPr>
                <a:t>Réalisation</a:t>
              </a:r>
              <a:endParaRPr lang="fr-FR" sz="1200" b="1" dirty="0">
                <a:latin typeface="+mj-lt"/>
              </a:endParaRPr>
            </a:p>
          </p:txBody>
        </p:sp>
        <p:sp>
          <p:nvSpPr>
            <p:cNvPr id="44" name="Ellipse 43"/>
            <p:cNvSpPr/>
            <p:nvPr/>
          </p:nvSpPr>
          <p:spPr>
            <a:xfrm>
              <a:off x="1560094" y="5972795"/>
              <a:ext cx="136629" cy="119705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Ellipse 44"/>
            <p:cNvSpPr/>
            <p:nvPr/>
          </p:nvSpPr>
          <p:spPr>
            <a:xfrm>
              <a:off x="1729759" y="5967809"/>
              <a:ext cx="136629" cy="119705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6" name="Groupe 45"/>
          <p:cNvGrpSpPr/>
          <p:nvPr/>
        </p:nvGrpSpPr>
        <p:grpSpPr>
          <a:xfrm>
            <a:off x="4437093" y="4523758"/>
            <a:ext cx="1350937" cy="1603846"/>
            <a:chOff x="696286" y="4566583"/>
            <a:chExt cx="1350937" cy="1603846"/>
          </a:xfrm>
        </p:grpSpPr>
        <p:sp>
          <p:nvSpPr>
            <p:cNvPr id="47" name="ZoneTexte 46"/>
            <p:cNvSpPr txBox="1"/>
            <p:nvPr/>
          </p:nvSpPr>
          <p:spPr>
            <a:xfrm rot="18545936">
              <a:off x="837464" y="5023675"/>
              <a:ext cx="12835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 smtClean="0">
                  <a:latin typeface="+mj-lt"/>
                </a:rPr>
                <a:t>Étape 4</a:t>
              </a:r>
              <a:endParaRPr lang="fr-FR" b="1" dirty="0">
                <a:latin typeface="+mj-lt"/>
              </a:endParaRPr>
            </a:p>
          </p:txBody>
        </p:sp>
        <p:sp>
          <p:nvSpPr>
            <p:cNvPr id="48" name="Ellipse 47"/>
            <p:cNvSpPr/>
            <p:nvPr/>
          </p:nvSpPr>
          <p:spPr>
            <a:xfrm>
              <a:off x="1283778" y="5860361"/>
              <a:ext cx="243280" cy="23941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Bouée 48"/>
            <p:cNvSpPr/>
            <p:nvPr/>
          </p:nvSpPr>
          <p:spPr>
            <a:xfrm>
              <a:off x="696286" y="5658700"/>
              <a:ext cx="520118" cy="511729"/>
            </a:xfrm>
            <a:prstGeom prst="donu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50" name="ZoneTexte 49"/>
            <p:cNvSpPr txBox="1"/>
            <p:nvPr/>
          </p:nvSpPr>
          <p:spPr>
            <a:xfrm rot="18545936">
              <a:off x="1266966" y="5190677"/>
              <a:ext cx="12835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 smtClean="0">
                  <a:latin typeface="+mj-lt"/>
                </a:rPr>
                <a:t>Clôture</a:t>
              </a:r>
              <a:endParaRPr lang="fr-FR" sz="1200" b="1" dirty="0">
                <a:latin typeface="+mj-lt"/>
              </a:endParaRPr>
            </a:p>
          </p:txBody>
        </p:sp>
        <p:sp>
          <p:nvSpPr>
            <p:cNvPr id="51" name="Ellipse 50"/>
            <p:cNvSpPr/>
            <p:nvPr/>
          </p:nvSpPr>
          <p:spPr>
            <a:xfrm>
              <a:off x="1560094" y="5972795"/>
              <a:ext cx="136629" cy="119705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2" name="Ellipse 51"/>
            <p:cNvSpPr/>
            <p:nvPr/>
          </p:nvSpPr>
          <p:spPr>
            <a:xfrm>
              <a:off x="1729759" y="5967809"/>
              <a:ext cx="136629" cy="119705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79486" y="1730870"/>
            <a:ext cx="91635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La gestion des inscriptions est primordiale pour un bon déroulement du tournoi. 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1279486" y="3608250"/>
            <a:ext cx="97937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Des outils numériques facilitent l’inscription, la gestion et la collecte des inscriptions.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1279486" y="2564116"/>
            <a:ext cx="96229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Les données collectées en amont permettent d’organiser en </a:t>
            </a:r>
            <a:r>
              <a:rPr lang="fr-FR" dirty="0" smtClean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avance </a:t>
            </a:r>
            <a:r>
              <a:rPr lang="fr-FR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l’architecture du tournoi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2421605" y="5252289"/>
            <a:ext cx="7619512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fr-FR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fr-FR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Attention aux retardataires et aux inscriptions de dernières minutes !</a:t>
            </a:r>
            <a:endParaRPr lang="fr-FR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Titre 1"/>
          <p:cNvSpPr>
            <a:spLocks noGrp="1"/>
          </p:cNvSpPr>
          <p:nvPr>
            <p:ph type="title"/>
          </p:nvPr>
        </p:nvSpPr>
        <p:spPr>
          <a:xfrm>
            <a:off x="521206" y="448056"/>
            <a:ext cx="10789797" cy="640080"/>
          </a:xfrm>
        </p:spPr>
        <p:txBody>
          <a:bodyPr>
            <a:noAutofit/>
          </a:bodyPr>
          <a:lstStyle/>
          <a:p>
            <a:r>
              <a:rPr lang="fr-FR" b="1" dirty="0" smtClean="0"/>
              <a:t>Pourquoi une gestion des inscriptions ?</a:t>
            </a:r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137" y="1766485"/>
            <a:ext cx="298101" cy="298101"/>
          </a:xfrm>
          <a:prstGeom prst="rect">
            <a:avLst/>
          </a:prstGeom>
        </p:spPr>
      </p:pic>
      <p:pic>
        <p:nvPicPr>
          <p:cNvPr id="38" name="Image 37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136" y="2635347"/>
            <a:ext cx="298101" cy="298101"/>
          </a:xfrm>
          <a:prstGeom prst="rect">
            <a:avLst/>
          </a:prstGeom>
        </p:spPr>
      </p:pic>
      <p:pic>
        <p:nvPicPr>
          <p:cNvPr id="39" name="Image 38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135" y="3643865"/>
            <a:ext cx="298101" cy="298101"/>
          </a:xfrm>
          <a:prstGeom prst="rect">
            <a:avLst/>
          </a:prstGeom>
        </p:spPr>
      </p:pic>
      <p:pic>
        <p:nvPicPr>
          <p:cNvPr id="41" name="Image 4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1304" y="481369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136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1206" y="448056"/>
            <a:ext cx="10789797" cy="640080"/>
          </a:xfrm>
        </p:spPr>
        <p:txBody>
          <a:bodyPr>
            <a:noAutofit/>
          </a:bodyPr>
          <a:lstStyle/>
          <a:p>
            <a:r>
              <a:rPr lang="fr-FR" b="1" dirty="0" smtClean="0"/>
              <a:t>Comment déterminer les modalités d’inscription ?</a:t>
            </a:r>
            <a:endParaRPr lang="fr-FR" dirty="0"/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241" y="2250195"/>
            <a:ext cx="469352" cy="469352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0970" y="4431373"/>
            <a:ext cx="487300" cy="487300"/>
          </a:xfrm>
          <a:prstGeom prst="rect">
            <a:avLst/>
          </a:prstGeom>
        </p:spPr>
      </p:pic>
      <p:sp>
        <p:nvSpPr>
          <p:cNvPr id="11" name="Zone de texte 106"/>
          <p:cNvSpPr txBox="1"/>
          <p:nvPr/>
        </p:nvSpPr>
        <p:spPr>
          <a:xfrm>
            <a:off x="6019446" y="4379319"/>
            <a:ext cx="5118100" cy="59140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R="95250" lvl="0" algn="just">
              <a:lnSpc>
                <a:spcPct val="107000"/>
              </a:lnSpc>
              <a:spcAft>
                <a:spcPts val="0"/>
              </a:spcAft>
            </a:pPr>
            <a:r>
              <a:rPr lang="fr-FR" dirty="0" smtClean="0">
                <a:solidFill>
                  <a:srgbClr val="000000"/>
                </a:solidFill>
                <a:latin typeface="+mj-lt"/>
                <a:ea typeface="Source Code Pro" panose="020B0509030403020204" pitchFamily="49" charset="0"/>
                <a:cs typeface="Calibri" panose="020F0502020204030204" pitchFamily="34" charset="0"/>
              </a:rPr>
              <a:t>Ouverture </a:t>
            </a:r>
            <a:r>
              <a:rPr lang="fr-FR" dirty="0">
                <a:solidFill>
                  <a:srgbClr val="000000"/>
                </a:solidFill>
                <a:latin typeface="+mj-lt"/>
                <a:ea typeface="Source Code Pro" panose="020B0509030403020204" pitchFamily="49" charset="0"/>
                <a:cs typeface="Calibri" panose="020F0502020204030204" pitchFamily="34" charset="0"/>
              </a:rPr>
              <a:t>aux licenciés ou aux non licenciés</a:t>
            </a:r>
            <a:endParaRPr lang="fr-FR" dirty="0">
              <a:latin typeface="+mj-lt"/>
              <a:ea typeface="Source Code Pro" panose="020B0509030403020204" pitchFamily="49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828270" y="2334024"/>
            <a:ext cx="4717445" cy="3668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95250" lvl="0" algn="just">
              <a:lnSpc>
                <a:spcPct val="107000"/>
              </a:lnSpc>
              <a:spcAft>
                <a:spcPts val="0"/>
              </a:spcAft>
            </a:pPr>
            <a:r>
              <a:rPr lang="fr-FR" dirty="0">
                <a:solidFill>
                  <a:srgbClr val="000000"/>
                </a:solidFill>
                <a:latin typeface="+mj-lt"/>
                <a:ea typeface="Source Code Pro" panose="020B0509030403020204" pitchFamily="49" charset="0"/>
                <a:cs typeface="Calibri" panose="020F0502020204030204" pitchFamily="34" charset="0"/>
              </a:rPr>
              <a:t>Date d’ouverture et de clôture des inscriptions</a:t>
            </a:r>
            <a:endParaRPr lang="fr-FR" dirty="0">
              <a:latin typeface="+mj-lt"/>
              <a:ea typeface="Source Code Pro" panose="020B0509030403020204" pitchFamily="49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929141" y="1357196"/>
            <a:ext cx="3797097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95250" lvl="0" algn="just">
              <a:lnSpc>
                <a:spcPct val="107000"/>
              </a:lnSpc>
              <a:spcAft>
                <a:spcPts val="0"/>
              </a:spcAft>
            </a:pPr>
            <a:r>
              <a:rPr lang="fr-FR" dirty="0">
                <a:solidFill>
                  <a:srgbClr val="000000"/>
                </a:solidFill>
                <a:latin typeface="+mj-lt"/>
                <a:ea typeface="Source Code Pro" panose="020B0509030403020204" pitchFamily="49" charset="0"/>
                <a:cs typeface="Calibri" panose="020F0502020204030204" pitchFamily="34" charset="0"/>
              </a:rPr>
              <a:t>Nombre d’inscrits</a:t>
            </a:r>
            <a:endParaRPr lang="fr-FR" dirty="0">
              <a:latin typeface="+mj-lt"/>
              <a:ea typeface="Source Code Pro" panose="020B0509030403020204" pitchFamily="49" charset="0"/>
              <a:cs typeface="Times New Roman" panose="02020603050405020304" pitchFamily="18" charset="0"/>
            </a:endParaRPr>
          </a:p>
          <a:p>
            <a:pPr marR="95250" lvl="0" algn="just">
              <a:lnSpc>
                <a:spcPct val="107000"/>
              </a:lnSpc>
              <a:spcAft>
                <a:spcPts val="0"/>
              </a:spcAft>
            </a:pPr>
            <a:r>
              <a:rPr lang="fr-FR" dirty="0">
                <a:solidFill>
                  <a:srgbClr val="000000"/>
                </a:solidFill>
                <a:latin typeface="+mj-lt"/>
                <a:ea typeface="Source Code Pro" panose="020B0509030403020204" pitchFamily="49" charset="0"/>
                <a:cs typeface="Calibri" panose="020F0502020204030204" pitchFamily="34" charset="0"/>
              </a:rPr>
              <a:t>Type de public (mineur – </a:t>
            </a:r>
            <a:r>
              <a:rPr lang="fr-FR" dirty="0" smtClean="0">
                <a:solidFill>
                  <a:srgbClr val="000000"/>
                </a:solidFill>
                <a:latin typeface="+mj-lt"/>
                <a:ea typeface="Source Code Pro" panose="020B0509030403020204" pitchFamily="49" charset="0"/>
                <a:cs typeface="Calibri" panose="020F0502020204030204" pitchFamily="34" charset="0"/>
              </a:rPr>
              <a:t>majeur)</a:t>
            </a:r>
            <a:endParaRPr lang="fr-FR" dirty="0">
              <a:latin typeface="+mj-lt"/>
              <a:ea typeface="Source Code Pro" panose="020B05090304030202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16630" y="6011081"/>
            <a:ext cx="886461" cy="3668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95250" lvl="0" algn="just">
              <a:lnSpc>
                <a:spcPct val="107000"/>
              </a:lnSpc>
              <a:spcAft>
                <a:spcPts val="0"/>
              </a:spcAft>
            </a:pPr>
            <a:r>
              <a:rPr lang="fr-FR" dirty="0">
                <a:solidFill>
                  <a:srgbClr val="000000"/>
                </a:solidFill>
                <a:latin typeface="+mj-lt"/>
                <a:ea typeface="Source Code Pro" panose="020B0509030403020204" pitchFamily="49" charset="0"/>
                <a:cs typeface="Calibri" panose="020F0502020204030204" pitchFamily="34" charset="0"/>
              </a:rPr>
              <a:t>Tarif(s)</a:t>
            </a:r>
            <a:endParaRPr lang="fr-FR" dirty="0">
              <a:latin typeface="+mj-lt"/>
              <a:ea typeface="Source Code Pro" panose="020B0509030403020204" pitchFamily="49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77774" y="3248153"/>
            <a:ext cx="2869658" cy="662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95250" lvl="0">
              <a:lnSpc>
                <a:spcPct val="107000"/>
              </a:lnSpc>
              <a:spcAft>
                <a:spcPts val="0"/>
              </a:spcAft>
            </a:pPr>
            <a:r>
              <a:rPr lang="fr-FR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Inscriptions individuelles ou par </a:t>
            </a:r>
            <a:r>
              <a:rPr lang="fr-FR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équipe</a:t>
            </a:r>
            <a:r>
              <a:rPr lang="fr-FR" dirty="0">
                <a:solidFill>
                  <a:srgbClr val="000000"/>
                </a:solidFill>
                <a:latin typeface="Bahnschrift SemiLight" panose="020B050204020402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fr-FR" dirty="0">
              <a:latin typeface="Bahnschrift SemiLigh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420" y="3226955"/>
            <a:ext cx="627753" cy="627753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7780" y="5295920"/>
            <a:ext cx="609600" cy="609600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6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380" y="1436899"/>
            <a:ext cx="464070" cy="464070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4350791" y="5262256"/>
            <a:ext cx="3797097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95250" lvl="0">
              <a:lnSpc>
                <a:spcPct val="107000"/>
              </a:lnSpc>
              <a:spcAft>
                <a:spcPts val="0"/>
              </a:spcAft>
            </a:pPr>
            <a:r>
              <a:rPr lang="fr-FR" dirty="0" smtClean="0">
                <a:solidFill>
                  <a:srgbClr val="000000"/>
                </a:solidFill>
                <a:latin typeface="+mj-lt"/>
                <a:ea typeface="Source Code Pro" panose="020B0509030403020204" pitchFamily="49" charset="0"/>
                <a:cs typeface="Calibri" panose="020F0502020204030204" pitchFamily="34" charset="0"/>
              </a:rPr>
              <a:t>Mode d’inscription </a:t>
            </a:r>
          </a:p>
          <a:p>
            <a:pPr marR="95250" lvl="0">
              <a:lnSpc>
                <a:spcPct val="107000"/>
              </a:lnSpc>
              <a:spcAft>
                <a:spcPts val="0"/>
              </a:spcAft>
            </a:pPr>
            <a:r>
              <a:rPr lang="fr-FR" dirty="0" smtClean="0">
                <a:solidFill>
                  <a:srgbClr val="000000"/>
                </a:solidFill>
                <a:latin typeface="+mj-lt"/>
                <a:ea typeface="Source Code Pro" panose="020B0509030403020204" pitchFamily="49" charset="0"/>
                <a:cs typeface="Calibri" panose="020F0502020204030204" pitchFamily="34" charset="0"/>
              </a:rPr>
              <a:t>(papier, orale, numérique</a:t>
            </a:r>
            <a:r>
              <a:rPr lang="fr-FR" dirty="0" smtClean="0">
                <a:solidFill>
                  <a:srgbClr val="000000"/>
                </a:solidFill>
                <a:latin typeface="+mj-lt"/>
                <a:ea typeface="Source Code Pro" panose="020B0509030403020204" pitchFamily="49" charset="0"/>
                <a:cs typeface="Calibri" panose="020F0502020204030204" pitchFamily="34" charset="0"/>
              </a:rPr>
              <a:t>..)</a:t>
            </a:r>
          </a:p>
          <a:p>
            <a:pPr marR="95250" lvl="0">
              <a:lnSpc>
                <a:spcPct val="107000"/>
              </a:lnSpc>
              <a:spcAft>
                <a:spcPts val="0"/>
              </a:spcAft>
            </a:pPr>
            <a:r>
              <a:rPr lang="fr-FR" dirty="0" smtClean="0">
                <a:solidFill>
                  <a:srgbClr val="000000"/>
                </a:solidFill>
                <a:latin typeface="+mj-lt"/>
                <a:ea typeface="Source Code Pro" panose="020B0509030403020204" pitchFamily="49" charset="0"/>
                <a:cs typeface="Calibri" panose="020F0502020204030204" pitchFamily="34" charset="0"/>
              </a:rPr>
              <a:t>Modalités de diffusion</a:t>
            </a:r>
            <a:endParaRPr lang="fr-FR" dirty="0">
              <a:latin typeface="+mj-lt"/>
              <a:ea typeface="Source Code Pro" panose="020B0509030403020204" pitchFamily="49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019446" y="4776380"/>
            <a:ext cx="2932085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95250" lvl="0" algn="r">
              <a:lnSpc>
                <a:spcPct val="107000"/>
              </a:lnSpc>
              <a:spcAft>
                <a:spcPts val="0"/>
              </a:spcAft>
            </a:pPr>
            <a:r>
              <a:rPr lang="fr-FR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Tournoi homologué ou non</a:t>
            </a:r>
            <a:endParaRPr lang="fr-FR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Étiquette de prix en Euro icon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8930">
            <a:off x="2119776" y="5512880"/>
            <a:ext cx="480171" cy="480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Rectangle 25"/>
          <p:cNvSpPr/>
          <p:nvPr/>
        </p:nvSpPr>
        <p:spPr>
          <a:xfrm>
            <a:off x="885162" y="2956680"/>
            <a:ext cx="3465629" cy="10802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95250" lvl="0" algn="just">
              <a:lnSpc>
                <a:spcPct val="107000"/>
              </a:lnSpc>
              <a:spcAft>
                <a:spcPts val="0"/>
              </a:spcAft>
            </a:pPr>
            <a:r>
              <a:rPr lang="fr-FR" sz="2000" dirty="0" smtClean="0">
                <a:ea typeface="Source Code Pro" panose="020B0509030403020204" pitchFamily="49" charset="0"/>
                <a:cs typeface="Times New Roman" panose="02020603050405020304" pitchFamily="18" charset="0"/>
              </a:rPr>
              <a:t>Les modalités d’inscriptions </a:t>
            </a:r>
          </a:p>
          <a:p>
            <a:pPr marR="95250" lvl="0" algn="just">
              <a:lnSpc>
                <a:spcPct val="107000"/>
              </a:lnSpc>
              <a:spcAft>
                <a:spcPts val="0"/>
              </a:spcAft>
            </a:pPr>
            <a:r>
              <a:rPr lang="fr-FR" sz="2000" dirty="0" smtClean="0">
                <a:ea typeface="Source Code Pro" panose="020B0509030403020204" pitchFamily="49" charset="0"/>
                <a:cs typeface="Times New Roman" panose="02020603050405020304" pitchFamily="18" charset="0"/>
              </a:rPr>
              <a:t>prennent en compte </a:t>
            </a:r>
          </a:p>
          <a:p>
            <a:pPr marR="95250" lvl="0" algn="just">
              <a:lnSpc>
                <a:spcPct val="107000"/>
              </a:lnSpc>
              <a:spcAft>
                <a:spcPts val="0"/>
              </a:spcAft>
            </a:pPr>
            <a:r>
              <a:rPr lang="fr-FR" sz="2000" dirty="0" smtClean="0">
                <a:ea typeface="Source Code Pro" panose="020B0509030403020204" pitchFamily="49" charset="0"/>
                <a:cs typeface="Times New Roman" panose="02020603050405020304" pitchFamily="18" charset="0"/>
              </a:rPr>
              <a:t>différents critères</a:t>
            </a:r>
            <a:endParaRPr lang="fr-FR" sz="2000" dirty="0">
              <a:ea typeface="Source Code Pro" panose="020B0509030403020204" pitchFamily="49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212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" grpId="0"/>
      <p:bldP spid="4" grpId="0"/>
      <p:bldP spid="8" grpId="0"/>
      <p:bldP spid="9" grpId="0"/>
      <p:bldP spid="22" grpId="0"/>
      <p:bldP spid="23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1206" y="448056"/>
            <a:ext cx="10789797" cy="640080"/>
          </a:xfrm>
        </p:spPr>
        <p:txBody>
          <a:bodyPr>
            <a:noAutofit/>
          </a:bodyPr>
          <a:lstStyle/>
          <a:p>
            <a:r>
              <a:rPr lang="fr-FR" b="1" dirty="0" smtClean="0"/>
              <a:t>Quel est le processus d’inscription ?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914961" y="1959544"/>
            <a:ext cx="1665154" cy="9814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dirty="0"/>
              <a:t>Créer le bulletin d’inscription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48997" y="1981647"/>
            <a:ext cx="1979112" cy="9814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dirty="0"/>
              <a:t>Déterminer la date de retour des inscriptions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239410" y="1981377"/>
            <a:ext cx="1756276" cy="9814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dirty="0"/>
              <a:t>Diffuser les bulletins d’inscriptions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989230" y="2151382"/>
            <a:ext cx="2321773" cy="6850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dirty="0"/>
              <a:t>Collecter </a:t>
            </a:r>
            <a:br>
              <a:rPr lang="fr-FR" dirty="0"/>
            </a:br>
            <a:r>
              <a:rPr lang="fr-FR" dirty="0"/>
              <a:t>les inscriptions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8874831" y="3514051"/>
            <a:ext cx="2448776" cy="6850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dirty="0"/>
              <a:t>Vérifier</a:t>
            </a:r>
            <a:br>
              <a:rPr lang="fr-FR" dirty="0"/>
            </a:br>
            <a:r>
              <a:rPr lang="fr-FR" dirty="0"/>
              <a:t>les inscriptions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295782" y="3365329"/>
            <a:ext cx="1606550" cy="9814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dirty="0"/>
              <a:t>Relancer </a:t>
            </a:r>
            <a:br>
              <a:rPr lang="fr-FR" dirty="0"/>
            </a:br>
            <a:r>
              <a:rPr lang="fr-FR" dirty="0"/>
              <a:t>les inscriptions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186679" y="3514051"/>
            <a:ext cx="2347586" cy="6850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dirty="0"/>
              <a:t>Vérifier </a:t>
            </a:r>
            <a:br>
              <a:rPr lang="fr-FR" dirty="0"/>
            </a:br>
            <a:r>
              <a:rPr lang="fr-FR" dirty="0"/>
              <a:t>les inscriptions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21206" y="3535441"/>
            <a:ext cx="2570109" cy="6850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dirty="0"/>
              <a:t>Clôturer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dirty="0"/>
              <a:t>les inscriptions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037672" y="5397434"/>
            <a:ext cx="2569824" cy="6850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dirty="0"/>
              <a:t>Valider et </a:t>
            </a:r>
            <a:r>
              <a:rPr lang="fr-FR" dirty="0" smtClean="0"/>
              <a:t>contrôler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dirty="0" smtClean="0"/>
              <a:t>le </a:t>
            </a:r>
            <a:r>
              <a:rPr lang="fr-FR" dirty="0"/>
              <a:t>jour de l’évènement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701322" y="5057406"/>
            <a:ext cx="6096000" cy="15741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dirty="0" smtClean="0"/>
              <a:t>les engagements  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les frais d’inscriptions </a:t>
            </a:r>
            <a:br>
              <a:rPr lang="fr-FR" dirty="0"/>
            </a:br>
            <a:r>
              <a:rPr lang="fr-FR" dirty="0"/>
              <a:t>les certificats médicaux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les </a:t>
            </a:r>
            <a:r>
              <a:rPr lang="fr-FR" dirty="0">
                <a:ea typeface="Calibri" panose="020F0502020204030204" pitchFamily="34" charset="0"/>
                <a:cs typeface="Times New Roman" panose="02020603050405020304" pitchFamily="18" charset="0"/>
              </a:rPr>
              <a:t>licences </a:t>
            </a:r>
            <a:endParaRPr lang="fr-FR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les </a:t>
            </a:r>
            <a:r>
              <a:rPr lang="fr-FR" dirty="0">
                <a:ea typeface="Calibri" panose="020F0502020204030204" pitchFamily="34" charset="0"/>
                <a:cs typeface="Times New Roman" panose="02020603050405020304" pitchFamily="18" charset="0"/>
              </a:rPr>
              <a:t>autorisations des représentants légaux</a:t>
            </a:r>
          </a:p>
        </p:txBody>
      </p:sp>
      <p:pic>
        <p:nvPicPr>
          <p:cNvPr id="2063" name="Picture 15" descr="Flèche gauche icon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14624" y="2151382"/>
            <a:ext cx="496561" cy="496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15" descr="Flèche gauche icon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769841" y="2151382"/>
            <a:ext cx="496561" cy="49656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pic>
        <p:nvPicPr>
          <p:cNvPr id="44" name="Picture 15" descr="Flèche gauche icon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579216" y="2201977"/>
            <a:ext cx="496561" cy="49656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pic>
        <p:nvPicPr>
          <p:cNvPr id="45" name="Picture 15" descr="Flèche gauche icon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508849" y="2201976"/>
            <a:ext cx="496561" cy="49656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pic>
        <p:nvPicPr>
          <p:cNvPr id="46" name="Picture 15" descr="Flèche gauche icon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6117" y="3629691"/>
            <a:ext cx="496561" cy="49656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pic>
        <p:nvPicPr>
          <p:cNvPr id="47" name="Picture 15" descr="Flèche gauche icon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2669" y="3629691"/>
            <a:ext cx="496561" cy="49656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pic>
        <p:nvPicPr>
          <p:cNvPr id="48" name="Picture 15" descr="Flèche gauche icon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9215" y="3655388"/>
            <a:ext cx="496561" cy="49656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pic>
        <p:nvPicPr>
          <p:cNvPr id="49" name="Picture 15" descr="Flèche gauche icon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3861" y="3613563"/>
            <a:ext cx="496561" cy="49656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pic>
        <p:nvPicPr>
          <p:cNvPr id="50" name="Picture 15" descr="Flèche gauche icon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14046" y="5454443"/>
            <a:ext cx="496561" cy="496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15" descr="Flèche gauche icon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H="1">
            <a:off x="11165142" y="2223807"/>
            <a:ext cx="496561" cy="49656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pic>
        <p:nvPicPr>
          <p:cNvPr id="52" name="Picture 15" descr="Flèche gauche icon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H="1">
            <a:off x="393348" y="3665938"/>
            <a:ext cx="496561" cy="496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0" name="Connecteur droit 59"/>
          <p:cNvCxnSpPr/>
          <p:nvPr/>
        </p:nvCxnSpPr>
        <p:spPr>
          <a:xfrm>
            <a:off x="393348" y="4684734"/>
            <a:ext cx="11393644" cy="12526"/>
          </a:xfrm>
          <a:prstGeom prst="line">
            <a:avLst/>
          </a:prstGeom>
          <a:ln w="38100">
            <a:solidFill>
              <a:schemeClr val="accent1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4362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2" grpId="0"/>
      <p:bldP spid="13" grpId="0"/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1206" y="448056"/>
            <a:ext cx="10789797" cy="640080"/>
          </a:xfrm>
        </p:spPr>
        <p:txBody>
          <a:bodyPr>
            <a:noAutofit/>
          </a:bodyPr>
          <a:lstStyle/>
          <a:p>
            <a:r>
              <a:rPr lang="fr-FR" b="1" dirty="0" smtClean="0"/>
              <a:t>Quel est le processus d’inscription ?</a:t>
            </a:r>
            <a:endParaRPr lang="fr-FR" dirty="0"/>
          </a:p>
        </p:txBody>
      </p:sp>
      <p:sp>
        <p:nvSpPr>
          <p:cNvPr id="26" name="Zone de texte 97"/>
          <p:cNvSpPr txBox="1"/>
          <p:nvPr/>
        </p:nvSpPr>
        <p:spPr>
          <a:xfrm>
            <a:off x="4485395" y="4780041"/>
            <a:ext cx="4240424" cy="185928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Indiquer</a:t>
            </a:r>
            <a:endParaRPr lang="fr-F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date et les modalités d’inscription </a:t>
            </a:r>
            <a:br>
              <a:rPr lang="fr-F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fr-F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sur les documents de communication</a:t>
            </a:r>
            <a:endParaRPr lang="fr-F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(affiche, flyers…)</a:t>
            </a:r>
            <a:endParaRPr lang="fr-F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Zone de texte 98"/>
          <p:cNvSpPr txBox="1"/>
          <p:nvPr/>
        </p:nvSpPr>
        <p:spPr>
          <a:xfrm>
            <a:off x="5366493" y="3857349"/>
            <a:ext cx="2531491" cy="52578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Processus de communication</a:t>
            </a:r>
            <a:endParaRPr lang="fr-FR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Arc 27"/>
          <p:cNvSpPr/>
          <p:nvPr/>
        </p:nvSpPr>
        <p:spPr>
          <a:xfrm rot="10630171">
            <a:off x="2526976" y="2280713"/>
            <a:ext cx="2694305" cy="2284730"/>
          </a:xfrm>
          <a:prstGeom prst="arc">
            <a:avLst>
              <a:gd name="adj1" fmla="val 13529425"/>
              <a:gd name="adj2" fmla="val 0"/>
            </a:avLst>
          </a:prstGeom>
          <a:ln w="19050">
            <a:solidFill>
              <a:schemeClr val="accent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pic>
        <p:nvPicPr>
          <p:cNvPr id="16" name="Picture 6" descr="Parler icon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748" y="3713744"/>
            <a:ext cx="669385" cy="669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nscription icon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6087" y="2706953"/>
            <a:ext cx="691946" cy="691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Zone de texte 98"/>
          <p:cNvSpPr txBox="1"/>
          <p:nvPr/>
        </p:nvSpPr>
        <p:spPr>
          <a:xfrm>
            <a:off x="1176314" y="1952693"/>
            <a:ext cx="2531491" cy="52578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Processus </a:t>
            </a:r>
            <a:r>
              <a:rPr lang="fr-FR" b="1" dirty="0" smtClean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d’inscription</a:t>
            </a:r>
            <a:endParaRPr lang="fr-FR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334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 animBg="1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Quels documents pour les inscriptions ?</a:t>
            </a:r>
            <a:endParaRPr lang="fr-FR" dirty="0"/>
          </a:p>
        </p:txBody>
      </p:sp>
      <p:sp>
        <p:nvSpPr>
          <p:cNvPr id="21" name="Zone de texte 13"/>
          <p:cNvSpPr txBox="1"/>
          <p:nvPr/>
        </p:nvSpPr>
        <p:spPr>
          <a:xfrm>
            <a:off x="9883639" y="2386703"/>
            <a:ext cx="1481438" cy="61200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600" dirty="0">
                <a:solidFill>
                  <a:schemeClr val="bg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Liste des inscrits</a:t>
            </a:r>
          </a:p>
        </p:txBody>
      </p:sp>
      <p:sp>
        <p:nvSpPr>
          <p:cNvPr id="19" name="Zone de texte 35"/>
          <p:cNvSpPr txBox="1"/>
          <p:nvPr/>
        </p:nvSpPr>
        <p:spPr>
          <a:xfrm>
            <a:off x="4973096" y="2386703"/>
            <a:ext cx="1725370" cy="61200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600" dirty="0">
                <a:solidFill>
                  <a:schemeClr val="bg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Formulaire </a:t>
            </a:r>
            <a:r>
              <a:rPr lang="fr-FR" sz="1600" dirty="0" smtClean="0">
                <a:solidFill>
                  <a:schemeClr val="bg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FR" sz="1600" dirty="0" smtClean="0">
                <a:solidFill>
                  <a:schemeClr val="bg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600" dirty="0" smtClean="0">
                <a:solidFill>
                  <a:schemeClr val="bg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droit </a:t>
            </a:r>
            <a:r>
              <a:rPr lang="fr-FR" sz="1600" dirty="0">
                <a:solidFill>
                  <a:schemeClr val="bg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image</a:t>
            </a:r>
          </a:p>
        </p:txBody>
      </p:sp>
      <p:sp>
        <p:nvSpPr>
          <p:cNvPr id="17" name="Zone de texte 50"/>
          <p:cNvSpPr txBox="1"/>
          <p:nvPr/>
        </p:nvSpPr>
        <p:spPr>
          <a:xfrm>
            <a:off x="2532477" y="2386703"/>
            <a:ext cx="1921705" cy="61200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600" dirty="0">
                <a:solidFill>
                  <a:schemeClr val="bg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Autorisation représentant légal</a:t>
            </a:r>
          </a:p>
        </p:txBody>
      </p:sp>
      <p:pic>
        <p:nvPicPr>
          <p:cNvPr id="3076" name="Picture 4" descr="Liste de choses à faire icon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2647" y="1579391"/>
            <a:ext cx="723422" cy="723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Formulaire icon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3482" y="1538803"/>
            <a:ext cx="804598" cy="804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Formulaire icon"/>
          <p:cNvPicPr>
            <a:picLocks noChangeAspect="1" noChangeArrowheads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6233" y="1583158"/>
            <a:ext cx="715887" cy="715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Formulaire de saisie de texte icon"/>
          <p:cNvPicPr>
            <a:picLocks noChangeAspect="1" noChangeArrowheads="1"/>
          </p:cNvPicPr>
          <p:nvPr/>
        </p:nvPicPr>
        <p:blipFill>
          <a:blip r:embed="rId5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7067" y="1517806"/>
            <a:ext cx="846592" cy="846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e 4"/>
          <p:cNvGrpSpPr/>
          <p:nvPr/>
        </p:nvGrpSpPr>
        <p:grpSpPr>
          <a:xfrm>
            <a:off x="368565" y="1589830"/>
            <a:ext cx="1816990" cy="1408873"/>
            <a:chOff x="368565" y="1589830"/>
            <a:chExt cx="1816990" cy="1408873"/>
          </a:xfrm>
        </p:grpSpPr>
        <p:sp>
          <p:nvSpPr>
            <p:cNvPr id="23" name="Zone de texte 7"/>
            <p:cNvSpPr txBox="1"/>
            <p:nvPr/>
          </p:nvSpPr>
          <p:spPr>
            <a:xfrm>
              <a:off x="368565" y="2386703"/>
              <a:ext cx="1816990" cy="61200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Formulaire d’inscription</a:t>
              </a:r>
            </a:p>
          </p:txBody>
        </p:sp>
        <p:pic>
          <p:nvPicPr>
            <p:cNvPr id="3084" name="Picture 12" descr="Carte Contact icon"/>
            <p:cNvPicPr>
              <a:picLocks noChangeAspect="1" noChangeArrowheads="1"/>
            </p:cNvPicPr>
            <p:nvPr/>
          </p:nvPicPr>
          <p:blipFill>
            <a:blip r:embed="rId6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5788" y="1589830"/>
              <a:ext cx="702545" cy="7025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0" name="Zone de texte 35"/>
          <p:cNvSpPr txBox="1"/>
          <p:nvPr/>
        </p:nvSpPr>
        <p:spPr>
          <a:xfrm>
            <a:off x="7127944" y="2386703"/>
            <a:ext cx="2244837" cy="61200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600" dirty="0" smtClean="0">
                <a:solidFill>
                  <a:schemeClr val="bg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Collecte</a:t>
            </a:r>
            <a:br>
              <a:rPr lang="fr-FR" sz="1600" dirty="0" smtClean="0">
                <a:solidFill>
                  <a:schemeClr val="bg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600" dirty="0" smtClean="0">
                <a:solidFill>
                  <a:schemeClr val="bg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des frais d’inscription</a:t>
            </a:r>
            <a:endParaRPr lang="fr-FR" sz="1600" dirty="0">
              <a:solidFill>
                <a:schemeClr val="bg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088" name="Picture 16" descr="Laptop Network icon"/>
          <p:cNvPicPr>
            <a:picLocks noChangeAspect="1" noChangeArrowheads="1"/>
          </p:cNvPicPr>
          <p:nvPr/>
        </p:nvPicPr>
        <p:blipFill>
          <a:blip r:embed="rId7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5273" y="5697985"/>
            <a:ext cx="516511" cy="516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0" name="Picture 18" descr="PDF 2 icon"/>
          <p:cNvPicPr>
            <a:picLocks noChangeAspect="1" noChangeArrowheads="1"/>
          </p:cNvPicPr>
          <p:nvPr/>
        </p:nvPicPr>
        <p:blipFill>
          <a:blip r:embed="rId8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5001" y="5031788"/>
            <a:ext cx="346461" cy="346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4" name="Picture 32" descr="Papier icon"/>
          <p:cNvPicPr>
            <a:picLocks noChangeAspect="1" noChangeArrowheads="1"/>
          </p:cNvPicPr>
          <p:nvPr/>
        </p:nvPicPr>
        <p:blipFill>
          <a:blip r:embed="rId9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1819" y="4256877"/>
            <a:ext cx="373503" cy="373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à coins arrondis 33"/>
          <p:cNvSpPr/>
          <p:nvPr/>
        </p:nvSpPr>
        <p:spPr>
          <a:xfrm>
            <a:off x="638827" y="3294345"/>
            <a:ext cx="11098061" cy="3118981"/>
          </a:xfrm>
          <a:prstGeom prst="roundRect">
            <a:avLst>
              <a:gd name="adj" fmla="val 7028"/>
            </a:avLst>
          </a:prstGeom>
          <a:noFill/>
          <a:ln w="28575">
            <a:solidFill>
              <a:srgbClr val="E8948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Zone de texte 7"/>
          <p:cNvSpPr txBox="1"/>
          <p:nvPr/>
        </p:nvSpPr>
        <p:spPr>
          <a:xfrm rot="16200000">
            <a:off x="349896" y="4522403"/>
            <a:ext cx="1327271" cy="522721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FORME</a:t>
            </a:r>
            <a:endParaRPr lang="fr-FR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Zone de texte 7"/>
          <p:cNvSpPr txBox="1"/>
          <p:nvPr/>
        </p:nvSpPr>
        <p:spPr>
          <a:xfrm>
            <a:off x="1943630" y="4274643"/>
            <a:ext cx="1202190" cy="31554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600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papier</a:t>
            </a:r>
            <a:endParaRPr lang="fr-FR" sz="16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Zone de texte 7"/>
          <p:cNvSpPr txBox="1"/>
          <p:nvPr/>
        </p:nvSpPr>
        <p:spPr>
          <a:xfrm>
            <a:off x="1943630" y="5072464"/>
            <a:ext cx="1785543" cy="522721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600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Pdf remplissable</a:t>
            </a:r>
            <a:endParaRPr lang="fr-FR" sz="16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Zone de texte 7"/>
          <p:cNvSpPr txBox="1"/>
          <p:nvPr/>
        </p:nvSpPr>
        <p:spPr>
          <a:xfrm>
            <a:off x="1943630" y="5772022"/>
            <a:ext cx="1785543" cy="522721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600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En ligne</a:t>
            </a:r>
            <a:endParaRPr lang="fr-FR" sz="16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Zone de texte 7"/>
          <p:cNvSpPr txBox="1"/>
          <p:nvPr/>
        </p:nvSpPr>
        <p:spPr>
          <a:xfrm>
            <a:off x="5718530" y="3472796"/>
            <a:ext cx="3716014" cy="222760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1600" b="1" i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Identification </a:t>
            </a:r>
            <a:r>
              <a:rPr lang="fr-FR" sz="1600" b="1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 l’évènement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16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Intitulé </a:t>
            </a:r>
            <a:r>
              <a:rPr lang="fr-FR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date - logos- </a:t>
            </a:r>
            <a:r>
              <a:rPr lang="fr-FR" sz="16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tarif</a:t>
            </a:r>
            <a:endParaRPr lang="fr-FR" sz="16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16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date </a:t>
            </a:r>
            <a:r>
              <a:rPr lang="fr-FR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limite </a:t>
            </a:r>
            <a:r>
              <a:rPr lang="fr-FR" sz="16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d’inscription</a:t>
            </a:r>
            <a:endParaRPr lang="fr-FR" sz="16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16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modalités </a:t>
            </a:r>
            <a:r>
              <a:rPr lang="fr-FR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 retour du </a:t>
            </a:r>
            <a:r>
              <a:rPr lang="fr-FR" sz="16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document</a:t>
            </a:r>
            <a:endParaRPr lang="fr-FR" sz="16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fr-FR" sz="16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237713" y="3422827"/>
            <a:ext cx="2399786" cy="29904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1600" b="1" i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Identification de l’usager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fr-FR" sz="16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16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NOM </a:t>
            </a:r>
            <a:r>
              <a:rPr lang="fr-FR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 l’équipe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FR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Identité du joueur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NOM – Prénom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Date de naissance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Adresse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CP – Ville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N° de téléphone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Adresse électronique</a:t>
            </a:r>
          </a:p>
        </p:txBody>
      </p:sp>
      <p:sp>
        <p:nvSpPr>
          <p:cNvPr id="4" name="Rectangle 3"/>
          <p:cNvSpPr/>
          <p:nvPr/>
        </p:nvSpPr>
        <p:spPr>
          <a:xfrm>
            <a:off x="5683045" y="4977043"/>
            <a:ext cx="3352353" cy="1146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1600" b="1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Identification </a:t>
            </a:r>
            <a:r>
              <a:rPr lang="fr-FR" sz="1600" b="1" i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 l’origine de l’usager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16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Club</a:t>
            </a:r>
            <a:endParaRPr lang="fr-FR" sz="16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N° Licence ou licence provisoire ou certificat médical</a:t>
            </a:r>
          </a:p>
        </p:txBody>
      </p:sp>
      <p:sp>
        <p:nvSpPr>
          <p:cNvPr id="29" name="Zone de texte 7"/>
          <p:cNvSpPr txBox="1"/>
          <p:nvPr/>
        </p:nvSpPr>
        <p:spPr>
          <a:xfrm rot="16200000">
            <a:off x="3714368" y="4546623"/>
            <a:ext cx="3027276" cy="522721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6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CONTENU</a:t>
            </a:r>
            <a:endParaRPr lang="fr-FR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0" name="Image 29"/>
          <p:cNvPicPr>
            <a:picLocks noChangeAspect="1"/>
          </p:cNvPicPr>
          <p:nvPr/>
        </p:nvPicPr>
        <p:blipFill>
          <a:blip r:embed="rId10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5273" y="3565748"/>
            <a:ext cx="464070" cy="464070"/>
          </a:xfrm>
          <a:prstGeom prst="rect">
            <a:avLst/>
          </a:prstGeom>
        </p:spPr>
      </p:pic>
      <p:sp>
        <p:nvSpPr>
          <p:cNvPr id="31" name="Zone de texte 7"/>
          <p:cNvSpPr txBox="1"/>
          <p:nvPr/>
        </p:nvSpPr>
        <p:spPr>
          <a:xfrm>
            <a:off x="2004863" y="3565748"/>
            <a:ext cx="1510711" cy="413253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6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Individuel et/ou collectif</a:t>
            </a:r>
            <a:endParaRPr lang="fr-FR" sz="16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661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22" grpId="0"/>
      <p:bldP spid="24" grpId="0"/>
      <p:bldP spid="25" grpId="0"/>
      <p:bldP spid="26" grpId="0"/>
      <p:bldP spid="28" grpId="0"/>
      <p:bldP spid="3" grpId="0"/>
      <p:bldP spid="4" grpId="0"/>
      <p:bldP spid="29" grpId="0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Quels documents pour les inscriptions ?</a:t>
            </a:r>
            <a:endParaRPr lang="fr-FR" dirty="0"/>
          </a:p>
        </p:txBody>
      </p:sp>
      <p:sp>
        <p:nvSpPr>
          <p:cNvPr id="23" name="Zone de texte 7"/>
          <p:cNvSpPr txBox="1"/>
          <p:nvPr/>
        </p:nvSpPr>
        <p:spPr>
          <a:xfrm>
            <a:off x="368565" y="2386703"/>
            <a:ext cx="1816990" cy="61200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600" dirty="0">
                <a:solidFill>
                  <a:schemeClr val="bg1">
                    <a:lumMod val="6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Formulaire d’inscription</a:t>
            </a:r>
          </a:p>
        </p:txBody>
      </p:sp>
      <p:sp>
        <p:nvSpPr>
          <p:cNvPr id="21" name="Zone de texte 13"/>
          <p:cNvSpPr txBox="1"/>
          <p:nvPr/>
        </p:nvSpPr>
        <p:spPr>
          <a:xfrm>
            <a:off x="9883639" y="2386703"/>
            <a:ext cx="1481438" cy="61200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600" dirty="0">
                <a:solidFill>
                  <a:schemeClr val="bg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Liste des inscrits</a:t>
            </a:r>
          </a:p>
        </p:txBody>
      </p:sp>
      <p:sp>
        <p:nvSpPr>
          <p:cNvPr id="19" name="Zone de texte 35"/>
          <p:cNvSpPr txBox="1"/>
          <p:nvPr/>
        </p:nvSpPr>
        <p:spPr>
          <a:xfrm>
            <a:off x="4973096" y="2386703"/>
            <a:ext cx="1725370" cy="61200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Formulaire </a:t>
            </a:r>
            <a:r>
              <a:rPr lang="fr-FR" sz="16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FR" sz="16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6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droit </a:t>
            </a:r>
            <a:r>
              <a:rPr lang="fr-FR" sz="1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image</a:t>
            </a:r>
          </a:p>
        </p:txBody>
      </p:sp>
      <p:sp>
        <p:nvSpPr>
          <p:cNvPr id="17" name="Zone de texte 50"/>
          <p:cNvSpPr txBox="1"/>
          <p:nvPr/>
        </p:nvSpPr>
        <p:spPr>
          <a:xfrm>
            <a:off x="2532477" y="2386703"/>
            <a:ext cx="1921705" cy="61200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Autorisation représentant légal</a:t>
            </a:r>
          </a:p>
        </p:txBody>
      </p:sp>
      <p:pic>
        <p:nvPicPr>
          <p:cNvPr id="3076" name="Picture 4" descr="Liste de choses à faire icon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2647" y="1579391"/>
            <a:ext cx="723422" cy="723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Formulaire icon"/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3482" y="1538803"/>
            <a:ext cx="804598" cy="804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Formulaire icon"/>
          <p:cNvPicPr>
            <a:picLocks noChangeAspect="1" noChangeArrowheads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6233" y="1583158"/>
            <a:ext cx="715887" cy="715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Formulaire de saisie de texte icon"/>
          <p:cNvPicPr>
            <a:picLocks noChangeAspect="1" noChangeArrowheads="1"/>
          </p:cNvPicPr>
          <p:nvPr/>
        </p:nvPicPr>
        <p:blipFill>
          <a:blip r:embed="rId5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7067" y="1517806"/>
            <a:ext cx="846592" cy="846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Carte Contact icon"/>
          <p:cNvPicPr>
            <a:picLocks noChangeAspect="1" noChangeArrowheads="1"/>
          </p:cNvPicPr>
          <p:nvPr/>
        </p:nvPicPr>
        <p:blipFill>
          <a:blip r:embed="rId6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788" y="1589830"/>
            <a:ext cx="702545" cy="702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Zone de texte 35"/>
          <p:cNvSpPr txBox="1"/>
          <p:nvPr/>
        </p:nvSpPr>
        <p:spPr>
          <a:xfrm>
            <a:off x="7127944" y="2386703"/>
            <a:ext cx="2244837" cy="61200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600" dirty="0" smtClean="0">
                <a:solidFill>
                  <a:schemeClr val="bg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Collecte</a:t>
            </a:r>
            <a:br>
              <a:rPr lang="fr-FR" sz="1600" dirty="0" smtClean="0">
                <a:solidFill>
                  <a:schemeClr val="bg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600" dirty="0" smtClean="0">
                <a:solidFill>
                  <a:schemeClr val="bg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des frais d’inscription</a:t>
            </a:r>
            <a:endParaRPr lang="fr-FR" sz="1600" dirty="0">
              <a:solidFill>
                <a:schemeClr val="bg2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090" name="Picture 18" descr="PDF 2 icon"/>
          <p:cNvPicPr>
            <a:picLocks noChangeAspect="1" noChangeArrowheads="1"/>
          </p:cNvPicPr>
          <p:nvPr/>
        </p:nvPicPr>
        <p:blipFill>
          <a:blip r:embed="rId7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5001" y="5031788"/>
            <a:ext cx="346461" cy="346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4" name="Picture 32" descr="Papier icon"/>
          <p:cNvPicPr>
            <a:picLocks noChangeAspect="1" noChangeArrowheads="1"/>
          </p:cNvPicPr>
          <p:nvPr/>
        </p:nvPicPr>
        <p:blipFill>
          <a:blip r:embed="rId8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1819" y="4256877"/>
            <a:ext cx="373503" cy="373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à coins arrondis 33"/>
          <p:cNvSpPr/>
          <p:nvPr/>
        </p:nvSpPr>
        <p:spPr>
          <a:xfrm>
            <a:off x="638827" y="3294345"/>
            <a:ext cx="11098061" cy="3118981"/>
          </a:xfrm>
          <a:prstGeom prst="roundRect">
            <a:avLst>
              <a:gd name="adj" fmla="val 7028"/>
            </a:avLst>
          </a:prstGeom>
          <a:noFill/>
          <a:ln w="28575">
            <a:solidFill>
              <a:srgbClr val="E8948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2" name="Zone de texte 7"/>
          <p:cNvSpPr txBox="1"/>
          <p:nvPr/>
        </p:nvSpPr>
        <p:spPr>
          <a:xfrm rot="16200000">
            <a:off x="349896" y="4522403"/>
            <a:ext cx="1327271" cy="522721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FORME</a:t>
            </a:r>
            <a:endParaRPr lang="fr-FR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Zone de texte 7"/>
          <p:cNvSpPr txBox="1"/>
          <p:nvPr/>
        </p:nvSpPr>
        <p:spPr>
          <a:xfrm>
            <a:off x="1943630" y="4274643"/>
            <a:ext cx="1202190" cy="31554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600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papier</a:t>
            </a:r>
            <a:endParaRPr lang="fr-FR" sz="16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Zone de texte 7"/>
          <p:cNvSpPr txBox="1"/>
          <p:nvPr/>
        </p:nvSpPr>
        <p:spPr>
          <a:xfrm>
            <a:off x="1943630" y="5072464"/>
            <a:ext cx="1785543" cy="522721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600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Pdf remplissable</a:t>
            </a:r>
            <a:endParaRPr lang="fr-FR" sz="16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Zone de texte 7"/>
          <p:cNvSpPr txBox="1"/>
          <p:nvPr/>
        </p:nvSpPr>
        <p:spPr>
          <a:xfrm>
            <a:off x="1943630" y="5772022"/>
            <a:ext cx="3371948" cy="522721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6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Signé </a:t>
            </a:r>
            <a:r>
              <a:rPr lang="fr-FR" sz="1600" dirty="0" err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manuscritement</a:t>
            </a:r>
            <a:r>
              <a:rPr lang="fr-FR" sz="16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FR" sz="16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600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À remettre le jour de l’évènement</a:t>
            </a:r>
            <a:endParaRPr lang="fr-FR" sz="16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Zone de texte 7"/>
          <p:cNvSpPr txBox="1"/>
          <p:nvPr/>
        </p:nvSpPr>
        <p:spPr>
          <a:xfrm rot="16200000">
            <a:off x="3890305" y="4546622"/>
            <a:ext cx="3027276" cy="522721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6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CONTENU</a:t>
            </a:r>
            <a:endParaRPr lang="fr-FR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0" name="Image 29"/>
          <p:cNvPicPr>
            <a:picLocks noChangeAspect="1"/>
          </p:cNvPicPr>
          <p:nvPr/>
        </p:nvPicPr>
        <p:blipFill>
          <a:blip r:embed="rId9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5273" y="3565748"/>
            <a:ext cx="464070" cy="464070"/>
          </a:xfrm>
          <a:prstGeom prst="rect">
            <a:avLst/>
          </a:prstGeom>
        </p:spPr>
      </p:pic>
      <p:sp>
        <p:nvSpPr>
          <p:cNvPr id="31" name="Zone de texte 7"/>
          <p:cNvSpPr txBox="1"/>
          <p:nvPr/>
        </p:nvSpPr>
        <p:spPr>
          <a:xfrm>
            <a:off x="2004863" y="3626036"/>
            <a:ext cx="1510711" cy="413253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6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Individuel</a:t>
            </a:r>
            <a:endParaRPr lang="fr-FR" sz="16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Stylo à bille icon"/>
          <p:cNvPicPr>
            <a:picLocks noChangeAspect="1" noChangeArrowheads="1"/>
          </p:cNvPicPr>
          <p:nvPr/>
        </p:nvPicPr>
        <p:blipFill>
          <a:blip r:embed="rId10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321" y="5790899"/>
            <a:ext cx="409028" cy="409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5543302" y="4315405"/>
            <a:ext cx="6786243" cy="2200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endParaRPr lang="fr-FR" sz="1600" dirty="0" smtClean="0">
              <a:latin typeface="+mj-lt"/>
              <a:ea typeface="Source Code Pro" panose="020B0509030403020204" pitchFamily="49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1600" b="1" i="1" dirty="0" smtClean="0">
                <a:latin typeface="+mj-lt"/>
                <a:ea typeface="Source Code Pro" panose="020B0509030403020204" pitchFamily="49" charset="0"/>
                <a:cs typeface="Times New Roman" panose="02020603050405020304" pitchFamily="18" charset="0"/>
              </a:rPr>
              <a:t>Identité </a:t>
            </a:r>
            <a:r>
              <a:rPr lang="fr-FR" sz="1600" b="1" i="1" dirty="0">
                <a:latin typeface="+mj-lt"/>
                <a:ea typeface="Source Code Pro" panose="020B0509030403020204" pitchFamily="49" charset="0"/>
                <a:cs typeface="Times New Roman" panose="02020603050405020304" pitchFamily="18" charset="0"/>
              </a:rPr>
              <a:t>du joueur Mineur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1600" dirty="0">
                <a:latin typeface="+mj-lt"/>
                <a:ea typeface="Source Code Pro" panose="020B0509030403020204" pitchFamily="49" charset="0"/>
                <a:cs typeface="Times New Roman" panose="02020603050405020304" pitchFamily="18" charset="0"/>
              </a:rPr>
              <a:t>(NOM – Prénom)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1600" dirty="0">
                <a:latin typeface="+mj-lt"/>
                <a:ea typeface="Source Code Pro" panose="020B0509030403020204" pitchFamily="49" charset="0"/>
                <a:cs typeface="Times New Roman" panose="02020603050405020304" pitchFamily="18" charset="0"/>
              </a:rPr>
              <a:t> </a:t>
            </a:r>
          </a:p>
          <a:p>
            <a:pPr marL="180340" indent="-180340">
              <a:lnSpc>
                <a:spcPct val="107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fr-FR" sz="1600" dirty="0">
                <a:latin typeface="+mj-lt"/>
                <a:ea typeface="Source Code Pro" panose="020B0509030403020204" pitchFamily="49" charset="0"/>
                <a:cs typeface="Times New Roman" panose="02020603050405020304" pitchFamily="18" charset="0"/>
                <a:sym typeface="Wingdings" panose="05000000000000000000" pitchFamily="2" charset="2"/>
              </a:rPr>
              <a:t></a:t>
            </a:r>
            <a:r>
              <a:rPr lang="fr-FR" sz="1600" dirty="0">
                <a:latin typeface="+mj-lt"/>
                <a:ea typeface="Source Code Pro" panose="020B0509030403020204" pitchFamily="49" charset="0"/>
                <a:cs typeface="Times New Roman" panose="02020603050405020304" pitchFamily="18" charset="0"/>
              </a:rPr>
              <a:t> </a:t>
            </a:r>
            <a:r>
              <a:rPr lang="fr-FR" sz="1600" dirty="0" smtClean="0">
                <a:latin typeface="+mj-lt"/>
                <a:ea typeface="Source Code Pro" panose="020B0509030403020204" pitchFamily="49" charset="0"/>
                <a:cs typeface="Times New Roman" panose="02020603050405020304" pitchFamily="18" charset="0"/>
              </a:rPr>
              <a:t> Autorisation </a:t>
            </a:r>
            <a:r>
              <a:rPr lang="fr-FR" sz="1600" dirty="0">
                <a:latin typeface="+mj-lt"/>
                <a:ea typeface="Source Code Pro" panose="020B0509030403020204" pitchFamily="49" charset="0"/>
                <a:cs typeface="Times New Roman" panose="02020603050405020304" pitchFamily="18" charset="0"/>
              </a:rPr>
              <a:t>à participer à l’évènement</a:t>
            </a:r>
          </a:p>
          <a:p>
            <a:pPr marL="180340" indent="-180340">
              <a:lnSpc>
                <a:spcPct val="107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fr-FR" sz="1600" dirty="0">
                <a:latin typeface="+mj-lt"/>
                <a:ea typeface="Source Code Pro" panose="020B0509030403020204" pitchFamily="49" charset="0"/>
                <a:cs typeface="Times New Roman" panose="02020603050405020304" pitchFamily="18" charset="0"/>
                <a:sym typeface="Wingdings" panose="05000000000000000000" pitchFamily="2" charset="2"/>
              </a:rPr>
              <a:t></a:t>
            </a:r>
            <a:r>
              <a:rPr lang="fr-FR" sz="1600" dirty="0">
                <a:latin typeface="+mj-lt"/>
                <a:ea typeface="Source Code Pro" panose="020B0509030403020204" pitchFamily="49" charset="0"/>
                <a:cs typeface="Times New Roman" panose="02020603050405020304" pitchFamily="18" charset="0"/>
              </a:rPr>
              <a:t> </a:t>
            </a:r>
            <a:r>
              <a:rPr lang="fr-FR" sz="1600" dirty="0" smtClean="0">
                <a:latin typeface="+mj-lt"/>
                <a:ea typeface="Source Code Pro" panose="020B0509030403020204" pitchFamily="49" charset="0"/>
                <a:cs typeface="Times New Roman" panose="02020603050405020304" pitchFamily="18" charset="0"/>
              </a:rPr>
              <a:t> Autorisation </a:t>
            </a:r>
            <a:r>
              <a:rPr lang="fr-FR" sz="1600" dirty="0">
                <a:latin typeface="+mj-lt"/>
                <a:ea typeface="Source Code Pro" panose="020B0509030403020204" pitchFamily="49" charset="0"/>
                <a:cs typeface="Times New Roman" panose="02020603050405020304" pitchFamily="18" charset="0"/>
              </a:rPr>
              <a:t>à prendre les mesures nécessaires en cas d’accident</a:t>
            </a:r>
          </a:p>
          <a:p>
            <a:pPr marL="180340" indent="-180340">
              <a:lnSpc>
                <a:spcPct val="107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fr-FR" sz="1600" dirty="0" smtClean="0">
                <a:latin typeface="+mj-lt"/>
                <a:ea typeface="Source Code Pro" panose="020B0509030403020204" pitchFamily="49" charset="0"/>
                <a:cs typeface="Times New Roman" panose="02020603050405020304" pitchFamily="18" charset="0"/>
                <a:sym typeface="Wingdings" panose="05000000000000000000" pitchFamily="2" charset="2"/>
              </a:rPr>
              <a:t>  </a:t>
            </a:r>
            <a:r>
              <a:rPr lang="fr-FR" sz="1600" dirty="0" smtClean="0">
                <a:latin typeface="+mj-lt"/>
                <a:ea typeface="Source Code Pro" panose="020B0509030403020204" pitchFamily="49" charset="0"/>
                <a:cs typeface="Times New Roman" panose="02020603050405020304" pitchFamily="18" charset="0"/>
              </a:rPr>
              <a:t>Autorisation </a:t>
            </a:r>
            <a:r>
              <a:rPr lang="fr-FR" sz="1600" dirty="0">
                <a:latin typeface="+mj-lt"/>
                <a:ea typeface="Source Code Pro" panose="020B0509030403020204" pitchFamily="49" charset="0"/>
                <a:cs typeface="Times New Roman" panose="02020603050405020304" pitchFamily="18" charset="0"/>
              </a:rPr>
              <a:t>à l’utilisation et à la publication </a:t>
            </a:r>
            <a:r>
              <a:rPr lang="fr-FR" sz="1600" dirty="0" smtClean="0">
                <a:latin typeface="+mj-lt"/>
                <a:ea typeface="Source Code Pro" panose="020B0509030403020204" pitchFamily="49" charset="0"/>
                <a:cs typeface="Times New Roman" panose="02020603050405020304" pitchFamily="18" charset="0"/>
              </a:rPr>
              <a:t/>
            </a:r>
            <a:br>
              <a:rPr lang="fr-FR" sz="1600" dirty="0" smtClean="0">
                <a:latin typeface="+mj-lt"/>
                <a:ea typeface="Source Code Pro" panose="020B0509030403020204" pitchFamily="49" charset="0"/>
                <a:cs typeface="Times New Roman" panose="02020603050405020304" pitchFamily="18" charset="0"/>
              </a:rPr>
            </a:br>
            <a:r>
              <a:rPr lang="fr-FR" sz="1600" dirty="0" smtClean="0">
                <a:latin typeface="+mj-lt"/>
                <a:ea typeface="Source Code Pro" panose="020B0509030403020204" pitchFamily="49" charset="0"/>
                <a:cs typeface="Times New Roman" panose="02020603050405020304" pitchFamily="18" charset="0"/>
              </a:rPr>
              <a:t>  de </a:t>
            </a:r>
            <a:r>
              <a:rPr lang="fr-FR" sz="1600" dirty="0">
                <a:latin typeface="+mj-lt"/>
                <a:ea typeface="Source Code Pro" panose="020B0509030403020204" pitchFamily="49" charset="0"/>
                <a:cs typeface="Times New Roman" panose="02020603050405020304" pitchFamily="18" charset="0"/>
              </a:rPr>
              <a:t>l’image de l’enfant mineur</a:t>
            </a:r>
          </a:p>
        </p:txBody>
      </p:sp>
      <p:sp>
        <p:nvSpPr>
          <p:cNvPr id="6" name="Rectangle 5"/>
          <p:cNvSpPr/>
          <p:nvPr/>
        </p:nvSpPr>
        <p:spPr>
          <a:xfrm>
            <a:off x="8517439" y="3653097"/>
            <a:ext cx="3258603" cy="1146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1600" b="1" i="1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Identification de l’évènement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16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(Intitulé - date - logos)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16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(date limite d’inscription)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16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(modalités de retour du document)</a:t>
            </a:r>
          </a:p>
        </p:txBody>
      </p:sp>
      <p:sp>
        <p:nvSpPr>
          <p:cNvPr id="7" name="Rectangle 6"/>
          <p:cNvSpPr/>
          <p:nvPr/>
        </p:nvSpPr>
        <p:spPr>
          <a:xfrm>
            <a:off x="5543302" y="3660024"/>
            <a:ext cx="2796830" cy="61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1600" b="1" i="1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Identité du représentant légal</a:t>
            </a:r>
            <a:r>
              <a:rPr lang="fr-FR" sz="16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fr-FR" sz="16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fr-FR" sz="16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(NOM – prénom – qualité)</a:t>
            </a:r>
          </a:p>
        </p:txBody>
      </p:sp>
    </p:spTree>
    <p:extLst>
      <p:ext uri="{BB962C8B-B14F-4D97-AF65-F5344CB8AC3E}">
        <p14:creationId xmlns:p14="http://schemas.microsoft.com/office/powerpoint/2010/main" val="2208846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22" grpId="0"/>
      <p:bldP spid="24" grpId="0"/>
      <p:bldP spid="25" grpId="0"/>
      <p:bldP spid="26" grpId="0"/>
      <p:bldP spid="29" grpId="0"/>
      <p:bldP spid="31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Quels documents pour les inscriptions ?</a:t>
            </a:r>
            <a:endParaRPr lang="fr-FR" dirty="0"/>
          </a:p>
        </p:txBody>
      </p:sp>
      <p:sp>
        <p:nvSpPr>
          <p:cNvPr id="23" name="Zone de texte 7"/>
          <p:cNvSpPr txBox="1"/>
          <p:nvPr/>
        </p:nvSpPr>
        <p:spPr>
          <a:xfrm>
            <a:off x="368565" y="2386703"/>
            <a:ext cx="1816990" cy="61200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600" dirty="0">
                <a:solidFill>
                  <a:schemeClr val="bg1">
                    <a:lumMod val="6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Formulaire</a:t>
            </a:r>
            <a:r>
              <a:rPr lang="fr-FR" sz="1600" b="1" dirty="0">
                <a:solidFill>
                  <a:schemeClr val="bg1">
                    <a:lumMod val="6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600" dirty="0">
                <a:solidFill>
                  <a:schemeClr val="bg1">
                    <a:lumMod val="6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d’inscription</a:t>
            </a:r>
          </a:p>
        </p:txBody>
      </p:sp>
      <p:sp>
        <p:nvSpPr>
          <p:cNvPr id="21" name="Zone de texte 13"/>
          <p:cNvSpPr txBox="1"/>
          <p:nvPr/>
        </p:nvSpPr>
        <p:spPr>
          <a:xfrm>
            <a:off x="9883639" y="2386703"/>
            <a:ext cx="1481438" cy="61200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600" dirty="0">
                <a:solidFill>
                  <a:schemeClr val="bg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Liste des inscrits</a:t>
            </a:r>
          </a:p>
        </p:txBody>
      </p:sp>
      <p:sp>
        <p:nvSpPr>
          <p:cNvPr id="19" name="Zone de texte 35"/>
          <p:cNvSpPr txBox="1"/>
          <p:nvPr/>
        </p:nvSpPr>
        <p:spPr>
          <a:xfrm>
            <a:off x="4973096" y="2386703"/>
            <a:ext cx="1725370" cy="61200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600" dirty="0">
                <a:solidFill>
                  <a:schemeClr val="bg1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Formulaire </a:t>
            </a: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FR" sz="1600" dirty="0" smtClean="0">
                <a:solidFill>
                  <a:schemeClr val="bg1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droit </a:t>
            </a:r>
            <a:r>
              <a:rPr lang="fr-FR" sz="1600" dirty="0">
                <a:solidFill>
                  <a:schemeClr val="bg1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image</a:t>
            </a:r>
          </a:p>
        </p:txBody>
      </p:sp>
      <p:sp>
        <p:nvSpPr>
          <p:cNvPr id="17" name="Zone de texte 50"/>
          <p:cNvSpPr txBox="1"/>
          <p:nvPr/>
        </p:nvSpPr>
        <p:spPr>
          <a:xfrm>
            <a:off x="2532477" y="2386703"/>
            <a:ext cx="1921705" cy="61200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600" dirty="0">
                <a:solidFill>
                  <a:schemeClr val="bg1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Autorisation représentant légal</a:t>
            </a:r>
          </a:p>
        </p:txBody>
      </p:sp>
      <p:pic>
        <p:nvPicPr>
          <p:cNvPr id="3076" name="Picture 4" descr="Liste de choses à faire icon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2647" y="1579391"/>
            <a:ext cx="723422" cy="723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Formulaire icon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3482" y="1538803"/>
            <a:ext cx="804598" cy="804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Formulaire icon"/>
          <p:cNvPicPr>
            <a:picLocks noChangeAspect="1" noChangeArrowheads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6233" y="1583158"/>
            <a:ext cx="715887" cy="715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Formulaire de saisie de texte icon"/>
          <p:cNvPicPr>
            <a:picLocks noChangeAspect="1" noChangeArrowheads="1"/>
          </p:cNvPicPr>
          <p:nvPr/>
        </p:nvPicPr>
        <p:blipFill>
          <a:blip r:embed="rId5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7067" y="1517806"/>
            <a:ext cx="846592" cy="846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Carte Contact icon"/>
          <p:cNvPicPr>
            <a:picLocks noChangeAspect="1" noChangeArrowheads="1"/>
          </p:cNvPicPr>
          <p:nvPr/>
        </p:nvPicPr>
        <p:blipFill>
          <a:blip r:embed="rId6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788" y="1589830"/>
            <a:ext cx="702545" cy="702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Zone de texte 35"/>
          <p:cNvSpPr txBox="1"/>
          <p:nvPr/>
        </p:nvSpPr>
        <p:spPr>
          <a:xfrm>
            <a:off x="7127944" y="2386703"/>
            <a:ext cx="2244837" cy="61200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6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Collecte</a:t>
            </a:r>
            <a:br>
              <a:rPr lang="fr-FR" sz="16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6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des frais d’inscription</a:t>
            </a:r>
            <a:endParaRPr lang="fr-FR" sz="16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Rectangle à coins arrondis 33"/>
          <p:cNvSpPr/>
          <p:nvPr/>
        </p:nvSpPr>
        <p:spPr>
          <a:xfrm>
            <a:off x="638827" y="3294345"/>
            <a:ext cx="11098061" cy="3118981"/>
          </a:xfrm>
          <a:prstGeom prst="roundRect">
            <a:avLst>
              <a:gd name="adj" fmla="val 7028"/>
            </a:avLst>
          </a:prstGeom>
          <a:noFill/>
          <a:ln w="28575">
            <a:solidFill>
              <a:srgbClr val="E8948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2" name="Zone de texte 7"/>
          <p:cNvSpPr txBox="1"/>
          <p:nvPr/>
        </p:nvSpPr>
        <p:spPr>
          <a:xfrm rot="16200000">
            <a:off x="-373188" y="4551845"/>
            <a:ext cx="2773440" cy="522721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MOYEN DE PAIEMENT ACCEPTE</a:t>
            </a:r>
            <a:endParaRPr lang="fr-FR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Zone de texte 7"/>
          <p:cNvSpPr txBox="1"/>
          <p:nvPr/>
        </p:nvSpPr>
        <p:spPr>
          <a:xfrm>
            <a:off x="1979244" y="4307290"/>
            <a:ext cx="1202190" cy="31554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fr-FR" sz="1600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spèces</a:t>
            </a:r>
            <a:endParaRPr lang="fr-FR" sz="16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Zone de texte 7"/>
          <p:cNvSpPr txBox="1"/>
          <p:nvPr/>
        </p:nvSpPr>
        <p:spPr>
          <a:xfrm>
            <a:off x="1954478" y="4903359"/>
            <a:ext cx="1785543" cy="522721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6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Chèque </a:t>
            </a:r>
            <a:br>
              <a:rPr lang="fr-FR" sz="16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6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(préciser l’ordre)</a:t>
            </a:r>
            <a:endParaRPr lang="fr-FR" sz="16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Zone de texte 7"/>
          <p:cNvSpPr txBox="1"/>
          <p:nvPr/>
        </p:nvSpPr>
        <p:spPr>
          <a:xfrm>
            <a:off x="1954478" y="5828557"/>
            <a:ext cx="3371948" cy="522721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6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Paiement en ligne</a:t>
            </a:r>
            <a:endParaRPr lang="fr-FR" sz="16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Zone de texte 7"/>
          <p:cNvSpPr txBox="1"/>
          <p:nvPr/>
        </p:nvSpPr>
        <p:spPr>
          <a:xfrm rot="16200000">
            <a:off x="3890305" y="4546622"/>
            <a:ext cx="3027276" cy="522721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6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MOMENT DU RÈGLEMENT</a:t>
            </a:r>
            <a:endParaRPr lang="fr-FR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0" name="Image 29"/>
          <p:cNvPicPr>
            <a:picLocks noChangeAspect="1"/>
          </p:cNvPicPr>
          <p:nvPr/>
        </p:nvPicPr>
        <p:blipFill>
          <a:blip r:embed="rId7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5273" y="3495412"/>
            <a:ext cx="464070" cy="464070"/>
          </a:xfrm>
          <a:prstGeom prst="rect">
            <a:avLst/>
          </a:prstGeom>
        </p:spPr>
      </p:pic>
      <p:sp>
        <p:nvSpPr>
          <p:cNvPr id="31" name="Zone de texte 7"/>
          <p:cNvSpPr txBox="1"/>
          <p:nvPr/>
        </p:nvSpPr>
        <p:spPr>
          <a:xfrm>
            <a:off x="1980658" y="3495412"/>
            <a:ext cx="1510711" cy="413253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6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Individuel ou collectif</a:t>
            </a:r>
            <a:endParaRPr lang="fr-FR" sz="16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3" name="Picture 20" descr="Chèque de paie icon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0981" y="4978420"/>
            <a:ext cx="474556" cy="474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2" descr="Pièces de monnaie icon"/>
          <p:cNvPicPr>
            <a:picLocks noChangeAspect="1" noChangeArrowheads="1"/>
          </p:cNvPicPr>
          <p:nvPr/>
        </p:nvPicPr>
        <p:blipFill>
          <a:blip r:embed="rId9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2200" y="4271497"/>
            <a:ext cx="394907" cy="394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8" descr="Paiement en ligne icon"/>
          <p:cNvPicPr>
            <a:picLocks noChangeAspect="1" noChangeArrowheads="1"/>
          </p:cNvPicPr>
          <p:nvPr/>
        </p:nvPicPr>
        <p:blipFill>
          <a:blip r:embed="rId10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1870" y="5764992"/>
            <a:ext cx="435237" cy="435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Zone de texte 7"/>
          <p:cNvSpPr txBox="1"/>
          <p:nvPr/>
        </p:nvSpPr>
        <p:spPr>
          <a:xfrm>
            <a:off x="5986854" y="4342984"/>
            <a:ext cx="2162021" cy="413253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6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À l’inscription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6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Avant l’inscription</a:t>
            </a:r>
          </a:p>
        </p:txBody>
      </p:sp>
    </p:spTree>
    <p:extLst>
      <p:ext uri="{BB962C8B-B14F-4D97-AF65-F5344CB8AC3E}">
        <p14:creationId xmlns:p14="http://schemas.microsoft.com/office/powerpoint/2010/main" val="987707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22" grpId="0"/>
      <p:bldP spid="24" grpId="0"/>
      <p:bldP spid="25" grpId="0"/>
      <p:bldP spid="26" grpId="0"/>
      <p:bldP spid="29" grpId="0"/>
      <p:bldP spid="31" grpId="0"/>
      <p:bldP spid="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Quels documents pour les inscriptions ?</a:t>
            </a:r>
            <a:endParaRPr lang="fr-FR" dirty="0"/>
          </a:p>
        </p:txBody>
      </p:sp>
      <p:sp>
        <p:nvSpPr>
          <p:cNvPr id="23" name="Zone de texte 7"/>
          <p:cNvSpPr txBox="1"/>
          <p:nvPr/>
        </p:nvSpPr>
        <p:spPr>
          <a:xfrm>
            <a:off x="368565" y="2386703"/>
            <a:ext cx="1816990" cy="61200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600" dirty="0">
                <a:solidFill>
                  <a:schemeClr val="bg1">
                    <a:lumMod val="6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Formulaire</a:t>
            </a:r>
            <a:r>
              <a:rPr lang="fr-FR" sz="1600" b="1" dirty="0">
                <a:solidFill>
                  <a:schemeClr val="bg1">
                    <a:lumMod val="6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600" dirty="0">
                <a:solidFill>
                  <a:schemeClr val="bg1">
                    <a:lumMod val="6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d’inscription</a:t>
            </a:r>
          </a:p>
        </p:txBody>
      </p:sp>
      <p:sp>
        <p:nvSpPr>
          <p:cNvPr id="21" name="Zone de texte 13"/>
          <p:cNvSpPr txBox="1"/>
          <p:nvPr/>
        </p:nvSpPr>
        <p:spPr>
          <a:xfrm>
            <a:off x="9883639" y="2386703"/>
            <a:ext cx="1481438" cy="61200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Liste des inscrits</a:t>
            </a:r>
          </a:p>
        </p:txBody>
      </p:sp>
      <p:sp>
        <p:nvSpPr>
          <p:cNvPr id="19" name="Zone de texte 35"/>
          <p:cNvSpPr txBox="1"/>
          <p:nvPr/>
        </p:nvSpPr>
        <p:spPr>
          <a:xfrm>
            <a:off x="4973096" y="2386703"/>
            <a:ext cx="1725370" cy="61200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600" dirty="0">
                <a:solidFill>
                  <a:schemeClr val="bg1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Formulaire </a:t>
            </a: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FR" sz="1600" dirty="0" smtClean="0">
                <a:solidFill>
                  <a:schemeClr val="bg1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droit </a:t>
            </a:r>
            <a:r>
              <a:rPr lang="fr-FR" sz="1600" dirty="0">
                <a:solidFill>
                  <a:schemeClr val="bg1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image</a:t>
            </a:r>
          </a:p>
        </p:txBody>
      </p:sp>
      <p:sp>
        <p:nvSpPr>
          <p:cNvPr id="17" name="Zone de texte 50"/>
          <p:cNvSpPr txBox="1"/>
          <p:nvPr/>
        </p:nvSpPr>
        <p:spPr>
          <a:xfrm>
            <a:off x="2532477" y="2386703"/>
            <a:ext cx="1921705" cy="61200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600" dirty="0">
                <a:solidFill>
                  <a:schemeClr val="bg1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Autorisation représentant légal</a:t>
            </a:r>
          </a:p>
        </p:txBody>
      </p:sp>
      <p:pic>
        <p:nvPicPr>
          <p:cNvPr id="3076" name="Picture 4" descr="Liste de choses à faire icon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2647" y="1579391"/>
            <a:ext cx="723422" cy="723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Formulaire icon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3482" y="1538803"/>
            <a:ext cx="804598" cy="804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Formulaire icon"/>
          <p:cNvPicPr>
            <a:picLocks noChangeAspect="1" noChangeArrowheads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6233" y="1583158"/>
            <a:ext cx="715887" cy="715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Formulaire de saisie de texte icon"/>
          <p:cNvPicPr>
            <a:picLocks noChangeAspect="1" noChangeArrowheads="1"/>
          </p:cNvPicPr>
          <p:nvPr/>
        </p:nvPicPr>
        <p:blipFill>
          <a:blip r:embed="rId5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7067" y="1517806"/>
            <a:ext cx="846592" cy="846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Carte Contact icon"/>
          <p:cNvPicPr>
            <a:picLocks noChangeAspect="1" noChangeArrowheads="1"/>
          </p:cNvPicPr>
          <p:nvPr/>
        </p:nvPicPr>
        <p:blipFill>
          <a:blip r:embed="rId6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788" y="1589830"/>
            <a:ext cx="702545" cy="702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Zone de texte 35"/>
          <p:cNvSpPr txBox="1"/>
          <p:nvPr/>
        </p:nvSpPr>
        <p:spPr>
          <a:xfrm>
            <a:off x="7127944" y="2386703"/>
            <a:ext cx="2244837" cy="61200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Collecte</a:t>
            </a:r>
            <a:br>
              <a:rPr lang="fr-FR" sz="1600" dirty="0" smtClean="0">
                <a:solidFill>
                  <a:schemeClr val="bg1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des frais d’inscription</a:t>
            </a:r>
            <a:endParaRPr lang="fr-FR" sz="1600" dirty="0">
              <a:solidFill>
                <a:schemeClr val="bg1">
                  <a:lumMod val="50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8" name="Picture 32" descr="Papier icon"/>
          <p:cNvPicPr>
            <a:picLocks noChangeAspect="1" noChangeArrowheads="1"/>
          </p:cNvPicPr>
          <p:nvPr/>
        </p:nvPicPr>
        <p:blipFill>
          <a:blip r:embed="rId7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5162" y="5273358"/>
            <a:ext cx="373503" cy="373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Rectangle à coins arrondis 31"/>
          <p:cNvSpPr/>
          <p:nvPr/>
        </p:nvSpPr>
        <p:spPr>
          <a:xfrm>
            <a:off x="638827" y="3294345"/>
            <a:ext cx="11098061" cy="3118981"/>
          </a:xfrm>
          <a:prstGeom prst="roundRect">
            <a:avLst>
              <a:gd name="adj" fmla="val 7028"/>
            </a:avLst>
          </a:prstGeom>
          <a:noFill/>
          <a:ln w="28575">
            <a:solidFill>
              <a:srgbClr val="E8948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8" name="Zone de texte 7"/>
          <p:cNvSpPr txBox="1"/>
          <p:nvPr/>
        </p:nvSpPr>
        <p:spPr>
          <a:xfrm rot="16200000">
            <a:off x="349896" y="4522403"/>
            <a:ext cx="1327271" cy="522721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FORME</a:t>
            </a:r>
            <a:endParaRPr lang="fr-FR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Zone de texte 7"/>
          <p:cNvSpPr txBox="1"/>
          <p:nvPr/>
        </p:nvSpPr>
        <p:spPr>
          <a:xfrm>
            <a:off x="1964419" y="5291124"/>
            <a:ext cx="1202190" cy="31554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fr-FR" sz="1600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apier</a:t>
            </a:r>
            <a:endParaRPr lang="fr-FR" sz="16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3" name="Zone de texte 7"/>
          <p:cNvSpPr txBox="1"/>
          <p:nvPr/>
        </p:nvSpPr>
        <p:spPr>
          <a:xfrm rot="16200000">
            <a:off x="6203046" y="4638327"/>
            <a:ext cx="3027276" cy="522721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6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CONTENU</a:t>
            </a:r>
            <a:endParaRPr lang="fr-FR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8072109" y="3390742"/>
            <a:ext cx="3393122" cy="14096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1600" b="1" i="1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Identité </a:t>
            </a:r>
            <a:r>
              <a:rPr lang="fr-FR" sz="1600" b="1" i="1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des joueurs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160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NOM </a:t>
            </a:r>
            <a:r>
              <a:rPr lang="fr-FR" sz="16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fr-FR" sz="160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Prénom </a:t>
            </a:r>
            <a:r>
              <a:rPr lang="fr-FR" sz="16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fr-FR" sz="160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âge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160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Catégorie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160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Nom des équipes - Club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160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N° de licence…</a:t>
            </a:r>
          </a:p>
        </p:txBody>
      </p:sp>
      <p:pic>
        <p:nvPicPr>
          <p:cNvPr id="50" name="Picture 16" descr="Laptop Network icon"/>
          <p:cNvPicPr>
            <a:picLocks noChangeAspect="1" noChangeArrowheads="1"/>
          </p:cNvPicPr>
          <p:nvPr/>
        </p:nvPicPr>
        <p:blipFill>
          <a:blip r:embed="rId8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8664" y="4568574"/>
            <a:ext cx="503153" cy="503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" name="Zone de texte 7"/>
          <p:cNvSpPr txBox="1"/>
          <p:nvPr/>
        </p:nvSpPr>
        <p:spPr>
          <a:xfrm>
            <a:off x="1964419" y="4108023"/>
            <a:ext cx="1202190" cy="31554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600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Numérique</a:t>
            </a:r>
            <a:endParaRPr lang="fr-FR" sz="16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2" name="Zone de texte 7"/>
          <p:cNvSpPr txBox="1"/>
          <p:nvPr/>
        </p:nvSpPr>
        <p:spPr>
          <a:xfrm rot="16200000">
            <a:off x="3543705" y="4539062"/>
            <a:ext cx="1327271" cy="522721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OBJECTIF</a:t>
            </a:r>
            <a:endParaRPr lang="fr-FR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3" name="Zone de texte 7"/>
          <p:cNvSpPr txBox="1"/>
          <p:nvPr/>
        </p:nvSpPr>
        <p:spPr>
          <a:xfrm>
            <a:off x="4542170" y="4232648"/>
            <a:ext cx="2615039" cy="184368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600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Récolter les informations utiles sur les participants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6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Assurer le suivi des inscriptions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600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Contrôler les présences</a:t>
            </a:r>
            <a:endParaRPr lang="fr-FR" sz="16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8072109" y="5041342"/>
            <a:ext cx="3393122" cy="14096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1600" b="1" i="1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Contrôle</a:t>
            </a:r>
            <a:r>
              <a:rPr lang="fr-FR" sz="160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 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1600" dirty="0">
                <a:ea typeface="Source Code Pro" panose="020B0509030403020204" pitchFamily="49" charset="0"/>
                <a:cs typeface="Times New Roman" panose="02020603050405020304" pitchFamily="18" charset="0"/>
                <a:sym typeface="Wingdings" panose="05000000000000000000" pitchFamily="2" charset="2"/>
              </a:rPr>
              <a:t> </a:t>
            </a:r>
            <a:r>
              <a:rPr lang="fr-FR" sz="1600" dirty="0" smtClean="0">
                <a:ea typeface="Source Code Pro" panose="020B0509030403020204" pitchFamily="49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fr-FR" sz="160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des</a:t>
            </a:r>
            <a:r>
              <a:rPr lang="fr-FR" sz="1600" dirty="0" smtClean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60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engagements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1600" dirty="0">
                <a:latin typeface="+mj-lt"/>
                <a:ea typeface="Source Code Pro" panose="020B0509030403020204" pitchFamily="49" charset="0"/>
                <a:cs typeface="Times New Roman" panose="02020603050405020304" pitchFamily="18" charset="0"/>
                <a:sym typeface="Wingdings" panose="05000000000000000000" pitchFamily="2" charset="2"/>
              </a:rPr>
              <a:t> </a:t>
            </a:r>
            <a:r>
              <a:rPr lang="fr-FR" sz="1600" dirty="0" smtClean="0">
                <a:latin typeface="+mj-lt"/>
                <a:ea typeface="Source Code Pro" panose="020B0509030403020204" pitchFamily="49" charset="0"/>
                <a:cs typeface="Times New Roman" panose="02020603050405020304" pitchFamily="18" charset="0"/>
                <a:sym typeface="Wingdings" panose="05000000000000000000" pitchFamily="2" charset="2"/>
              </a:rPr>
              <a:t> des </a:t>
            </a:r>
            <a:r>
              <a:rPr lang="fr-FR" sz="160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autorisations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1600" dirty="0">
                <a:latin typeface="+mj-lt"/>
                <a:ea typeface="Source Code Pro" panose="020B0509030403020204" pitchFamily="49" charset="0"/>
                <a:cs typeface="Times New Roman" panose="02020603050405020304" pitchFamily="18" charset="0"/>
                <a:sym typeface="Wingdings" panose="05000000000000000000" pitchFamily="2" charset="2"/>
              </a:rPr>
              <a:t> </a:t>
            </a:r>
            <a:r>
              <a:rPr lang="fr-FR" sz="1600" dirty="0" smtClean="0">
                <a:latin typeface="+mj-lt"/>
                <a:ea typeface="Source Code Pro" panose="020B0509030403020204" pitchFamily="49" charset="0"/>
                <a:cs typeface="Times New Roman" panose="02020603050405020304" pitchFamily="18" charset="0"/>
                <a:sym typeface="Wingdings" panose="05000000000000000000" pitchFamily="2" charset="2"/>
              </a:rPr>
              <a:t> des </a:t>
            </a:r>
            <a:r>
              <a:rPr lang="fr-FR" sz="160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licences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1600" dirty="0">
                <a:ea typeface="Source Code Pro" panose="020B0509030403020204" pitchFamily="49" charset="0"/>
                <a:cs typeface="Times New Roman" panose="02020603050405020304" pitchFamily="18" charset="0"/>
                <a:sym typeface="Wingdings" panose="05000000000000000000" pitchFamily="2" charset="2"/>
              </a:rPr>
              <a:t> </a:t>
            </a:r>
            <a:r>
              <a:rPr lang="fr-FR" sz="1600" dirty="0" smtClean="0">
                <a:ea typeface="Source Code Pro" panose="020B0509030403020204" pitchFamily="49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fr-FR" sz="160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des règlements…</a:t>
            </a:r>
            <a:endParaRPr lang="fr-FR" sz="1600" dirty="0"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5" name="Picture 30" descr="MS Excel icon"/>
          <p:cNvPicPr>
            <a:picLocks noChangeAspect="1" noChangeArrowheads="1"/>
          </p:cNvPicPr>
          <p:nvPr/>
        </p:nvPicPr>
        <p:blipFill>
          <a:blip r:embed="rId9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6736" y="4004758"/>
            <a:ext cx="475081" cy="475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" name="Zone de texte 7"/>
          <p:cNvSpPr txBox="1"/>
          <p:nvPr/>
        </p:nvSpPr>
        <p:spPr>
          <a:xfrm>
            <a:off x="1970434" y="4669986"/>
            <a:ext cx="1202190" cy="31554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600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En ligne</a:t>
            </a:r>
            <a:endParaRPr lang="fr-FR" sz="16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54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8" grpId="0"/>
      <p:bldP spid="39" grpId="0"/>
      <p:bldP spid="43" grpId="0"/>
      <p:bldP spid="49" grpId="0"/>
      <p:bldP spid="51" grpId="0"/>
      <p:bldP spid="52" grpId="0"/>
      <p:bldP spid="53" grpId="0"/>
      <p:bldP spid="54" grpId="0"/>
      <p:bldP spid="56" grpId="0"/>
    </p:bldLst>
  </p:timing>
</p:sld>
</file>

<file path=ppt/theme/theme1.xml><?xml version="1.0" encoding="utf-8"?>
<a:theme xmlns:a="http://schemas.openxmlformats.org/drawingml/2006/main" name="DocBienvenu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5684340_TF10001108" id="{21D781BD-D87E-410F-98B2-1F83A9D33089}" vid="{EAAC1C9A-8D2C-4710-8D5B-945A6982405B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Bienvenue dans PowerPoint</Template>
  <TotalTime>4572</TotalTime>
  <Words>561</Words>
  <Application>Microsoft Office PowerPoint</Application>
  <PresentationFormat>Grand écran</PresentationFormat>
  <Paragraphs>144</Paragraphs>
  <Slides>9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8" baseType="lpstr">
      <vt:lpstr>Arial</vt:lpstr>
      <vt:lpstr>Bahnschrift SemiLight</vt:lpstr>
      <vt:lpstr>Calibri</vt:lpstr>
      <vt:lpstr>Segoe UI</vt:lpstr>
      <vt:lpstr>Segoe UI Light</vt:lpstr>
      <vt:lpstr>Source Code Pro</vt:lpstr>
      <vt:lpstr>Times New Roman</vt:lpstr>
      <vt:lpstr>Wingdings</vt:lpstr>
      <vt:lpstr>DocBienvenue</vt:lpstr>
      <vt:lpstr>La gestion des inscriptions</vt:lpstr>
      <vt:lpstr>Pourquoi une gestion des inscriptions ?</vt:lpstr>
      <vt:lpstr>Comment déterminer les modalités d’inscription ?</vt:lpstr>
      <vt:lpstr>Quel est le processus d’inscription ?</vt:lpstr>
      <vt:lpstr>Quel est le processus d’inscription ?</vt:lpstr>
      <vt:lpstr>Quels documents pour les inscriptions ?</vt:lpstr>
      <vt:lpstr>Quels documents pour les inscriptions ?</vt:lpstr>
      <vt:lpstr>Quels documents pour les inscriptions ?</vt:lpstr>
      <vt:lpstr>Quels documents pour les inscriptions ?</vt:lpstr>
    </vt:vector>
  </TitlesOfParts>
  <Company>Rectorat de Clermont-Fd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gestion de projet</dc:title>
  <dc:creator>Laurent ROBIN</dc:creator>
  <cp:keywords/>
  <cp:lastModifiedBy>Laurent Robin</cp:lastModifiedBy>
  <cp:revision>243</cp:revision>
  <dcterms:created xsi:type="dcterms:W3CDTF">2018-09-03T11:40:53Z</dcterms:created>
  <dcterms:modified xsi:type="dcterms:W3CDTF">2022-01-14T16:13:57Z</dcterms:modified>
  <cp:version/>
</cp:coreProperties>
</file>