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2" r:id="rId3"/>
    <p:sldId id="313" r:id="rId4"/>
    <p:sldId id="314" r:id="rId5"/>
    <p:sldId id="315" r:id="rId6"/>
    <p:sldId id="317" r:id="rId7"/>
    <p:sldId id="318" r:id="rId8"/>
    <p:sldId id="319" r:id="rId9"/>
    <p:sldId id="320" r:id="rId10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56"/>
          </p14:sldIdLst>
        </p14:section>
        <p14:section name="Création, morphose, annotation, collaboration, recherche" id="{B9B51309-D148-4332-87C2-07BE32FBCA3B}">
          <p14:sldIdLst>
            <p14:sldId id="312"/>
            <p14:sldId id="313"/>
            <p14:sldId id="314"/>
            <p14:sldId id="315"/>
            <p14:sldId id="317"/>
            <p14:sldId id="318"/>
            <p14:sldId id="319"/>
            <p14:sldId id="320"/>
          </p14:sldIdLst>
        </p14:section>
        <p14:section name="En savoir plus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E29202"/>
    <a:srgbClr val="E89480"/>
    <a:srgbClr val="FF7F27"/>
    <a:srgbClr val="03B2D4"/>
    <a:srgbClr val="22B14C"/>
    <a:srgbClr val="545454"/>
    <a:srgbClr val="EFD129"/>
    <a:srgbClr val="C40077"/>
    <a:srgbClr val="B4C9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3373" autoAdjust="0"/>
  </p:normalViewPr>
  <p:slideViewPr>
    <p:cSldViewPr snapToGrid="0">
      <p:cViewPr varScale="1">
        <p:scale>
          <a:sx n="71" d="100"/>
          <a:sy n="71" d="100"/>
        </p:scale>
        <p:origin x="96" y="7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3504" y="-3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3B9F70-C9FE-45FE-8BA2-11B9BDB0807C}" type="datetime1">
              <a:rPr lang="fr-FR" smtClean="0"/>
              <a:t>14/01/2022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2DDE82-2D54-4AB2-8114-EB06BAB63866}" type="datetime1">
              <a:rPr lang="fr-FR" noProof="0" smtClean="0"/>
              <a:t>14/01/2022</a:t>
            </a:fld>
            <a:endParaRPr lang="fr-FR" noProof="0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r>
              <a:rPr lang="en-US" noProof="0" dirty="0"/>
              <a:t>+</a:t>
            </a:r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 dirty="0"/>
          </a:p>
        </p:txBody>
      </p:sp>
      <p:cxnSp>
        <p:nvCxnSpPr>
          <p:cNvPr id="12" name="Connecteur droit 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 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6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F100C82-D502-454B-9D54-D5DEB14EB94C}" type="datetime1">
              <a:rPr lang="fr-FR" noProof="0" smtClean="0"/>
              <a:t>14/01/2022</a:t>
            </a:fld>
            <a:endParaRPr lang="fr-FR" noProof="0" dirty="0"/>
          </a:p>
        </p:txBody>
      </p:sp>
      <p:sp>
        <p:nvSpPr>
          <p:cNvPr id="7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Cinquième niveau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 dirty="0"/>
          </a:p>
        </p:txBody>
      </p:sp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Deuxième niveau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Troisième niveau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Quatrième niveau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2E4A3FCC-7018-480A-9973-FBF3BF4CEEDD}" type="datetime1">
              <a:rPr lang="fr-FR" noProof="0" smtClean="0"/>
              <a:t>14/01/2022</a:t>
            </a:fld>
            <a:endParaRPr lang="fr-FR" noProof="0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 dirty="0"/>
          </a:p>
        </p:txBody>
      </p:sp>
      <p:cxnSp>
        <p:nvCxnSpPr>
          <p:cNvPr id="8" name="Connecteur droit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7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3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/>
          </p:nvPr>
        </p:nvSpPr>
        <p:spPr>
          <a:xfrm>
            <a:off x="857519" y="155961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fr-FR" sz="7200" b="1" dirty="0" smtClean="0">
                <a:solidFill>
                  <a:schemeClr val="bg1"/>
                </a:solidFill>
              </a:rPr>
              <a:t>La gestion des inscriptions</a:t>
            </a:r>
            <a:endParaRPr lang="fr-FR" sz="7200" b="1" dirty="0">
              <a:solidFill>
                <a:schemeClr val="bg1"/>
              </a:solidFill>
            </a:endParaRPr>
          </a:p>
        </p:txBody>
      </p:sp>
      <p:sp>
        <p:nvSpPr>
          <p:cNvPr id="3" name="Sous-titre 2"/>
          <p:cNvSpPr>
            <a:spLocks noGrp="1"/>
          </p:cNvSpPr>
          <p:nvPr>
            <p:ph type="subTitle" idx="4294967295"/>
          </p:nvPr>
        </p:nvSpPr>
        <p:spPr>
          <a:xfrm>
            <a:off x="8031051" y="5914565"/>
            <a:ext cx="3561834" cy="66654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m</a:t>
            </a:r>
            <a:r>
              <a:rPr lang="fr-FR" sz="2400" dirty="0" smtClean="0">
                <a:solidFill>
                  <a:schemeClr val="bg1"/>
                </a:solidFill>
                <a:latin typeface="+mj-lt"/>
              </a:rPr>
              <a:t>ention complémentaire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Sous-titre 2"/>
          <p:cNvSpPr txBox="1">
            <a:spLocks/>
          </p:cNvSpPr>
          <p:nvPr/>
        </p:nvSpPr>
        <p:spPr>
          <a:xfrm>
            <a:off x="9403477" y="4367462"/>
            <a:ext cx="2567436" cy="19479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dirty="0" smtClean="0">
                <a:solidFill>
                  <a:schemeClr val="bg1"/>
                </a:solidFill>
                <a:latin typeface="+mj-lt"/>
              </a:rPr>
              <a:t>AG</a:t>
            </a:r>
            <a:r>
              <a:rPr lang="fr-FR" sz="9600" dirty="0" smtClean="0">
                <a:solidFill>
                  <a:schemeClr val="bg1"/>
                </a:solidFill>
                <a:latin typeface="+mj-lt"/>
              </a:rPr>
              <a:t>2</a:t>
            </a:r>
            <a:r>
              <a:rPr lang="fr-FR" sz="5400" dirty="0" smtClean="0">
                <a:solidFill>
                  <a:schemeClr val="bg1"/>
                </a:solidFill>
                <a:latin typeface="+mj-lt"/>
              </a:rPr>
              <a:t>S</a:t>
            </a:r>
            <a:endParaRPr lang="fr-FR" sz="5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0" name="Groupe 29"/>
          <p:cNvGrpSpPr/>
          <p:nvPr/>
        </p:nvGrpSpPr>
        <p:grpSpPr>
          <a:xfrm>
            <a:off x="696286" y="4566583"/>
            <a:ext cx="1350937" cy="1603846"/>
            <a:chOff x="696286" y="4566583"/>
            <a:chExt cx="1350937" cy="1603846"/>
          </a:xfrm>
        </p:grpSpPr>
        <p:sp>
          <p:nvSpPr>
            <p:cNvPr id="9" name="ZoneTexte 8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1</a:t>
              </a:r>
              <a:endParaRPr lang="fr-FR" b="1" dirty="0">
                <a:latin typeface="+mj-lt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Bouée 7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Cadrage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1921080" y="4563088"/>
            <a:ext cx="1350937" cy="1603846"/>
            <a:chOff x="696286" y="4566583"/>
            <a:chExt cx="1350937" cy="1603846"/>
          </a:xfrm>
        </p:grpSpPr>
        <p:sp>
          <p:nvSpPr>
            <p:cNvPr id="33" name="ZoneTexte 32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2</a:t>
              </a:r>
              <a:endParaRPr lang="fr-FR" b="1" dirty="0">
                <a:latin typeface="+mj-lt"/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Bouée 34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Conception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3189460" y="4563088"/>
            <a:ext cx="1350937" cy="1603846"/>
            <a:chOff x="696286" y="4566583"/>
            <a:chExt cx="1350937" cy="1603846"/>
          </a:xfrm>
        </p:grpSpPr>
        <p:sp>
          <p:nvSpPr>
            <p:cNvPr id="40" name="ZoneTexte 39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3</a:t>
              </a:r>
              <a:endParaRPr lang="fr-FR" b="1" dirty="0">
                <a:latin typeface="+mj-lt"/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Bouée 41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Réalisation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4437093" y="4523758"/>
            <a:ext cx="1350937" cy="1603846"/>
            <a:chOff x="696286" y="4566583"/>
            <a:chExt cx="1350937" cy="1603846"/>
          </a:xfrm>
        </p:grpSpPr>
        <p:sp>
          <p:nvSpPr>
            <p:cNvPr id="47" name="ZoneTexte 46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4</a:t>
              </a:r>
              <a:endParaRPr lang="fr-FR" b="1" dirty="0">
                <a:latin typeface="+mj-lt"/>
              </a:endParaRPr>
            </a:p>
          </p:txBody>
        </p:sp>
        <p:sp>
          <p:nvSpPr>
            <p:cNvPr id="48" name="Ellipse 47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Bouée 48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Clôture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51" name="Ellipse 50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9486" y="1730870"/>
            <a:ext cx="9163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La gestion des inscriptions est primordiale pour un bon déroulement du tournoi.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279486" y="3608250"/>
            <a:ext cx="97937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Des outils numériques facilitent l’inscription, la gestion et la collecte des inscriptions.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279486" y="2564116"/>
            <a:ext cx="96229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Les données collectées en amont permettent d’organiser en </a:t>
            </a:r>
            <a:r>
              <a:rPr lang="fr-FR" dirty="0" smtClea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avance </a:t>
            </a:r>
            <a:r>
              <a:rPr lang="fr-FR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l’architecture du tournoi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421605" y="5252289"/>
            <a:ext cx="7619512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Attention aux retardataires et aux inscriptions de dernières minutes !</a:t>
            </a:r>
            <a:endParaRPr lang="fr-FR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21206" y="448056"/>
            <a:ext cx="10789797" cy="640080"/>
          </a:xfrm>
        </p:spPr>
        <p:txBody>
          <a:bodyPr>
            <a:noAutofit/>
          </a:bodyPr>
          <a:lstStyle/>
          <a:p>
            <a:r>
              <a:rPr lang="fr-FR" b="1" dirty="0" smtClean="0"/>
              <a:t>Pourquoi une gestion des inscriptions ?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37" y="1766485"/>
            <a:ext cx="298101" cy="298101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36" y="2635347"/>
            <a:ext cx="298101" cy="298101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35" y="3643865"/>
            <a:ext cx="298101" cy="298101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304" y="481369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13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6" y="448056"/>
            <a:ext cx="10789797" cy="640080"/>
          </a:xfrm>
        </p:spPr>
        <p:txBody>
          <a:bodyPr>
            <a:noAutofit/>
          </a:bodyPr>
          <a:lstStyle/>
          <a:p>
            <a:r>
              <a:rPr lang="fr-FR" b="1" dirty="0" smtClean="0"/>
              <a:t>Comment déterminer les modalités d’inscription ?</a:t>
            </a: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241" y="2250195"/>
            <a:ext cx="469352" cy="469352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970" y="4431373"/>
            <a:ext cx="487300" cy="487300"/>
          </a:xfrm>
          <a:prstGeom prst="rect">
            <a:avLst/>
          </a:prstGeom>
        </p:spPr>
      </p:pic>
      <p:sp>
        <p:nvSpPr>
          <p:cNvPr id="11" name="Zone de texte 106"/>
          <p:cNvSpPr txBox="1"/>
          <p:nvPr/>
        </p:nvSpPr>
        <p:spPr>
          <a:xfrm>
            <a:off x="6019446" y="4379319"/>
            <a:ext cx="5118100" cy="59140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95250" lvl="0" algn="just"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Ouverture </a:t>
            </a:r>
            <a:r>
              <a:rPr lang="fr-FR" dirty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aux licenciés ou aux non licenciés</a:t>
            </a:r>
            <a:endParaRPr lang="fr-FR" dirty="0">
              <a:latin typeface="+mj-lt"/>
              <a:ea typeface="Source Code Pro" panose="020B0509030403020204" pitchFamily="49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28270" y="2334024"/>
            <a:ext cx="4717445" cy="366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95250" lvl="0"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Date d’ouverture et de clôture des inscriptions</a:t>
            </a:r>
            <a:endParaRPr lang="fr-FR" dirty="0">
              <a:latin typeface="+mj-lt"/>
              <a:ea typeface="Source Code Pro" panose="020B0509030403020204" pitchFamily="49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29141" y="1357196"/>
            <a:ext cx="3797097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5250" lvl="0"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Nombre d’inscrits</a:t>
            </a:r>
            <a:endParaRPr lang="fr-FR" dirty="0">
              <a:latin typeface="+mj-lt"/>
              <a:ea typeface="Source Code Pro" panose="020B0509030403020204" pitchFamily="49" charset="0"/>
              <a:cs typeface="Times New Roman" panose="02020603050405020304" pitchFamily="18" charset="0"/>
            </a:endParaRPr>
          </a:p>
          <a:p>
            <a:pPr marR="95250" lvl="0"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Type de public (mineur – </a:t>
            </a:r>
            <a:r>
              <a:rPr lang="fr-FR" dirty="0" smtClean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majeur)</a:t>
            </a:r>
            <a:endParaRPr lang="fr-FR" dirty="0">
              <a:latin typeface="+mj-lt"/>
              <a:ea typeface="Source Code Pro" panose="020B050903040302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16630" y="6011081"/>
            <a:ext cx="886461" cy="366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95250" lvl="0" algn="just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Tarif(s)</a:t>
            </a:r>
            <a:endParaRPr lang="fr-FR" dirty="0">
              <a:latin typeface="+mj-lt"/>
              <a:ea typeface="Source Code Pro" panose="020B0509030403020204" pitchFamily="49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774" y="3248153"/>
            <a:ext cx="2869658" cy="66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5250" lvl="0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Inscriptions individuelles ou par </a:t>
            </a:r>
            <a:r>
              <a:rPr lang="fr-FR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équipe</a:t>
            </a:r>
            <a:r>
              <a:rPr lang="fr-FR" dirty="0">
                <a:solidFill>
                  <a:srgbClr val="000000"/>
                </a:solidFill>
                <a:latin typeface="Bahnschrift SemiLigh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fr-FR" dirty="0">
              <a:latin typeface="Bahnschrift Semi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420" y="3226955"/>
            <a:ext cx="627753" cy="62775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780" y="5295920"/>
            <a:ext cx="609600" cy="60960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380" y="1436899"/>
            <a:ext cx="464070" cy="46407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4350791" y="5262256"/>
            <a:ext cx="3797097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5250" lvl="0"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Mode d’inscription </a:t>
            </a:r>
          </a:p>
          <a:p>
            <a:pPr marR="95250" lvl="0"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(papier, orale, numérique</a:t>
            </a:r>
            <a:r>
              <a:rPr lang="fr-FR" dirty="0" smtClean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..)</a:t>
            </a:r>
          </a:p>
          <a:p>
            <a:pPr marR="95250" lvl="0"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solidFill>
                  <a:srgbClr val="000000"/>
                </a:solidFill>
                <a:latin typeface="+mj-lt"/>
                <a:ea typeface="Source Code Pro" panose="020B0509030403020204" pitchFamily="49" charset="0"/>
                <a:cs typeface="Calibri" panose="020F0502020204030204" pitchFamily="34" charset="0"/>
              </a:rPr>
              <a:t>Modalités de diffusion</a:t>
            </a:r>
            <a:endParaRPr lang="fr-FR" dirty="0">
              <a:latin typeface="+mj-lt"/>
              <a:ea typeface="Source Code Pro" panose="020B050903040302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19446" y="4776380"/>
            <a:ext cx="293208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95250" lvl="0" algn="r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Tournoi homologué ou non</a:t>
            </a:r>
            <a:endParaRPr lang="fr-FR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Étiquette de prix en Euro icon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8930">
            <a:off x="2119776" y="5512880"/>
            <a:ext cx="480171" cy="48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885162" y="2956680"/>
            <a:ext cx="3465629" cy="1080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95250" lvl="0"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 smtClean="0">
                <a:ea typeface="Source Code Pro" panose="020B0509030403020204" pitchFamily="49" charset="0"/>
                <a:cs typeface="Times New Roman" panose="02020603050405020304" pitchFamily="18" charset="0"/>
              </a:rPr>
              <a:t>Les modalités d’inscriptions </a:t>
            </a:r>
          </a:p>
          <a:p>
            <a:pPr marR="95250" lvl="0"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 smtClean="0">
                <a:ea typeface="Source Code Pro" panose="020B0509030403020204" pitchFamily="49" charset="0"/>
                <a:cs typeface="Times New Roman" panose="02020603050405020304" pitchFamily="18" charset="0"/>
              </a:rPr>
              <a:t>prennent en compte </a:t>
            </a:r>
          </a:p>
          <a:p>
            <a:pPr marR="95250" lvl="0" algn="just">
              <a:lnSpc>
                <a:spcPct val="107000"/>
              </a:lnSpc>
              <a:spcAft>
                <a:spcPts val="0"/>
              </a:spcAft>
            </a:pPr>
            <a:r>
              <a:rPr lang="fr-FR" sz="2000" dirty="0" smtClean="0">
                <a:ea typeface="Source Code Pro" panose="020B0509030403020204" pitchFamily="49" charset="0"/>
                <a:cs typeface="Times New Roman" panose="02020603050405020304" pitchFamily="18" charset="0"/>
              </a:rPr>
              <a:t>différents critères</a:t>
            </a:r>
            <a:endParaRPr lang="fr-FR" sz="2000" dirty="0">
              <a:ea typeface="Source Code Pro" panose="020B0509030403020204" pitchFamily="49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21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4" grpId="0"/>
      <p:bldP spid="8" grpId="0"/>
      <p:bldP spid="9" grpId="0"/>
      <p:bldP spid="22" grpId="0"/>
      <p:bldP spid="23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6" y="448056"/>
            <a:ext cx="10789797" cy="640080"/>
          </a:xfrm>
        </p:spPr>
        <p:txBody>
          <a:bodyPr>
            <a:noAutofit/>
          </a:bodyPr>
          <a:lstStyle/>
          <a:p>
            <a:r>
              <a:rPr lang="fr-FR" b="1" dirty="0" smtClean="0"/>
              <a:t>Quel est le processus d’inscription ?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14961" y="1959544"/>
            <a:ext cx="1665154" cy="981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Créer le bulletin d’inscription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48997" y="1981647"/>
            <a:ext cx="1979112" cy="981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Déterminer la date de retour des inscriptions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39410" y="1981377"/>
            <a:ext cx="1756276" cy="981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Diffuser les bulletins d’inscriptions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989230" y="2151382"/>
            <a:ext cx="2321773" cy="685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Collecter </a:t>
            </a:r>
            <a:br>
              <a:rPr lang="fr-FR" dirty="0"/>
            </a:br>
            <a:r>
              <a:rPr lang="fr-FR" dirty="0"/>
              <a:t>les inscriptions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874831" y="3514051"/>
            <a:ext cx="2448776" cy="685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Vérifier</a:t>
            </a:r>
            <a:br>
              <a:rPr lang="fr-FR" dirty="0"/>
            </a:br>
            <a:r>
              <a:rPr lang="fr-FR" dirty="0"/>
              <a:t>les inscriptions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95782" y="3365329"/>
            <a:ext cx="1606550" cy="981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Relancer </a:t>
            </a:r>
            <a:br>
              <a:rPr lang="fr-FR" dirty="0"/>
            </a:br>
            <a:r>
              <a:rPr lang="fr-FR" dirty="0"/>
              <a:t>les inscriptions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86679" y="3514051"/>
            <a:ext cx="2347586" cy="685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Vérifier </a:t>
            </a:r>
            <a:br>
              <a:rPr lang="fr-FR" dirty="0"/>
            </a:br>
            <a:r>
              <a:rPr lang="fr-FR" dirty="0"/>
              <a:t>les inscriptions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21206" y="3535441"/>
            <a:ext cx="2570109" cy="685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Clôturer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les inscriptions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37672" y="5397434"/>
            <a:ext cx="2569824" cy="685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/>
              <a:t>Valider et </a:t>
            </a:r>
            <a:r>
              <a:rPr lang="fr-FR" dirty="0" smtClean="0"/>
              <a:t>contrôler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 smtClean="0"/>
              <a:t>le </a:t>
            </a:r>
            <a:r>
              <a:rPr lang="fr-FR" dirty="0"/>
              <a:t>jour de l’évènement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01322" y="5057406"/>
            <a:ext cx="6096000" cy="15741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 smtClean="0"/>
              <a:t>les engagements 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les frais d’inscriptions </a:t>
            </a:r>
            <a:br>
              <a:rPr lang="fr-FR" dirty="0"/>
            </a:br>
            <a:r>
              <a:rPr lang="fr-FR" dirty="0"/>
              <a:t>les certificats médicaux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</a:rPr>
              <a:t>licences </a:t>
            </a:r>
            <a:endParaRPr lang="fr-FR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</a:rPr>
              <a:t>autorisations des représentants légaux</a:t>
            </a:r>
          </a:p>
        </p:txBody>
      </p:sp>
      <p:pic>
        <p:nvPicPr>
          <p:cNvPr id="2063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4624" y="2151382"/>
            <a:ext cx="496561" cy="49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69841" y="2151382"/>
            <a:ext cx="496561" cy="496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44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79216" y="2201977"/>
            <a:ext cx="496561" cy="496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45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508849" y="2201976"/>
            <a:ext cx="496561" cy="496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46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117" y="3629691"/>
            <a:ext cx="496561" cy="496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47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669" y="3629691"/>
            <a:ext cx="496561" cy="496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48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215" y="3655388"/>
            <a:ext cx="496561" cy="496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49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861" y="3613563"/>
            <a:ext cx="496561" cy="496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50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4046" y="5454443"/>
            <a:ext cx="496561" cy="49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11165142" y="2223807"/>
            <a:ext cx="496561" cy="496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52" name="Picture 15" descr="Flèche gauch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393348" y="3665938"/>
            <a:ext cx="496561" cy="49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Connecteur droit 59"/>
          <p:cNvCxnSpPr/>
          <p:nvPr/>
        </p:nvCxnSpPr>
        <p:spPr>
          <a:xfrm>
            <a:off x="393348" y="4684734"/>
            <a:ext cx="11393644" cy="12526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36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6" y="448056"/>
            <a:ext cx="10789797" cy="640080"/>
          </a:xfrm>
        </p:spPr>
        <p:txBody>
          <a:bodyPr>
            <a:noAutofit/>
          </a:bodyPr>
          <a:lstStyle/>
          <a:p>
            <a:r>
              <a:rPr lang="fr-FR" b="1" dirty="0" smtClean="0"/>
              <a:t>Quel est le processus d’inscription ?</a:t>
            </a:r>
            <a:endParaRPr lang="fr-FR" dirty="0"/>
          </a:p>
        </p:txBody>
      </p:sp>
      <p:sp>
        <p:nvSpPr>
          <p:cNvPr id="26" name="Zone de texte 97"/>
          <p:cNvSpPr txBox="1"/>
          <p:nvPr/>
        </p:nvSpPr>
        <p:spPr>
          <a:xfrm>
            <a:off x="4485395" y="4780041"/>
            <a:ext cx="4240424" cy="18592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Indiquer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date et les modalités d’inscription </a:t>
            </a:r>
            <a:b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les documents de communication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(affiche, flyers…)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Zone de texte 98"/>
          <p:cNvSpPr txBox="1"/>
          <p:nvPr/>
        </p:nvSpPr>
        <p:spPr>
          <a:xfrm>
            <a:off x="5366493" y="3857349"/>
            <a:ext cx="2531491" cy="525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Processus de communication</a:t>
            </a:r>
            <a:endParaRPr lang="fr-FR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Arc 27"/>
          <p:cNvSpPr/>
          <p:nvPr/>
        </p:nvSpPr>
        <p:spPr>
          <a:xfrm rot="10630171">
            <a:off x="2526976" y="2280713"/>
            <a:ext cx="2694305" cy="2284730"/>
          </a:xfrm>
          <a:prstGeom prst="arc">
            <a:avLst>
              <a:gd name="adj1" fmla="val 13529425"/>
              <a:gd name="adj2" fmla="val 0"/>
            </a:avLst>
          </a:prstGeom>
          <a:ln w="190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16" name="Picture 6" descr="Parler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748" y="3713744"/>
            <a:ext cx="669385" cy="66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nscription icon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087" y="2706953"/>
            <a:ext cx="691946" cy="69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Zone de texte 98"/>
          <p:cNvSpPr txBox="1"/>
          <p:nvPr/>
        </p:nvSpPr>
        <p:spPr>
          <a:xfrm>
            <a:off x="1176314" y="1952693"/>
            <a:ext cx="2531491" cy="525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Processus </a:t>
            </a:r>
            <a:r>
              <a:rPr lang="fr-FR" b="1" dirty="0" smtClean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d’inscription</a:t>
            </a:r>
            <a:endParaRPr lang="fr-FR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33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Quels documents pour les inscriptions ?</a:t>
            </a:r>
            <a:endParaRPr lang="fr-FR" dirty="0"/>
          </a:p>
        </p:txBody>
      </p:sp>
      <p:sp>
        <p:nvSpPr>
          <p:cNvPr id="21" name="Zone de texte 13"/>
          <p:cNvSpPr txBox="1"/>
          <p:nvPr/>
        </p:nvSpPr>
        <p:spPr>
          <a:xfrm>
            <a:off x="9883639" y="2386703"/>
            <a:ext cx="1481438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Liste des inscrits</a:t>
            </a:r>
          </a:p>
        </p:txBody>
      </p:sp>
      <p:sp>
        <p:nvSpPr>
          <p:cNvPr id="19" name="Zone de texte 35"/>
          <p:cNvSpPr txBox="1"/>
          <p:nvPr/>
        </p:nvSpPr>
        <p:spPr>
          <a:xfrm>
            <a:off x="4973096" y="2386703"/>
            <a:ext cx="1725370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Formulaire </a:t>
            </a:r>
            <a:r>
              <a:rPr lang="fr-FR" sz="1600" dirty="0" smtClean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600" dirty="0" smtClean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 smtClean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droit </a:t>
            </a:r>
            <a:r>
              <a:rPr lang="fr-FR" sz="1600" dirty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image</a:t>
            </a:r>
          </a:p>
        </p:txBody>
      </p:sp>
      <p:sp>
        <p:nvSpPr>
          <p:cNvPr id="17" name="Zone de texte 50"/>
          <p:cNvSpPr txBox="1"/>
          <p:nvPr/>
        </p:nvSpPr>
        <p:spPr>
          <a:xfrm>
            <a:off x="2532477" y="2386703"/>
            <a:ext cx="1921705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Autorisation représentant légal</a:t>
            </a:r>
          </a:p>
        </p:txBody>
      </p:sp>
      <p:pic>
        <p:nvPicPr>
          <p:cNvPr id="3076" name="Picture 4" descr="Liste de choses à faire icon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647" y="1579391"/>
            <a:ext cx="723422" cy="72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ormulaire icon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482" y="1538803"/>
            <a:ext cx="804598" cy="80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Formulaire icon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233" y="1583158"/>
            <a:ext cx="715887" cy="71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Formulaire de saisie de texte icon"/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067" y="1517806"/>
            <a:ext cx="846592" cy="84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/>
          <p:cNvGrpSpPr/>
          <p:nvPr/>
        </p:nvGrpSpPr>
        <p:grpSpPr>
          <a:xfrm>
            <a:off x="368565" y="1589830"/>
            <a:ext cx="1816990" cy="1408873"/>
            <a:chOff x="368565" y="1589830"/>
            <a:chExt cx="1816990" cy="1408873"/>
          </a:xfrm>
        </p:grpSpPr>
        <p:sp>
          <p:nvSpPr>
            <p:cNvPr id="23" name="Zone de texte 7"/>
            <p:cNvSpPr txBox="1"/>
            <p:nvPr/>
          </p:nvSpPr>
          <p:spPr>
            <a:xfrm>
              <a:off x="368565" y="2386703"/>
              <a:ext cx="1816990" cy="6120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6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Formulaire d’inscription</a:t>
              </a:r>
            </a:p>
          </p:txBody>
        </p:sp>
        <p:pic>
          <p:nvPicPr>
            <p:cNvPr id="3084" name="Picture 12" descr="Carte Contact icon"/>
            <p:cNvPicPr>
              <a:picLocks noChangeAspect="1" noChangeArrowheads="1"/>
            </p:cNvPicPr>
            <p:nvPr/>
          </p:nvPicPr>
          <p:blipFill>
            <a:blip r:embed="rId6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5788" y="1589830"/>
              <a:ext cx="702545" cy="702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0" name="Zone de texte 35"/>
          <p:cNvSpPr txBox="1"/>
          <p:nvPr/>
        </p:nvSpPr>
        <p:spPr>
          <a:xfrm>
            <a:off x="7127944" y="2386703"/>
            <a:ext cx="2244837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Collecte</a:t>
            </a:r>
            <a:br>
              <a:rPr lang="fr-FR" sz="1600" dirty="0" smtClean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 smtClean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 frais d’inscription</a:t>
            </a:r>
            <a:endParaRPr lang="fr-FR" sz="1600" dirty="0">
              <a:solidFill>
                <a:schemeClr val="bg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88" name="Picture 16" descr="Laptop Network icon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273" y="5697985"/>
            <a:ext cx="516511" cy="51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PDF 2 icon"/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001" y="5031788"/>
            <a:ext cx="346461" cy="34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4" name="Picture 32" descr="Papier icon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819" y="4256877"/>
            <a:ext cx="373503" cy="37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à coins arrondis 33"/>
          <p:cNvSpPr/>
          <p:nvPr/>
        </p:nvSpPr>
        <p:spPr>
          <a:xfrm>
            <a:off x="638827" y="3294345"/>
            <a:ext cx="11098061" cy="3118981"/>
          </a:xfrm>
          <a:prstGeom prst="roundRect">
            <a:avLst>
              <a:gd name="adj" fmla="val 7028"/>
            </a:avLst>
          </a:prstGeom>
          <a:noFill/>
          <a:ln w="28575">
            <a:solidFill>
              <a:srgbClr val="E8948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 de texte 7"/>
          <p:cNvSpPr txBox="1"/>
          <p:nvPr/>
        </p:nvSpPr>
        <p:spPr>
          <a:xfrm rot="16200000">
            <a:off x="349896" y="4522403"/>
            <a:ext cx="1327271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FORME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Zone de texte 7"/>
          <p:cNvSpPr txBox="1"/>
          <p:nvPr/>
        </p:nvSpPr>
        <p:spPr>
          <a:xfrm>
            <a:off x="1943630" y="4274643"/>
            <a:ext cx="1202190" cy="3155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papier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Zone de texte 7"/>
          <p:cNvSpPr txBox="1"/>
          <p:nvPr/>
        </p:nvSpPr>
        <p:spPr>
          <a:xfrm>
            <a:off x="1943630" y="5072464"/>
            <a:ext cx="1785543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Pdf remplissable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Zone de texte 7"/>
          <p:cNvSpPr txBox="1"/>
          <p:nvPr/>
        </p:nvSpPr>
        <p:spPr>
          <a:xfrm>
            <a:off x="1943630" y="5772022"/>
            <a:ext cx="1785543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 ligne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Zone de texte 7"/>
          <p:cNvSpPr txBox="1"/>
          <p:nvPr/>
        </p:nvSpPr>
        <p:spPr>
          <a:xfrm>
            <a:off x="5718530" y="3472796"/>
            <a:ext cx="3716014" cy="222760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Identification </a:t>
            </a:r>
            <a:r>
              <a:rPr lang="fr-FR" sz="16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l’évènement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Intitulé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date - logos-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tarif</a:t>
            </a:r>
            <a:endParaRPr lang="fr-FR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date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limite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d’inscription</a:t>
            </a:r>
            <a:endParaRPr lang="fr-FR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modalités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retour du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document</a:t>
            </a:r>
            <a:endParaRPr lang="fr-FR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37713" y="3422827"/>
            <a:ext cx="2399786" cy="2990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Identification de l’usager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NOM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l’équipe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Identité du joueur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NOM – Prénom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Date de naissance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Adresse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CP – Ville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N° de téléphone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Adresse électronique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5683045" y="4977043"/>
            <a:ext cx="3352353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Identification </a:t>
            </a:r>
            <a:r>
              <a:rPr lang="fr-FR" sz="1600" b="1" i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l’origine de l’usager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Club</a:t>
            </a:r>
            <a:endParaRPr lang="fr-FR" sz="1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N° Licence ou licence provisoire ou certificat médical</a:t>
            </a:r>
          </a:p>
        </p:txBody>
      </p:sp>
      <p:sp>
        <p:nvSpPr>
          <p:cNvPr id="29" name="Zone de texte 7"/>
          <p:cNvSpPr txBox="1"/>
          <p:nvPr/>
        </p:nvSpPr>
        <p:spPr>
          <a:xfrm rot="16200000">
            <a:off x="3714368" y="4546623"/>
            <a:ext cx="3027276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CONTENU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273" y="3565748"/>
            <a:ext cx="464070" cy="464070"/>
          </a:xfrm>
          <a:prstGeom prst="rect">
            <a:avLst/>
          </a:prstGeom>
        </p:spPr>
      </p:pic>
      <p:sp>
        <p:nvSpPr>
          <p:cNvPr id="31" name="Zone de texte 7"/>
          <p:cNvSpPr txBox="1"/>
          <p:nvPr/>
        </p:nvSpPr>
        <p:spPr>
          <a:xfrm>
            <a:off x="2004863" y="3565748"/>
            <a:ext cx="1510711" cy="41325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Individuel et/ou collectif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66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2" grpId="0"/>
      <p:bldP spid="24" grpId="0"/>
      <p:bldP spid="25" grpId="0"/>
      <p:bldP spid="26" grpId="0"/>
      <p:bldP spid="28" grpId="0"/>
      <p:bldP spid="3" grpId="0"/>
      <p:bldP spid="4" grpId="0"/>
      <p:bldP spid="29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Quels documents pour les inscriptions ?</a:t>
            </a:r>
            <a:endParaRPr lang="fr-FR" dirty="0"/>
          </a:p>
        </p:txBody>
      </p:sp>
      <p:sp>
        <p:nvSpPr>
          <p:cNvPr id="23" name="Zone de texte 7"/>
          <p:cNvSpPr txBox="1"/>
          <p:nvPr/>
        </p:nvSpPr>
        <p:spPr>
          <a:xfrm>
            <a:off x="368565" y="2386703"/>
            <a:ext cx="1816990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1">
                    <a:lumMod val="6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Formulaire d’inscription</a:t>
            </a:r>
          </a:p>
        </p:txBody>
      </p:sp>
      <p:sp>
        <p:nvSpPr>
          <p:cNvPr id="21" name="Zone de texte 13"/>
          <p:cNvSpPr txBox="1"/>
          <p:nvPr/>
        </p:nvSpPr>
        <p:spPr>
          <a:xfrm>
            <a:off x="9883639" y="2386703"/>
            <a:ext cx="1481438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Liste des inscrits</a:t>
            </a:r>
          </a:p>
        </p:txBody>
      </p:sp>
      <p:sp>
        <p:nvSpPr>
          <p:cNvPr id="19" name="Zone de texte 35"/>
          <p:cNvSpPr txBox="1"/>
          <p:nvPr/>
        </p:nvSpPr>
        <p:spPr>
          <a:xfrm>
            <a:off x="4973096" y="2386703"/>
            <a:ext cx="1725370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Formulaire </a:t>
            </a:r>
            <a:r>
              <a:rPr lang="fr-FR" sz="16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6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droit </a:t>
            </a:r>
            <a:r>
              <a:rPr lang="fr-F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image</a:t>
            </a:r>
          </a:p>
        </p:txBody>
      </p:sp>
      <p:sp>
        <p:nvSpPr>
          <p:cNvPr id="17" name="Zone de texte 50"/>
          <p:cNvSpPr txBox="1"/>
          <p:nvPr/>
        </p:nvSpPr>
        <p:spPr>
          <a:xfrm>
            <a:off x="2532477" y="2386703"/>
            <a:ext cx="1921705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Autorisation représentant légal</a:t>
            </a:r>
          </a:p>
        </p:txBody>
      </p:sp>
      <p:pic>
        <p:nvPicPr>
          <p:cNvPr id="3076" name="Picture 4" descr="Liste de choses à faire icon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647" y="1579391"/>
            <a:ext cx="723422" cy="72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ormulaire icon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482" y="1538803"/>
            <a:ext cx="804598" cy="80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Formulaire icon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233" y="1583158"/>
            <a:ext cx="715887" cy="71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Formulaire de saisie de texte icon"/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067" y="1517806"/>
            <a:ext cx="846592" cy="84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arte Contact icon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88" y="1589830"/>
            <a:ext cx="702545" cy="70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Zone de texte 35"/>
          <p:cNvSpPr txBox="1"/>
          <p:nvPr/>
        </p:nvSpPr>
        <p:spPr>
          <a:xfrm>
            <a:off x="7127944" y="2386703"/>
            <a:ext cx="2244837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Collecte</a:t>
            </a:r>
            <a:br>
              <a:rPr lang="fr-FR" sz="1600" dirty="0" smtClean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 smtClean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 frais d’inscription</a:t>
            </a:r>
            <a:endParaRPr lang="fr-FR" sz="1600" dirty="0">
              <a:solidFill>
                <a:schemeClr val="bg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90" name="Picture 18" descr="PDF 2 icon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001" y="5031788"/>
            <a:ext cx="346461" cy="34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4" name="Picture 32" descr="Papier icon"/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819" y="4256877"/>
            <a:ext cx="373503" cy="37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à coins arrondis 33"/>
          <p:cNvSpPr/>
          <p:nvPr/>
        </p:nvSpPr>
        <p:spPr>
          <a:xfrm>
            <a:off x="638827" y="3294345"/>
            <a:ext cx="11098061" cy="3118981"/>
          </a:xfrm>
          <a:prstGeom prst="roundRect">
            <a:avLst>
              <a:gd name="adj" fmla="val 7028"/>
            </a:avLst>
          </a:prstGeom>
          <a:noFill/>
          <a:ln w="28575">
            <a:solidFill>
              <a:srgbClr val="E8948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Zone de texte 7"/>
          <p:cNvSpPr txBox="1"/>
          <p:nvPr/>
        </p:nvSpPr>
        <p:spPr>
          <a:xfrm rot="16200000">
            <a:off x="349896" y="4522403"/>
            <a:ext cx="1327271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FORME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Zone de texte 7"/>
          <p:cNvSpPr txBox="1"/>
          <p:nvPr/>
        </p:nvSpPr>
        <p:spPr>
          <a:xfrm>
            <a:off x="1943630" y="4274643"/>
            <a:ext cx="1202190" cy="3155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papier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Zone de texte 7"/>
          <p:cNvSpPr txBox="1"/>
          <p:nvPr/>
        </p:nvSpPr>
        <p:spPr>
          <a:xfrm>
            <a:off x="1943630" y="5072464"/>
            <a:ext cx="1785543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Pdf remplissable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Zone de texte 7"/>
          <p:cNvSpPr txBox="1"/>
          <p:nvPr/>
        </p:nvSpPr>
        <p:spPr>
          <a:xfrm>
            <a:off x="1943630" y="5772022"/>
            <a:ext cx="3371948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Signé </a:t>
            </a:r>
            <a:r>
              <a:rPr lang="fr-FR" sz="16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manuscritement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À remettre le jour de l’évènement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Zone de texte 7"/>
          <p:cNvSpPr txBox="1"/>
          <p:nvPr/>
        </p:nvSpPr>
        <p:spPr>
          <a:xfrm rot="16200000">
            <a:off x="3890305" y="4546622"/>
            <a:ext cx="3027276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CONTENU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273" y="3565748"/>
            <a:ext cx="464070" cy="464070"/>
          </a:xfrm>
          <a:prstGeom prst="rect">
            <a:avLst/>
          </a:prstGeom>
        </p:spPr>
      </p:pic>
      <p:sp>
        <p:nvSpPr>
          <p:cNvPr id="31" name="Zone de texte 7"/>
          <p:cNvSpPr txBox="1"/>
          <p:nvPr/>
        </p:nvSpPr>
        <p:spPr>
          <a:xfrm>
            <a:off x="2004863" y="3626036"/>
            <a:ext cx="1510711" cy="41325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Individuel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Stylo à bille icon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321" y="5790899"/>
            <a:ext cx="409028" cy="40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543302" y="4315405"/>
            <a:ext cx="6786243" cy="220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fr-FR" sz="1600" dirty="0" smtClean="0">
              <a:latin typeface="+mj-lt"/>
              <a:ea typeface="Source Code Pro" panose="020B0509030403020204" pitchFamily="49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i="1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Identité </a:t>
            </a:r>
            <a:r>
              <a:rPr lang="fr-FR" sz="1600" b="1" i="1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du joueur Mineur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(NOM – Prénom)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 </a:t>
            </a:r>
          </a:p>
          <a:p>
            <a:pPr marL="180340" indent="-180340">
              <a:lnSpc>
                <a:spcPct val="107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</a:t>
            </a: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 Autorisation </a:t>
            </a: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à participer à l’évènement</a:t>
            </a:r>
          </a:p>
          <a:p>
            <a:pPr marL="180340" indent="-180340">
              <a:lnSpc>
                <a:spcPct val="107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</a:t>
            </a: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 Autorisation </a:t>
            </a: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à prendre les mesures nécessaires en cas d’accident</a:t>
            </a:r>
          </a:p>
          <a:p>
            <a:pPr marL="180340" indent="-180340">
              <a:lnSpc>
                <a:spcPct val="107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fr-FR" sz="1600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  </a:t>
            </a:r>
            <a:r>
              <a:rPr lang="fr-FR" sz="1600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Autorisation </a:t>
            </a: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à l’utilisation et à la publication </a:t>
            </a:r>
            <a:r>
              <a:rPr lang="fr-FR" sz="1600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/>
            </a:r>
            <a:br>
              <a:rPr lang="fr-FR" sz="1600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</a:br>
            <a:r>
              <a:rPr lang="fr-FR" sz="1600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  de </a:t>
            </a: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</a:rPr>
              <a:t>l’image de l’enfant mineur</a:t>
            </a:r>
          </a:p>
        </p:txBody>
      </p:sp>
      <p:sp>
        <p:nvSpPr>
          <p:cNvPr id="6" name="Rectangle 5"/>
          <p:cNvSpPr/>
          <p:nvPr/>
        </p:nvSpPr>
        <p:spPr>
          <a:xfrm>
            <a:off x="8517439" y="3653097"/>
            <a:ext cx="3258603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i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Identification de l’évènement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(Intitulé - date - logos)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(date limite d’inscription)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(modalités de retour du document)</a:t>
            </a:r>
          </a:p>
        </p:txBody>
      </p:sp>
      <p:sp>
        <p:nvSpPr>
          <p:cNvPr id="7" name="Rectangle 6"/>
          <p:cNvSpPr/>
          <p:nvPr/>
        </p:nvSpPr>
        <p:spPr>
          <a:xfrm>
            <a:off x="5543302" y="3660024"/>
            <a:ext cx="2796830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i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Identité du représentant légal</a:t>
            </a:r>
            <a:r>
              <a:rPr lang="fr-FR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(NOM – prénom – qualité)</a:t>
            </a:r>
          </a:p>
        </p:txBody>
      </p:sp>
    </p:spTree>
    <p:extLst>
      <p:ext uri="{BB962C8B-B14F-4D97-AF65-F5344CB8AC3E}">
        <p14:creationId xmlns:p14="http://schemas.microsoft.com/office/powerpoint/2010/main" val="220884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2" grpId="0"/>
      <p:bldP spid="24" grpId="0"/>
      <p:bldP spid="25" grpId="0"/>
      <p:bldP spid="26" grpId="0"/>
      <p:bldP spid="29" grpId="0"/>
      <p:bldP spid="31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Quels documents pour les inscriptions ?</a:t>
            </a:r>
            <a:endParaRPr lang="fr-FR" dirty="0"/>
          </a:p>
        </p:txBody>
      </p:sp>
      <p:sp>
        <p:nvSpPr>
          <p:cNvPr id="23" name="Zone de texte 7"/>
          <p:cNvSpPr txBox="1"/>
          <p:nvPr/>
        </p:nvSpPr>
        <p:spPr>
          <a:xfrm>
            <a:off x="368565" y="2386703"/>
            <a:ext cx="1816990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1">
                    <a:lumMod val="6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Formulaire</a:t>
            </a:r>
            <a:r>
              <a:rPr lang="fr-FR" sz="1600" b="1" dirty="0">
                <a:solidFill>
                  <a:schemeClr val="bg1">
                    <a:lumMod val="6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solidFill>
                  <a:schemeClr val="bg1">
                    <a:lumMod val="6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d’inscription</a:t>
            </a:r>
          </a:p>
        </p:txBody>
      </p:sp>
      <p:sp>
        <p:nvSpPr>
          <p:cNvPr id="21" name="Zone de texte 13"/>
          <p:cNvSpPr txBox="1"/>
          <p:nvPr/>
        </p:nvSpPr>
        <p:spPr>
          <a:xfrm>
            <a:off x="9883639" y="2386703"/>
            <a:ext cx="1481438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Liste des inscrits</a:t>
            </a:r>
          </a:p>
        </p:txBody>
      </p:sp>
      <p:sp>
        <p:nvSpPr>
          <p:cNvPr id="19" name="Zone de texte 35"/>
          <p:cNvSpPr txBox="1"/>
          <p:nvPr/>
        </p:nvSpPr>
        <p:spPr>
          <a:xfrm>
            <a:off x="4973096" y="2386703"/>
            <a:ext cx="1725370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Formulaire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600" dirty="0" smtClean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droit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image</a:t>
            </a:r>
          </a:p>
        </p:txBody>
      </p:sp>
      <p:sp>
        <p:nvSpPr>
          <p:cNvPr id="17" name="Zone de texte 50"/>
          <p:cNvSpPr txBox="1"/>
          <p:nvPr/>
        </p:nvSpPr>
        <p:spPr>
          <a:xfrm>
            <a:off x="2532477" y="2386703"/>
            <a:ext cx="1921705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Autorisation représentant légal</a:t>
            </a:r>
          </a:p>
        </p:txBody>
      </p:sp>
      <p:pic>
        <p:nvPicPr>
          <p:cNvPr id="3076" name="Picture 4" descr="Liste de choses à faire icon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647" y="1579391"/>
            <a:ext cx="723422" cy="72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ormulaire icon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482" y="1538803"/>
            <a:ext cx="804598" cy="80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Formulaire icon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233" y="1583158"/>
            <a:ext cx="715887" cy="71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Formulaire de saisie de texte icon"/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067" y="1517806"/>
            <a:ext cx="846592" cy="84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arte Contact icon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88" y="1589830"/>
            <a:ext cx="702545" cy="70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Zone de texte 35"/>
          <p:cNvSpPr txBox="1"/>
          <p:nvPr/>
        </p:nvSpPr>
        <p:spPr>
          <a:xfrm>
            <a:off x="7127944" y="2386703"/>
            <a:ext cx="2244837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Collecte</a:t>
            </a:r>
            <a:br>
              <a:rPr lang="fr-FR" sz="16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 frais d’inscription</a:t>
            </a:r>
            <a:endParaRPr lang="fr-FR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638827" y="3294345"/>
            <a:ext cx="11098061" cy="3118981"/>
          </a:xfrm>
          <a:prstGeom prst="roundRect">
            <a:avLst>
              <a:gd name="adj" fmla="val 7028"/>
            </a:avLst>
          </a:prstGeom>
          <a:noFill/>
          <a:ln w="28575">
            <a:solidFill>
              <a:srgbClr val="E8948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Zone de texte 7"/>
          <p:cNvSpPr txBox="1"/>
          <p:nvPr/>
        </p:nvSpPr>
        <p:spPr>
          <a:xfrm rot="16200000">
            <a:off x="-373188" y="4551845"/>
            <a:ext cx="2773440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MOYEN DE PAIEMENT ACCEPTE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Zone de texte 7"/>
          <p:cNvSpPr txBox="1"/>
          <p:nvPr/>
        </p:nvSpPr>
        <p:spPr>
          <a:xfrm>
            <a:off x="1979244" y="4307290"/>
            <a:ext cx="1202190" cy="3155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spèces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Zone de texte 7"/>
          <p:cNvSpPr txBox="1"/>
          <p:nvPr/>
        </p:nvSpPr>
        <p:spPr>
          <a:xfrm>
            <a:off x="1954478" y="4903359"/>
            <a:ext cx="1785543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Chèque </a:t>
            </a:r>
            <a:b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(préciser l’ordre)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Zone de texte 7"/>
          <p:cNvSpPr txBox="1"/>
          <p:nvPr/>
        </p:nvSpPr>
        <p:spPr>
          <a:xfrm>
            <a:off x="1954478" y="5828557"/>
            <a:ext cx="3371948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Paiement en ligne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Zone de texte 7"/>
          <p:cNvSpPr txBox="1"/>
          <p:nvPr/>
        </p:nvSpPr>
        <p:spPr>
          <a:xfrm rot="16200000">
            <a:off x="3890305" y="4546622"/>
            <a:ext cx="3027276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MOMENT DU RÈGLEMENT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273" y="3495412"/>
            <a:ext cx="464070" cy="464070"/>
          </a:xfrm>
          <a:prstGeom prst="rect">
            <a:avLst/>
          </a:prstGeom>
        </p:spPr>
      </p:pic>
      <p:sp>
        <p:nvSpPr>
          <p:cNvPr id="31" name="Zone de texte 7"/>
          <p:cNvSpPr txBox="1"/>
          <p:nvPr/>
        </p:nvSpPr>
        <p:spPr>
          <a:xfrm>
            <a:off x="1980658" y="3495412"/>
            <a:ext cx="1510711" cy="41325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Individuel ou collectif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3" name="Picture 20" descr="Chèque de paie icon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981" y="4978420"/>
            <a:ext cx="474556" cy="47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2" descr="Pièces de monnaie icon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200" y="4271497"/>
            <a:ext cx="394907" cy="394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8" descr="Paiement en ligne icon"/>
          <p:cNvPicPr>
            <a:picLocks noChangeAspect="1" noChangeArrowheads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870" y="5764992"/>
            <a:ext cx="435237" cy="43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Zone de texte 7"/>
          <p:cNvSpPr txBox="1"/>
          <p:nvPr/>
        </p:nvSpPr>
        <p:spPr>
          <a:xfrm>
            <a:off x="5986854" y="4342984"/>
            <a:ext cx="2162021" cy="41325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À l’inscription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Avant l’inscription</a:t>
            </a:r>
          </a:p>
        </p:txBody>
      </p:sp>
    </p:spTree>
    <p:extLst>
      <p:ext uri="{BB962C8B-B14F-4D97-AF65-F5344CB8AC3E}">
        <p14:creationId xmlns:p14="http://schemas.microsoft.com/office/powerpoint/2010/main" val="98770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2" grpId="0"/>
      <p:bldP spid="24" grpId="0"/>
      <p:bldP spid="25" grpId="0"/>
      <p:bldP spid="26" grpId="0"/>
      <p:bldP spid="29" grpId="0"/>
      <p:bldP spid="31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Quels documents pour les inscriptions ?</a:t>
            </a:r>
            <a:endParaRPr lang="fr-FR" dirty="0"/>
          </a:p>
        </p:txBody>
      </p:sp>
      <p:sp>
        <p:nvSpPr>
          <p:cNvPr id="23" name="Zone de texte 7"/>
          <p:cNvSpPr txBox="1"/>
          <p:nvPr/>
        </p:nvSpPr>
        <p:spPr>
          <a:xfrm>
            <a:off x="368565" y="2386703"/>
            <a:ext cx="1816990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1">
                    <a:lumMod val="6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Formulaire</a:t>
            </a:r>
            <a:r>
              <a:rPr lang="fr-FR" sz="1600" b="1" dirty="0">
                <a:solidFill>
                  <a:schemeClr val="bg1">
                    <a:lumMod val="6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solidFill>
                  <a:schemeClr val="bg1">
                    <a:lumMod val="6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d’inscription</a:t>
            </a:r>
          </a:p>
        </p:txBody>
      </p:sp>
      <p:sp>
        <p:nvSpPr>
          <p:cNvPr id="21" name="Zone de texte 13"/>
          <p:cNvSpPr txBox="1"/>
          <p:nvPr/>
        </p:nvSpPr>
        <p:spPr>
          <a:xfrm>
            <a:off x="9883639" y="2386703"/>
            <a:ext cx="1481438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Liste des inscrits</a:t>
            </a:r>
          </a:p>
        </p:txBody>
      </p:sp>
      <p:sp>
        <p:nvSpPr>
          <p:cNvPr id="19" name="Zone de texte 35"/>
          <p:cNvSpPr txBox="1"/>
          <p:nvPr/>
        </p:nvSpPr>
        <p:spPr>
          <a:xfrm>
            <a:off x="4973096" y="2386703"/>
            <a:ext cx="1725370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Formulaire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600" dirty="0" smtClean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droit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image</a:t>
            </a:r>
          </a:p>
        </p:txBody>
      </p:sp>
      <p:sp>
        <p:nvSpPr>
          <p:cNvPr id="17" name="Zone de texte 50"/>
          <p:cNvSpPr txBox="1"/>
          <p:nvPr/>
        </p:nvSpPr>
        <p:spPr>
          <a:xfrm>
            <a:off x="2532477" y="2386703"/>
            <a:ext cx="1921705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Autorisation représentant légal</a:t>
            </a:r>
          </a:p>
        </p:txBody>
      </p:sp>
      <p:pic>
        <p:nvPicPr>
          <p:cNvPr id="3076" name="Picture 4" descr="Liste de choses à faire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647" y="1579391"/>
            <a:ext cx="723422" cy="72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ormulaire icon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482" y="1538803"/>
            <a:ext cx="804598" cy="80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Formulaire icon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233" y="1583158"/>
            <a:ext cx="715887" cy="71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Formulaire de saisie de texte icon"/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067" y="1517806"/>
            <a:ext cx="846592" cy="84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arte Contact icon"/>
          <p:cNvPicPr>
            <a:picLocks noChangeAspect="1" noChangeArrowheads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88" y="1589830"/>
            <a:ext cx="702545" cy="70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Zone de texte 35"/>
          <p:cNvSpPr txBox="1"/>
          <p:nvPr/>
        </p:nvSpPr>
        <p:spPr>
          <a:xfrm>
            <a:off x="7127944" y="2386703"/>
            <a:ext cx="2244837" cy="612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Collecte</a:t>
            </a:r>
            <a:br>
              <a:rPr lang="fr-FR" sz="1600" dirty="0" smtClean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 frais d’inscription</a:t>
            </a:r>
            <a:endParaRPr lang="fr-FR" sz="1600" dirty="0">
              <a:solidFill>
                <a:schemeClr val="bg1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8" name="Picture 32" descr="Papier icon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162" y="5273358"/>
            <a:ext cx="373503" cy="37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à coins arrondis 31"/>
          <p:cNvSpPr/>
          <p:nvPr/>
        </p:nvSpPr>
        <p:spPr>
          <a:xfrm>
            <a:off x="638827" y="3294345"/>
            <a:ext cx="11098061" cy="3118981"/>
          </a:xfrm>
          <a:prstGeom prst="roundRect">
            <a:avLst>
              <a:gd name="adj" fmla="val 7028"/>
            </a:avLst>
          </a:prstGeom>
          <a:noFill/>
          <a:ln w="28575">
            <a:solidFill>
              <a:srgbClr val="E8948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Zone de texte 7"/>
          <p:cNvSpPr txBox="1"/>
          <p:nvPr/>
        </p:nvSpPr>
        <p:spPr>
          <a:xfrm rot="16200000">
            <a:off x="349896" y="4522403"/>
            <a:ext cx="1327271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FORME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 de texte 7"/>
          <p:cNvSpPr txBox="1"/>
          <p:nvPr/>
        </p:nvSpPr>
        <p:spPr>
          <a:xfrm>
            <a:off x="1964419" y="5291124"/>
            <a:ext cx="1202190" cy="3155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apier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Zone de texte 7"/>
          <p:cNvSpPr txBox="1"/>
          <p:nvPr/>
        </p:nvSpPr>
        <p:spPr>
          <a:xfrm rot="16200000">
            <a:off x="6203046" y="4638327"/>
            <a:ext cx="3027276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CONTENU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072109" y="3390742"/>
            <a:ext cx="3393122" cy="14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i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Identité </a:t>
            </a:r>
            <a:r>
              <a:rPr lang="fr-FR" sz="1600" b="1" i="1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des joueurs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NOM </a:t>
            </a:r>
            <a:r>
              <a:rPr lang="fr-FR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Prénom </a:t>
            </a:r>
            <a:r>
              <a:rPr lang="fr-FR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âge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Catégorie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Nom des équipes - Club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N° de licence…</a:t>
            </a:r>
          </a:p>
        </p:txBody>
      </p:sp>
      <p:pic>
        <p:nvPicPr>
          <p:cNvPr id="50" name="Picture 16" descr="Laptop Network icon"/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664" y="4568574"/>
            <a:ext cx="503153" cy="5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Zone de texte 7"/>
          <p:cNvSpPr txBox="1"/>
          <p:nvPr/>
        </p:nvSpPr>
        <p:spPr>
          <a:xfrm>
            <a:off x="1964419" y="4108023"/>
            <a:ext cx="1202190" cy="3155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Numérique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Zone de texte 7"/>
          <p:cNvSpPr txBox="1"/>
          <p:nvPr/>
        </p:nvSpPr>
        <p:spPr>
          <a:xfrm rot="16200000">
            <a:off x="3543705" y="4539062"/>
            <a:ext cx="1327271" cy="5227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OBJECTIF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Zone de texte 7"/>
          <p:cNvSpPr txBox="1"/>
          <p:nvPr/>
        </p:nvSpPr>
        <p:spPr>
          <a:xfrm>
            <a:off x="4542170" y="4232648"/>
            <a:ext cx="2615039" cy="18436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Récolter les informations utiles sur les participants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Assurer le suivi des inscriptions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Contrôler les présences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72109" y="5041342"/>
            <a:ext cx="3393122" cy="14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b="1" i="1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Contrôle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 </a:t>
            </a:r>
            <a:r>
              <a:rPr lang="fr-FR" sz="1600" dirty="0" smtClean="0"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fr-FR" sz="16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engagements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 </a:t>
            </a:r>
            <a:r>
              <a:rPr lang="fr-FR" sz="1600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 des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autorisations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 </a:t>
            </a:r>
            <a:r>
              <a:rPr lang="fr-FR" sz="1600" dirty="0" smtClean="0">
                <a:latin typeface="+mj-lt"/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 des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licences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600" dirty="0"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 </a:t>
            </a:r>
            <a:r>
              <a:rPr lang="fr-FR" sz="1600" dirty="0" smtClean="0">
                <a:ea typeface="Source Code Pro" panose="020B050903040302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1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des règlements…</a:t>
            </a:r>
            <a:endParaRPr lang="fr-FR" sz="16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5" name="Picture 30" descr="MS Excel icon"/>
          <p:cNvPicPr>
            <a:picLocks noChangeAspect="1" noChangeArrowheads="1"/>
          </p:cNvPicPr>
          <p:nvPr/>
        </p:nvPicPr>
        <p:blipFill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736" y="4004758"/>
            <a:ext cx="475081" cy="47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Zone de texte 7"/>
          <p:cNvSpPr txBox="1"/>
          <p:nvPr/>
        </p:nvSpPr>
        <p:spPr>
          <a:xfrm>
            <a:off x="1970434" y="4669986"/>
            <a:ext cx="1202190" cy="3155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 ligne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8" grpId="0"/>
      <p:bldP spid="39" grpId="0"/>
      <p:bldP spid="43" grpId="0"/>
      <p:bldP spid="49" grpId="0"/>
      <p:bldP spid="51" grpId="0"/>
      <p:bldP spid="52" grpId="0"/>
      <p:bldP spid="53" grpId="0"/>
      <p:bldP spid="54" grpId="0"/>
      <p:bldP spid="56" grpId="0"/>
    </p:bldLst>
  </p:timing>
</p:sld>
</file>

<file path=ppt/theme/theme1.xml><?xml version="1.0" encoding="utf-8"?>
<a:theme xmlns:a="http://schemas.openxmlformats.org/drawingml/2006/main" name="DocBienven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4340_TF10001108" id="{21D781BD-D87E-410F-98B2-1F83A9D33089}" vid="{EAAC1C9A-8D2C-4710-8D5B-945A6982405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Bienvenue dans PowerPoint</Template>
  <TotalTime>4572</TotalTime>
  <Words>561</Words>
  <Application>Microsoft Office PowerPoint</Application>
  <PresentationFormat>Grand écran</PresentationFormat>
  <Paragraphs>144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Bahnschrift SemiLight</vt:lpstr>
      <vt:lpstr>Calibri</vt:lpstr>
      <vt:lpstr>Segoe UI</vt:lpstr>
      <vt:lpstr>Segoe UI Light</vt:lpstr>
      <vt:lpstr>Source Code Pro</vt:lpstr>
      <vt:lpstr>Times New Roman</vt:lpstr>
      <vt:lpstr>Wingdings</vt:lpstr>
      <vt:lpstr>DocBienvenue</vt:lpstr>
      <vt:lpstr>La gestion des inscriptions</vt:lpstr>
      <vt:lpstr>Pourquoi une gestion des inscriptions ?</vt:lpstr>
      <vt:lpstr>Comment déterminer les modalités d’inscription ?</vt:lpstr>
      <vt:lpstr>Quel est le processus d’inscription ?</vt:lpstr>
      <vt:lpstr>Quel est le processus d’inscription ?</vt:lpstr>
      <vt:lpstr>Quels documents pour les inscriptions ?</vt:lpstr>
      <vt:lpstr>Quels documents pour les inscriptions ?</vt:lpstr>
      <vt:lpstr>Quels documents pour les inscriptions ?</vt:lpstr>
      <vt:lpstr>Quels documents pour les inscriptions ?</vt:lpstr>
    </vt:vector>
  </TitlesOfParts>
  <Company>Rectorat de Clermont-Fd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 de projet</dc:title>
  <dc:creator>Laurent ROBIN</dc:creator>
  <cp:keywords/>
  <cp:lastModifiedBy>Laurent Robin</cp:lastModifiedBy>
  <cp:revision>243</cp:revision>
  <dcterms:created xsi:type="dcterms:W3CDTF">2018-09-03T11:40:53Z</dcterms:created>
  <dcterms:modified xsi:type="dcterms:W3CDTF">2022-01-14T16:13:57Z</dcterms:modified>
  <cp:version/>
</cp:coreProperties>
</file>